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7"/>
  </p:notesMasterIdLst>
  <p:handoutMasterIdLst>
    <p:handoutMasterId r:id="rId8"/>
  </p:handoutMasterIdLst>
  <p:sldIdLst>
    <p:sldId id="316" r:id="rId3"/>
    <p:sldId id="293" r:id="rId4"/>
    <p:sldId id="317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D39"/>
    <a:srgbClr val="548FD6"/>
    <a:srgbClr val="E6EBEE"/>
    <a:srgbClr val="D8DFE4"/>
    <a:srgbClr val="D7DEE4"/>
    <a:srgbClr val="CDC4C4"/>
    <a:srgbClr val="D2C4C1"/>
    <a:srgbClr val="EAE6E6"/>
    <a:srgbClr val="E4EDF2"/>
    <a:srgbClr val="0F3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4"/>
    <p:restoredTop sz="86126" autoAdjust="0"/>
  </p:normalViewPr>
  <p:slideViewPr>
    <p:cSldViewPr snapToGrid="0" snapToObjects="1">
      <p:cViewPr varScale="1">
        <p:scale>
          <a:sx n="59" d="100"/>
          <a:sy n="59" d="100"/>
        </p:scale>
        <p:origin x="1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347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690CC-C5AF-E54C-A446-3C7C4808A01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F9C3-B332-8649-9590-D41EDC8F6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CC02-3280-7941-B209-BD5DF8003E2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6BE0-7377-BE4C-8104-3C9C9ED1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megrownational.org/hmg-national-messaging-communications-network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urveymonkey.com/r/JointheHMGMC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KIMBERLY</a:t>
            </a:r>
            <a:r>
              <a:rPr lang="en-US" baseline="0" dirty="0" smtClean="0"/>
              <a:t> FACILITATES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MORGAN RUNS TECH AND CHAT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MORGAN PRESENTS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Resource</a:t>
            </a:r>
            <a:r>
              <a:rPr lang="en-US" baseline="0" dirty="0" smtClean="0"/>
              <a:t> page: </a:t>
            </a:r>
            <a:r>
              <a:rPr lang="en-US" dirty="0" smtClean="0">
                <a:hlinkClick r:id="rId3"/>
              </a:rPr>
              <a:t>HMG Messaging &amp; Communications Network resource page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MCN Sign-Up:</a:t>
            </a:r>
            <a:r>
              <a:rPr lang="en-US" baseline="0" dirty="0" smtClean="0"/>
              <a:t> </a:t>
            </a:r>
            <a:r>
              <a:rPr lang="en-US" dirty="0" smtClean="0">
                <a:hlinkClick r:id="rId4"/>
              </a:rPr>
              <a:t>MCN Sign-Up Link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THANK THE GROUP FOR THEIR TIME AND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6BE0-7377-BE4C-8104-3C9C9ED1F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C6BE0-7377-BE4C-8104-3C9C9ED1F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6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073" t="1617" b="3932"/>
          <a:stretch/>
        </p:blipFill>
        <p:spPr>
          <a:xfrm>
            <a:off x="-15241" y="247498"/>
            <a:ext cx="12219709" cy="6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7" y="2419350"/>
            <a:ext cx="10509598" cy="271621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5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81382"/>
            <a:ext cx="1064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to add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20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14400" y="2761673"/>
            <a:ext cx="775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697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428875"/>
            <a:ext cx="10509598" cy="24109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1" i="0">
                <a:solidFill>
                  <a:srgbClr val="D8603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78182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to add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12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1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1D3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1D375A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0509" y="3232727"/>
            <a:ext cx="897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67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8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096655"/>
            <a:ext cx="1058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rgbClr val="1D375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1D3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2963" y="2189163"/>
            <a:ext cx="10509250" cy="3943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6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18963"/>
          <a:stretch/>
        </p:blipFill>
        <p:spPr>
          <a:xfrm>
            <a:off x="3855051" y="0"/>
            <a:ext cx="8336949" cy="6858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9844D-DE0A-E94C-B768-DD74B2620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261123" cy="6858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idx="4294967295"/>
          </p:nvPr>
        </p:nvSpPr>
        <p:spPr>
          <a:xfrm>
            <a:off x="712614" y="2370337"/>
            <a:ext cx="4477368" cy="1105347"/>
          </a:xfrm>
        </p:spPr>
        <p:txBody>
          <a:bodyPr anchor="t">
            <a:normAutofit/>
          </a:bodyPr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Cover</a:t>
            </a:r>
            <a:r>
              <a:rPr lang="zh-CN" altLang="en-US" sz="4000" b="1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Title</a:t>
            </a:r>
            <a:r>
              <a:rPr lang="zh-CN" altLang="en-US" sz="4000" b="1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Placeholder</a:t>
            </a:r>
            <a:endParaRPr lang="en-US" sz="4000" b="1" dirty="0">
              <a:solidFill>
                <a:schemeClr val="bg1"/>
              </a:solidFill>
              <a:latin typeface="Acumin Pro" charset="0"/>
              <a:ea typeface="Acumin Pro" charset="0"/>
              <a:cs typeface="Acumin Pro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4294967295"/>
          </p:nvPr>
        </p:nvSpPr>
        <p:spPr>
          <a:xfrm>
            <a:off x="751114" y="3886062"/>
            <a:ext cx="4438868" cy="509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Optional</a:t>
            </a:r>
            <a:r>
              <a:rPr lang="zh-CN" altLang="en-US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Sub</a:t>
            </a:r>
            <a:r>
              <a:rPr lang="zh-CN" altLang="en-US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Header</a:t>
            </a:r>
            <a:r>
              <a:rPr lang="zh-CN" altLang="en-US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Place</a:t>
            </a:r>
            <a:r>
              <a:rPr lang="zh-CN" altLang="en-US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cumin Pro" charset="0"/>
                <a:ea typeface="Acumin Pro" charset="0"/>
                <a:cs typeface="Acumin Pro" charset="0"/>
              </a:rPr>
              <a:t>Holder</a:t>
            </a:r>
            <a:endParaRPr lang="en-US" sz="1400" dirty="0">
              <a:solidFill>
                <a:schemeClr val="bg1"/>
              </a:solidFill>
              <a:latin typeface="Acumin Pro" charset="0"/>
              <a:ea typeface="Acumin Pro" charset="0"/>
              <a:cs typeface="Acumin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4" y="366153"/>
            <a:ext cx="2875184" cy="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0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712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6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rgbClr val="E19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E19D39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43709" y="2752436"/>
            <a:ext cx="84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239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D86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D86036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46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43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548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548FD6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57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rgbClr val="D86036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Gill Sans MT" panose="020B0502020104020203" pitchFamily="34" charset="0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D8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rgbClr val="E19D39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Gill Sans MT" panose="020B0502020104020203" pitchFamily="34" charset="0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9D39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2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rgbClr val="24A1A8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Gill Sans MT" panose="020B0502020104020203" pitchFamily="34" charset="0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2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1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1097280"/>
            <a:ext cx="10515600" cy="491864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rgbClr val="548FD6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Gill Sans MT" panose="020B0502020104020203" pitchFamily="34" charset="0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7181" y="351903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19D39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2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89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97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2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E19D3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2963" y="1966913"/>
            <a:ext cx="10509250" cy="341788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0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1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2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2185-9D57-4F02-8340-2C3059E053CF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34-3D7A-4737-B3C7-68115706A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5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8839200" cy="1371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84" y="2007621"/>
            <a:ext cx="109728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F6C714-A295-4B23-B6EB-44DBA647EA79}"/>
              </a:ext>
            </a:extLst>
          </p:cNvPr>
          <p:cNvSpPr/>
          <p:nvPr userDrawn="1"/>
        </p:nvSpPr>
        <p:spPr bwMode="auto">
          <a:xfrm>
            <a:off x="-25644" y="6653815"/>
            <a:ext cx="1549647" cy="2041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48055A-F52F-4DF7-8485-ADA40EC93657}"/>
              </a:ext>
            </a:extLst>
          </p:cNvPr>
          <p:cNvSpPr/>
          <p:nvPr userDrawn="1"/>
        </p:nvSpPr>
        <p:spPr bwMode="auto">
          <a:xfrm>
            <a:off x="1524003" y="6653814"/>
            <a:ext cx="1549647" cy="204186"/>
          </a:xfrm>
          <a:prstGeom prst="rect">
            <a:avLst/>
          </a:prstGeom>
          <a:solidFill>
            <a:srgbClr val="00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D68D3C-504C-4110-BC13-B5E8D9E94CE9}"/>
              </a:ext>
            </a:extLst>
          </p:cNvPr>
          <p:cNvSpPr/>
          <p:nvPr userDrawn="1"/>
        </p:nvSpPr>
        <p:spPr bwMode="auto">
          <a:xfrm>
            <a:off x="3073650" y="6655200"/>
            <a:ext cx="1549647" cy="204186"/>
          </a:xfrm>
          <a:prstGeom prst="rect">
            <a:avLst/>
          </a:prstGeom>
          <a:solidFill>
            <a:srgbClr val="1D45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13" y="6096000"/>
            <a:ext cx="2438095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7711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3200" b="0" i="0">
                <a:solidFill>
                  <a:srgbClr val="24A1A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24A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7" y="2419350"/>
            <a:ext cx="10509598" cy="27162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216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4073" t="1617" b="3932"/>
          <a:stretch/>
        </p:blipFill>
        <p:spPr>
          <a:xfrm>
            <a:off x="-15241" y="247498"/>
            <a:ext cx="12219709" cy="6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E19D39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E19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42963" y="1966913"/>
            <a:ext cx="10509250" cy="3417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5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48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548FD6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90613" y="2854325"/>
            <a:ext cx="8580437" cy="969963"/>
          </a:xfrm>
        </p:spPr>
        <p:txBody>
          <a:bodyPr>
            <a:norm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5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43376" y="2245013"/>
            <a:ext cx="10509598" cy="25860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374" y="1097280"/>
            <a:ext cx="10515600" cy="491864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rgbClr val="548FD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70933" cy="6858000"/>
          </a:xfrm>
          <a:prstGeom prst="rect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A1A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43376" y="650603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800" b="0" i="0" kern="1000" spc="100" baseline="0" dirty="0">
                <a:solidFill>
                  <a:srgbClr val="E19D39"/>
                </a:solidFill>
                <a:latin typeface="+mj-lt"/>
                <a:ea typeface="Lato" charset="0"/>
                <a:cs typeface="Lato" charset="0"/>
              </a:rPr>
              <a:t>HELPMEGROWNATIONAL.ORG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rgbClr val="548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97941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43376" y="2244436"/>
            <a:ext cx="105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to add text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3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0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914400" y="6492240"/>
            <a:ext cx="103260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 userDrawn="1"/>
        </p:nvSpPr>
        <p:spPr>
          <a:xfrm>
            <a:off x="11432878" y="351904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3" y="388798"/>
            <a:ext cx="353231" cy="365125"/>
          </a:xfrm>
          <a:noFill/>
        </p:spPr>
        <p:txBody>
          <a:bodyPr/>
          <a:lstStyle>
            <a:lvl1pPr algn="ctr">
              <a:defRPr sz="1000">
                <a:solidFill>
                  <a:srgbClr val="24A1A8"/>
                </a:solidFill>
              </a:defRPr>
            </a:lvl1pPr>
          </a:lstStyle>
          <a:p>
            <a:fld id="{02752262-9B0A-E64D-B1C3-707FD47A22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2955636"/>
            <a:ext cx="817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Click</a:t>
            </a:r>
            <a:r>
              <a:rPr lang="en-US" sz="4000" baseline="0" dirty="0" smtClean="0">
                <a:solidFill>
                  <a:schemeClr val="bg1"/>
                </a:solidFill>
                <a:latin typeface="+mj-lt"/>
              </a:rPr>
              <a:t> to add section title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47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60" r:id="rId4"/>
    <p:sldLayoutId id="2147483663" r:id="rId5"/>
    <p:sldLayoutId id="2147483662" r:id="rId6"/>
    <p:sldLayoutId id="2147483673" r:id="rId7"/>
    <p:sldLayoutId id="2147483664" r:id="rId8"/>
    <p:sldLayoutId id="2147483669" r:id="rId9"/>
    <p:sldLayoutId id="2147483661" r:id="rId10"/>
    <p:sldLayoutId id="2147483668" r:id="rId11"/>
    <p:sldLayoutId id="2147483650" r:id="rId12"/>
    <p:sldLayoutId id="2147483670" r:id="rId13"/>
    <p:sldLayoutId id="2147483652" r:id="rId14"/>
    <p:sldLayoutId id="2147483667" r:id="rId15"/>
    <p:sldLayoutId id="2147483665" r:id="rId16"/>
    <p:sldLayoutId id="2147483671" r:id="rId17"/>
    <p:sldLayoutId id="2147483666" r:id="rId18"/>
    <p:sldLayoutId id="2147483672" r:id="rId19"/>
    <p:sldLayoutId id="2147483675" r:id="rId20"/>
    <p:sldLayoutId id="2147483653" r:id="rId21"/>
    <p:sldLayoutId id="2147483654" r:id="rId22"/>
    <p:sldLayoutId id="2147483656" r:id="rId23"/>
    <p:sldLayoutId id="2147483657" r:id="rId24"/>
    <p:sldLayoutId id="2147483658" r:id="rId25"/>
    <p:sldLayoutId id="2147483659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2262-9B0A-E64D-B1C3-707FD47A2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megrownational.org/hmg-national-messaging-communications-networ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surveymonkey.com/r/JointheHMGMC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6"/>
          <a:stretch/>
        </p:blipFill>
        <p:spPr>
          <a:xfrm>
            <a:off x="6599583" y="1"/>
            <a:ext cx="559241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t>1</a:t>
            </a:fld>
            <a:endParaRPr lang="en-US"/>
          </a:p>
        </p:txBody>
      </p:sp>
      <p:sp>
        <p:nvSpPr>
          <p:cNvPr id="9" name="Shape 121"/>
          <p:cNvSpPr txBox="1">
            <a:spLocks/>
          </p:cNvSpPr>
          <p:nvPr/>
        </p:nvSpPr>
        <p:spPr>
          <a:xfrm>
            <a:off x="1139399" y="6188573"/>
            <a:ext cx="4247609" cy="532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900" i="1" kern="1200" spc="38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38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Part of Connecticut Children’s Office for Community Child Health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38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www.helpmegrownational.org</a:t>
            </a:r>
            <a:endParaRPr kumimoji="0" lang="en-US" sz="900" b="1" i="0" u="none" strike="noStrike" kern="1200" cap="none" spc="38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sym typeface="Lato Regular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1139399" y="6089358"/>
            <a:ext cx="4158158" cy="2"/>
          </a:xfrm>
          <a:prstGeom prst="line">
            <a:avLst/>
          </a:prstGeom>
          <a:ln>
            <a:solidFill>
              <a:schemeClr val="tx1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390" y="1334085"/>
            <a:ext cx="99160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 smtClean="0"/>
              <a:t>Help Me Grow National </a:t>
            </a:r>
            <a:endParaRPr lang="en-US" sz="3600" b="1" dirty="0"/>
          </a:p>
          <a:p>
            <a:pPr lvl="0">
              <a:defRPr/>
            </a:pPr>
            <a:r>
              <a:rPr lang="en-US" sz="3600" b="1" dirty="0" smtClean="0"/>
              <a:t>Messaging &amp; Communications </a:t>
            </a:r>
          </a:p>
          <a:p>
            <a:pPr lvl="0">
              <a:defRPr/>
            </a:pPr>
            <a:r>
              <a:rPr lang="en-US" sz="3600" b="1" dirty="0" smtClean="0"/>
              <a:t>Network</a:t>
            </a:r>
            <a:endParaRPr lang="en-US" sz="3600" b="1" dirty="0"/>
          </a:p>
          <a:p>
            <a:pPr lvl="0">
              <a:defRPr/>
            </a:pPr>
            <a:endParaRPr lang="en-US" sz="2800" b="1" dirty="0" smtClean="0"/>
          </a:p>
          <a:p>
            <a:pPr lvl="0">
              <a:defRPr/>
            </a:pPr>
            <a:r>
              <a:rPr lang="en-US" sz="2800" dirty="0" smtClean="0"/>
              <a:t>Breakout #2</a:t>
            </a:r>
            <a:endParaRPr lang="en-US" sz="2800" dirty="0"/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r>
              <a:rPr lang="en-US" sz="2000" dirty="0" smtClean="0"/>
              <a:t>Kimberly Martini-Carvell </a:t>
            </a:r>
          </a:p>
          <a:p>
            <a:pPr lvl="0">
              <a:defRPr/>
            </a:pPr>
            <a:r>
              <a:rPr lang="en-US" sz="2000" dirty="0" smtClean="0"/>
              <a:t>Executive Director</a:t>
            </a:r>
          </a:p>
          <a:p>
            <a:pPr lvl="0">
              <a:defRPr/>
            </a:pPr>
            <a:r>
              <a:rPr lang="en-US" sz="2000" dirty="0" smtClean="0"/>
              <a:t>Help Me Grow National Center</a:t>
            </a:r>
          </a:p>
          <a:p>
            <a:pPr lvl="0">
              <a:defRPr/>
            </a:pPr>
            <a:endParaRPr lang="en-US" sz="2000" dirty="0"/>
          </a:p>
          <a:p>
            <a:pPr lvl="0">
              <a:defRPr/>
            </a:pPr>
            <a:r>
              <a:rPr lang="en-US" sz="2000" dirty="0" smtClean="0"/>
              <a:t>July 16, 2024</a:t>
            </a:r>
          </a:p>
          <a:p>
            <a:pPr lvl="0" algn="r">
              <a:defRPr/>
            </a:pPr>
            <a:endParaRPr lang="en-US" sz="2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4" y="232698"/>
            <a:ext cx="2826314" cy="7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517134"/>
            <a:ext cx="10515600" cy="491864"/>
          </a:xfrm>
        </p:spPr>
        <p:txBody>
          <a:bodyPr/>
          <a:lstStyle/>
          <a:p>
            <a:r>
              <a:rPr lang="en-US" dirty="0" smtClean="0"/>
              <a:t>Help Me Grow National </a:t>
            </a:r>
            <a:br>
              <a:rPr lang="en-US" dirty="0" smtClean="0"/>
            </a:br>
            <a:r>
              <a:rPr lang="en-US" dirty="0" smtClean="0"/>
              <a:t>Messaging &amp; Communications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7374" y="1883694"/>
            <a:ext cx="11104255" cy="3417887"/>
          </a:xfrm>
        </p:spPr>
        <p:txBody>
          <a:bodyPr>
            <a:noAutofit/>
          </a:bodyPr>
          <a:lstStyle/>
          <a:p>
            <a:pPr marL="514350" indent="-514350" fontAlgn="base">
              <a:lnSpc>
                <a:spcPct val="100000"/>
              </a:lnSpc>
              <a:spcBef>
                <a:spcPts val="0"/>
              </a:spcBef>
              <a:buClr>
                <a:srgbClr val="24A1A8"/>
              </a:buClr>
              <a:buFont typeface="+mj-lt"/>
              <a:buAutoNum type="arabicPeriod"/>
            </a:pPr>
            <a:r>
              <a:rPr lang="en-US" sz="2400" b="1" dirty="0" smtClean="0"/>
              <a:t>Have </a:t>
            </a:r>
            <a:r>
              <a:rPr lang="en-US" sz="2400" b="1" dirty="0"/>
              <a:t>your HMG messaging efforts changed over time</a:t>
            </a:r>
            <a:r>
              <a:rPr lang="en-US" sz="2400" b="1" dirty="0" smtClean="0"/>
              <a:t>?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0"/>
              </a:spcBef>
              <a:buClr>
                <a:srgbClr val="24A1A8"/>
              </a:buClr>
              <a:buFont typeface="+mj-lt"/>
              <a:buAutoNum type="alphaLcPeriod"/>
            </a:pPr>
            <a:r>
              <a:rPr lang="en-US" dirty="0" smtClean="0"/>
              <a:t>For families?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0"/>
              </a:spcBef>
              <a:buClr>
                <a:srgbClr val="24A1A8"/>
              </a:buClr>
              <a:buFont typeface="+mj-lt"/>
              <a:buAutoNum type="alphaLcPeriod"/>
            </a:pPr>
            <a:r>
              <a:rPr lang="en-US" dirty="0" smtClean="0"/>
              <a:t>For physicians?</a:t>
            </a:r>
            <a:br>
              <a:rPr lang="en-US" dirty="0" smtClean="0"/>
            </a:br>
            <a:endParaRPr lang="en-US" dirty="0" smtClean="0"/>
          </a:p>
          <a:p>
            <a:pPr marL="514350" indent="-514350" fontAlgn="base">
              <a:lnSpc>
                <a:spcPct val="100000"/>
              </a:lnSpc>
              <a:spcBef>
                <a:spcPts val="1200"/>
              </a:spcBef>
              <a:buClr>
                <a:srgbClr val="24A1A8"/>
              </a:buClr>
              <a:buFont typeface="+mj-lt"/>
              <a:buAutoNum type="arabicPeriod"/>
            </a:pPr>
            <a:r>
              <a:rPr lang="en-US" sz="2400" b="1" dirty="0" smtClean="0"/>
              <a:t>Are </a:t>
            </a:r>
            <a:r>
              <a:rPr lang="en-US" sz="2400" b="1" dirty="0"/>
              <a:t>you able to message HMG as a system-building effort and not a program</a:t>
            </a:r>
            <a:r>
              <a:rPr lang="en-US" sz="2400" b="1" dirty="0" smtClean="0"/>
              <a:t>? 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0"/>
              </a:spcBef>
              <a:buClr>
                <a:srgbClr val="24A1A8"/>
              </a:buClr>
              <a:buFont typeface="+mj-lt"/>
              <a:buAutoNum type="alphaLcPeriod"/>
            </a:pPr>
            <a:r>
              <a:rPr lang="en-US" dirty="0" smtClean="0"/>
              <a:t>If </a:t>
            </a:r>
            <a:r>
              <a:rPr lang="en-US" dirty="0"/>
              <a:t>so, can you share how you have done this</a:t>
            </a:r>
            <a:r>
              <a:rPr lang="en-US" dirty="0" smtClean="0"/>
              <a:t>? 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0"/>
              </a:spcBef>
              <a:buClr>
                <a:srgbClr val="24A1A8"/>
              </a:buClr>
              <a:buFont typeface="+mj-lt"/>
              <a:buAutoNum type="alphaLcPeriod"/>
            </a:pPr>
            <a:r>
              <a:rPr lang="en-US" dirty="0" smtClean="0"/>
              <a:t>What works vs. what doesn’t work? </a:t>
            </a:r>
          </a:p>
          <a:p>
            <a:pPr marL="971550" lvl="1" indent="-514350" fontAlgn="base">
              <a:lnSpc>
                <a:spcPct val="100000"/>
              </a:lnSpc>
              <a:spcBef>
                <a:spcPts val="0"/>
              </a:spcBef>
              <a:buClr>
                <a:srgbClr val="24A1A8"/>
              </a:buClr>
              <a:buFont typeface="+mj-lt"/>
              <a:buAutoNum type="alphaLcPeriod"/>
            </a:pPr>
            <a:r>
              <a:rPr lang="en-US" dirty="0" smtClean="0"/>
              <a:t>What audiences receive this easily vs. which do not?</a:t>
            </a:r>
            <a:br>
              <a:rPr lang="en-US" dirty="0" smtClean="0"/>
            </a:br>
            <a:endParaRPr lang="en-US" dirty="0"/>
          </a:p>
          <a:p>
            <a:pPr marL="514350" indent="-51435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24A1A8"/>
              </a:buClr>
              <a:buFont typeface="+mj-lt"/>
              <a:buAutoNum type="arabicPeriod"/>
            </a:pPr>
            <a:r>
              <a:rPr lang="en-US" sz="2400" b="1" dirty="0"/>
              <a:t>What HMG National efforts have most impacted your messaging </a:t>
            </a:r>
            <a:r>
              <a:rPr lang="en-US" sz="2400" b="1" dirty="0" smtClean="0"/>
              <a:t>strategies?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(i.e</a:t>
            </a:r>
            <a:r>
              <a:rPr lang="en-US" sz="2400" dirty="0"/>
              <a:t>. GCC, FEDM, Birth to Five Watch me Thrive!, </a:t>
            </a:r>
            <a:r>
              <a:rPr lang="en-US" sz="2400" dirty="0" smtClean="0"/>
              <a:t>Frameworks)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74" y="652485"/>
            <a:ext cx="10515600" cy="491864"/>
          </a:xfrm>
        </p:spPr>
        <p:txBody>
          <a:bodyPr/>
          <a:lstStyle/>
          <a:p>
            <a:r>
              <a:rPr lang="en-US" sz="4000" dirty="0" smtClean="0"/>
              <a:t>Wrap-Up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262-9B0A-E64D-B1C3-707FD47A22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7374" y="1614723"/>
            <a:ext cx="11087366" cy="46881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dirty="0" smtClean="0"/>
              <a:t>Next MCN session: </a:t>
            </a:r>
            <a:r>
              <a:rPr lang="en-US" i="1" dirty="0"/>
              <a:t>HMG Isn't a Program. It's a Collective Effort to Ensure an Efficient System of Care is There for Families. </a:t>
            </a:r>
            <a:r>
              <a:rPr lang="en-US" i="1"/>
              <a:t>Let's Talk About It.	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smtClean="0"/>
              <a:t>Monday</a:t>
            </a:r>
            <a:r>
              <a:rPr lang="en-US" dirty="0" smtClean="0"/>
              <a:t>, September 16 at 03:00 </a:t>
            </a:r>
            <a:r>
              <a:rPr lang="en-US" dirty="0"/>
              <a:t>PM </a:t>
            </a:r>
            <a:r>
              <a:rPr lang="en-US" dirty="0" smtClean="0"/>
              <a:t>ET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dirty="0" smtClean="0"/>
              <a:t>Visit the </a:t>
            </a:r>
            <a:r>
              <a:rPr lang="en-US" dirty="0" smtClean="0">
                <a:hlinkClick r:id="rId3"/>
              </a:rPr>
              <a:t>HMG Messaging &amp; Communications Network resource page</a:t>
            </a:r>
            <a:r>
              <a:rPr lang="en-US" dirty="0" smtClean="0"/>
              <a:t> for today’s recording, slides, and state lead report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dirty="0" smtClean="0"/>
              <a:t>Know someone who might like to join this Network? </a:t>
            </a:r>
            <a:br>
              <a:rPr lang="en-US" dirty="0" smtClean="0"/>
            </a:br>
            <a:r>
              <a:rPr lang="en-US" dirty="0" smtClean="0"/>
              <a:t>Send them the </a:t>
            </a:r>
            <a:r>
              <a:rPr lang="en-US" dirty="0" smtClean="0">
                <a:hlinkClick r:id="rId4"/>
              </a:rPr>
              <a:t>MCN Sign-Up Link</a:t>
            </a:r>
            <a:r>
              <a:rPr lang="en-US" dirty="0" smtClean="0"/>
              <a:t>!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19D39"/>
              </a:buClr>
            </a:pPr>
            <a:r>
              <a:rPr lang="en-US" dirty="0" smtClean="0"/>
              <a:t>Have suggestions for the HMG Messaging &amp; Communications Network? Reach out to Sarah Zucker, szucker@connecticutchildrens.org</a:t>
            </a:r>
          </a:p>
        </p:txBody>
      </p:sp>
    </p:spTree>
    <p:extLst>
      <p:ext uri="{BB962C8B-B14F-4D97-AF65-F5344CB8AC3E}">
        <p14:creationId xmlns:p14="http://schemas.microsoft.com/office/powerpoint/2010/main" val="3527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1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3" y="2573162"/>
            <a:ext cx="6231084" cy="1418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7648" y="6349281"/>
            <a:ext cx="3196701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HELPMEGROWNATIONAL.ORG</a:t>
            </a:r>
          </a:p>
        </p:txBody>
      </p:sp>
    </p:spTree>
    <p:extLst>
      <p:ext uri="{BB962C8B-B14F-4D97-AF65-F5344CB8AC3E}">
        <p14:creationId xmlns:p14="http://schemas.microsoft.com/office/powerpoint/2010/main" val="38853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5"/>
    </mc:Choice>
    <mc:Fallback xmlns="">
      <p:transition spd="slow" advTm="1255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8170</TotalTime>
  <Words>270</Words>
  <Application>Microsoft Office PowerPoint</Application>
  <PresentationFormat>Widescreen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Acumin Pro</vt:lpstr>
      <vt:lpstr>Arial</vt:lpstr>
      <vt:lpstr>Calibri</vt:lpstr>
      <vt:lpstr>Calibri Light</vt:lpstr>
      <vt:lpstr>Gill Sans MT</vt:lpstr>
      <vt:lpstr>Lato</vt:lpstr>
      <vt:lpstr>Lato Regular</vt:lpstr>
      <vt:lpstr>Office Theme</vt:lpstr>
      <vt:lpstr>1_Office Theme</vt:lpstr>
      <vt:lpstr>PowerPoint Presentation</vt:lpstr>
      <vt:lpstr>Help Me Grow National  Messaging &amp; Communications Network</vt:lpstr>
      <vt:lpstr>Wrap-Up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Connolly</dc:creator>
  <cp:lastModifiedBy>Zucker, Sarah</cp:lastModifiedBy>
  <cp:revision>136</cp:revision>
  <cp:lastPrinted>2019-04-12T14:56:32Z</cp:lastPrinted>
  <dcterms:created xsi:type="dcterms:W3CDTF">2019-01-04T20:01:19Z</dcterms:created>
  <dcterms:modified xsi:type="dcterms:W3CDTF">2024-07-11T19:44:28Z</dcterms:modified>
</cp:coreProperties>
</file>