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3" r:id="rId3"/>
    <p:sldId id="287" r:id="rId4"/>
    <p:sldId id="285" r:id="rId5"/>
    <p:sldId id="332" r:id="rId6"/>
    <p:sldId id="321" r:id="rId7"/>
    <p:sldId id="288" r:id="rId8"/>
    <p:sldId id="289" r:id="rId9"/>
    <p:sldId id="310" r:id="rId10"/>
    <p:sldId id="316" r:id="rId11"/>
    <p:sldId id="293" r:id="rId12"/>
    <p:sldId id="294" r:id="rId13"/>
    <p:sldId id="295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23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1A8"/>
    <a:srgbClr val="548FD6"/>
    <a:srgbClr val="F0F2F6"/>
    <a:srgbClr val="E19D39"/>
    <a:srgbClr val="1D375A"/>
    <a:srgbClr val="D86036"/>
    <a:srgbClr val="133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876E4-BE42-432D-B1B9-D960FDAFF9A1}" v="124" dt="2022-10-17T21:11:24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79419" autoAdjust="0"/>
  </p:normalViewPr>
  <p:slideViewPr>
    <p:cSldViewPr snapToGrid="0" snapToObjects="1">
      <p:cViewPr varScale="1">
        <p:scale>
          <a:sx n="58" d="100"/>
          <a:sy n="58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34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sey Howe" userId="fe0d9eec-f1e0-456c-9b8a-21c892ba69b9" providerId="ADAL" clId="{FC3876E4-BE42-432D-B1B9-D960FDAFF9A1}"/>
    <pc:docChg chg="custSel addSld delSld modSld sldOrd">
      <pc:chgData name="Betsey Howe" userId="fe0d9eec-f1e0-456c-9b8a-21c892ba69b9" providerId="ADAL" clId="{FC3876E4-BE42-432D-B1B9-D960FDAFF9A1}" dt="2022-10-17T21:12:13.155" v="1588" actId="14100"/>
      <pc:docMkLst>
        <pc:docMk/>
      </pc:docMkLst>
      <pc:sldChg chg="modSp mod">
        <pc:chgData name="Betsey Howe" userId="fe0d9eec-f1e0-456c-9b8a-21c892ba69b9" providerId="ADAL" clId="{FC3876E4-BE42-432D-B1B9-D960FDAFF9A1}" dt="2022-10-17T21:09:22.111" v="1332" actId="20577"/>
        <pc:sldMkLst>
          <pc:docMk/>
          <pc:sldMk cId="328932796" sldId="290"/>
        </pc:sldMkLst>
        <pc:spChg chg="mod">
          <ac:chgData name="Betsey Howe" userId="fe0d9eec-f1e0-456c-9b8a-21c892ba69b9" providerId="ADAL" clId="{FC3876E4-BE42-432D-B1B9-D960FDAFF9A1}" dt="2022-10-17T21:09:22.111" v="1332" actId="20577"/>
          <ac:spMkLst>
            <pc:docMk/>
            <pc:sldMk cId="328932796" sldId="290"/>
            <ac:spMk id="4" creationId="{00000000-0000-0000-0000-000000000000}"/>
          </ac:spMkLst>
        </pc:spChg>
      </pc:sldChg>
      <pc:sldChg chg="del">
        <pc:chgData name="Betsey Howe" userId="fe0d9eec-f1e0-456c-9b8a-21c892ba69b9" providerId="ADAL" clId="{FC3876E4-BE42-432D-B1B9-D960FDAFF9A1}" dt="2022-10-17T20:58:44.924" v="0" actId="2696"/>
        <pc:sldMkLst>
          <pc:docMk/>
          <pc:sldMk cId="1893481815" sldId="291"/>
        </pc:sldMkLst>
      </pc:sldChg>
      <pc:sldChg chg="modSp mod">
        <pc:chgData name="Betsey Howe" userId="fe0d9eec-f1e0-456c-9b8a-21c892ba69b9" providerId="ADAL" clId="{FC3876E4-BE42-432D-B1B9-D960FDAFF9A1}" dt="2022-10-17T21:01:42.109" v="496" actId="20577"/>
        <pc:sldMkLst>
          <pc:docMk/>
          <pc:sldMk cId="2643988919" sldId="295"/>
        </pc:sldMkLst>
        <pc:spChg chg="mod">
          <ac:chgData name="Betsey Howe" userId="fe0d9eec-f1e0-456c-9b8a-21c892ba69b9" providerId="ADAL" clId="{FC3876E4-BE42-432D-B1B9-D960FDAFF9A1}" dt="2022-10-17T21:01:42.109" v="496" actId="20577"/>
          <ac:spMkLst>
            <pc:docMk/>
            <pc:sldMk cId="2643988919" sldId="295"/>
            <ac:spMk id="3" creationId="{00000000-0000-0000-0000-000000000000}"/>
          </ac:spMkLst>
        </pc:spChg>
      </pc:sldChg>
      <pc:sldChg chg="modSp mod">
        <pc:chgData name="Betsey Howe" userId="fe0d9eec-f1e0-456c-9b8a-21c892ba69b9" providerId="ADAL" clId="{FC3876E4-BE42-432D-B1B9-D960FDAFF9A1}" dt="2022-10-17T21:02:45.030" v="690" actId="20577"/>
        <pc:sldMkLst>
          <pc:docMk/>
          <pc:sldMk cId="2776756241" sldId="296"/>
        </pc:sldMkLst>
        <pc:spChg chg="mod">
          <ac:chgData name="Betsey Howe" userId="fe0d9eec-f1e0-456c-9b8a-21c892ba69b9" providerId="ADAL" clId="{FC3876E4-BE42-432D-B1B9-D960FDAFF9A1}" dt="2022-10-17T21:02:04.391" v="508" actId="20577"/>
          <ac:spMkLst>
            <pc:docMk/>
            <pc:sldMk cId="2776756241" sldId="296"/>
            <ac:spMk id="2" creationId="{00000000-0000-0000-0000-000000000000}"/>
          </ac:spMkLst>
        </pc:spChg>
        <pc:spChg chg="mod">
          <ac:chgData name="Betsey Howe" userId="fe0d9eec-f1e0-456c-9b8a-21c892ba69b9" providerId="ADAL" clId="{FC3876E4-BE42-432D-B1B9-D960FDAFF9A1}" dt="2022-10-17T21:02:45.030" v="690" actId="20577"/>
          <ac:spMkLst>
            <pc:docMk/>
            <pc:sldMk cId="2776756241" sldId="296"/>
            <ac:spMk id="4" creationId="{00000000-0000-0000-0000-000000000000}"/>
          </ac:spMkLst>
        </pc:spChg>
      </pc:sldChg>
      <pc:sldChg chg="del">
        <pc:chgData name="Betsey Howe" userId="fe0d9eec-f1e0-456c-9b8a-21c892ba69b9" providerId="ADAL" clId="{FC3876E4-BE42-432D-B1B9-D960FDAFF9A1}" dt="2022-10-17T21:05:04.696" v="944" actId="2696"/>
        <pc:sldMkLst>
          <pc:docMk/>
          <pc:sldMk cId="2531819440" sldId="297"/>
        </pc:sldMkLst>
      </pc:sldChg>
      <pc:sldChg chg="del">
        <pc:chgData name="Betsey Howe" userId="fe0d9eec-f1e0-456c-9b8a-21c892ba69b9" providerId="ADAL" clId="{FC3876E4-BE42-432D-B1B9-D960FDAFF9A1}" dt="2022-10-17T21:05:08.047" v="945" actId="2696"/>
        <pc:sldMkLst>
          <pc:docMk/>
          <pc:sldMk cId="3204346555" sldId="298"/>
        </pc:sldMkLst>
      </pc:sldChg>
      <pc:sldChg chg="del">
        <pc:chgData name="Betsey Howe" userId="fe0d9eec-f1e0-456c-9b8a-21c892ba69b9" providerId="ADAL" clId="{FC3876E4-BE42-432D-B1B9-D960FDAFF9A1}" dt="2022-10-17T21:05:11.659" v="946" actId="2696"/>
        <pc:sldMkLst>
          <pc:docMk/>
          <pc:sldMk cId="678532582" sldId="299"/>
        </pc:sldMkLst>
      </pc:sldChg>
      <pc:sldChg chg="del">
        <pc:chgData name="Betsey Howe" userId="fe0d9eec-f1e0-456c-9b8a-21c892ba69b9" providerId="ADAL" clId="{FC3876E4-BE42-432D-B1B9-D960FDAFF9A1}" dt="2022-10-17T21:05:14.560" v="947" actId="2696"/>
        <pc:sldMkLst>
          <pc:docMk/>
          <pc:sldMk cId="4248351366" sldId="300"/>
        </pc:sldMkLst>
      </pc:sldChg>
      <pc:sldChg chg="modSp mod ord">
        <pc:chgData name="Betsey Howe" userId="fe0d9eec-f1e0-456c-9b8a-21c892ba69b9" providerId="ADAL" clId="{FC3876E4-BE42-432D-B1B9-D960FDAFF9A1}" dt="2022-10-17T21:07:43.264" v="1080" actId="20577"/>
        <pc:sldMkLst>
          <pc:docMk/>
          <pc:sldMk cId="598123573" sldId="301"/>
        </pc:sldMkLst>
        <pc:spChg chg="mod">
          <ac:chgData name="Betsey Howe" userId="fe0d9eec-f1e0-456c-9b8a-21c892ba69b9" providerId="ADAL" clId="{FC3876E4-BE42-432D-B1B9-D960FDAFF9A1}" dt="2022-10-17T21:05:32.407" v="952" actId="20577"/>
          <ac:spMkLst>
            <pc:docMk/>
            <pc:sldMk cId="598123573" sldId="301"/>
            <ac:spMk id="2" creationId="{00000000-0000-0000-0000-000000000000}"/>
          </ac:spMkLst>
        </pc:spChg>
        <pc:spChg chg="mod">
          <ac:chgData name="Betsey Howe" userId="fe0d9eec-f1e0-456c-9b8a-21c892ba69b9" providerId="ADAL" clId="{FC3876E4-BE42-432D-B1B9-D960FDAFF9A1}" dt="2022-10-17T21:07:43.264" v="1080" actId="20577"/>
          <ac:spMkLst>
            <pc:docMk/>
            <pc:sldMk cId="598123573" sldId="301"/>
            <ac:spMk id="4" creationId="{00000000-0000-0000-0000-000000000000}"/>
          </ac:spMkLst>
        </pc:spChg>
      </pc:sldChg>
      <pc:sldChg chg="addSp delSp modSp mod">
        <pc:chgData name="Betsey Howe" userId="fe0d9eec-f1e0-456c-9b8a-21c892ba69b9" providerId="ADAL" clId="{FC3876E4-BE42-432D-B1B9-D960FDAFF9A1}" dt="2022-10-17T21:12:13.155" v="1588" actId="14100"/>
        <pc:sldMkLst>
          <pc:docMk/>
          <pc:sldMk cId="3116071229" sldId="302"/>
        </pc:sldMkLst>
        <pc:spChg chg="del">
          <ac:chgData name="Betsey Howe" userId="fe0d9eec-f1e0-456c-9b8a-21c892ba69b9" providerId="ADAL" clId="{FC3876E4-BE42-432D-B1B9-D960FDAFF9A1}" dt="2022-10-17T21:11:24.011" v="1582" actId="931"/>
          <ac:spMkLst>
            <pc:docMk/>
            <pc:sldMk cId="3116071229" sldId="302"/>
            <ac:spMk id="4" creationId="{00000000-0000-0000-0000-000000000000}"/>
          </ac:spMkLst>
        </pc:spChg>
        <pc:picChg chg="add mod">
          <ac:chgData name="Betsey Howe" userId="fe0d9eec-f1e0-456c-9b8a-21c892ba69b9" providerId="ADAL" clId="{FC3876E4-BE42-432D-B1B9-D960FDAFF9A1}" dt="2022-10-17T21:12:13.155" v="1588" actId="14100"/>
          <ac:picMkLst>
            <pc:docMk/>
            <pc:sldMk cId="3116071229" sldId="302"/>
            <ac:picMk id="6" creationId="{19A9AE0A-3ABD-080F-F35A-0263B0F75D75}"/>
          </ac:picMkLst>
        </pc:picChg>
      </pc:sldChg>
      <pc:sldChg chg="addSp delSp modSp new mod">
        <pc:chgData name="Betsey Howe" userId="fe0d9eec-f1e0-456c-9b8a-21c892ba69b9" providerId="ADAL" clId="{FC3876E4-BE42-432D-B1B9-D960FDAFF9A1}" dt="2022-10-17T21:04:57.319" v="943" actId="1076"/>
        <pc:sldMkLst>
          <pc:docMk/>
          <pc:sldMk cId="559205312" sldId="311"/>
        </pc:sldMkLst>
        <pc:spChg chg="mod">
          <ac:chgData name="Betsey Howe" userId="fe0d9eec-f1e0-456c-9b8a-21c892ba69b9" providerId="ADAL" clId="{FC3876E4-BE42-432D-B1B9-D960FDAFF9A1}" dt="2022-10-17T21:04:57.319" v="943" actId="1076"/>
          <ac:spMkLst>
            <pc:docMk/>
            <pc:sldMk cId="559205312" sldId="311"/>
            <ac:spMk id="2" creationId="{8A68BCCD-4D09-82BA-46E5-F647FEFC7931}"/>
          </ac:spMkLst>
        </pc:spChg>
        <pc:spChg chg="del">
          <ac:chgData name="Betsey Howe" userId="fe0d9eec-f1e0-456c-9b8a-21c892ba69b9" providerId="ADAL" clId="{FC3876E4-BE42-432D-B1B9-D960FDAFF9A1}" dt="2022-10-17T21:03:04.412" v="692" actId="1032"/>
          <ac:spMkLst>
            <pc:docMk/>
            <pc:sldMk cId="559205312" sldId="311"/>
            <ac:spMk id="4" creationId="{137096D8-DF1A-0B4C-E506-BA6CC9347BED}"/>
          </ac:spMkLst>
        </pc:spChg>
        <pc:graphicFrameChg chg="add mod modGraphic">
          <ac:chgData name="Betsey Howe" userId="fe0d9eec-f1e0-456c-9b8a-21c892ba69b9" providerId="ADAL" clId="{FC3876E4-BE42-432D-B1B9-D960FDAFF9A1}" dt="2022-10-17T21:04:22.935" v="818" actId="14100"/>
          <ac:graphicFrameMkLst>
            <pc:docMk/>
            <pc:sldMk cId="559205312" sldId="311"/>
            <ac:graphicFrameMk id="5" creationId="{E1401D13-5B2C-7AF5-ECBD-C175A51BBEB7}"/>
          </ac:graphicFrameMkLst>
        </pc:graphicFrameChg>
      </pc:sldChg>
      <pc:sldChg chg="modSp new mod">
        <pc:chgData name="Betsey Howe" userId="fe0d9eec-f1e0-456c-9b8a-21c892ba69b9" providerId="ADAL" clId="{FC3876E4-BE42-432D-B1B9-D960FDAFF9A1}" dt="2022-10-17T21:10:45.240" v="1581" actId="20577"/>
        <pc:sldMkLst>
          <pc:docMk/>
          <pc:sldMk cId="815116934" sldId="312"/>
        </pc:sldMkLst>
        <pc:spChg chg="mod">
          <ac:chgData name="Betsey Howe" userId="fe0d9eec-f1e0-456c-9b8a-21c892ba69b9" providerId="ADAL" clId="{FC3876E4-BE42-432D-B1B9-D960FDAFF9A1}" dt="2022-10-17T21:08:06.162" v="1099" actId="20577"/>
          <ac:spMkLst>
            <pc:docMk/>
            <pc:sldMk cId="815116934" sldId="312"/>
            <ac:spMk id="2" creationId="{B27AA29F-C152-D829-97C9-A5913F65346A}"/>
          </ac:spMkLst>
        </pc:spChg>
        <pc:spChg chg="mod">
          <ac:chgData name="Betsey Howe" userId="fe0d9eec-f1e0-456c-9b8a-21c892ba69b9" providerId="ADAL" clId="{FC3876E4-BE42-432D-B1B9-D960FDAFF9A1}" dt="2022-10-17T21:10:45.240" v="1581" actId="20577"/>
          <ac:spMkLst>
            <pc:docMk/>
            <pc:sldMk cId="815116934" sldId="312"/>
            <ac:spMk id="4" creationId="{73E547EB-1689-B5DE-BCE5-61609FFE762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4EEE-8371-429B-BD12-724DBABBE29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475060-52FE-456F-8FBE-BD1834636D94}">
      <dgm:prSet phldrT="[Text]"/>
      <dgm:spPr/>
      <dgm:t>
        <a:bodyPr/>
        <a:lstStyle/>
        <a:p>
          <a:r>
            <a:rPr lang="en-US" b="1" dirty="0">
              <a:solidFill>
                <a:srgbClr val="D86036"/>
              </a:solidFill>
            </a:rPr>
            <a:t>A Framework for Early Identification </a:t>
          </a:r>
        </a:p>
      </dgm:t>
    </dgm:pt>
    <dgm:pt modelId="{6B63237E-3FB9-47BA-86AB-E3D398BC33C7}" type="parTrans" cxnId="{37220F5D-D804-4879-AE7C-ED47A6FEAC24}">
      <dgm:prSet/>
      <dgm:spPr/>
      <dgm:t>
        <a:bodyPr/>
        <a:lstStyle/>
        <a:p>
          <a:endParaRPr lang="en-US"/>
        </a:p>
      </dgm:t>
    </dgm:pt>
    <dgm:pt modelId="{E6BF9201-463C-46EE-9F5E-FE4C8B3C438C}" type="sibTrans" cxnId="{37220F5D-D804-4879-AE7C-ED47A6FEAC24}">
      <dgm:prSet/>
      <dgm:spPr/>
      <dgm:t>
        <a:bodyPr/>
        <a:lstStyle/>
        <a:p>
          <a:endParaRPr lang="en-US"/>
        </a:p>
      </dgm:t>
    </dgm:pt>
    <dgm:pt modelId="{82D81365-2255-4B8B-8490-48AB6EEBD6F6}">
      <dgm:prSet phldrT="[Text]"/>
      <dgm:spPr/>
      <dgm:t>
        <a:bodyPr/>
        <a:lstStyle/>
        <a:p>
          <a:r>
            <a:rPr lang="en-US" b="1" dirty="0">
              <a:solidFill>
                <a:srgbClr val="D86036"/>
              </a:solidFill>
            </a:rPr>
            <a:t>A Framework for Children’s Healthy Development &amp; Family Well-Being </a:t>
          </a:r>
        </a:p>
      </dgm:t>
    </dgm:pt>
    <dgm:pt modelId="{98E4AA0C-0C21-404A-A574-5DBBCDDE7B52}" type="parTrans" cxnId="{5372397D-697C-445D-948E-A353FD2AC41E}">
      <dgm:prSet/>
      <dgm:spPr/>
      <dgm:t>
        <a:bodyPr/>
        <a:lstStyle/>
        <a:p>
          <a:endParaRPr lang="en-US"/>
        </a:p>
      </dgm:t>
    </dgm:pt>
    <dgm:pt modelId="{65965201-0845-44EF-A376-019EB997396B}" type="sibTrans" cxnId="{5372397D-697C-445D-948E-A353FD2AC41E}">
      <dgm:prSet/>
      <dgm:spPr/>
      <dgm:t>
        <a:bodyPr/>
        <a:lstStyle/>
        <a:p>
          <a:endParaRPr lang="en-US"/>
        </a:p>
      </dgm:t>
    </dgm:pt>
    <dgm:pt modelId="{FBF0BD41-FDE1-4B6D-BC53-8E27E444D70C}" type="pres">
      <dgm:prSet presAssocID="{F00B4EEE-8371-429B-BD12-724DBABBE29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BEAA43-4ED2-4940-B954-E077A7637FC9}" type="pres">
      <dgm:prSet presAssocID="{44475060-52FE-456F-8FBE-BD1834636D94}" presName="Accent1" presStyleCnt="0"/>
      <dgm:spPr/>
    </dgm:pt>
    <dgm:pt modelId="{40922566-1F5B-4F78-86C4-103581F86E23}" type="pres">
      <dgm:prSet presAssocID="{44475060-52FE-456F-8FBE-BD1834636D94}" presName="Accent" presStyleLbl="node1" presStyleIdx="0" presStyleCnt="2"/>
      <dgm:spPr>
        <a:solidFill>
          <a:srgbClr val="E19D39"/>
        </a:solidFill>
      </dgm:spPr>
    </dgm:pt>
    <dgm:pt modelId="{7E7C0B00-827E-45B9-9CD7-F1C86BADFEBE}" type="pres">
      <dgm:prSet presAssocID="{44475060-52FE-456F-8FBE-BD1834636D94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4988-C97B-4C4E-BBDF-C87E0C788A72}" type="pres">
      <dgm:prSet presAssocID="{82D81365-2255-4B8B-8490-48AB6EEBD6F6}" presName="Accent2" presStyleCnt="0"/>
      <dgm:spPr/>
    </dgm:pt>
    <dgm:pt modelId="{4D9BDF54-C8A2-4BE5-A6CB-612D98B4FD0F}" type="pres">
      <dgm:prSet presAssocID="{82D81365-2255-4B8B-8490-48AB6EEBD6F6}" presName="Accent" presStyleLbl="node1" presStyleIdx="1" presStyleCnt="2"/>
      <dgm:spPr>
        <a:solidFill>
          <a:srgbClr val="E19D39"/>
        </a:solidFill>
      </dgm:spPr>
    </dgm:pt>
    <dgm:pt modelId="{8F7B64CF-9B4A-4D9E-9DA0-63FD557E2CF5}" type="pres">
      <dgm:prSet presAssocID="{82D81365-2255-4B8B-8490-48AB6EEBD6F6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2397D-697C-445D-948E-A353FD2AC41E}" srcId="{F00B4EEE-8371-429B-BD12-724DBABBE291}" destId="{82D81365-2255-4B8B-8490-48AB6EEBD6F6}" srcOrd="1" destOrd="0" parTransId="{98E4AA0C-0C21-404A-A574-5DBBCDDE7B52}" sibTransId="{65965201-0845-44EF-A376-019EB997396B}"/>
    <dgm:cxn modelId="{7C34066F-2490-440C-9AAA-FC204AF6DAA0}" type="presOf" srcId="{F00B4EEE-8371-429B-BD12-724DBABBE291}" destId="{FBF0BD41-FDE1-4B6D-BC53-8E27E444D70C}" srcOrd="0" destOrd="0" presId="urn:microsoft.com/office/officeart/2009/layout/CircleArrowProcess"/>
    <dgm:cxn modelId="{2C7F47AA-689E-4885-BEC1-C9C8958370DD}" type="presOf" srcId="{44475060-52FE-456F-8FBE-BD1834636D94}" destId="{7E7C0B00-827E-45B9-9CD7-F1C86BADFEBE}" srcOrd="0" destOrd="0" presId="urn:microsoft.com/office/officeart/2009/layout/CircleArrowProcess"/>
    <dgm:cxn modelId="{37220F5D-D804-4879-AE7C-ED47A6FEAC24}" srcId="{F00B4EEE-8371-429B-BD12-724DBABBE291}" destId="{44475060-52FE-456F-8FBE-BD1834636D94}" srcOrd="0" destOrd="0" parTransId="{6B63237E-3FB9-47BA-86AB-E3D398BC33C7}" sibTransId="{E6BF9201-463C-46EE-9F5E-FE4C8B3C438C}"/>
    <dgm:cxn modelId="{4EBD8A91-1249-4671-9A2B-859768AB8EAA}" type="presOf" srcId="{82D81365-2255-4B8B-8490-48AB6EEBD6F6}" destId="{8F7B64CF-9B4A-4D9E-9DA0-63FD557E2CF5}" srcOrd="0" destOrd="0" presId="urn:microsoft.com/office/officeart/2009/layout/CircleArrowProcess"/>
    <dgm:cxn modelId="{F31F3084-851F-4642-AC04-38732AA82D89}" type="presParOf" srcId="{FBF0BD41-FDE1-4B6D-BC53-8E27E444D70C}" destId="{49BEAA43-4ED2-4940-B954-E077A7637FC9}" srcOrd="0" destOrd="0" presId="urn:microsoft.com/office/officeart/2009/layout/CircleArrowProcess"/>
    <dgm:cxn modelId="{695AEBE3-ADFB-404E-9E0D-F3684154EF7B}" type="presParOf" srcId="{49BEAA43-4ED2-4940-B954-E077A7637FC9}" destId="{40922566-1F5B-4F78-86C4-103581F86E23}" srcOrd="0" destOrd="0" presId="urn:microsoft.com/office/officeart/2009/layout/CircleArrowProcess"/>
    <dgm:cxn modelId="{EAA6CD5E-C075-4A97-A1B7-D57A81BB2421}" type="presParOf" srcId="{FBF0BD41-FDE1-4B6D-BC53-8E27E444D70C}" destId="{7E7C0B00-827E-45B9-9CD7-F1C86BADFEBE}" srcOrd="1" destOrd="0" presId="urn:microsoft.com/office/officeart/2009/layout/CircleArrowProcess"/>
    <dgm:cxn modelId="{6D64D492-3596-4429-B0E3-FAF0298D857C}" type="presParOf" srcId="{FBF0BD41-FDE1-4B6D-BC53-8E27E444D70C}" destId="{20A04988-C97B-4C4E-BBDF-C87E0C788A72}" srcOrd="2" destOrd="0" presId="urn:microsoft.com/office/officeart/2009/layout/CircleArrowProcess"/>
    <dgm:cxn modelId="{E7167C32-B13A-456F-8CF7-FEEB750900E2}" type="presParOf" srcId="{20A04988-C97B-4C4E-BBDF-C87E0C788A72}" destId="{4D9BDF54-C8A2-4BE5-A6CB-612D98B4FD0F}" srcOrd="0" destOrd="0" presId="urn:microsoft.com/office/officeart/2009/layout/CircleArrowProcess"/>
    <dgm:cxn modelId="{035DE01F-D7C2-4D09-84CB-5DC84F20B841}" type="presParOf" srcId="{FBF0BD41-FDE1-4B6D-BC53-8E27E444D70C}" destId="{8F7B64CF-9B4A-4D9E-9DA0-63FD557E2CF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708A1-0974-48E2-B2C4-41C1D8841E7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3A1F6C1-7948-46B0-AE8D-0D2F7944312A}">
      <dgm:prSet phldrT="[Text]"/>
      <dgm:spPr>
        <a:solidFill>
          <a:srgbClr val="24A1A8"/>
        </a:solidFill>
      </dgm:spPr>
      <dgm:t>
        <a:bodyPr/>
        <a:lstStyle/>
        <a:p>
          <a:r>
            <a:rPr lang="en-US" dirty="0"/>
            <a:t>Families are the experts</a:t>
          </a:r>
        </a:p>
      </dgm:t>
    </dgm:pt>
    <dgm:pt modelId="{E3080418-F7CC-4EE5-AB21-62DC9EB6A3C4}" type="parTrans" cxnId="{F4735FAE-CEFB-40D6-A0A0-AE455549AD62}">
      <dgm:prSet/>
      <dgm:spPr/>
      <dgm:t>
        <a:bodyPr/>
        <a:lstStyle/>
        <a:p>
          <a:endParaRPr lang="en-US"/>
        </a:p>
      </dgm:t>
    </dgm:pt>
    <dgm:pt modelId="{DD168C3B-25BD-45E4-A0C0-74A91C51ECAB}" type="sibTrans" cxnId="{F4735FAE-CEFB-40D6-A0A0-AE455549AD62}">
      <dgm:prSet/>
      <dgm:spPr/>
      <dgm:t>
        <a:bodyPr/>
        <a:lstStyle/>
        <a:p>
          <a:endParaRPr lang="en-US"/>
        </a:p>
      </dgm:t>
    </dgm:pt>
    <dgm:pt modelId="{4F1816DE-3BD9-4497-9827-67F2CF1CCDA3}">
      <dgm:prSet phldrT="[Text]"/>
      <dgm:spPr>
        <a:solidFill>
          <a:srgbClr val="548FD6"/>
        </a:solidFill>
      </dgm:spPr>
      <dgm:t>
        <a:bodyPr/>
        <a:lstStyle/>
        <a:p>
          <a:r>
            <a:rPr lang="en-US" dirty="0"/>
            <a:t>Holistic picture of child’s development</a:t>
          </a:r>
        </a:p>
      </dgm:t>
    </dgm:pt>
    <dgm:pt modelId="{6701B0C1-6044-4E05-BD50-8AAA3276A962}" type="parTrans" cxnId="{41DEAE95-4775-41D8-90F6-57156A49AE7A}">
      <dgm:prSet/>
      <dgm:spPr/>
      <dgm:t>
        <a:bodyPr/>
        <a:lstStyle/>
        <a:p>
          <a:endParaRPr lang="en-US"/>
        </a:p>
      </dgm:t>
    </dgm:pt>
    <dgm:pt modelId="{8FA40332-07B7-4794-BBEB-9EB88D678D58}" type="sibTrans" cxnId="{41DEAE95-4775-41D8-90F6-57156A49AE7A}">
      <dgm:prSet/>
      <dgm:spPr/>
      <dgm:t>
        <a:bodyPr/>
        <a:lstStyle/>
        <a:p>
          <a:endParaRPr lang="en-US"/>
        </a:p>
      </dgm:t>
    </dgm:pt>
    <dgm:pt modelId="{CB57D1F8-A8BB-488D-AD23-85AD7F13EFDF}">
      <dgm:prSet phldrT="[Text]"/>
      <dgm:spPr>
        <a:solidFill>
          <a:srgbClr val="E19D39"/>
        </a:solidFill>
      </dgm:spPr>
      <dgm:t>
        <a:bodyPr/>
        <a:lstStyle/>
        <a:p>
          <a:r>
            <a:rPr lang="en-US" dirty="0"/>
            <a:t>Development is discussed longitudinally </a:t>
          </a:r>
        </a:p>
      </dgm:t>
    </dgm:pt>
    <dgm:pt modelId="{E66FC104-9C80-4C36-805D-1A17B19B5DB1}" type="parTrans" cxnId="{067E41F1-2ED8-4049-8851-97FFDE79D0C2}">
      <dgm:prSet/>
      <dgm:spPr/>
      <dgm:t>
        <a:bodyPr/>
        <a:lstStyle/>
        <a:p>
          <a:endParaRPr lang="en-US"/>
        </a:p>
      </dgm:t>
    </dgm:pt>
    <dgm:pt modelId="{589836CF-6846-41A4-A131-A05716A0C14D}" type="sibTrans" cxnId="{067E41F1-2ED8-4049-8851-97FFDE79D0C2}">
      <dgm:prSet/>
      <dgm:spPr/>
      <dgm:t>
        <a:bodyPr/>
        <a:lstStyle/>
        <a:p>
          <a:endParaRPr lang="en-US"/>
        </a:p>
      </dgm:t>
    </dgm:pt>
    <dgm:pt modelId="{041A5BF8-FE14-4CD5-AE6D-8AEFBF037728}" type="pres">
      <dgm:prSet presAssocID="{FB3708A1-0974-48E2-B2C4-41C1D8841E72}" presName="linearFlow" presStyleCnt="0">
        <dgm:presLayoutVars>
          <dgm:dir/>
          <dgm:resizeHandles val="exact"/>
        </dgm:presLayoutVars>
      </dgm:prSet>
      <dgm:spPr/>
    </dgm:pt>
    <dgm:pt modelId="{B632B959-C5B6-44BB-98D8-EF9A58EADF9C}" type="pres">
      <dgm:prSet presAssocID="{83A1F6C1-7948-46B0-AE8D-0D2F7944312A}" presName="composite" presStyleCnt="0"/>
      <dgm:spPr/>
    </dgm:pt>
    <dgm:pt modelId="{BB93454A-E7C3-4674-9984-1268D8EA885A}" type="pres">
      <dgm:prSet presAssocID="{83A1F6C1-7948-46B0-AE8D-0D2F794431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with baby with solid fill"/>
        </a:ext>
      </dgm:extLst>
    </dgm:pt>
    <dgm:pt modelId="{1F39CABA-442F-4CC7-BD88-053620D36AB0}" type="pres">
      <dgm:prSet presAssocID="{83A1F6C1-7948-46B0-AE8D-0D2F794431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BD3A5-33CB-452E-BA82-03B6DED722AD}" type="pres">
      <dgm:prSet presAssocID="{DD168C3B-25BD-45E4-A0C0-74A91C51ECAB}" presName="spacing" presStyleCnt="0"/>
      <dgm:spPr/>
    </dgm:pt>
    <dgm:pt modelId="{493F437E-73A2-4D90-A4E9-E9025D337E81}" type="pres">
      <dgm:prSet presAssocID="{4F1816DE-3BD9-4497-9827-67F2CF1CCDA3}" presName="composite" presStyleCnt="0"/>
      <dgm:spPr/>
    </dgm:pt>
    <dgm:pt modelId="{EB87BF87-E204-4811-9B20-D81901C76E61}" type="pres">
      <dgm:prSet presAssocID="{4F1816DE-3BD9-4497-9827-67F2CF1CCDA3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E61278E7-42BC-414A-89AB-1776C0218EB0}" type="pres">
      <dgm:prSet presAssocID="{4F1816DE-3BD9-4497-9827-67F2CF1CCDA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F38EF-8654-489F-AC69-345EE791915F}" type="pres">
      <dgm:prSet presAssocID="{8FA40332-07B7-4794-BBEB-9EB88D678D58}" presName="spacing" presStyleCnt="0"/>
      <dgm:spPr/>
    </dgm:pt>
    <dgm:pt modelId="{A9FC365D-2729-40A1-90D5-BCBAB77E4299}" type="pres">
      <dgm:prSet presAssocID="{CB57D1F8-A8BB-488D-AD23-85AD7F13EFDF}" presName="composite" presStyleCnt="0"/>
      <dgm:spPr/>
    </dgm:pt>
    <dgm:pt modelId="{46582A42-2EDB-4E5C-8669-943F5694A238}" type="pres">
      <dgm:prSet presAssocID="{CB57D1F8-A8BB-488D-AD23-85AD7F13EFDF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60% with solid fill"/>
        </a:ext>
      </dgm:extLst>
    </dgm:pt>
    <dgm:pt modelId="{556807DF-0A1C-476A-82CA-C2CAF3906F6A}" type="pres">
      <dgm:prSet presAssocID="{CB57D1F8-A8BB-488D-AD23-85AD7F13EFD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35FAE-CEFB-40D6-A0A0-AE455549AD62}" srcId="{FB3708A1-0974-48E2-B2C4-41C1D8841E72}" destId="{83A1F6C1-7948-46B0-AE8D-0D2F7944312A}" srcOrd="0" destOrd="0" parTransId="{E3080418-F7CC-4EE5-AB21-62DC9EB6A3C4}" sibTransId="{DD168C3B-25BD-45E4-A0C0-74A91C51ECAB}"/>
    <dgm:cxn modelId="{7279639B-96E6-43B4-8768-61DF3F8C382C}" type="presOf" srcId="{4F1816DE-3BD9-4497-9827-67F2CF1CCDA3}" destId="{E61278E7-42BC-414A-89AB-1776C0218EB0}" srcOrd="0" destOrd="0" presId="urn:microsoft.com/office/officeart/2005/8/layout/vList3"/>
    <dgm:cxn modelId="{41DEAE95-4775-41D8-90F6-57156A49AE7A}" srcId="{FB3708A1-0974-48E2-B2C4-41C1D8841E72}" destId="{4F1816DE-3BD9-4497-9827-67F2CF1CCDA3}" srcOrd="1" destOrd="0" parTransId="{6701B0C1-6044-4E05-BD50-8AAA3276A962}" sibTransId="{8FA40332-07B7-4794-BBEB-9EB88D678D58}"/>
    <dgm:cxn modelId="{DDAE3FAC-15EF-4228-B373-548F34189D62}" type="presOf" srcId="{CB57D1F8-A8BB-488D-AD23-85AD7F13EFDF}" destId="{556807DF-0A1C-476A-82CA-C2CAF3906F6A}" srcOrd="0" destOrd="0" presId="urn:microsoft.com/office/officeart/2005/8/layout/vList3"/>
    <dgm:cxn modelId="{2D650301-3937-4263-9A0A-62C8201AF654}" type="presOf" srcId="{FB3708A1-0974-48E2-B2C4-41C1D8841E72}" destId="{041A5BF8-FE14-4CD5-AE6D-8AEFBF037728}" srcOrd="0" destOrd="0" presId="urn:microsoft.com/office/officeart/2005/8/layout/vList3"/>
    <dgm:cxn modelId="{2FFA641C-1D04-444A-B245-82B6F8FCD350}" type="presOf" srcId="{83A1F6C1-7948-46B0-AE8D-0D2F7944312A}" destId="{1F39CABA-442F-4CC7-BD88-053620D36AB0}" srcOrd="0" destOrd="0" presId="urn:microsoft.com/office/officeart/2005/8/layout/vList3"/>
    <dgm:cxn modelId="{067E41F1-2ED8-4049-8851-97FFDE79D0C2}" srcId="{FB3708A1-0974-48E2-B2C4-41C1D8841E72}" destId="{CB57D1F8-A8BB-488D-AD23-85AD7F13EFDF}" srcOrd="2" destOrd="0" parTransId="{E66FC104-9C80-4C36-805D-1A17B19B5DB1}" sibTransId="{589836CF-6846-41A4-A131-A05716A0C14D}"/>
    <dgm:cxn modelId="{FD9D673E-AA69-4AC0-A7D0-61A3806E9CCE}" type="presParOf" srcId="{041A5BF8-FE14-4CD5-AE6D-8AEFBF037728}" destId="{B632B959-C5B6-44BB-98D8-EF9A58EADF9C}" srcOrd="0" destOrd="0" presId="urn:microsoft.com/office/officeart/2005/8/layout/vList3"/>
    <dgm:cxn modelId="{3A3AA943-D95F-4F02-A34A-84DE7B864F1D}" type="presParOf" srcId="{B632B959-C5B6-44BB-98D8-EF9A58EADF9C}" destId="{BB93454A-E7C3-4674-9984-1268D8EA885A}" srcOrd="0" destOrd="0" presId="urn:microsoft.com/office/officeart/2005/8/layout/vList3"/>
    <dgm:cxn modelId="{CAE7FFE5-DA74-42E9-BB11-CF5860FE6BBB}" type="presParOf" srcId="{B632B959-C5B6-44BB-98D8-EF9A58EADF9C}" destId="{1F39CABA-442F-4CC7-BD88-053620D36AB0}" srcOrd="1" destOrd="0" presId="urn:microsoft.com/office/officeart/2005/8/layout/vList3"/>
    <dgm:cxn modelId="{44338650-7F5A-45FC-87F8-8DEB771C78BC}" type="presParOf" srcId="{041A5BF8-FE14-4CD5-AE6D-8AEFBF037728}" destId="{513BD3A5-33CB-452E-BA82-03B6DED722AD}" srcOrd="1" destOrd="0" presId="urn:microsoft.com/office/officeart/2005/8/layout/vList3"/>
    <dgm:cxn modelId="{BD480820-D006-4584-B4C4-89CC6C947A07}" type="presParOf" srcId="{041A5BF8-FE14-4CD5-AE6D-8AEFBF037728}" destId="{493F437E-73A2-4D90-A4E9-E9025D337E81}" srcOrd="2" destOrd="0" presId="urn:microsoft.com/office/officeart/2005/8/layout/vList3"/>
    <dgm:cxn modelId="{86AB1CD2-9D42-46A7-81EC-FFA5F077CE53}" type="presParOf" srcId="{493F437E-73A2-4D90-A4E9-E9025D337E81}" destId="{EB87BF87-E204-4811-9B20-D81901C76E61}" srcOrd="0" destOrd="0" presId="urn:microsoft.com/office/officeart/2005/8/layout/vList3"/>
    <dgm:cxn modelId="{92348800-7D4E-488B-8F8D-A3A2AC0D47A7}" type="presParOf" srcId="{493F437E-73A2-4D90-A4E9-E9025D337E81}" destId="{E61278E7-42BC-414A-89AB-1776C0218EB0}" srcOrd="1" destOrd="0" presId="urn:microsoft.com/office/officeart/2005/8/layout/vList3"/>
    <dgm:cxn modelId="{3DB134F1-7841-4E1F-BD4E-3DF64AA46AC9}" type="presParOf" srcId="{041A5BF8-FE14-4CD5-AE6D-8AEFBF037728}" destId="{FFDF38EF-8654-489F-AC69-345EE791915F}" srcOrd="3" destOrd="0" presId="urn:microsoft.com/office/officeart/2005/8/layout/vList3"/>
    <dgm:cxn modelId="{B6DC2661-2CEE-45B9-AE6F-BEBB1AF714A4}" type="presParOf" srcId="{041A5BF8-FE14-4CD5-AE6D-8AEFBF037728}" destId="{A9FC365D-2729-40A1-90D5-BCBAB77E4299}" srcOrd="4" destOrd="0" presId="urn:microsoft.com/office/officeart/2005/8/layout/vList3"/>
    <dgm:cxn modelId="{1321B45C-EC54-4188-9380-8F0D06BDF94E}" type="presParOf" srcId="{A9FC365D-2729-40A1-90D5-BCBAB77E4299}" destId="{46582A42-2EDB-4E5C-8669-943F5694A238}" srcOrd="0" destOrd="0" presId="urn:microsoft.com/office/officeart/2005/8/layout/vList3"/>
    <dgm:cxn modelId="{CAB87E47-4385-441E-AD04-45F5D9A1B2E3}" type="presParOf" srcId="{A9FC365D-2729-40A1-90D5-BCBAB77E4299}" destId="{556807DF-0A1C-476A-82CA-C2CAF3906F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76F84-244A-44CC-9D23-16E72BA90CB5}" type="doc">
      <dgm:prSet loTypeId="urn:microsoft.com/office/officeart/2005/8/layout/arrow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D239D5-2E31-4039-A3F4-DF4E41A12BFC}">
      <dgm:prSet phldrT="[Text]"/>
      <dgm:spPr>
        <a:solidFill>
          <a:srgbClr val="FC9554"/>
        </a:solidFill>
      </dgm:spPr>
      <dgm:t>
        <a:bodyPr/>
        <a:lstStyle/>
        <a:p>
          <a:r>
            <a:rPr lang="en-US" dirty="0"/>
            <a:t>Developmental Promotion </a:t>
          </a:r>
        </a:p>
      </dgm:t>
    </dgm:pt>
    <dgm:pt modelId="{1A3F4ECF-0E75-48B7-9F7D-19F2FD407E47}" type="parTrans" cxnId="{6917707C-D365-4CFB-9C4E-56A1DCE27AF4}">
      <dgm:prSet/>
      <dgm:spPr/>
      <dgm:t>
        <a:bodyPr/>
        <a:lstStyle/>
        <a:p>
          <a:endParaRPr lang="en-US"/>
        </a:p>
      </dgm:t>
    </dgm:pt>
    <dgm:pt modelId="{4E5EA6AD-A9B5-4220-A285-C9D2F88CA1C8}" type="sibTrans" cxnId="{6917707C-D365-4CFB-9C4E-56A1DCE27AF4}">
      <dgm:prSet/>
      <dgm:spPr/>
      <dgm:t>
        <a:bodyPr/>
        <a:lstStyle/>
        <a:p>
          <a:endParaRPr lang="en-US"/>
        </a:p>
      </dgm:t>
    </dgm:pt>
    <dgm:pt modelId="{093DBF2F-011E-4D33-A076-CFB976EB4EB4}">
      <dgm:prSet phldrT="[Text]"/>
      <dgm:spPr/>
      <dgm:t>
        <a:bodyPr/>
        <a:lstStyle/>
        <a:p>
          <a:r>
            <a:rPr lang="en-US" dirty="0"/>
            <a:t>FEDM</a:t>
          </a:r>
        </a:p>
      </dgm:t>
    </dgm:pt>
    <dgm:pt modelId="{A4C629E8-D062-476D-BD33-F9193DB5868E}" type="parTrans" cxnId="{945405B1-3D09-4467-86EE-AA8AECBED65D}">
      <dgm:prSet/>
      <dgm:spPr/>
      <dgm:t>
        <a:bodyPr/>
        <a:lstStyle/>
        <a:p>
          <a:endParaRPr lang="en-US"/>
        </a:p>
      </dgm:t>
    </dgm:pt>
    <dgm:pt modelId="{35A6D86F-3853-4069-B2F9-642980034DB1}" type="sibTrans" cxnId="{945405B1-3D09-4467-86EE-AA8AECBED65D}">
      <dgm:prSet/>
      <dgm:spPr/>
      <dgm:t>
        <a:bodyPr/>
        <a:lstStyle/>
        <a:p>
          <a:endParaRPr lang="en-US"/>
        </a:p>
      </dgm:t>
    </dgm:pt>
    <dgm:pt modelId="{BEB3DDDC-12C5-49DF-9CC2-645F154A86DF}" type="pres">
      <dgm:prSet presAssocID="{ABF76F84-244A-44CC-9D23-16E72BA90CB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88478-8634-4611-8D61-EAEB3740693C}" type="pres">
      <dgm:prSet presAssocID="{ABF76F84-244A-44CC-9D23-16E72BA90CB5}" presName="ribbon" presStyleLbl="node1" presStyleIdx="0" presStyleCnt="1"/>
      <dgm:spPr>
        <a:solidFill>
          <a:srgbClr val="24A1A8"/>
        </a:solidFill>
        <a:ln>
          <a:noFill/>
        </a:ln>
      </dgm:spPr>
      <dgm:t>
        <a:bodyPr/>
        <a:lstStyle/>
        <a:p>
          <a:endParaRPr lang="en-US"/>
        </a:p>
      </dgm:t>
    </dgm:pt>
    <dgm:pt modelId="{C43F7584-B2AC-44E9-934D-FD0518979FDF}" type="pres">
      <dgm:prSet presAssocID="{ABF76F84-244A-44CC-9D23-16E72BA90CB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36217-B70C-4305-A8DE-6E8114EB777C}" type="pres">
      <dgm:prSet presAssocID="{ABF76F84-244A-44CC-9D23-16E72BA90CB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7707C-D365-4CFB-9C4E-56A1DCE27AF4}" srcId="{ABF76F84-244A-44CC-9D23-16E72BA90CB5}" destId="{CCD239D5-2E31-4039-A3F4-DF4E41A12BFC}" srcOrd="0" destOrd="0" parTransId="{1A3F4ECF-0E75-48B7-9F7D-19F2FD407E47}" sibTransId="{4E5EA6AD-A9B5-4220-A285-C9D2F88CA1C8}"/>
    <dgm:cxn modelId="{945405B1-3D09-4467-86EE-AA8AECBED65D}" srcId="{ABF76F84-244A-44CC-9D23-16E72BA90CB5}" destId="{093DBF2F-011E-4D33-A076-CFB976EB4EB4}" srcOrd="1" destOrd="0" parTransId="{A4C629E8-D062-476D-BD33-F9193DB5868E}" sibTransId="{35A6D86F-3853-4069-B2F9-642980034DB1}"/>
    <dgm:cxn modelId="{8BB0BE36-C2B2-41B8-9CBD-3B92E6BA5855}" type="presOf" srcId="{093DBF2F-011E-4D33-A076-CFB976EB4EB4}" destId="{5FF36217-B70C-4305-A8DE-6E8114EB777C}" srcOrd="0" destOrd="0" presId="urn:microsoft.com/office/officeart/2005/8/layout/arrow6"/>
    <dgm:cxn modelId="{F315F8BF-3F56-4C24-913E-7CCB8BB1CE2A}" type="presOf" srcId="{CCD239D5-2E31-4039-A3F4-DF4E41A12BFC}" destId="{C43F7584-B2AC-44E9-934D-FD0518979FDF}" srcOrd="0" destOrd="0" presId="urn:microsoft.com/office/officeart/2005/8/layout/arrow6"/>
    <dgm:cxn modelId="{5ED1EACA-22B5-4784-A6F0-38DD9C0DC69B}" type="presOf" srcId="{ABF76F84-244A-44CC-9D23-16E72BA90CB5}" destId="{BEB3DDDC-12C5-49DF-9CC2-645F154A86DF}" srcOrd="0" destOrd="0" presId="urn:microsoft.com/office/officeart/2005/8/layout/arrow6"/>
    <dgm:cxn modelId="{F95FA67D-0A1D-4856-945D-BBB25CEAB1B4}" type="presParOf" srcId="{BEB3DDDC-12C5-49DF-9CC2-645F154A86DF}" destId="{48A88478-8634-4611-8D61-EAEB3740693C}" srcOrd="0" destOrd="0" presId="urn:microsoft.com/office/officeart/2005/8/layout/arrow6"/>
    <dgm:cxn modelId="{AB967358-FCA7-44CB-9049-8C2FD1CD2229}" type="presParOf" srcId="{BEB3DDDC-12C5-49DF-9CC2-645F154A86DF}" destId="{C43F7584-B2AC-44E9-934D-FD0518979FDF}" srcOrd="1" destOrd="0" presId="urn:microsoft.com/office/officeart/2005/8/layout/arrow6"/>
    <dgm:cxn modelId="{BC29F06D-D1DA-43F8-BCF1-6A660E2EE8C9}" type="presParOf" srcId="{BEB3DDDC-12C5-49DF-9CC2-645F154A86DF}" destId="{5FF36217-B70C-4305-A8DE-6E8114EB777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2566-1F5B-4F78-86C4-103581F86E23}">
      <dsp:nvSpPr>
        <dsp:cNvPr id="0" name=""/>
        <dsp:cNvSpPr/>
      </dsp:nvSpPr>
      <dsp:spPr>
        <a:xfrm>
          <a:off x="1410809" y="718154"/>
          <a:ext cx="2791398" cy="27914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19D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C0B00-827E-45B9-9CD7-F1C86BADFEBE}">
      <dsp:nvSpPr>
        <dsp:cNvPr id="0" name=""/>
        <dsp:cNvSpPr/>
      </dsp:nvSpPr>
      <dsp:spPr>
        <a:xfrm>
          <a:off x="2027314" y="1728782"/>
          <a:ext cx="1557380" cy="77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D86036"/>
              </a:solidFill>
            </a:rPr>
            <a:t>A Framework for Early Identification </a:t>
          </a:r>
        </a:p>
      </dsp:txBody>
      <dsp:txXfrm>
        <a:off x="2027314" y="1728782"/>
        <a:ext cx="1557380" cy="778598"/>
      </dsp:txXfrm>
    </dsp:sp>
    <dsp:sp modelId="{4D9BDF54-C8A2-4BE5-A6CB-612D98B4FD0F}">
      <dsp:nvSpPr>
        <dsp:cNvPr id="0" name=""/>
        <dsp:cNvSpPr/>
      </dsp:nvSpPr>
      <dsp:spPr>
        <a:xfrm>
          <a:off x="834598" y="2507380"/>
          <a:ext cx="2398023" cy="239903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E19D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64CF-9B4A-4D9E-9DA0-63FD557E2CF5}">
      <dsp:nvSpPr>
        <dsp:cNvPr id="0" name=""/>
        <dsp:cNvSpPr/>
      </dsp:nvSpPr>
      <dsp:spPr>
        <a:xfrm>
          <a:off x="1248624" y="3335819"/>
          <a:ext cx="1557380" cy="77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D86036"/>
              </a:solidFill>
            </a:rPr>
            <a:t>A Framework for Children’s Healthy Development &amp; Family Well-Being </a:t>
          </a:r>
        </a:p>
      </dsp:txBody>
      <dsp:txXfrm>
        <a:off x="1248624" y="3335819"/>
        <a:ext cx="1557380" cy="77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9CABA-442F-4CC7-BD88-053620D36AB0}">
      <dsp:nvSpPr>
        <dsp:cNvPr id="0" name=""/>
        <dsp:cNvSpPr/>
      </dsp:nvSpPr>
      <dsp:spPr>
        <a:xfrm rot="10800000">
          <a:off x="1944971" y="315"/>
          <a:ext cx="6988651" cy="738687"/>
        </a:xfrm>
        <a:prstGeom prst="homePlate">
          <a:avLst/>
        </a:prstGeom>
        <a:solidFill>
          <a:srgbClr val="24A1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4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Families are the experts</a:t>
          </a:r>
        </a:p>
      </dsp:txBody>
      <dsp:txXfrm rot="10800000">
        <a:off x="2129643" y="315"/>
        <a:ext cx="6803979" cy="738687"/>
      </dsp:txXfrm>
    </dsp:sp>
    <dsp:sp modelId="{BB93454A-E7C3-4674-9984-1268D8EA885A}">
      <dsp:nvSpPr>
        <dsp:cNvPr id="0" name=""/>
        <dsp:cNvSpPr/>
      </dsp:nvSpPr>
      <dsp:spPr>
        <a:xfrm>
          <a:off x="1575627" y="315"/>
          <a:ext cx="738687" cy="738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278E7-42BC-414A-89AB-1776C0218EB0}">
      <dsp:nvSpPr>
        <dsp:cNvPr id="0" name=""/>
        <dsp:cNvSpPr/>
      </dsp:nvSpPr>
      <dsp:spPr>
        <a:xfrm rot="10800000">
          <a:off x="1944971" y="923675"/>
          <a:ext cx="6988651" cy="738687"/>
        </a:xfrm>
        <a:prstGeom prst="homePlate">
          <a:avLst/>
        </a:prstGeom>
        <a:solidFill>
          <a:srgbClr val="548F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4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Holistic picture of child’s development</a:t>
          </a:r>
        </a:p>
      </dsp:txBody>
      <dsp:txXfrm rot="10800000">
        <a:off x="2129643" y="923675"/>
        <a:ext cx="6803979" cy="738687"/>
      </dsp:txXfrm>
    </dsp:sp>
    <dsp:sp modelId="{EB87BF87-E204-4811-9B20-D81901C76E61}">
      <dsp:nvSpPr>
        <dsp:cNvPr id="0" name=""/>
        <dsp:cNvSpPr/>
      </dsp:nvSpPr>
      <dsp:spPr>
        <a:xfrm>
          <a:off x="1575627" y="923675"/>
          <a:ext cx="738687" cy="7386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807DF-0A1C-476A-82CA-C2CAF3906F6A}">
      <dsp:nvSpPr>
        <dsp:cNvPr id="0" name=""/>
        <dsp:cNvSpPr/>
      </dsp:nvSpPr>
      <dsp:spPr>
        <a:xfrm rot="10800000">
          <a:off x="1944971" y="1847034"/>
          <a:ext cx="6988651" cy="738687"/>
        </a:xfrm>
        <a:prstGeom prst="homePlate">
          <a:avLst/>
        </a:prstGeom>
        <a:solidFill>
          <a:srgbClr val="E19D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4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Development is discussed longitudinally </a:t>
          </a:r>
        </a:p>
      </dsp:txBody>
      <dsp:txXfrm rot="10800000">
        <a:off x="2129643" y="1847034"/>
        <a:ext cx="6803979" cy="738687"/>
      </dsp:txXfrm>
    </dsp:sp>
    <dsp:sp modelId="{46582A42-2EDB-4E5C-8669-943F5694A238}">
      <dsp:nvSpPr>
        <dsp:cNvPr id="0" name=""/>
        <dsp:cNvSpPr/>
      </dsp:nvSpPr>
      <dsp:spPr>
        <a:xfrm>
          <a:off x="1575627" y="1847034"/>
          <a:ext cx="738687" cy="7386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8478-8634-4611-8D61-EAEB3740693C}">
      <dsp:nvSpPr>
        <dsp:cNvPr id="0" name=""/>
        <dsp:cNvSpPr/>
      </dsp:nvSpPr>
      <dsp:spPr>
        <a:xfrm>
          <a:off x="0" y="890308"/>
          <a:ext cx="5682268" cy="2272907"/>
        </a:xfrm>
        <a:prstGeom prst="leftRightRibbon">
          <a:avLst/>
        </a:prstGeom>
        <a:solidFill>
          <a:srgbClr val="24A1A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F7584-B2AC-44E9-934D-FD0518979FDF}">
      <dsp:nvSpPr>
        <dsp:cNvPr id="0" name=""/>
        <dsp:cNvSpPr/>
      </dsp:nvSpPr>
      <dsp:spPr>
        <a:xfrm>
          <a:off x="681872" y="1288067"/>
          <a:ext cx="1875148" cy="1113724"/>
        </a:xfrm>
        <a:prstGeom prst="rect">
          <a:avLst/>
        </a:prstGeom>
        <a:solidFill>
          <a:srgbClr val="FC9554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Developmental Promotion </a:t>
          </a:r>
        </a:p>
      </dsp:txBody>
      <dsp:txXfrm>
        <a:off x="681872" y="1288067"/>
        <a:ext cx="1875148" cy="1113724"/>
      </dsp:txXfrm>
    </dsp:sp>
    <dsp:sp modelId="{5FF36217-B70C-4305-A8DE-6E8114EB777C}">
      <dsp:nvSpPr>
        <dsp:cNvPr id="0" name=""/>
        <dsp:cNvSpPr/>
      </dsp:nvSpPr>
      <dsp:spPr>
        <a:xfrm>
          <a:off x="2841134" y="1651732"/>
          <a:ext cx="2216084" cy="11137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FEDM</a:t>
          </a:r>
        </a:p>
      </dsp:txBody>
      <dsp:txXfrm>
        <a:off x="2841134" y="1651732"/>
        <a:ext cx="2216084" cy="111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90CC-C5AF-E54C-A446-3C7C4808A01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F9C3-B332-8649-9590-D41EDC8F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CC02-3280-7941-B209-BD5DF8003E2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6BE0-7377-BE4C-8104-3C9C9ED1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772fc06be4_0_4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2772fc06be4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26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772fc06be4_0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2772fc06be4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50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772fc06be4_0_4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g2772fc06be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63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772fc06be4_0_4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2772fc06be4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340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772fc06be4_0_4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2772fc06be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227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772fc06be4_0_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g2772fc06be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41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772fc06be4_0_4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g2772fc06be4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74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772fc06be4_0_4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2772fc06be4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16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1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0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772fc06be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772fc06be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6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9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073" t="1617" b="3932"/>
          <a:stretch/>
        </p:blipFill>
        <p:spPr>
          <a:xfrm>
            <a:off x="-15241" y="247498"/>
            <a:ext cx="12219709" cy="6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7" y="2419350"/>
            <a:ext cx="10509598" cy="2716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81382"/>
            <a:ext cx="1064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172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14400" y="2761673"/>
            <a:ext cx="775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6977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428875"/>
            <a:ext cx="10509598" cy="2410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78182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912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0509" y="3232727"/>
            <a:ext cx="897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3267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8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96655"/>
            <a:ext cx="1058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57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2963" y="2189163"/>
            <a:ext cx="1050925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56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10_Two Conte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9"/>
          <p:cNvSpPr txBox="1">
            <a:spLocks noGrp="1"/>
          </p:cNvSpPr>
          <p:nvPr>
            <p:ph type="title"/>
          </p:nvPr>
        </p:nvSpPr>
        <p:spPr>
          <a:xfrm>
            <a:off x="837375" y="1097280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A1A8"/>
              </a:buClr>
              <a:buSzPts val="2400"/>
              <a:buFont typeface="Calibri"/>
              <a:buNone/>
              <a:defRPr sz="3200" b="0" i="0">
                <a:solidFill>
                  <a:srgbClr val="24A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9"/>
          <p:cNvSpPr/>
          <p:nvPr/>
        </p:nvSpPr>
        <p:spPr>
          <a:xfrm>
            <a:off x="0" y="0"/>
            <a:ext cx="270800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24A1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9"/>
          <p:cNvSpPr txBox="1"/>
          <p:nvPr/>
        </p:nvSpPr>
        <p:spPr>
          <a:xfrm>
            <a:off x="843376" y="6506228"/>
            <a:ext cx="31968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rgbClr val="E19D39"/>
                </a:solidFill>
                <a:latin typeface="Calibri"/>
                <a:ea typeface="Calibri"/>
                <a:cs typeface="Calibri"/>
                <a:sym typeface="Calibri"/>
              </a:rPr>
              <a:t>HELPMEGROWNATIONAL.ORG</a:t>
            </a:r>
            <a:endParaRPr sz="1467"/>
          </a:p>
        </p:txBody>
      </p:sp>
      <p:sp>
        <p:nvSpPr>
          <p:cNvPr id="536" name="Google Shape;536;p89"/>
          <p:cNvSpPr/>
          <p:nvPr/>
        </p:nvSpPr>
        <p:spPr>
          <a:xfrm>
            <a:off x="11432879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9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8" name="Google Shape;538;p89"/>
          <p:cNvSpPr txBox="1">
            <a:spLocks noGrp="1"/>
          </p:cNvSpPr>
          <p:nvPr>
            <p:ph type="body" idx="1"/>
          </p:nvPr>
        </p:nvSpPr>
        <p:spPr>
          <a:xfrm>
            <a:off x="843377" y="2419351"/>
            <a:ext cx="10509600" cy="2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840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7_Section Header">
    <p:bg>
      <p:bgPr>
        <a:solidFill>
          <a:srgbClr val="548FD6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1" name="Google Shape;521;p87"/>
          <p:cNvCxnSpPr/>
          <p:nvPr/>
        </p:nvCxnSpPr>
        <p:spPr>
          <a:xfrm>
            <a:off x="914400" y="6492240"/>
            <a:ext cx="103260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2" name="Google Shape;522;p87"/>
          <p:cNvSpPr/>
          <p:nvPr/>
        </p:nvSpPr>
        <p:spPr>
          <a:xfrm>
            <a:off x="11432879" y="351904"/>
            <a:ext cx="457200" cy="45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87"/>
          <p:cNvSpPr txBox="1">
            <a:spLocks noGrp="1"/>
          </p:cNvSpPr>
          <p:nvPr>
            <p:ph type="sldNum" idx="12"/>
          </p:nvPr>
        </p:nvSpPr>
        <p:spPr>
          <a:xfrm>
            <a:off x="11484863" y="388799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4" name="Google Shape;524;p87"/>
          <p:cNvSpPr txBox="1">
            <a:spLocks noGrp="1"/>
          </p:cNvSpPr>
          <p:nvPr>
            <p:ph type="body" idx="1"/>
          </p:nvPr>
        </p:nvSpPr>
        <p:spPr>
          <a:xfrm>
            <a:off x="1090613" y="2854325"/>
            <a:ext cx="8580400" cy="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978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10_Two Conten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8"/>
          <p:cNvSpPr txBox="1">
            <a:spLocks noGrp="1"/>
          </p:cNvSpPr>
          <p:nvPr>
            <p:ph type="title"/>
          </p:nvPr>
        </p:nvSpPr>
        <p:spPr>
          <a:xfrm>
            <a:off x="837375" y="1097280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FD6"/>
              </a:buClr>
              <a:buSzPts val="3000"/>
              <a:buFont typeface="Calibri"/>
              <a:buNone/>
              <a:defRPr sz="4000" b="0" i="0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88"/>
          <p:cNvSpPr/>
          <p:nvPr/>
        </p:nvSpPr>
        <p:spPr>
          <a:xfrm>
            <a:off x="0" y="0"/>
            <a:ext cx="270800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24A1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88"/>
          <p:cNvSpPr txBox="1"/>
          <p:nvPr/>
        </p:nvSpPr>
        <p:spPr>
          <a:xfrm>
            <a:off x="843376" y="6506228"/>
            <a:ext cx="31968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rgbClr val="E19D39"/>
                </a:solidFill>
                <a:latin typeface="Calibri"/>
                <a:ea typeface="Calibri"/>
                <a:cs typeface="Calibri"/>
                <a:sym typeface="Calibri"/>
              </a:rPr>
              <a:t>HELPMEGROWNATIONAL.ORG</a:t>
            </a:r>
            <a:endParaRPr sz="1467"/>
          </a:p>
        </p:txBody>
      </p:sp>
      <p:sp>
        <p:nvSpPr>
          <p:cNvPr id="529" name="Google Shape;529;p88"/>
          <p:cNvSpPr/>
          <p:nvPr/>
        </p:nvSpPr>
        <p:spPr>
          <a:xfrm>
            <a:off x="11432879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88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1" name="Google Shape;531;p88"/>
          <p:cNvSpPr txBox="1">
            <a:spLocks noGrp="1"/>
          </p:cNvSpPr>
          <p:nvPr>
            <p:ph type="body" idx="1"/>
          </p:nvPr>
        </p:nvSpPr>
        <p:spPr>
          <a:xfrm>
            <a:off x="843376" y="2245013"/>
            <a:ext cx="10509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16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43709" y="2752436"/>
            <a:ext cx="84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23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E19D3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2963" y="1966913"/>
            <a:ext cx="10509250" cy="3417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48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548FD6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90613" y="2854325"/>
            <a:ext cx="8580437" cy="969963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5075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10509598" cy="2586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4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44436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546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2955636"/>
            <a:ext cx="817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</a:t>
            </a:r>
            <a:r>
              <a:rPr lang="en-US" sz="4000" baseline="0" dirty="0">
                <a:solidFill>
                  <a:schemeClr val="bg1"/>
                </a:solidFill>
                <a:latin typeface="+mj-lt"/>
              </a:rPr>
              <a:t>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47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60" r:id="rId4"/>
    <p:sldLayoutId id="2147483663" r:id="rId5"/>
    <p:sldLayoutId id="2147483662" r:id="rId6"/>
    <p:sldLayoutId id="2147483673" r:id="rId7"/>
    <p:sldLayoutId id="2147483664" r:id="rId8"/>
    <p:sldLayoutId id="2147483669" r:id="rId9"/>
    <p:sldLayoutId id="2147483661" r:id="rId10"/>
    <p:sldLayoutId id="2147483668" r:id="rId11"/>
    <p:sldLayoutId id="2147483650" r:id="rId12"/>
    <p:sldLayoutId id="2147483670" r:id="rId13"/>
    <p:sldLayoutId id="2147483652" r:id="rId14"/>
    <p:sldLayoutId id="2147483667" r:id="rId15"/>
    <p:sldLayoutId id="2147483665" r:id="rId16"/>
    <p:sldLayoutId id="2147483671" r:id="rId17"/>
    <p:sldLayoutId id="2147483666" r:id="rId18"/>
    <p:sldLayoutId id="2147483672" r:id="rId19"/>
    <p:sldLayoutId id="2147483675" r:id="rId20"/>
    <p:sldLayoutId id="2147483653" r:id="rId21"/>
    <p:sldLayoutId id="2147483654" r:id="rId22"/>
    <p:sldLayoutId id="2147483656" r:id="rId23"/>
    <p:sldLayoutId id="2147483657" r:id="rId24"/>
    <p:sldLayoutId id="2147483658" r:id="rId25"/>
    <p:sldLayoutId id="2147483659" r:id="rId26"/>
    <p:sldLayoutId id="2147483684" r:id="rId27"/>
    <p:sldLayoutId id="2147483685" r:id="rId28"/>
    <p:sldLayoutId id="214748368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2614" y="1858225"/>
            <a:ext cx="4943712" cy="1346746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  <a:spcAft>
                <a:spcPts val="1200"/>
              </a:spcAft>
            </a:pPr>
            <a:r>
              <a:rPr lang="en-US" altLang="zh-CN" sz="4500" b="1" dirty="0">
                <a:solidFill>
                  <a:schemeClr val="bg1"/>
                </a:solidFill>
                <a:ea typeface="Lato" charset="0"/>
                <a:cs typeface="Lato" charset="0"/>
              </a:rPr>
              <a:t>Title</a:t>
            </a:r>
            <a:endParaRPr lang="en-US" sz="36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4745" y="2437069"/>
            <a:ext cx="4751887" cy="2923877"/>
          </a:xfrm>
          <a:prstGeom prst="rect">
            <a:avLst/>
          </a:prstGeom>
          <a:solidFill>
            <a:srgbClr val="DDCBB3">
              <a:alpha val="51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rIns="27432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lvl="1">
              <a:defRPr/>
            </a:pPr>
            <a:r>
              <a:rPr lang="en-US" b="1" dirty="0" smtClean="0">
                <a:solidFill>
                  <a:srgbClr val="2E41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Family-Engaged Developmental Monitoring: Implications and Applications</a:t>
            </a:r>
          </a:p>
          <a:p>
            <a:pPr lvl="1">
              <a:defRPr/>
            </a:pPr>
            <a:r>
              <a:rPr lang="en-US" dirty="0" smtClean="0">
                <a:solidFill>
                  <a:srgbClr val="2E41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ZERO TO THREE LEARN Conference</a:t>
            </a:r>
            <a:endParaRPr lang="en-US" dirty="0">
              <a:solidFill>
                <a:srgbClr val="2E41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413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Melissa Passarelli,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413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2E41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Associate Director of Implementation and Systems Building,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413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Help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413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 Grow National Center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1" y="289062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24A1A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Help Me Grow: </a:t>
            </a:r>
            <a:b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24A1A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24A1A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So All Children Can Shine</a:t>
            </a:r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7678740" y="6316060"/>
            <a:ext cx="4958833" cy="36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i="1" kern="1200" spc="38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sym typeface="Lato Regular"/>
              </a:rPr>
              <a:t>Part of Connecticut Children’s Office for Community Child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sym typeface="Lato Regular"/>
              </a:rPr>
              <a:t>www.helpmegrownational.org</a:t>
            </a:r>
          </a:p>
        </p:txBody>
      </p:sp>
      <p:sp>
        <p:nvSpPr>
          <p:cNvPr id="6" name="Shape 123"/>
          <p:cNvSpPr/>
          <p:nvPr/>
        </p:nvSpPr>
        <p:spPr>
          <a:xfrm>
            <a:off x="7584147" y="6216845"/>
            <a:ext cx="4013084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2" y="122104"/>
            <a:ext cx="3659360" cy="9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517134"/>
            <a:ext cx="10515600" cy="491864"/>
          </a:xfrm>
        </p:spPr>
        <p:txBody>
          <a:bodyPr/>
          <a:lstStyle/>
          <a:p>
            <a:r>
              <a:rPr lang="en-US" dirty="0" smtClean="0"/>
              <a:t>Family &amp; Provider Strategies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619" y="1074310"/>
            <a:ext cx="5349109" cy="56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FEDM: An Approach to Advancing Equity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3376" y="1766170"/>
            <a:ext cx="10509598" cy="4509369"/>
          </a:xfrm>
        </p:spPr>
        <p:txBody>
          <a:bodyPr>
            <a:normAutofit/>
          </a:bodyPr>
          <a:lstStyle/>
          <a:p>
            <a:r>
              <a:rPr lang="en-US" dirty="0"/>
              <a:t>Practicing FEDM can support shifting the power dynamic back into the hands of families</a:t>
            </a:r>
          </a:p>
          <a:p>
            <a:r>
              <a:rPr lang="en-US" dirty="0"/>
              <a:t>Developmental screening and evaluation may not be the best method of early identification for all families, due to historical institutionalized and structural racism</a:t>
            </a:r>
          </a:p>
          <a:p>
            <a:r>
              <a:rPr lang="en-US" dirty="0"/>
              <a:t>FEDM is more accessible than components like screening, lending itself to broad utilization and acting as a strategy for targeted universalism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0F9A5C-B14D-4B86-C31C-7300FFF15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707921"/>
              </p:ext>
            </p:extLst>
          </p:nvPr>
        </p:nvGraphicFramePr>
        <p:xfrm>
          <a:off x="5439266" y="1828801"/>
          <a:ext cx="5682268" cy="405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58CDDC-6718-6785-DA11-2C9782D4CC1F}"/>
              </a:ext>
            </a:extLst>
          </p:cNvPr>
          <p:cNvSpPr txBox="1"/>
          <p:nvPr/>
        </p:nvSpPr>
        <p:spPr>
          <a:xfrm>
            <a:off x="1070466" y="2536209"/>
            <a:ext cx="3416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Roadmap supports a clearer delineation between developmental promotion and FEDM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Developmental promotion promotes child development and shared knowledge between provider and family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8FD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AE6F3-EACA-D238-9A25-80704B85824E}"/>
              </a:ext>
            </a:extLst>
          </p:cNvPr>
          <p:cNvSpPr txBox="1"/>
          <p:nvPr/>
        </p:nvSpPr>
        <p:spPr>
          <a:xfrm>
            <a:off x="838985" y="1182470"/>
            <a:ext cx="1103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8FD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Distinguishing between Developmental Promotion and FEDM </a:t>
            </a:r>
          </a:p>
        </p:txBody>
      </p:sp>
    </p:spTree>
    <p:extLst>
      <p:ext uri="{BB962C8B-B14F-4D97-AF65-F5344CB8AC3E}">
        <p14:creationId xmlns:p14="http://schemas.microsoft.com/office/powerpoint/2010/main" val="15797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FEDM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part of FEDM providers can use monitoring tools, such as “Learn the Signs. Act Early.” milestone checklists</a:t>
            </a:r>
          </a:p>
          <a:p>
            <a:r>
              <a:rPr lang="en-US" dirty="0"/>
              <a:t>Using tools such as milestone checklists is different than general developmental screening </a:t>
            </a:r>
          </a:p>
          <a:p>
            <a:r>
              <a:rPr lang="en-US" dirty="0"/>
              <a:t>Screening relies on the use of standardized and validated measures </a:t>
            </a:r>
          </a:p>
          <a:p>
            <a:r>
              <a:rPr lang="en-US" dirty="0"/>
              <a:t>Many screening instruments also rely on parental report </a:t>
            </a:r>
          </a:p>
        </p:txBody>
      </p:sp>
    </p:spTree>
    <p:extLst>
      <p:ext uri="{BB962C8B-B14F-4D97-AF65-F5344CB8AC3E}">
        <p14:creationId xmlns:p14="http://schemas.microsoft.com/office/powerpoint/2010/main" val="26439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26"/>
          <p:cNvSpPr txBox="1">
            <a:spLocks noGrp="1"/>
          </p:cNvSpPr>
          <p:nvPr>
            <p:ph type="sldNum" idx="12"/>
          </p:nvPr>
        </p:nvSpPr>
        <p:spPr>
          <a:xfrm>
            <a:off x="11484863" y="388799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794" name="Google Shape;794;p126"/>
          <p:cNvSpPr txBox="1"/>
          <p:nvPr/>
        </p:nvSpPr>
        <p:spPr>
          <a:xfrm>
            <a:off x="894735" y="2950607"/>
            <a:ext cx="10391600" cy="2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000"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Family-Engaged Developmental Monitoring Self-Assessment for Early Childhood Programs and Providers 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7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27"/>
          <p:cNvSpPr txBox="1">
            <a:spLocks noGrp="1"/>
          </p:cNvSpPr>
          <p:nvPr>
            <p:ph type="title"/>
          </p:nvPr>
        </p:nvSpPr>
        <p:spPr>
          <a:xfrm>
            <a:off x="969263" y="763067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 b="1"/>
              <a:t>Families are regarded as the expert on their child’s development</a:t>
            </a:r>
            <a:endParaRPr b="1"/>
          </a:p>
        </p:txBody>
      </p:sp>
      <p:sp>
        <p:nvSpPr>
          <p:cNvPr id="800" name="Google Shape;800;p127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graphicFrame>
        <p:nvGraphicFramePr>
          <p:cNvPr id="801" name="Google Shape;801;p127"/>
          <p:cNvGraphicFramePr/>
          <p:nvPr/>
        </p:nvGraphicFramePr>
        <p:xfrm>
          <a:off x="837342" y="1695913"/>
          <a:ext cx="11000734" cy="478191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62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u="none" strike="noStrike" cap="none">
                          <a:solidFill>
                            <a:schemeClr val="dk1"/>
                          </a:solidFill>
                        </a:rPr>
                        <a:t>Do you celebrate milestones with families as they share their child’s strengths?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Do you directly and routinely elicit parent priorities, concerns, and questions?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Do you allow information provided by the family to shape your view of the child?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If a family’s views of the child’s development does not align with your own, do you ask clarifying questions to better understand factors that may contribute to the difference?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u="none" strike="noStrike" cap="none">
                          <a:solidFill>
                            <a:schemeClr val="dk1"/>
                          </a:solidFill>
                        </a:rPr>
                        <a:t>Does a family’s priority for concerns or support shape your considerations for future support?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93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28"/>
          <p:cNvSpPr txBox="1">
            <a:spLocks noGrp="1"/>
          </p:cNvSpPr>
          <p:nvPr>
            <p:ph type="title"/>
          </p:nvPr>
        </p:nvSpPr>
        <p:spPr>
          <a:xfrm>
            <a:off x="969263" y="707767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 b="1"/>
              <a:t>Information is compiled to inform a holistic approach to the child’s development</a:t>
            </a:r>
            <a:endParaRPr b="1"/>
          </a:p>
        </p:txBody>
      </p:sp>
      <p:sp>
        <p:nvSpPr>
          <p:cNvPr id="807" name="Google Shape;807;p128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aphicFrame>
        <p:nvGraphicFramePr>
          <p:cNvPr id="808" name="Google Shape;808;p128"/>
          <p:cNvGraphicFramePr/>
          <p:nvPr/>
        </p:nvGraphicFramePr>
        <p:xfrm>
          <a:off x="837375" y="1712423"/>
          <a:ext cx="10883600" cy="4504688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622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9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Depending upon your professional or programmatic scope, do you gather information about the child’s: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900" b="0" u="none" strike="noStrike" cap="none">
                          <a:solidFill>
                            <a:schemeClr val="dk1"/>
                          </a:solidFill>
                        </a:rPr>
                        <a:t>Family-level support network, such as family or community members who interact positively with the child, who support the family in times of need?</a:t>
                      </a:r>
                      <a:endParaRPr sz="19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Community-level support network, such as faith-based organizations?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Involvement in other programs or services, such as: early care and education programs, parent education or support groups, food banks?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Family-level risk factors, such as a child’s underlying health conditions, family-level trauma, parental mental health, or substance use?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Community -level risk factors, such as neighborhood violence, discrimination in service access or delivery, poverty?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Positive parenting practices, such as reading together, serve-and-return interactions, creating rich opportunities for play?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u="none" strike="noStrike" cap="none">
                          <a:solidFill>
                            <a:schemeClr val="dk1"/>
                          </a:solidFill>
                        </a:rPr>
                        <a:t>Basic needs, such as food insecurity, access to medical care, unemployment, and housing?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29"/>
          <p:cNvSpPr txBox="1">
            <a:spLocks noGrp="1"/>
          </p:cNvSpPr>
          <p:nvPr>
            <p:ph type="title"/>
          </p:nvPr>
        </p:nvSpPr>
        <p:spPr>
          <a:xfrm>
            <a:off x="837375" y="580503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 b="1"/>
              <a:t>Development is discussed over time</a:t>
            </a:r>
            <a:endParaRPr b="1"/>
          </a:p>
        </p:txBody>
      </p:sp>
      <p:sp>
        <p:nvSpPr>
          <p:cNvPr id="814" name="Google Shape;814;p129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graphicFrame>
        <p:nvGraphicFramePr>
          <p:cNvPr id="815" name="Google Shape;815;p129"/>
          <p:cNvGraphicFramePr/>
          <p:nvPr/>
        </p:nvGraphicFramePr>
        <p:xfrm>
          <a:off x="837375" y="1396537"/>
          <a:ext cx="10647533" cy="41564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60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8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5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0" u="none" strike="noStrike" cap="none">
                          <a:solidFill>
                            <a:schemeClr val="dk1"/>
                          </a:solidFill>
                        </a:rPr>
                        <a:t>Do you routinely elicit information on progress and concerns?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>
                          <a:solidFill>
                            <a:schemeClr val="dk1"/>
                          </a:solidFill>
                        </a:rPr>
                        <a:t>Do you ask families how they have seen their child progress over time?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>
                          <a:solidFill>
                            <a:schemeClr val="dk1"/>
                          </a:solidFill>
                        </a:rPr>
                        <a:t>Do you ask families how long a concern has been present or if it has changed over time?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67" marR="68567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35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30"/>
          <p:cNvSpPr txBox="1">
            <a:spLocks noGrp="1"/>
          </p:cNvSpPr>
          <p:nvPr>
            <p:ph type="sldNum" idx="12"/>
          </p:nvPr>
        </p:nvSpPr>
        <p:spPr>
          <a:xfrm>
            <a:off x="11484863" y="388799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821" name="Google Shape;821;p130"/>
          <p:cNvSpPr txBox="1">
            <a:spLocks noGrp="1"/>
          </p:cNvSpPr>
          <p:nvPr>
            <p:ph type="body" idx="1"/>
          </p:nvPr>
        </p:nvSpPr>
        <p:spPr>
          <a:xfrm>
            <a:off x="1090613" y="2854325"/>
            <a:ext cx="8580400" cy="97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"/>
              <a:t>Self- Assessment for Systems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592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1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827" name="Google Shape;827;p1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919" y="1933903"/>
            <a:ext cx="11473200" cy="271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98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Learner Objective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Identify what family-engaged developmental monitoring is and how it fits into a framework </a:t>
            </a:r>
            <a:r>
              <a:rPr lang="en-US" dirty="0" smtClean="0"/>
              <a:t>for children’s </a:t>
            </a:r>
            <a:r>
              <a:rPr lang="en-US" dirty="0"/>
              <a:t>healthy development and family well-being</a:t>
            </a:r>
          </a:p>
        </p:txBody>
      </p:sp>
    </p:spTree>
    <p:extLst>
      <p:ext uri="{BB962C8B-B14F-4D97-AF65-F5344CB8AC3E}">
        <p14:creationId xmlns:p14="http://schemas.microsoft.com/office/powerpoint/2010/main" val="30404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32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833" name="Google Shape;833;p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504" y="840828"/>
            <a:ext cx="11526800" cy="537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29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33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839" name="Google Shape;839;p1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943" y="1954924"/>
            <a:ext cx="11593200" cy="280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67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3376" y="2245012"/>
            <a:ext cx="10509598" cy="4120161"/>
          </a:xfrm>
        </p:spPr>
        <p:txBody>
          <a:bodyPr>
            <a:normAutofit/>
          </a:bodyPr>
          <a:lstStyle/>
          <a:p>
            <a:r>
              <a:rPr lang="en-US" dirty="0" smtClean="0"/>
              <a:t>Take the self-assessment(s) to determine which FEDM activities you are already engaging in and which could be incorporated into your work:</a:t>
            </a:r>
          </a:p>
          <a:p>
            <a:pPr lvl="1"/>
            <a:r>
              <a:rPr lang="en-US" dirty="0" smtClean="0"/>
              <a:t>Program/provider level</a:t>
            </a:r>
          </a:p>
          <a:p>
            <a:pPr lvl="1"/>
            <a:r>
              <a:rPr lang="en-US" dirty="0" smtClean="0"/>
              <a:t>System level</a:t>
            </a:r>
          </a:p>
          <a:p>
            <a:r>
              <a:rPr lang="en-US" dirty="0" smtClean="0"/>
              <a:t>Leverage existing resources such as the CDC Act Early materials and app, other developmental apps, etc. to support FEDM activities with the families you 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48" y="2790877"/>
            <a:ext cx="3196702" cy="727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7648" y="6241559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" kern="1000" spc="1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HELPMEGROWNATIONAL.ORG</a:t>
            </a:r>
          </a:p>
        </p:txBody>
      </p:sp>
    </p:spTree>
    <p:extLst>
      <p:ext uri="{BB962C8B-B14F-4D97-AF65-F5344CB8AC3E}">
        <p14:creationId xmlns:p14="http://schemas.microsoft.com/office/powerpoint/2010/main" val="171568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894735" y="2950606"/>
            <a:ext cx="10391574" cy="220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The Framework for Children’s Healthy Development and Wellbeing</a:t>
            </a:r>
            <a:endParaRPr lang="en-US" sz="4000" b="1" dirty="0">
              <a:solidFill>
                <a:schemeClr val="bg1"/>
              </a:solidFill>
              <a:latin typeface="+mj-lt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4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 Roadmap for Advancing Family-Engaged Developmental Monitoring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10509598" cy="41795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Supported by the CDC’s Learn the Signs. Act Early Campaign and created in partnership with the Association for University Centers on Disabilities</a:t>
            </a:r>
          </a:p>
          <a:p>
            <a:r>
              <a:rPr lang="en-US" dirty="0" smtClean="0"/>
              <a:t>The </a:t>
            </a:r>
            <a:r>
              <a:rPr lang="en-US" i="1" dirty="0"/>
              <a:t>Roadmap</a:t>
            </a:r>
            <a:r>
              <a:rPr lang="en-US" dirty="0"/>
              <a:t> introduces and describes family-engaged developmental monitoring (FEDM) as a key component of a framework for children’s healthy development and family wellbeing</a:t>
            </a:r>
          </a:p>
          <a:p>
            <a:r>
              <a:rPr lang="en-US" dirty="0"/>
              <a:t>Evidence-informed:</a:t>
            </a:r>
          </a:p>
          <a:p>
            <a:pPr lvl="1"/>
            <a:r>
              <a:rPr lang="en-US" dirty="0"/>
              <a:t>Literature</a:t>
            </a:r>
          </a:p>
          <a:p>
            <a:pPr lvl="1"/>
            <a:r>
              <a:rPr lang="en-US" dirty="0"/>
              <a:t>Phases 1 &amp; 2 of the project</a:t>
            </a:r>
          </a:p>
          <a:p>
            <a:pPr lvl="1"/>
            <a:r>
              <a:rPr lang="en-US" dirty="0"/>
              <a:t>CIDSEI HMG Affiliate Work Group and CIDSEI Advisory Committee </a:t>
            </a:r>
          </a:p>
          <a:p>
            <a:r>
              <a:rPr lang="en-US" dirty="0"/>
              <a:t>Key definitions and concepts delineated</a:t>
            </a:r>
          </a:p>
          <a:p>
            <a:r>
              <a:rPr lang="en-US" dirty="0"/>
              <a:t>Program and Systems-level Self-Assessments</a:t>
            </a:r>
          </a:p>
        </p:txBody>
      </p:sp>
    </p:spTree>
    <p:extLst>
      <p:ext uri="{BB962C8B-B14F-4D97-AF65-F5344CB8AC3E}">
        <p14:creationId xmlns:p14="http://schemas.microsoft.com/office/powerpoint/2010/main" val="35219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7"/>
          <p:cNvSpPr txBox="1">
            <a:spLocks noGrp="1"/>
          </p:cNvSpPr>
          <p:nvPr>
            <p:ph type="title"/>
          </p:nvPr>
        </p:nvSpPr>
        <p:spPr>
          <a:xfrm>
            <a:off x="837375" y="1097280"/>
            <a:ext cx="10515600" cy="49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/>
              <a:t>Terminology</a:t>
            </a:r>
            <a:endParaRPr/>
          </a:p>
        </p:txBody>
      </p:sp>
      <p:sp>
        <p:nvSpPr>
          <p:cNvPr id="704" name="Google Shape;704;p117"/>
          <p:cNvSpPr txBox="1">
            <a:spLocks noGrp="1"/>
          </p:cNvSpPr>
          <p:nvPr>
            <p:ph type="body" idx="1"/>
          </p:nvPr>
        </p:nvSpPr>
        <p:spPr>
          <a:xfrm>
            <a:off x="843367" y="1889533"/>
            <a:ext cx="10509600" cy="4431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"/>
              <a:t>For the purposes of the Roadmap and this presentation:</a:t>
            </a:r>
            <a:endParaRPr/>
          </a:p>
          <a:p>
            <a:pPr indent="-387764">
              <a:buSzPct val="66666"/>
            </a:pPr>
            <a:r>
              <a:rPr lang="en" b="1"/>
              <a:t>“</a:t>
            </a:r>
            <a:r>
              <a:rPr lang="en" b="1" u="sng"/>
              <a:t>Provider</a:t>
            </a:r>
            <a:r>
              <a:rPr lang="en" b="1"/>
              <a:t>” refers to all those that interact with young children and their families</a:t>
            </a:r>
            <a:r>
              <a:rPr lang="en"/>
              <a:t>, inclusive of medical, education, social service, community-based, faith-based, and other child serving sectors</a:t>
            </a:r>
            <a:endParaRPr/>
          </a:p>
          <a:p>
            <a:pPr marL="0" indent="0">
              <a:buNone/>
            </a:pPr>
            <a:endParaRPr/>
          </a:p>
          <a:p>
            <a:pPr indent="-387764">
              <a:buSzPct val="66666"/>
            </a:pPr>
            <a:r>
              <a:rPr lang="en"/>
              <a:t>“</a:t>
            </a:r>
            <a:r>
              <a:rPr lang="en" b="1" u="sng"/>
              <a:t>Family”</a:t>
            </a:r>
            <a:r>
              <a:rPr lang="en"/>
              <a:t> refers to t</a:t>
            </a:r>
            <a:r>
              <a:rPr lang="en" b="1"/>
              <a:t>he people with whom the child has a close personal relationship </a:t>
            </a:r>
            <a:r>
              <a:rPr lang="en"/>
              <a:t>and who are responsible for the well-being and development of the child</a:t>
            </a:r>
            <a:endParaRPr/>
          </a:p>
          <a:p>
            <a:pPr marL="0" indent="0">
              <a:buNone/>
            </a:pPr>
            <a:endParaRPr/>
          </a:p>
          <a:p>
            <a:pPr indent="-387764">
              <a:buSzPct val="66666"/>
            </a:pPr>
            <a:r>
              <a:rPr lang="en" b="1" u="sng"/>
              <a:t>“Early Identification”</a:t>
            </a:r>
            <a:r>
              <a:rPr lang="en"/>
              <a:t> means the </a:t>
            </a:r>
            <a:r>
              <a:rPr lang="en" b="1"/>
              <a:t>timely detection of concern for developmental delay or disability</a:t>
            </a:r>
            <a:endParaRPr b="1"/>
          </a:p>
          <a:p>
            <a:pPr marL="0" indent="0">
              <a:buNone/>
            </a:pPr>
            <a:endParaRPr b="1"/>
          </a:p>
          <a:p>
            <a:pPr indent="-387764">
              <a:buSzPct val="66666"/>
            </a:pPr>
            <a:r>
              <a:rPr lang="en"/>
              <a:t>Child development requires a </a:t>
            </a:r>
            <a:r>
              <a:rPr lang="en" b="1" u="sng"/>
              <a:t>“holistic approach”</a:t>
            </a:r>
            <a:r>
              <a:rPr lang="en"/>
              <a:t> that considers multiple factors across the social ecology that may contribute to overall health and well-being, inclusive of “</a:t>
            </a:r>
            <a:r>
              <a:rPr lang="en" b="1" u="sng"/>
              <a:t>social drivers of health”</a:t>
            </a:r>
            <a:r>
              <a:rPr lang="en"/>
              <a:t> (community and societal factors that can impact health outcomes)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12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Early Identification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1923392"/>
            <a:ext cx="10509598" cy="42882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Historically, the focus of early identification has been on detecting the presence of a developmental delay or disability. This attends to only a subset of children and misses those vulnerable to adverse outcomes</a:t>
            </a:r>
          </a:p>
          <a:p>
            <a:r>
              <a:rPr lang="en-US" dirty="0" smtClean="0"/>
              <a:t>The process should be universal for </a:t>
            </a:r>
            <a:r>
              <a:rPr lang="en-US" b="1" dirty="0" smtClean="0"/>
              <a:t>all</a:t>
            </a:r>
            <a:r>
              <a:rPr lang="en-US" dirty="0" smtClean="0"/>
              <a:t> children, and therefore needs to include the elicitation of parent opinions and concerns</a:t>
            </a:r>
          </a:p>
          <a:p>
            <a:r>
              <a:rPr lang="en-US" dirty="0" smtClean="0"/>
              <a:t>Centering the family voice and experience is an evolution away from focusing on the identification of disorders</a:t>
            </a:r>
          </a:p>
          <a:p>
            <a:r>
              <a:rPr lang="en-US" dirty="0" smtClean="0"/>
              <a:t>Switching to a focus on family well-being, inclusive of family priorities and needs such as concrete and social supports, can lead to positive outcomes for </a:t>
            </a:r>
            <a:r>
              <a:rPr lang="en-US" b="1" dirty="0" smtClean="0"/>
              <a:t>all</a:t>
            </a:r>
            <a:r>
              <a:rPr lang="en-US" dirty="0" smtClean="0"/>
              <a:t> young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Identification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5566755" cy="3959844"/>
          </a:xfrm>
        </p:spPr>
        <p:txBody>
          <a:bodyPr>
            <a:normAutofit/>
          </a:bodyPr>
          <a:lstStyle/>
          <a:p>
            <a:r>
              <a:rPr lang="en-US" dirty="0"/>
              <a:t>Broader conceptualization of the process</a:t>
            </a:r>
          </a:p>
          <a:p>
            <a:r>
              <a:rPr lang="en-US" dirty="0"/>
              <a:t>Asset-based approach with overall goal of promoting positive outcomes</a:t>
            </a:r>
          </a:p>
          <a:p>
            <a:r>
              <a:rPr lang="en-US" dirty="0"/>
              <a:t>Recognizes families as leaders in their child’s development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E16797-8806-E9CB-475D-7B42D5A236E9}"/>
              </a:ext>
            </a:extLst>
          </p:cNvPr>
          <p:cNvGraphicFramePr/>
          <p:nvPr/>
        </p:nvGraphicFramePr>
        <p:xfrm>
          <a:off x="5613386" y="495943"/>
          <a:ext cx="5036807" cy="562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07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 Framework for Children’s Healthy Development &amp; Family Well-Being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7B2913-3387-771B-1A7E-E5DE14C511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376" y="2245012"/>
            <a:ext cx="5060119" cy="410766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Framework describes the process needed to support child and family wellbeing, inclusive of early identification</a:t>
            </a:r>
          </a:p>
          <a:p>
            <a:r>
              <a:rPr lang="en-US" dirty="0"/>
              <a:t>Inclusive of ongoing monitoring of young children who are not in need of early intervention but have identified risk factors for developmental delay </a:t>
            </a:r>
          </a:p>
          <a:p>
            <a:r>
              <a:rPr lang="en-US" dirty="0"/>
              <a:t>Includes developmental promotion (re: education/interaction) activities as a discrete component</a:t>
            </a:r>
          </a:p>
          <a:p>
            <a:r>
              <a:rPr lang="en-US" dirty="0"/>
              <a:t>Universal strategies:</a:t>
            </a:r>
          </a:p>
          <a:p>
            <a:pPr lvl="1"/>
            <a:r>
              <a:rPr lang="en-US" dirty="0"/>
              <a:t>Developmental promotion (ongoing)</a:t>
            </a:r>
          </a:p>
          <a:p>
            <a:pPr lvl="1"/>
            <a:r>
              <a:rPr lang="en-US" dirty="0"/>
              <a:t>FEDM (ongoing)</a:t>
            </a:r>
          </a:p>
          <a:p>
            <a:pPr lvl="1"/>
            <a:r>
              <a:rPr lang="en-US" dirty="0"/>
              <a:t>Screening (at recommended ages)</a:t>
            </a:r>
          </a:p>
          <a:p>
            <a:r>
              <a:rPr lang="en-US" dirty="0"/>
              <a:t>Targeted strategies:</a:t>
            </a:r>
          </a:p>
          <a:p>
            <a:pPr lvl="1"/>
            <a:r>
              <a:rPr lang="en-US" dirty="0"/>
              <a:t>Referral to services</a:t>
            </a:r>
          </a:p>
          <a:p>
            <a:pPr lvl="1"/>
            <a:r>
              <a:rPr lang="en-US" dirty="0"/>
              <a:t>Receipt of services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49" y="1571448"/>
            <a:ext cx="5740514" cy="52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6DB0-F449-4E95-C55B-8593DC6F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74" y="1097280"/>
            <a:ext cx="10800444" cy="491864"/>
          </a:xfrm>
        </p:spPr>
        <p:txBody>
          <a:bodyPr/>
          <a:lstStyle/>
          <a:p>
            <a:r>
              <a:rPr lang="en-US" dirty="0" smtClean="0"/>
              <a:t>Family-Engaged Developmental Monitoring (FEDM)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C9300-3D69-FD90-E496-4918F6DC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1E3E7C-1B71-D08F-57B1-D417F69D2C1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866673"/>
              </p:ext>
            </p:extLst>
          </p:nvPr>
        </p:nvGraphicFramePr>
        <p:xfrm>
          <a:off x="837374" y="3419159"/>
          <a:ext cx="10509250" cy="258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2924" y="1865836"/>
            <a:ext cx="1024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FEDM </a:t>
            </a:r>
            <a:r>
              <a:rPr lang="en-US" sz="2400" dirty="0"/>
              <a:t>is an intentional partnership of families and providers combining their knowledge to recognize child’s developmental milestones and identify opportunities for support and </a:t>
            </a:r>
            <a:r>
              <a:rPr lang="en-US" sz="2400" dirty="0" smtClean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Three essential attributes:</a:t>
            </a:r>
          </a:p>
        </p:txBody>
      </p:sp>
    </p:spTree>
    <p:extLst>
      <p:ext uri="{BB962C8B-B14F-4D97-AF65-F5344CB8AC3E}">
        <p14:creationId xmlns:p14="http://schemas.microsoft.com/office/powerpoint/2010/main" val="39788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G National Slide Deck Template_June2022" id="{C645A2E7-95C3-4764-96FA-F14F78CD2644}" vid="{08F03D1D-2ABF-4F77-A6E8-E6289677B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HMG National Slide Deck Template_June2022</Template>
  <TotalTime>306</TotalTime>
  <Words>1167</Words>
  <Application>Microsoft Office PowerPoint</Application>
  <PresentationFormat>Widescreen</PresentationFormat>
  <Paragraphs>143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Lato Regular</vt:lpstr>
      <vt:lpstr>Office Theme</vt:lpstr>
      <vt:lpstr>Title</vt:lpstr>
      <vt:lpstr>Learner Objective</vt:lpstr>
      <vt:lpstr>PowerPoint Presentation</vt:lpstr>
      <vt:lpstr>A Roadmap for Advancing Family-Engaged Developmental Monitoring</vt:lpstr>
      <vt:lpstr>Terminology</vt:lpstr>
      <vt:lpstr>The Evolution of Early Identification</vt:lpstr>
      <vt:lpstr>Early Identification Process</vt:lpstr>
      <vt:lpstr>A Framework for Children’s Healthy Development &amp; Family Well-Being </vt:lpstr>
      <vt:lpstr>Family-Engaged Developmental Monitoring (FEDM)</vt:lpstr>
      <vt:lpstr>Family &amp; Provider Strategies</vt:lpstr>
      <vt:lpstr>FEDM: An Approach to Advancing Equity</vt:lpstr>
      <vt:lpstr>PowerPoint Presentation</vt:lpstr>
      <vt:lpstr>Difference between FEDM and screening</vt:lpstr>
      <vt:lpstr>PowerPoint Presentation</vt:lpstr>
      <vt:lpstr>Families are regarded as the expert on their child’s development</vt:lpstr>
      <vt:lpstr>Information is compiled to inform a holistic approach to the child’s development</vt:lpstr>
      <vt:lpstr>Development is discussed over time</vt:lpstr>
      <vt:lpstr>PowerPoint Presentation</vt:lpstr>
      <vt:lpstr>PowerPoint Presentation</vt:lpstr>
      <vt:lpstr>PowerPoint Presentation</vt:lpstr>
      <vt:lpstr>PowerPoint Presentation</vt:lpstr>
      <vt:lpstr>What now?</vt:lpstr>
      <vt:lpstr>PowerPoint Presentation</vt:lpstr>
    </vt:vector>
  </TitlesOfParts>
  <Company>Connecticut Children's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Passarelli, Melissa</dc:creator>
  <cp:lastModifiedBy>Reiss, Morgan</cp:lastModifiedBy>
  <cp:revision>21</cp:revision>
  <cp:lastPrinted>2019-04-12T14:56:32Z</cp:lastPrinted>
  <dcterms:created xsi:type="dcterms:W3CDTF">2022-10-03T18:24:27Z</dcterms:created>
  <dcterms:modified xsi:type="dcterms:W3CDTF">2023-11-22T20:03:46Z</dcterms:modified>
</cp:coreProperties>
</file>