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50"/>
  </p:notesMasterIdLst>
  <p:handoutMasterIdLst>
    <p:handoutMasterId r:id="rId51"/>
  </p:handoutMasterIdLst>
  <p:sldIdLst>
    <p:sldId id="256" r:id="rId3"/>
    <p:sldId id="260" r:id="rId4"/>
    <p:sldId id="280" r:id="rId5"/>
    <p:sldId id="275" r:id="rId6"/>
    <p:sldId id="281" r:id="rId7"/>
    <p:sldId id="286" r:id="rId8"/>
    <p:sldId id="284" r:id="rId9"/>
    <p:sldId id="285" r:id="rId10"/>
    <p:sldId id="282" r:id="rId11"/>
    <p:sldId id="271" r:id="rId12"/>
    <p:sldId id="277" r:id="rId13"/>
    <p:sldId id="288" r:id="rId14"/>
    <p:sldId id="287" r:id="rId15"/>
    <p:sldId id="289" r:id="rId16"/>
    <p:sldId id="290" r:id="rId17"/>
    <p:sldId id="291" r:id="rId18"/>
    <p:sldId id="293" r:id="rId19"/>
    <p:sldId id="292" r:id="rId20"/>
    <p:sldId id="267" r:id="rId21"/>
    <p:sldId id="294" r:id="rId22"/>
    <p:sldId id="295" r:id="rId23"/>
    <p:sldId id="296" r:id="rId24"/>
    <p:sldId id="298" r:id="rId25"/>
    <p:sldId id="297" r:id="rId26"/>
    <p:sldId id="302" r:id="rId27"/>
    <p:sldId id="299" r:id="rId28"/>
    <p:sldId id="300" r:id="rId29"/>
    <p:sldId id="301" r:id="rId30"/>
    <p:sldId id="304" r:id="rId31"/>
    <p:sldId id="305" r:id="rId32"/>
    <p:sldId id="306" r:id="rId33"/>
    <p:sldId id="311" r:id="rId34"/>
    <p:sldId id="307" r:id="rId35"/>
    <p:sldId id="308" r:id="rId36"/>
    <p:sldId id="309" r:id="rId37"/>
    <p:sldId id="310" r:id="rId38"/>
    <p:sldId id="315" r:id="rId39"/>
    <p:sldId id="312" r:id="rId40"/>
    <p:sldId id="314" r:id="rId41"/>
    <p:sldId id="313" r:id="rId42"/>
    <p:sldId id="316" r:id="rId43"/>
    <p:sldId id="269" r:id="rId44"/>
    <p:sldId id="278" r:id="rId45"/>
    <p:sldId id="273" r:id="rId46"/>
    <p:sldId id="279" r:id="rId47"/>
    <p:sldId id="317" r:id="rId48"/>
    <p:sldId id="26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036"/>
    <a:srgbClr val="E19D39"/>
    <a:srgbClr val="548FD6"/>
    <a:srgbClr val="24A1A8"/>
    <a:srgbClr val="1D375A"/>
    <a:srgbClr val="1335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979" autoAdjust="0"/>
  </p:normalViewPr>
  <p:slideViewPr>
    <p:cSldViewPr snapToGrid="0" snapToObjects="1">
      <p:cViewPr varScale="1">
        <p:scale>
          <a:sx n="47" d="100"/>
          <a:sy n="47" d="100"/>
        </p:scale>
        <p:origin x="1416" y="48"/>
      </p:cViewPr>
      <p:guideLst/>
    </p:cSldViewPr>
  </p:slideViewPr>
  <p:notesTextViewPr>
    <p:cViewPr>
      <p:scale>
        <a:sx n="1" d="1"/>
        <a:sy n="1" d="1"/>
      </p:scale>
      <p:origin x="0" y="0"/>
    </p:cViewPr>
  </p:notesTextViewPr>
  <p:notesViewPr>
    <p:cSldViewPr snapToGrid="0" snapToObjects="1">
      <p:cViewPr varScale="1">
        <p:scale>
          <a:sx n="139" d="100"/>
          <a:sy n="139" d="100"/>
        </p:scale>
        <p:origin x="3472"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BA6D11-622A-415A-8BA2-BB9ECA2F251B}" type="doc">
      <dgm:prSet loTypeId="urn:microsoft.com/office/officeart/2005/8/layout/hProcess9" loCatId="process" qsTypeId="urn:microsoft.com/office/officeart/2005/8/quickstyle/simple1" qsCatId="simple" csTypeId="urn:microsoft.com/office/officeart/2005/8/colors/accent3_3" csCatId="accent3" phldr="1"/>
      <dgm:spPr/>
    </dgm:pt>
    <dgm:pt modelId="{8F815ACC-C2D4-4505-9922-0246050C79F1}">
      <dgm:prSet phldrT="[Text]"/>
      <dgm:spPr/>
      <dgm:t>
        <a:bodyPr/>
        <a:lstStyle/>
        <a:p>
          <a:r>
            <a:rPr lang="en-US" dirty="0" smtClean="0"/>
            <a:t>Family engagement </a:t>
          </a:r>
          <a:endParaRPr lang="en-US" dirty="0"/>
        </a:p>
      </dgm:t>
    </dgm:pt>
    <dgm:pt modelId="{7FA1480E-A330-44A8-8BBE-38E5312B7E79}" type="parTrans" cxnId="{133A3E37-144C-4D74-85AE-0AD8665B65A4}">
      <dgm:prSet/>
      <dgm:spPr/>
      <dgm:t>
        <a:bodyPr/>
        <a:lstStyle/>
        <a:p>
          <a:endParaRPr lang="en-US"/>
        </a:p>
      </dgm:t>
    </dgm:pt>
    <dgm:pt modelId="{4E8E7970-F6A0-4960-8DD7-969EB5634B11}" type="sibTrans" cxnId="{133A3E37-144C-4D74-85AE-0AD8665B65A4}">
      <dgm:prSet/>
      <dgm:spPr/>
      <dgm:t>
        <a:bodyPr/>
        <a:lstStyle/>
        <a:p>
          <a:endParaRPr lang="en-US"/>
        </a:p>
      </dgm:t>
    </dgm:pt>
    <dgm:pt modelId="{29A76AA6-767B-4151-8541-B2397810C050}">
      <dgm:prSet phldrT="[Text]"/>
      <dgm:spPr/>
      <dgm:t>
        <a:bodyPr/>
        <a:lstStyle/>
        <a:p>
          <a:r>
            <a:rPr lang="en-US" dirty="0" smtClean="0"/>
            <a:t>Voice of the Family</a:t>
          </a:r>
          <a:endParaRPr lang="en-US" dirty="0"/>
        </a:p>
      </dgm:t>
    </dgm:pt>
    <dgm:pt modelId="{5331BB4F-7700-47F8-B436-662E3498F7D2}" type="parTrans" cxnId="{1127B3A9-8231-481B-BCD9-3BFA19925B6A}">
      <dgm:prSet/>
      <dgm:spPr/>
      <dgm:t>
        <a:bodyPr/>
        <a:lstStyle/>
        <a:p>
          <a:endParaRPr lang="en-US"/>
        </a:p>
      </dgm:t>
    </dgm:pt>
    <dgm:pt modelId="{89C87787-3342-406F-BA93-61534DCC9A60}" type="sibTrans" cxnId="{1127B3A9-8231-481B-BCD9-3BFA19925B6A}">
      <dgm:prSet/>
      <dgm:spPr/>
      <dgm:t>
        <a:bodyPr/>
        <a:lstStyle/>
        <a:p>
          <a:endParaRPr lang="en-US"/>
        </a:p>
      </dgm:t>
    </dgm:pt>
    <dgm:pt modelId="{3D2D38AE-99C3-41B2-8001-A48A532B3567}">
      <dgm:prSet phldrT="[Text]"/>
      <dgm:spPr/>
      <dgm:t>
        <a:bodyPr/>
        <a:lstStyle/>
        <a:p>
          <a:r>
            <a:rPr lang="en-US" dirty="0" smtClean="0"/>
            <a:t>Family Co-Production </a:t>
          </a:r>
          <a:endParaRPr lang="en-US" dirty="0"/>
        </a:p>
      </dgm:t>
    </dgm:pt>
    <dgm:pt modelId="{B58B36C0-4811-4E27-9A3D-B091CB9D9971}" type="parTrans" cxnId="{D5EB13EE-95F5-4BE7-A493-7401F58BC03D}">
      <dgm:prSet/>
      <dgm:spPr/>
      <dgm:t>
        <a:bodyPr/>
        <a:lstStyle/>
        <a:p>
          <a:endParaRPr lang="en-US"/>
        </a:p>
      </dgm:t>
    </dgm:pt>
    <dgm:pt modelId="{4C4FAB4B-41A2-4228-9810-0D6263CE13EA}" type="sibTrans" cxnId="{D5EB13EE-95F5-4BE7-A493-7401F58BC03D}">
      <dgm:prSet/>
      <dgm:spPr/>
      <dgm:t>
        <a:bodyPr/>
        <a:lstStyle/>
        <a:p>
          <a:endParaRPr lang="en-US"/>
        </a:p>
      </dgm:t>
    </dgm:pt>
    <dgm:pt modelId="{8BB494A5-3A7C-445F-A748-205BA70570D1}">
      <dgm:prSet phldrT="[Text]"/>
      <dgm:spPr/>
      <dgm:t>
        <a:bodyPr/>
        <a:lstStyle/>
        <a:p>
          <a:r>
            <a:rPr lang="en-US" dirty="0" smtClean="0"/>
            <a:t>Goal Concordant Care</a:t>
          </a:r>
          <a:endParaRPr lang="en-US" dirty="0"/>
        </a:p>
      </dgm:t>
    </dgm:pt>
    <dgm:pt modelId="{48323504-6CFF-497E-A3C7-67623E352C60}" type="parTrans" cxnId="{F7E9CC65-DCB9-421B-8DD7-F4AD63B52D3C}">
      <dgm:prSet/>
      <dgm:spPr/>
      <dgm:t>
        <a:bodyPr/>
        <a:lstStyle/>
        <a:p>
          <a:endParaRPr lang="en-US"/>
        </a:p>
      </dgm:t>
    </dgm:pt>
    <dgm:pt modelId="{813DD5D9-30EF-40E6-9205-E88D9BB0DFE9}" type="sibTrans" cxnId="{F7E9CC65-DCB9-421B-8DD7-F4AD63B52D3C}">
      <dgm:prSet/>
      <dgm:spPr/>
      <dgm:t>
        <a:bodyPr/>
        <a:lstStyle/>
        <a:p>
          <a:endParaRPr lang="en-US"/>
        </a:p>
      </dgm:t>
    </dgm:pt>
    <dgm:pt modelId="{82A38626-C23B-4A2A-BB5F-2F84F636415A}" type="pres">
      <dgm:prSet presAssocID="{28BA6D11-622A-415A-8BA2-BB9ECA2F251B}" presName="CompostProcess" presStyleCnt="0">
        <dgm:presLayoutVars>
          <dgm:dir/>
          <dgm:resizeHandles val="exact"/>
        </dgm:presLayoutVars>
      </dgm:prSet>
      <dgm:spPr/>
    </dgm:pt>
    <dgm:pt modelId="{C6BF4064-F7FD-41C3-AAC6-A33CC2AB3AD6}" type="pres">
      <dgm:prSet presAssocID="{28BA6D11-622A-415A-8BA2-BB9ECA2F251B}" presName="arrow" presStyleLbl="bgShp" presStyleIdx="0" presStyleCnt="1" custLinFactNeighborX="8824" custLinFactNeighborY="8752"/>
      <dgm:spPr/>
    </dgm:pt>
    <dgm:pt modelId="{FC908959-70C6-4C29-BEB9-F996587CF645}" type="pres">
      <dgm:prSet presAssocID="{28BA6D11-622A-415A-8BA2-BB9ECA2F251B}" presName="linearProcess" presStyleCnt="0"/>
      <dgm:spPr/>
    </dgm:pt>
    <dgm:pt modelId="{28347A44-31DE-42B1-9A1C-53AC77D16DFA}" type="pres">
      <dgm:prSet presAssocID="{8F815ACC-C2D4-4505-9922-0246050C79F1}" presName="textNode" presStyleLbl="node1" presStyleIdx="0" presStyleCnt="4" custLinFactNeighborX="-74309" custLinFactNeighborY="0">
        <dgm:presLayoutVars>
          <dgm:bulletEnabled val="1"/>
        </dgm:presLayoutVars>
      </dgm:prSet>
      <dgm:spPr/>
      <dgm:t>
        <a:bodyPr/>
        <a:lstStyle/>
        <a:p>
          <a:endParaRPr lang="en-US"/>
        </a:p>
      </dgm:t>
    </dgm:pt>
    <dgm:pt modelId="{E180C49C-FDBB-440F-A946-BA0AD6D7243C}" type="pres">
      <dgm:prSet presAssocID="{4E8E7970-F6A0-4960-8DD7-969EB5634B11}" presName="sibTrans" presStyleCnt="0"/>
      <dgm:spPr/>
    </dgm:pt>
    <dgm:pt modelId="{9AC07B17-99DE-48C5-AE02-17E81150A6D6}" type="pres">
      <dgm:prSet presAssocID="{29A76AA6-767B-4151-8541-B2397810C050}" presName="textNode" presStyleLbl="node1" presStyleIdx="1" presStyleCnt="4" custLinFactX="-560" custLinFactNeighborX="-100000" custLinFactNeighborY="0">
        <dgm:presLayoutVars>
          <dgm:bulletEnabled val="1"/>
        </dgm:presLayoutVars>
      </dgm:prSet>
      <dgm:spPr/>
      <dgm:t>
        <a:bodyPr/>
        <a:lstStyle/>
        <a:p>
          <a:endParaRPr lang="en-US"/>
        </a:p>
      </dgm:t>
    </dgm:pt>
    <dgm:pt modelId="{DFDD7589-EA72-4C7F-B547-FD98FDB23ED1}" type="pres">
      <dgm:prSet presAssocID="{89C87787-3342-406F-BA93-61534DCC9A60}" presName="sibTrans" presStyleCnt="0"/>
      <dgm:spPr/>
    </dgm:pt>
    <dgm:pt modelId="{CA4F1BB2-4E96-4247-B337-036F24525AFB}" type="pres">
      <dgm:prSet presAssocID="{3D2D38AE-99C3-41B2-8001-A48A532B3567}" presName="textNode" presStyleLbl="node1" presStyleIdx="2" presStyleCnt="4" custLinFactX="-6379" custLinFactNeighborX="-100000" custLinFactNeighborY="-1">
        <dgm:presLayoutVars>
          <dgm:bulletEnabled val="1"/>
        </dgm:presLayoutVars>
      </dgm:prSet>
      <dgm:spPr/>
      <dgm:t>
        <a:bodyPr/>
        <a:lstStyle/>
        <a:p>
          <a:endParaRPr lang="en-US"/>
        </a:p>
      </dgm:t>
    </dgm:pt>
    <dgm:pt modelId="{5742DB99-1BE5-4C86-A5FA-E54DF6087A13}" type="pres">
      <dgm:prSet presAssocID="{4C4FAB4B-41A2-4228-9810-0D6263CE13EA}" presName="sibTrans" presStyleCnt="0"/>
      <dgm:spPr/>
    </dgm:pt>
    <dgm:pt modelId="{F8E8B6BB-A1D1-44B3-B399-8815F188F168}" type="pres">
      <dgm:prSet presAssocID="{8BB494A5-3A7C-445F-A748-205BA70570D1}" presName="textNode" presStyleLbl="node1" presStyleIdx="3" presStyleCnt="4" custLinFactX="-11200" custLinFactNeighborX="-100000" custLinFactNeighborY="-2037">
        <dgm:presLayoutVars>
          <dgm:bulletEnabled val="1"/>
        </dgm:presLayoutVars>
      </dgm:prSet>
      <dgm:spPr/>
      <dgm:t>
        <a:bodyPr/>
        <a:lstStyle/>
        <a:p>
          <a:endParaRPr lang="en-US"/>
        </a:p>
      </dgm:t>
    </dgm:pt>
  </dgm:ptLst>
  <dgm:cxnLst>
    <dgm:cxn modelId="{801517FF-A0CA-41DA-A640-42D8D30A1093}" type="presOf" srcId="{8F815ACC-C2D4-4505-9922-0246050C79F1}" destId="{28347A44-31DE-42B1-9A1C-53AC77D16DFA}" srcOrd="0" destOrd="0" presId="urn:microsoft.com/office/officeart/2005/8/layout/hProcess9"/>
    <dgm:cxn modelId="{B27D9564-D32D-4EE5-AE2D-CA0FCC0F0634}" type="presOf" srcId="{3D2D38AE-99C3-41B2-8001-A48A532B3567}" destId="{CA4F1BB2-4E96-4247-B337-036F24525AFB}" srcOrd="0" destOrd="0" presId="urn:microsoft.com/office/officeart/2005/8/layout/hProcess9"/>
    <dgm:cxn modelId="{1127B3A9-8231-481B-BCD9-3BFA19925B6A}" srcId="{28BA6D11-622A-415A-8BA2-BB9ECA2F251B}" destId="{29A76AA6-767B-4151-8541-B2397810C050}" srcOrd="1" destOrd="0" parTransId="{5331BB4F-7700-47F8-B436-662E3498F7D2}" sibTransId="{89C87787-3342-406F-BA93-61534DCC9A60}"/>
    <dgm:cxn modelId="{133A3E37-144C-4D74-85AE-0AD8665B65A4}" srcId="{28BA6D11-622A-415A-8BA2-BB9ECA2F251B}" destId="{8F815ACC-C2D4-4505-9922-0246050C79F1}" srcOrd="0" destOrd="0" parTransId="{7FA1480E-A330-44A8-8BBE-38E5312B7E79}" sibTransId="{4E8E7970-F6A0-4960-8DD7-969EB5634B11}"/>
    <dgm:cxn modelId="{D5EB13EE-95F5-4BE7-A493-7401F58BC03D}" srcId="{28BA6D11-622A-415A-8BA2-BB9ECA2F251B}" destId="{3D2D38AE-99C3-41B2-8001-A48A532B3567}" srcOrd="2" destOrd="0" parTransId="{B58B36C0-4811-4E27-9A3D-B091CB9D9971}" sibTransId="{4C4FAB4B-41A2-4228-9810-0D6263CE13EA}"/>
    <dgm:cxn modelId="{F7E9CC65-DCB9-421B-8DD7-F4AD63B52D3C}" srcId="{28BA6D11-622A-415A-8BA2-BB9ECA2F251B}" destId="{8BB494A5-3A7C-445F-A748-205BA70570D1}" srcOrd="3" destOrd="0" parTransId="{48323504-6CFF-497E-A3C7-67623E352C60}" sibTransId="{813DD5D9-30EF-40E6-9205-E88D9BB0DFE9}"/>
    <dgm:cxn modelId="{19C371C2-3551-4615-AE8A-85BF98C03E85}" type="presOf" srcId="{29A76AA6-767B-4151-8541-B2397810C050}" destId="{9AC07B17-99DE-48C5-AE02-17E81150A6D6}" srcOrd="0" destOrd="0" presId="urn:microsoft.com/office/officeart/2005/8/layout/hProcess9"/>
    <dgm:cxn modelId="{46073DA7-29B3-413B-8EA7-BE79E7A58CC9}" type="presOf" srcId="{8BB494A5-3A7C-445F-A748-205BA70570D1}" destId="{F8E8B6BB-A1D1-44B3-B399-8815F188F168}" srcOrd="0" destOrd="0" presId="urn:microsoft.com/office/officeart/2005/8/layout/hProcess9"/>
    <dgm:cxn modelId="{DCBAC68A-3CF6-440F-8858-D074D6EB8F36}" type="presOf" srcId="{28BA6D11-622A-415A-8BA2-BB9ECA2F251B}" destId="{82A38626-C23B-4A2A-BB5F-2F84F636415A}" srcOrd="0" destOrd="0" presId="urn:microsoft.com/office/officeart/2005/8/layout/hProcess9"/>
    <dgm:cxn modelId="{99D7163C-99C9-40D0-A88B-C1471BBCB89D}" type="presParOf" srcId="{82A38626-C23B-4A2A-BB5F-2F84F636415A}" destId="{C6BF4064-F7FD-41C3-AAC6-A33CC2AB3AD6}" srcOrd="0" destOrd="0" presId="urn:microsoft.com/office/officeart/2005/8/layout/hProcess9"/>
    <dgm:cxn modelId="{13FF09CA-74BE-4BC2-A38E-DDE847B00A9E}" type="presParOf" srcId="{82A38626-C23B-4A2A-BB5F-2F84F636415A}" destId="{FC908959-70C6-4C29-BEB9-F996587CF645}" srcOrd="1" destOrd="0" presId="urn:microsoft.com/office/officeart/2005/8/layout/hProcess9"/>
    <dgm:cxn modelId="{E4B6128E-B4F7-4A1A-80A0-797C99FD5C6C}" type="presParOf" srcId="{FC908959-70C6-4C29-BEB9-F996587CF645}" destId="{28347A44-31DE-42B1-9A1C-53AC77D16DFA}" srcOrd="0" destOrd="0" presId="urn:microsoft.com/office/officeart/2005/8/layout/hProcess9"/>
    <dgm:cxn modelId="{1859D68C-6045-4F9A-9154-CA836F3BABAA}" type="presParOf" srcId="{FC908959-70C6-4C29-BEB9-F996587CF645}" destId="{E180C49C-FDBB-440F-A946-BA0AD6D7243C}" srcOrd="1" destOrd="0" presId="urn:microsoft.com/office/officeart/2005/8/layout/hProcess9"/>
    <dgm:cxn modelId="{7A970444-731D-4E62-890B-52E166C62D9B}" type="presParOf" srcId="{FC908959-70C6-4C29-BEB9-F996587CF645}" destId="{9AC07B17-99DE-48C5-AE02-17E81150A6D6}" srcOrd="2" destOrd="0" presId="urn:microsoft.com/office/officeart/2005/8/layout/hProcess9"/>
    <dgm:cxn modelId="{7406CAA6-4F84-4C33-AF3C-8F660849CAFA}" type="presParOf" srcId="{FC908959-70C6-4C29-BEB9-F996587CF645}" destId="{DFDD7589-EA72-4C7F-B547-FD98FDB23ED1}" srcOrd="3" destOrd="0" presId="urn:microsoft.com/office/officeart/2005/8/layout/hProcess9"/>
    <dgm:cxn modelId="{D64DF515-4E6F-4218-96CF-48A4E3C22A49}" type="presParOf" srcId="{FC908959-70C6-4C29-BEB9-F996587CF645}" destId="{CA4F1BB2-4E96-4247-B337-036F24525AFB}" srcOrd="4" destOrd="0" presId="urn:microsoft.com/office/officeart/2005/8/layout/hProcess9"/>
    <dgm:cxn modelId="{A36A03F3-FD78-4865-8027-97ECCCCA8F86}" type="presParOf" srcId="{FC908959-70C6-4C29-BEB9-F996587CF645}" destId="{5742DB99-1BE5-4C86-A5FA-E54DF6087A13}" srcOrd="5" destOrd="0" presId="urn:microsoft.com/office/officeart/2005/8/layout/hProcess9"/>
    <dgm:cxn modelId="{B65FCE3E-D85E-4111-A9F2-E0840361A108}" type="presParOf" srcId="{FC908959-70C6-4C29-BEB9-F996587CF645}" destId="{F8E8B6BB-A1D1-44B3-B399-8815F188F16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0D24070-91E7-4A2A-B52E-9AF3EAF4BD5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D40359F-4737-4D76-AA8C-C033C82D950D}">
      <dgm:prSet phldrT="[Text]" custT="1"/>
      <dgm:spPr/>
      <dgm:t>
        <a:bodyPr/>
        <a:lstStyle/>
        <a:p>
          <a:r>
            <a:rPr lang="en-US" sz="2400" dirty="0" smtClean="0">
              <a:solidFill>
                <a:srgbClr val="D86036"/>
              </a:solidFill>
            </a:rPr>
            <a:t>Core Components and Key Activities</a:t>
          </a:r>
          <a:endParaRPr lang="en-US" sz="2400" dirty="0">
            <a:solidFill>
              <a:srgbClr val="D86036"/>
            </a:solidFill>
          </a:endParaRPr>
        </a:p>
      </dgm:t>
    </dgm:pt>
    <dgm:pt modelId="{0519201E-4B11-426E-81B2-42DFB65354E5}" type="parTrans" cxnId="{FB60C2DB-4303-466C-8625-D5C2F9432EA0}">
      <dgm:prSet/>
      <dgm:spPr/>
      <dgm:t>
        <a:bodyPr/>
        <a:lstStyle/>
        <a:p>
          <a:endParaRPr lang="en-US"/>
        </a:p>
      </dgm:t>
    </dgm:pt>
    <dgm:pt modelId="{54EA2C82-8E47-4E40-83FB-6FEBDC936178}" type="sibTrans" cxnId="{FB60C2DB-4303-466C-8625-D5C2F9432EA0}">
      <dgm:prSet/>
      <dgm:spPr/>
      <dgm:t>
        <a:bodyPr/>
        <a:lstStyle/>
        <a:p>
          <a:endParaRPr lang="en-US"/>
        </a:p>
      </dgm:t>
    </dgm:pt>
    <dgm:pt modelId="{F3F5DD53-3720-471E-9BA5-410726A91037}">
      <dgm:prSet phldrT="[Text]" custT="1"/>
      <dgm:spPr/>
      <dgm:t>
        <a:bodyPr/>
        <a:lstStyle/>
        <a:p>
          <a:endParaRPr lang="en-US" sz="1600" b="1" u="sng" dirty="0" smtClean="0">
            <a:solidFill>
              <a:srgbClr val="13355D"/>
            </a:solidFill>
            <a:latin typeface="+mn-lt"/>
          </a:endParaRPr>
        </a:p>
        <a:p>
          <a:r>
            <a:rPr lang="en-US" sz="1600" b="1" u="sng" dirty="0" smtClean="0">
              <a:solidFill>
                <a:srgbClr val="13355D"/>
              </a:solidFill>
              <a:latin typeface="+mn-lt"/>
            </a:rPr>
            <a:t>Centralized Access Point</a:t>
          </a:r>
        </a:p>
        <a:p>
          <a:r>
            <a:rPr lang="en-US" sz="1600" dirty="0" smtClean="0">
              <a:solidFill>
                <a:srgbClr val="13355D"/>
              </a:solidFill>
              <a:latin typeface="+mn-lt"/>
              <a:cs typeface="Calibri Light" panose="020F0302020204030204" pitchFamily="34" charset="0"/>
            </a:rPr>
            <a:t>1. Specialized child development line</a:t>
          </a:r>
        </a:p>
        <a:p>
          <a:r>
            <a:rPr lang="en-US" sz="1600" dirty="0" smtClean="0">
              <a:solidFill>
                <a:srgbClr val="13355D"/>
              </a:solidFill>
              <a:latin typeface="+mn-lt"/>
              <a:cs typeface="Calibri Light" panose="020F0302020204030204" pitchFamily="34" charset="0"/>
            </a:rPr>
            <a:t>2. Linkage &amp; follow-up</a:t>
          </a:r>
        </a:p>
        <a:p>
          <a:r>
            <a:rPr lang="en-US" sz="1600" dirty="0" smtClean="0">
              <a:solidFill>
                <a:srgbClr val="13355D"/>
              </a:solidFill>
              <a:latin typeface="+mn-lt"/>
              <a:cs typeface="Calibri Light" panose="020F0302020204030204" pitchFamily="34" charset="0"/>
            </a:rPr>
            <a:t>3. Researching Resources</a:t>
          </a:r>
        </a:p>
        <a:p>
          <a:r>
            <a:rPr lang="en-US" sz="1600" dirty="0" smtClean="0">
              <a:solidFill>
                <a:srgbClr val="13355D"/>
              </a:solidFill>
              <a:latin typeface="+mn-lt"/>
              <a:cs typeface="Calibri Light" panose="020F0302020204030204" pitchFamily="34" charset="0"/>
            </a:rPr>
            <a:t>4. Real-time Director Maintenance</a:t>
          </a:r>
          <a:endParaRPr lang="en-US" sz="1600" dirty="0">
            <a:solidFill>
              <a:srgbClr val="13355D"/>
            </a:solidFill>
            <a:latin typeface="+mn-lt"/>
          </a:endParaRPr>
        </a:p>
      </dgm:t>
    </dgm:pt>
    <dgm:pt modelId="{2616B63E-FD8A-4B29-8996-1C49E8E03E81}" type="parTrans" cxnId="{ED8413ED-612D-433C-B3D0-DE3F80BAED8D}">
      <dgm:prSet/>
      <dgm:spPr/>
      <dgm:t>
        <a:bodyPr/>
        <a:lstStyle/>
        <a:p>
          <a:endParaRPr lang="en-US"/>
        </a:p>
      </dgm:t>
    </dgm:pt>
    <dgm:pt modelId="{2FED1FFF-BD70-4D72-8CE2-D4D345CB8F2D}" type="sibTrans" cxnId="{ED8413ED-612D-433C-B3D0-DE3F80BAED8D}">
      <dgm:prSet/>
      <dgm:spPr/>
      <dgm:t>
        <a:bodyPr/>
        <a:lstStyle/>
        <a:p>
          <a:endParaRPr lang="en-US"/>
        </a:p>
      </dgm:t>
    </dgm:pt>
    <dgm:pt modelId="{28885CE0-B136-44CA-BAB6-288294125474}">
      <dgm:prSet phldrT="[Text]" custT="1"/>
      <dgm:spPr/>
      <dgm:t>
        <a:bodyPr/>
        <a:lstStyle/>
        <a:p>
          <a:r>
            <a:rPr lang="en-US" sz="1600" b="1" u="sng" dirty="0" smtClean="0">
              <a:solidFill>
                <a:srgbClr val="E19D39"/>
              </a:solidFill>
              <a:latin typeface="+mn-lt"/>
            </a:rPr>
            <a:t>Family &amp; Community Outreach</a:t>
          </a:r>
        </a:p>
        <a:p>
          <a:r>
            <a:rPr lang="en-US" sz="1600" dirty="0" smtClean="0">
              <a:solidFill>
                <a:srgbClr val="E19D39"/>
              </a:solidFill>
              <a:latin typeface="+mn-lt"/>
              <a:cs typeface="Calibri Light" panose="020F0302020204030204" pitchFamily="34" charset="0"/>
            </a:rPr>
            <a:t>1. Utilize community partners</a:t>
          </a:r>
        </a:p>
        <a:p>
          <a:r>
            <a:rPr lang="en-US" sz="1600" dirty="0" smtClean="0">
              <a:solidFill>
                <a:srgbClr val="E19D39"/>
              </a:solidFill>
              <a:latin typeface="+mn-lt"/>
              <a:cs typeface="Calibri Light" panose="020F0302020204030204" pitchFamily="34" charset="0"/>
            </a:rPr>
            <a:t>2. Networking</a:t>
          </a:r>
        </a:p>
        <a:p>
          <a:r>
            <a:rPr lang="en-US" sz="1600" dirty="0" smtClean="0">
              <a:solidFill>
                <a:srgbClr val="E19D39"/>
              </a:solidFill>
              <a:latin typeface="+mn-lt"/>
              <a:cs typeface="Calibri Light" panose="020F0302020204030204" pitchFamily="34" charset="0"/>
            </a:rPr>
            <a:t>3. Community events &amp; trainings</a:t>
          </a:r>
        </a:p>
        <a:p>
          <a:r>
            <a:rPr lang="en-US" sz="1600" dirty="0" smtClean="0">
              <a:solidFill>
                <a:srgbClr val="E19D39"/>
              </a:solidFill>
              <a:latin typeface="+mn-lt"/>
              <a:cs typeface="Calibri Light" panose="020F0302020204030204" pitchFamily="34" charset="0"/>
            </a:rPr>
            <a:t>4. Marketing</a:t>
          </a:r>
          <a:endParaRPr lang="en-US" sz="1600" dirty="0">
            <a:solidFill>
              <a:srgbClr val="E19D39"/>
            </a:solidFill>
            <a:latin typeface="+mn-lt"/>
          </a:endParaRPr>
        </a:p>
      </dgm:t>
    </dgm:pt>
    <dgm:pt modelId="{39CD336E-9A82-4F77-BDD2-6AA166F0406C}" type="parTrans" cxnId="{0F136357-7A5A-43A1-BE69-E841C4CB8519}">
      <dgm:prSet/>
      <dgm:spPr/>
      <dgm:t>
        <a:bodyPr/>
        <a:lstStyle/>
        <a:p>
          <a:endParaRPr lang="en-US"/>
        </a:p>
      </dgm:t>
    </dgm:pt>
    <dgm:pt modelId="{3B1910FD-0695-48A5-A202-2ED98C9D4E0D}" type="sibTrans" cxnId="{0F136357-7A5A-43A1-BE69-E841C4CB8519}">
      <dgm:prSet/>
      <dgm:spPr/>
      <dgm:t>
        <a:bodyPr/>
        <a:lstStyle/>
        <a:p>
          <a:endParaRPr lang="en-US"/>
        </a:p>
      </dgm:t>
    </dgm:pt>
    <dgm:pt modelId="{8C3671E4-75B5-47FE-AD7C-3D09CED8B497}">
      <dgm:prSet phldrT="[Text]"/>
      <dgm:spPr/>
      <dgm:t>
        <a:bodyPr/>
        <a:lstStyle/>
        <a:p>
          <a:r>
            <a:rPr lang="en-US" b="1" u="sng" dirty="0" smtClean="0">
              <a:solidFill>
                <a:srgbClr val="24A1A8"/>
              </a:solidFill>
              <a:latin typeface="+mn-lt"/>
            </a:rPr>
            <a:t>Child Health Care Provider Outreach</a:t>
          </a:r>
        </a:p>
        <a:p>
          <a:r>
            <a:rPr lang="en-US" dirty="0" smtClean="0">
              <a:solidFill>
                <a:srgbClr val="24A1A8"/>
              </a:solidFill>
              <a:latin typeface="+mn-lt"/>
              <a:cs typeface="Calibri Light" panose="020F0302020204030204" pitchFamily="34" charset="0"/>
            </a:rPr>
            <a:t>1. Physician Champion</a:t>
          </a:r>
        </a:p>
        <a:p>
          <a:r>
            <a:rPr lang="en-US" dirty="0" smtClean="0">
              <a:solidFill>
                <a:srgbClr val="24A1A8"/>
              </a:solidFill>
              <a:latin typeface="+mn-lt"/>
              <a:cs typeface="Calibri Light" panose="020F0302020204030204" pitchFamily="34" charset="0"/>
            </a:rPr>
            <a:t>2. Surveillance and screening</a:t>
          </a:r>
        </a:p>
        <a:p>
          <a:r>
            <a:rPr lang="en-US" dirty="0" smtClean="0">
              <a:solidFill>
                <a:srgbClr val="24A1A8"/>
              </a:solidFill>
              <a:latin typeface="+mn-lt"/>
              <a:cs typeface="Calibri Light" panose="020F0302020204030204" pitchFamily="34" charset="0"/>
            </a:rPr>
            <a:t>3. Physician training</a:t>
          </a:r>
        </a:p>
        <a:p>
          <a:r>
            <a:rPr lang="en-US" dirty="0" smtClean="0">
              <a:solidFill>
                <a:srgbClr val="24A1A8"/>
              </a:solidFill>
              <a:latin typeface="+mn-lt"/>
            </a:rPr>
            <a:t>4. Feedback loop</a:t>
          </a:r>
          <a:endParaRPr lang="en-US" dirty="0">
            <a:solidFill>
              <a:srgbClr val="24A1A8"/>
            </a:solidFill>
            <a:latin typeface="+mn-lt"/>
          </a:endParaRPr>
        </a:p>
      </dgm:t>
    </dgm:pt>
    <dgm:pt modelId="{84894EED-44A9-43E2-82E7-6E94FDD97246}" type="parTrans" cxnId="{EA5E41DC-1E3F-4B10-A26A-4798A73514CC}">
      <dgm:prSet/>
      <dgm:spPr/>
      <dgm:t>
        <a:bodyPr/>
        <a:lstStyle/>
        <a:p>
          <a:endParaRPr lang="en-US"/>
        </a:p>
      </dgm:t>
    </dgm:pt>
    <dgm:pt modelId="{35FC8F31-77B3-4851-B304-CAA0F39F2559}" type="sibTrans" cxnId="{EA5E41DC-1E3F-4B10-A26A-4798A73514CC}">
      <dgm:prSet/>
      <dgm:spPr/>
      <dgm:t>
        <a:bodyPr/>
        <a:lstStyle/>
        <a:p>
          <a:endParaRPr lang="en-US"/>
        </a:p>
      </dgm:t>
    </dgm:pt>
    <dgm:pt modelId="{21C11BF3-9756-45E0-B066-217D940453EF}">
      <dgm:prSet phldrT="[Text]" custT="1"/>
      <dgm:spPr/>
      <dgm:t>
        <a:bodyPr/>
        <a:lstStyle/>
        <a:p>
          <a:r>
            <a:rPr lang="en-US" sz="1600" b="1" u="sng" dirty="0" smtClean="0">
              <a:solidFill>
                <a:srgbClr val="548FD6"/>
              </a:solidFill>
              <a:latin typeface="+mn-lt"/>
            </a:rPr>
            <a:t>Data Collection and Analysis</a:t>
          </a:r>
        </a:p>
        <a:p>
          <a:r>
            <a:rPr lang="en-US" sz="1600" dirty="0" smtClean="0">
              <a:solidFill>
                <a:srgbClr val="548FD6"/>
              </a:solidFill>
              <a:latin typeface="+mn-lt"/>
              <a:cs typeface="Calibri Light" panose="020F0302020204030204" pitchFamily="34" charset="0"/>
            </a:rPr>
            <a:t>1. Reporting</a:t>
          </a:r>
        </a:p>
        <a:p>
          <a:r>
            <a:rPr lang="en-US" sz="1600" dirty="0" smtClean="0">
              <a:solidFill>
                <a:srgbClr val="548FD6"/>
              </a:solidFill>
              <a:latin typeface="+mn-lt"/>
              <a:cs typeface="Calibri Light" panose="020F0302020204030204" pitchFamily="34" charset="0"/>
            </a:rPr>
            <a:t>2. Sharing data across partners</a:t>
          </a:r>
        </a:p>
        <a:p>
          <a:r>
            <a:rPr lang="en-US" sz="1600" dirty="0" smtClean="0">
              <a:solidFill>
                <a:srgbClr val="548FD6"/>
              </a:solidFill>
              <a:latin typeface="+mn-lt"/>
              <a:cs typeface="Calibri Light" panose="020F0302020204030204" pitchFamily="34" charset="0"/>
            </a:rPr>
            <a:t>3. Continuous system improvement</a:t>
          </a:r>
        </a:p>
        <a:p>
          <a:r>
            <a:rPr lang="en-US" sz="1600" dirty="0" smtClean="0">
              <a:solidFill>
                <a:srgbClr val="548FD6"/>
              </a:solidFill>
              <a:latin typeface="+mn-lt"/>
              <a:cs typeface="Calibri Light" panose="020F0302020204030204" pitchFamily="34" charset="0"/>
            </a:rPr>
            <a:t>4. Community change through data</a:t>
          </a:r>
          <a:endParaRPr lang="en-US" sz="1600" dirty="0">
            <a:solidFill>
              <a:srgbClr val="548FD6"/>
            </a:solidFill>
            <a:latin typeface="+mn-lt"/>
          </a:endParaRPr>
        </a:p>
      </dgm:t>
    </dgm:pt>
    <dgm:pt modelId="{2F0738EC-6E3E-40A0-97F5-A0092D3406D1}" type="parTrans" cxnId="{2E25D6BD-D418-4EA0-B33B-0C7E156B5ABA}">
      <dgm:prSet/>
      <dgm:spPr/>
      <dgm:t>
        <a:bodyPr/>
        <a:lstStyle/>
        <a:p>
          <a:endParaRPr lang="en-US"/>
        </a:p>
      </dgm:t>
    </dgm:pt>
    <dgm:pt modelId="{C7DC1385-5865-4FCC-B800-901355D99229}" type="sibTrans" cxnId="{2E25D6BD-D418-4EA0-B33B-0C7E156B5ABA}">
      <dgm:prSet/>
      <dgm:spPr/>
      <dgm:t>
        <a:bodyPr/>
        <a:lstStyle/>
        <a:p>
          <a:endParaRPr lang="en-US"/>
        </a:p>
      </dgm:t>
    </dgm:pt>
    <dgm:pt modelId="{5781B8BE-6D80-496C-BE38-E562D920D5FD}" type="pres">
      <dgm:prSet presAssocID="{D0D24070-91E7-4A2A-B52E-9AF3EAF4BD54}" presName="diagram" presStyleCnt="0">
        <dgm:presLayoutVars>
          <dgm:chMax val="1"/>
          <dgm:dir/>
          <dgm:animLvl val="ctr"/>
          <dgm:resizeHandles val="exact"/>
        </dgm:presLayoutVars>
      </dgm:prSet>
      <dgm:spPr/>
      <dgm:t>
        <a:bodyPr/>
        <a:lstStyle/>
        <a:p>
          <a:endParaRPr lang="en-US"/>
        </a:p>
      </dgm:t>
    </dgm:pt>
    <dgm:pt modelId="{B4BD722C-E71B-4C3A-ABB1-3CC841D2E3A7}" type="pres">
      <dgm:prSet presAssocID="{D0D24070-91E7-4A2A-B52E-9AF3EAF4BD54}" presName="matrix" presStyleCnt="0"/>
      <dgm:spPr/>
    </dgm:pt>
    <dgm:pt modelId="{B7360A4E-F5BF-4576-B01D-B42B5E6BB693}" type="pres">
      <dgm:prSet presAssocID="{D0D24070-91E7-4A2A-B52E-9AF3EAF4BD54}" presName="tile1" presStyleLbl="node1" presStyleIdx="0" presStyleCnt="4"/>
      <dgm:spPr/>
      <dgm:t>
        <a:bodyPr/>
        <a:lstStyle/>
        <a:p>
          <a:endParaRPr lang="en-US"/>
        </a:p>
      </dgm:t>
    </dgm:pt>
    <dgm:pt modelId="{5F26522F-3A07-4DEE-8C23-09BEC7C92C80}" type="pres">
      <dgm:prSet presAssocID="{D0D24070-91E7-4A2A-B52E-9AF3EAF4BD54}" presName="tile1text" presStyleLbl="node1" presStyleIdx="0" presStyleCnt="4">
        <dgm:presLayoutVars>
          <dgm:chMax val="0"/>
          <dgm:chPref val="0"/>
          <dgm:bulletEnabled val="1"/>
        </dgm:presLayoutVars>
      </dgm:prSet>
      <dgm:spPr/>
      <dgm:t>
        <a:bodyPr/>
        <a:lstStyle/>
        <a:p>
          <a:endParaRPr lang="en-US"/>
        </a:p>
      </dgm:t>
    </dgm:pt>
    <dgm:pt modelId="{7D2DA2B5-7251-48C2-95F4-1E2DAF261378}" type="pres">
      <dgm:prSet presAssocID="{D0D24070-91E7-4A2A-B52E-9AF3EAF4BD54}" presName="tile2" presStyleLbl="node1" presStyleIdx="1" presStyleCnt="4"/>
      <dgm:spPr/>
      <dgm:t>
        <a:bodyPr/>
        <a:lstStyle/>
        <a:p>
          <a:endParaRPr lang="en-US"/>
        </a:p>
      </dgm:t>
    </dgm:pt>
    <dgm:pt modelId="{1D5C9C4F-907B-4E47-BC57-4D21646C9123}" type="pres">
      <dgm:prSet presAssocID="{D0D24070-91E7-4A2A-B52E-9AF3EAF4BD54}" presName="tile2text" presStyleLbl="node1" presStyleIdx="1" presStyleCnt="4">
        <dgm:presLayoutVars>
          <dgm:chMax val="0"/>
          <dgm:chPref val="0"/>
          <dgm:bulletEnabled val="1"/>
        </dgm:presLayoutVars>
      </dgm:prSet>
      <dgm:spPr/>
      <dgm:t>
        <a:bodyPr/>
        <a:lstStyle/>
        <a:p>
          <a:endParaRPr lang="en-US"/>
        </a:p>
      </dgm:t>
    </dgm:pt>
    <dgm:pt modelId="{BA4E38BA-AA17-401B-B92C-6E5741217F62}" type="pres">
      <dgm:prSet presAssocID="{D0D24070-91E7-4A2A-B52E-9AF3EAF4BD54}" presName="tile3" presStyleLbl="node1" presStyleIdx="2" presStyleCnt="4"/>
      <dgm:spPr/>
      <dgm:t>
        <a:bodyPr/>
        <a:lstStyle/>
        <a:p>
          <a:endParaRPr lang="en-US"/>
        </a:p>
      </dgm:t>
    </dgm:pt>
    <dgm:pt modelId="{F6F829F3-6D31-4DEA-A407-09F62EF54A13}" type="pres">
      <dgm:prSet presAssocID="{D0D24070-91E7-4A2A-B52E-9AF3EAF4BD54}" presName="tile3text" presStyleLbl="node1" presStyleIdx="2" presStyleCnt="4">
        <dgm:presLayoutVars>
          <dgm:chMax val="0"/>
          <dgm:chPref val="0"/>
          <dgm:bulletEnabled val="1"/>
        </dgm:presLayoutVars>
      </dgm:prSet>
      <dgm:spPr/>
      <dgm:t>
        <a:bodyPr/>
        <a:lstStyle/>
        <a:p>
          <a:endParaRPr lang="en-US"/>
        </a:p>
      </dgm:t>
    </dgm:pt>
    <dgm:pt modelId="{A44090CC-816B-4382-8619-82A0DCDF8DF2}" type="pres">
      <dgm:prSet presAssocID="{D0D24070-91E7-4A2A-B52E-9AF3EAF4BD54}" presName="tile4" presStyleLbl="node1" presStyleIdx="3" presStyleCnt="4"/>
      <dgm:spPr/>
      <dgm:t>
        <a:bodyPr/>
        <a:lstStyle/>
        <a:p>
          <a:endParaRPr lang="en-US"/>
        </a:p>
      </dgm:t>
    </dgm:pt>
    <dgm:pt modelId="{1213FA66-37F6-4FC3-9D3C-1966C753FD2A}" type="pres">
      <dgm:prSet presAssocID="{D0D24070-91E7-4A2A-B52E-9AF3EAF4BD54}" presName="tile4text" presStyleLbl="node1" presStyleIdx="3" presStyleCnt="4">
        <dgm:presLayoutVars>
          <dgm:chMax val="0"/>
          <dgm:chPref val="0"/>
          <dgm:bulletEnabled val="1"/>
        </dgm:presLayoutVars>
      </dgm:prSet>
      <dgm:spPr/>
      <dgm:t>
        <a:bodyPr/>
        <a:lstStyle/>
        <a:p>
          <a:endParaRPr lang="en-US"/>
        </a:p>
      </dgm:t>
    </dgm:pt>
    <dgm:pt modelId="{6FF52E19-C3DE-489D-93AF-82EB6E06AE5A}" type="pres">
      <dgm:prSet presAssocID="{D0D24070-91E7-4A2A-B52E-9AF3EAF4BD54}" presName="centerTile" presStyleLbl="fgShp" presStyleIdx="0" presStyleCnt="1" custScaleX="94308" custScaleY="80190" custLinFactNeighborX="2791" custLinFactNeighborY="11081">
        <dgm:presLayoutVars>
          <dgm:chMax val="0"/>
          <dgm:chPref val="0"/>
        </dgm:presLayoutVars>
      </dgm:prSet>
      <dgm:spPr/>
      <dgm:t>
        <a:bodyPr/>
        <a:lstStyle/>
        <a:p>
          <a:endParaRPr lang="en-US"/>
        </a:p>
      </dgm:t>
    </dgm:pt>
  </dgm:ptLst>
  <dgm:cxnLst>
    <dgm:cxn modelId="{BE296285-EAFA-4ADD-A73B-24379AE05A30}" type="presOf" srcId="{F3F5DD53-3720-471E-9BA5-410726A91037}" destId="{B7360A4E-F5BF-4576-B01D-B42B5E6BB693}" srcOrd="0" destOrd="0" presId="urn:microsoft.com/office/officeart/2005/8/layout/matrix1"/>
    <dgm:cxn modelId="{78665C5D-288B-4254-BF24-45499C24E12B}" type="presOf" srcId="{28885CE0-B136-44CA-BAB6-288294125474}" destId="{7D2DA2B5-7251-48C2-95F4-1E2DAF261378}" srcOrd="0" destOrd="0" presId="urn:microsoft.com/office/officeart/2005/8/layout/matrix1"/>
    <dgm:cxn modelId="{39DA2864-66CE-461D-A4AE-4F27A1F51A87}" type="presOf" srcId="{F3F5DD53-3720-471E-9BA5-410726A91037}" destId="{5F26522F-3A07-4DEE-8C23-09BEC7C92C80}" srcOrd="1" destOrd="0" presId="urn:microsoft.com/office/officeart/2005/8/layout/matrix1"/>
    <dgm:cxn modelId="{5D94462A-2C3F-421B-8596-EC7606357CF8}" type="presOf" srcId="{7D40359F-4737-4D76-AA8C-C033C82D950D}" destId="{6FF52E19-C3DE-489D-93AF-82EB6E06AE5A}" srcOrd="0" destOrd="0" presId="urn:microsoft.com/office/officeart/2005/8/layout/matrix1"/>
    <dgm:cxn modelId="{35D7736B-DA3D-4B42-A50D-C3F154D3F504}" type="presOf" srcId="{8C3671E4-75B5-47FE-AD7C-3D09CED8B497}" destId="{F6F829F3-6D31-4DEA-A407-09F62EF54A13}" srcOrd="1" destOrd="0" presId="urn:microsoft.com/office/officeart/2005/8/layout/matrix1"/>
    <dgm:cxn modelId="{EA5E41DC-1E3F-4B10-A26A-4798A73514CC}" srcId="{7D40359F-4737-4D76-AA8C-C033C82D950D}" destId="{8C3671E4-75B5-47FE-AD7C-3D09CED8B497}" srcOrd="2" destOrd="0" parTransId="{84894EED-44A9-43E2-82E7-6E94FDD97246}" sibTransId="{35FC8F31-77B3-4851-B304-CAA0F39F2559}"/>
    <dgm:cxn modelId="{FB60C2DB-4303-466C-8625-D5C2F9432EA0}" srcId="{D0D24070-91E7-4A2A-B52E-9AF3EAF4BD54}" destId="{7D40359F-4737-4D76-AA8C-C033C82D950D}" srcOrd="0" destOrd="0" parTransId="{0519201E-4B11-426E-81B2-42DFB65354E5}" sibTransId="{54EA2C82-8E47-4E40-83FB-6FEBDC936178}"/>
    <dgm:cxn modelId="{2E25D6BD-D418-4EA0-B33B-0C7E156B5ABA}" srcId="{7D40359F-4737-4D76-AA8C-C033C82D950D}" destId="{21C11BF3-9756-45E0-B066-217D940453EF}" srcOrd="3" destOrd="0" parTransId="{2F0738EC-6E3E-40A0-97F5-A0092D3406D1}" sibTransId="{C7DC1385-5865-4FCC-B800-901355D99229}"/>
    <dgm:cxn modelId="{1395216D-DA5F-4D98-84AA-BAA49E72961B}" type="presOf" srcId="{D0D24070-91E7-4A2A-B52E-9AF3EAF4BD54}" destId="{5781B8BE-6D80-496C-BE38-E562D920D5FD}" srcOrd="0" destOrd="0" presId="urn:microsoft.com/office/officeart/2005/8/layout/matrix1"/>
    <dgm:cxn modelId="{0F136357-7A5A-43A1-BE69-E841C4CB8519}" srcId="{7D40359F-4737-4D76-AA8C-C033C82D950D}" destId="{28885CE0-B136-44CA-BAB6-288294125474}" srcOrd="1" destOrd="0" parTransId="{39CD336E-9A82-4F77-BDD2-6AA166F0406C}" sibTransId="{3B1910FD-0695-48A5-A202-2ED98C9D4E0D}"/>
    <dgm:cxn modelId="{30141F05-7D9C-4446-9E93-2794FD6F30FC}" type="presOf" srcId="{21C11BF3-9756-45E0-B066-217D940453EF}" destId="{A44090CC-816B-4382-8619-82A0DCDF8DF2}" srcOrd="0" destOrd="0" presId="urn:microsoft.com/office/officeart/2005/8/layout/matrix1"/>
    <dgm:cxn modelId="{ED8413ED-612D-433C-B3D0-DE3F80BAED8D}" srcId="{7D40359F-4737-4D76-AA8C-C033C82D950D}" destId="{F3F5DD53-3720-471E-9BA5-410726A91037}" srcOrd="0" destOrd="0" parTransId="{2616B63E-FD8A-4B29-8996-1C49E8E03E81}" sibTransId="{2FED1FFF-BD70-4D72-8CE2-D4D345CB8F2D}"/>
    <dgm:cxn modelId="{72956B07-2C06-41A9-9EC1-7DD3560DFE8B}" type="presOf" srcId="{21C11BF3-9756-45E0-B066-217D940453EF}" destId="{1213FA66-37F6-4FC3-9D3C-1966C753FD2A}" srcOrd="1" destOrd="0" presId="urn:microsoft.com/office/officeart/2005/8/layout/matrix1"/>
    <dgm:cxn modelId="{40A5FF8E-4E06-4D91-BD97-219E196022EA}" type="presOf" srcId="{8C3671E4-75B5-47FE-AD7C-3D09CED8B497}" destId="{BA4E38BA-AA17-401B-B92C-6E5741217F62}" srcOrd="0" destOrd="0" presId="urn:microsoft.com/office/officeart/2005/8/layout/matrix1"/>
    <dgm:cxn modelId="{E13A563C-F1E2-4161-97E4-59CC9C3C9EEE}" type="presOf" srcId="{28885CE0-B136-44CA-BAB6-288294125474}" destId="{1D5C9C4F-907B-4E47-BC57-4D21646C9123}" srcOrd="1" destOrd="0" presId="urn:microsoft.com/office/officeart/2005/8/layout/matrix1"/>
    <dgm:cxn modelId="{6CADD808-65A1-47B2-8EF7-F8C27BDC6EEF}" type="presParOf" srcId="{5781B8BE-6D80-496C-BE38-E562D920D5FD}" destId="{B4BD722C-E71B-4C3A-ABB1-3CC841D2E3A7}" srcOrd="0" destOrd="0" presId="urn:microsoft.com/office/officeart/2005/8/layout/matrix1"/>
    <dgm:cxn modelId="{11781EF1-2429-42BD-8EC7-94E9F02403AC}" type="presParOf" srcId="{B4BD722C-E71B-4C3A-ABB1-3CC841D2E3A7}" destId="{B7360A4E-F5BF-4576-B01D-B42B5E6BB693}" srcOrd="0" destOrd="0" presId="urn:microsoft.com/office/officeart/2005/8/layout/matrix1"/>
    <dgm:cxn modelId="{2EBD0E55-AF5E-4513-8324-2D3DB9507691}" type="presParOf" srcId="{B4BD722C-E71B-4C3A-ABB1-3CC841D2E3A7}" destId="{5F26522F-3A07-4DEE-8C23-09BEC7C92C80}" srcOrd="1" destOrd="0" presId="urn:microsoft.com/office/officeart/2005/8/layout/matrix1"/>
    <dgm:cxn modelId="{27851586-E032-4CFD-88D5-7F38BC280BC4}" type="presParOf" srcId="{B4BD722C-E71B-4C3A-ABB1-3CC841D2E3A7}" destId="{7D2DA2B5-7251-48C2-95F4-1E2DAF261378}" srcOrd="2" destOrd="0" presId="urn:microsoft.com/office/officeart/2005/8/layout/matrix1"/>
    <dgm:cxn modelId="{F5C56B86-5E91-45F8-BB03-13BF6564B90B}" type="presParOf" srcId="{B4BD722C-E71B-4C3A-ABB1-3CC841D2E3A7}" destId="{1D5C9C4F-907B-4E47-BC57-4D21646C9123}" srcOrd="3" destOrd="0" presId="urn:microsoft.com/office/officeart/2005/8/layout/matrix1"/>
    <dgm:cxn modelId="{A6B91D5F-5C77-4981-B894-B70EA97BF025}" type="presParOf" srcId="{B4BD722C-E71B-4C3A-ABB1-3CC841D2E3A7}" destId="{BA4E38BA-AA17-401B-B92C-6E5741217F62}" srcOrd="4" destOrd="0" presId="urn:microsoft.com/office/officeart/2005/8/layout/matrix1"/>
    <dgm:cxn modelId="{FFE08F6F-9B56-411D-B56D-8256737C7BB4}" type="presParOf" srcId="{B4BD722C-E71B-4C3A-ABB1-3CC841D2E3A7}" destId="{F6F829F3-6D31-4DEA-A407-09F62EF54A13}" srcOrd="5" destOrd="0" presId="urn:microsoft.com/office/officeart/2005/8/layout/matrix1"/>
    <dgm:cxn modelId="{DE803BEC-8AF1-488E-A3F6-8A103EDCD074}" type="presParOf" srcId="{B4BD722C-E71B-4C3A-ABB1-3CC841D2E3A7}" destId="{A44090CC-816B-4382-8619-82A0DCDF8DF2}" srcOrd="6" destOrd="0" presId="urn:microsoft.com/office/officeart/2005/8/layout/matrix1"/>
    <dgm:cxn modelId="{3DED04E7-A081-430D-B9B0-C12CFD6974B0}" type="presParOf" srcId="{B4BD722C-E71B-4C3A-ABB1-3CC841D2E3A7}" destId="{1213FA66-37F6-4FC3-9D3C-1966C753FD2A}" srcOrd="7" destOrd="0" presId="urn:microsoft.com/office/officeart/2005/8/layout/matrix1"/>
    <dgm:cxn modelId="{94A0D1A2-25CD-4515-8E8A-23B8916E4505}" type="presParOf" srcId="{5781B8BE-6D80-496C-BE38-E562D920D5FD}" destId="{6FF52E19-C3DE-489D-93AF-82EB6E06AE5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24070-91E7-4A2A-B52E-9AF3EAF4BD5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D40359F-4737-4D76-AA8C-C033C82D950D}">
      <dgm:prSet phldrT="[Text]" custT="1"/>
      <dgm:spPr/>
      <dgm:t>
        <a:bodyPr/>
        <a:lstStyle/>
        <a:p>
          <a:r>
            <a:rPr lang="en-US" sz="2400" dirty="0" smtClean="0">
              <a:solidFill>
                <a:srgbClr val="D86036"/>
              </a:solidFill>
            </a:rPr>
            <a:t>Goal Concordant Care</a:t>
          </a:r>
          <a:endParaRPr lang="en-US" sz="2400" dirty="0">
            <a:solidFill>
              <a:srgbClr val="D86036"/>
            </a:solidFill>
          </a:endParaRPr>
        </a:p>
      </dgm:t>
    </dgm:pt>
    <dgm:pt modelId="{0519201E-4B11-426E-81B2-42DFB65354E5}" type="parTrans" cxnId="{FB60C2DB-4303-466C-8625-D5C2F9432EA0}">
      <dgm:prSet/>
      <dgm:spPr/>
      <dgm:t>
        <a:bodyPr/>
        <a:lstStyle/>
        <a:p>
          <a:endParaRPr lang="en-US"/>
        </a:p>
      </dgm:t>
    </dgm:pt>
    <dgm:pt modelId="{54EA2C82-8E47-4E40-83FB-6FEBDC936178}" type="sibTrans" cxnId="{FB60C2DB-4303-466C-8625-D5C2F9432EA0}">
      <dgm:prSet/>
      <dgm:spPr/>
      <dgm:t>
        <a:bodyPr/>
        <a:lstStyle/>
        <a:p>
          <a:endParaRPr lang="en-US"/>
        </a:p>
      </dgm:t>
    </dgm:pt>
    <dgm:pt modelId="{F3F5DD53-3720-471E-9BA5-410726A91037}">
      <dgm:prSet phldrT="[Text]" custT="1"/>
      <dgm:spPr/>
      <dgm:t>
        <a:bodyPr/>
        <a:lstStyle/>
        <a:p>
          <a:r>
            <a:rPr lang="en-US" sz="1400" b="1" u="sng" dirty="0" smtClean="0">
              <a:solidFill>
                <a:srgbClr val="13355D"/>
              </a:solidFill>
              <a:latin typeface="+mn-lt"/>
            </a:rPr>
            <a:t>Centralized Access Point</a:t>
          </a:r>
        </a:p>
        <a:p>
          <a:r>
            <a:rPr lang="en-US" sz="1400" dirty="0" smtClean="0">
              <a:solidFill>
                <a:srgbClr val="13355D"/>
              </a:solidFill>
              <a:latin typeface="+mn-lt"/>
              <a:cs typeface="Calibri Light" panose="020F0302020204030204" pitchFamily="34" charset="0"/>
            </a:rPr>
            <a:t>1. Specialized child development line</a:t>
          </a:r>
          <a:r>
            <a:rPr lang="en-US" sz="1400" b="1" dirty="0" smtClean="0">
              <a:solidFill>
                <a:srgbClr val="FF0000"/>
              </a:solidFill>
              <a:latin typeface="+mn-lt"/>
              <a:cs typeface="Calibri Light" panose="020F0302020204030204" pitchFamily="34" charset="0"/>
            </a:rPr>
            <a:t> that utilizes a strength-based approach to eliciting parent’s goals for their child’s well-being </a:t>
          </a:r>
        </a:p>
        <a:p>
          <a:r>
            <a:rPr lang="en-US" sz="1400" dirty="0" smtClean="0">
              <a:solidFill>
                <a:srgbClr val="13355D"/>
              </a:solidFill>
              <a:latin typeface="+mn-lt"/>
              <a:cs typeface="Calibri Light" panose="020F0302020204030204" pitchFamily="34" charset="0"/>
            </a:rPr>
            <a:t>2. Linkage &amp; follow-up </a:t>
          </a:r>
          <a:r>
            <a:rPr lang="en-US" sz="1400" b="1" dirty="0" smtClean="0">
              <a:solidFill>
                <a:srgbClr val="FF0000"/>
              </a:solidFill>
              <a:latin typeface="+mn-lt"/>
              <a:cs typeface="Calibri Light" panose="020F0302020204030204" pitchFamily="34" charset="0"/>
            </a:rPr>
            <a:t>includes the sharing of parent’s goals</a:t>
          </a:r>
        </a:p>
        <a:p>
          <a:r>
            <a:rPr lang="en-US" sz="1400" dirty="0" smtClean="0">
              <a:solidFill>
                <a:srgbClr val="13355D"/>
              </a:solidFill>
              <a:latin typeface="+mn-lt"/>
              <a:cs typeface="Calibri Light" panose="020F0302020204030204" pitchFamily="34" charset="0"/>
            </a:rPr>
            <a:t>3. Researching Resources</a:t>
          </a:r>
        </a:p>
        <a:p>
          <a:r>
            <a:rPr lang="en-US" sz="1400" dirty="0" smtClean="0">
              <a:solidFill>
                <a:srgbClr val="13355D"/>
              </a:solidFill>
              <a:latin typeface="+mn-lt"/>
              <a:cs typeface="Calibri Light" panose="020F0302020204030204" pitchFamily="34" charset="0"/>
            </a:rPr>
            <a:t>4. Real-time Director Maintenance</a:t>
          </a:r>
          <a:endParaRPr lang="en-US" sz="1400" dirty="0">
            <a:solidFill>
              <a:srgbClr val="13355D"/>
            </a:solidFill>
            <a:latin typeface="+mn-lt"/>
          </a:endParaRPr>
        </a:p>
      </dgm:t>
    </dgm:pt>
    <dgm:pt modelId="{2616B63E-FD8A-4B29-8996-1C49E8E03E81}" type="parTrans" cxnId="{ED8413ED-612D-433C-B3D0-DE3F80BAED8D}">
      <dgm:prSet/>
      <dgm:spPr/>
      <dgm:t>
        <a:bodyPr/>
        <a:lstStyle/>
        <a:p>
          <a:endParaRPr lang="en-US"/>
        </a:p>
      </dgm:t>
    </dgm:pt>
    <dgm:pt modelId="{2FED1FFF-BD70-4D72-8CE2-D4D345CB8F2D}" type="sibTrans" cxnId="{ED8413ED-612D-433C-B3D0-DE3F80BAED8D}">
      <dgm:prSet/>
      <dgm:spPr/>
      <dgm:t>
        <a:bodyPr/>
        <a:lstStyle/>
        <a:p>
          <a:endParaRPr lang="en-US"/>
        </a:p>
      </dgm:t>
    </dgm:pt>
    <dgm:pt modelId="{28885CE0-B136-44CA-BAB6-288294125474}">
      <dgm:prSet phldrT="[Text]" custT="1"/>
      <dgm:spPr/>
      <dgm:t>
        <a:bodyPr/>
        <a:lstStyle/>
        <a:p>
          <a:endParaRPr lang="en-US" sz="1400" b="1" u="sng" dirty="0" smtClean="0">
            <a:solidFill>
              <a:srgbClr val="E19D39"/>
            </a:solidFill>
            <a:latin typeface="+mn-lt"/>
          </a:endParaRPr>
        </a:p>
        <a:p>
          <a:r>
            <a:rPr lang="en-US" sz="1400" b="1" u="sng" dirty="0" smtClean="0">
              <a:solidFill>
                <a:srgbClr val="E19D39"/>
              </a:solidFill>
              <a:latin typeface="+mn-lt"/>
            </a:rPr>
            <a:t>Family &amp; Community Outreach</a:t>
          </a:r>
        </a:p>
        <a:p>
          <a:r>
            <a:rPr lang="en-US" sz="1400" dirty="0" smtClean="0">
              <a:solidFill>
                <a:srgbClr val="E19D39"/>
              </a:solidFill>
              <a:latin typeface="+mn-lt"/>
              <a:cs typeface="Calibri Light" panose="020F0302020204030204" pitchFamily="34" charset="0"/>
            </a:rPr>
            <a:t>1. Utilize community partners</a:t>
          </a:r>
        </a:p>
        <a:p>
          <a:r>
            <a:rPr lang="en-US" sz="1400" dirty="0" smtClean="0">
              <a:solidFill>
                <a:srgbClr val="E19D39"/>
              </a:solidFill>
              <a:latin typeface="+mn-lt"/>
              <a:cs typeface="Calibri Light" panose="020F0302020204030204" pitchFamily="34" charset="0"/>
            </a:rPr>
            <a:t>2. Networking events </a:t>
          </a:r>
          <a:r>
            <a:rPr lang="en-US" sz="1400" b="1" dirty="0" smtClean="0">
              <a:solidFill>
                <a:srgbClr val="FF0000"/>
              </a:solidFill>
              <a:latin typeface="+mn-lt"/>
              <a:cs typeface="Calibri Light" panose="020F0302020204030204" pitchFamily="34" charset="0"/>
            </a:rPr>
            <a:t>on the importance of eliciting and attending to parent’s goals </a:t>
          </a:r>
        </a:p>
        <a:p>
          <a:r>
            <a:rPr lang="en-US" sz="1400" dirty="0" smtClean="0">
              <a:solidFill>
                <a:srgbClr val="E19D39"/>
              </a:solidFill>
              <a:latin typeface="+mn-lt"/>
              <a:cs typeface="Calibri Light" panose="020F0302020204030204" pitchFamily="34" charset="0"/>
            </a:rPr>
            <a:t>3. Community events &amp; trainings </a:t>
          </a:r>
          <a:r>
            <a:rPr lang="en-US" sz="1400" b="1" dirty="0" smtClean="0">
              <a:solidFill>
                <a:srgbClr val="FF0000"/>
              </a:solidFill>
              <a:latin typeface="+mn-lt"/>
              <a:cs typeface="Calibri Light" panose="020F0302020204030204" pitchFamily="34" charset="0"/>
            </a:rPr>
            <a:t>that encourage and validate parents’ communication of their goals</a:t>
          </a:r>
        </a:p>
        <a:p>
          <a:r>
            <a:rPr lang="en-US" sz="1400" dirty="0" smtClean="0">
              <a:solidFill>
                <a:srgbClr val="E19D39"/>
              </a:solidFill>
              <a:latin typeface="+mn-lt"/>
              <a:cs typeface="Calibri Light" panose="020F0302020204030204" pitchFamily="34" charset="0"/>
            </a:rPr>
            <a:t>4. Marketing </a:t>
          </a:r>
          <a:r>
            <a:rPr lang="en-US" sz="1400" b="1" dirty="0" smtClean="0">
              <a:solidFill>
                <a:srgbClr val="FF0000"/>
              </a:solidFill>
              <a:latin typeface="+mn-lt"/>
              <a:cs typeface="Calibri Light" panose="020F0302020204030204" pitchFamily="34" charset="0"/>
            </a:rPr>
            <a:t>that embraces parents’ goals when navigating resources and services</a:t>
          </a:r>
        </a:p>
      </dgm:t>
    </dgm:pt>
    <dgm:pt modelId="{39CD336E-9A82-4F77-BDD2-6AA166F0406C}" type="parTrans" cxnId="{0F136357-7A5A-43A1-BE69-E841C4CB8519}">
      <dgm:prSet/>
      <dgm:spPr/>
      <dgm:t>
        <a:bodyPr/>
        <a:lstStyle/>
        <a:p>
          <a:endParaRPr lang="en-US"/>
        </a:p>
      </dgm:t>
    </dgm:pt>
    <dgm:pt modelId="{3B1910FD-0695-48A5-A202-2ED98C9D4E0D}" type="sibTrans" cxnId="{0F136357-7A5A-43A1-BE69-E841C4CB8519}">
      <dgm:prSet/>
      <dgm:spPr/>
      <dgm:t>
        <a:bodyPr/>
        <a:lstStyle/>
        <a:p>
          <a:endParaRPr lang="en-US"/>
        </a:p>
      </dgm:t>
    </dgm:pt>
    <dgm:pt modelId="{8C3671E4-75B5-47FE-AD7C-3D09CED8B497}">
      <dgm:prSet phldrT="[Text]"/>
      <dgm:spPr/>
      <dgm:t>
        <a:bodyPr/>
        <a:lstStyle/>
        <a:p>
          <a:r>
            <a:rPr lang="en-US" b="1" u="sng" dirty="0" smtClean="0">
              <a:solidFill>
                <a:srgbClr val="24A1A8"/>
              </a:solidFill>
              <a:latin typeface="+mn-lt"/>
            </a:rPr>
            <a:t>Child Health Care Provider Outreach</a:t>
          </a:r>
        </a:p>
        <a:p>
          <a:r>
            <a:rPr lang="en-US" dirty="0" smtClean="0">
              <a:solidFill>
                <a:srgbClr val="24A1A8"/>
              </a:solidFill>
              <a:latin typeface="+mn-lt"/>
              <a:cs typeface="Calibri Light" panose="020F0302020204030204" pitchFamily="34" charset="0"/>
            </a:rPr>
            <a:t>1. Physician Champion</a:t>
          </a:r>
        </a:p>
        <a:p>
          <a:r>
            <a:rPr lang="en-US" dirty="0" smtClean="0">
              <a:solidFill>
                <a:srgbClr val="24A1A8"/>
              </a:solidFill>
              <a:latin typeface="+mn-lt"/>
              <a:cs typeface="Calibri Light" panose="020F0302020204030204" pitchFamily="34" charset="0"/>
            </a:rPr>
            <a:t>2. Surveillance and screening</a:t>
          </a:r>
        </a:p>
        <a:p>
          <a:r>
            <a:rPr lang="en-US" dirty="0" smtClean="0">
              <a:solidFill>
                <a:srgbClr val="24A1A8"/>
              </a:solidFill>
              <a:latin typeface="+mn-lt"/>
              <a:cs typeface="Calibri Light" panose="020F0302020204030204" pitchFamily="34" charset="0"/>
            </a:rPr>
            <a:t>3. Physician training </a:t>
          </a:r>
          <a:r>
            <a:rPr lang="en-US" b="1" dirty="0" smtClean="0">
              <a:solidFill>
                <a:srgbClr val="FF0000"/>
              </a:solidFill>
              <a:latin typeface="+mn-lt"/>
              <a:cs typeface="Calibri Light" panose="020F0302020204030204" pitchFamily="34" charset="0"/>
            </a:rPr>
            <a:t>on eliciting and attending to parents’ goals as a key element in promoting children’s optimal healthy development</a:t>
          </a:r>
        </a:p>
        <a:p>
          <a:r>
            <a:rPr lang="en-US" dirty="0" smtClean="0">
              <a:solidFill>
                <a:srgbClr val="24A1A8"/>
              </a:solidFill>
              <a:latin typeface="+mn-lt"/>
            </a:rPr>
            <a:t>4. Feedback loop </a:t>
          </a:r>
          <a:r>
            <a:rPr lang="en-US" b="1" dirty="0" smtClean="0">
              <a:solidFill>
                <a:srgbClr val="FF0000"/>
              </a:solidFill>
              <a:latin typeface="+mn-lt"/>
            </a:rPr>
            <a:t>includes parents’ goals</a:t>
          </a:r>
          <a:endParaRPr lang="en-US" b="1" dirty="0">
            <a:solidFill>
              <a:srgbClr val="FF0000"/>
            </a:solidFill>
            <a:latin typeface="+mn-lt"/>
          </a:endParaRPr>
        </a:p>
      </dgm:t>
    </dgm:pt>
    <dgm:pt modelId="{84894EED-44A9-43E2-82E7-6E94FDD97246}" type="parTrans" cxnId="{EA5E41DC-1E3F-4B10-A26A-4798A73514CC}">
      <dgm:prSet/>
      <dgm:spPr/>
      <dgm:t>
        <a:bodyPr/>
        <a:lstStyle/>
        <a:p>
          <a:endParaRPr lang="en-US"/>
        </a:p>
      </dgm:t>
    </dgm:pt>
    <dgm:pt modelId="{35FC8F31-77B3-4851-B304-CAA0F39F2559}" type="sibTrans" cxnId="{EA5E41DC-1E3F-4B10-A26A-4798A73514CC}">
      <dgm:prSet/>
      <dgm:spPr/>
      <dgm:t>
        <a:bodyPr/>
        <a:lstStyle/>
        <a:p>
          <a:endParaRPr lang="en-US"/>
        </a:p>
      </dgm:t>
    </dgm:pt>
    <dgm:pt modelId="{21C11BF3-9756-45E0-B066-217D940453EF}">
      <dgm:prSet phldrT="[Text]" custT="1"/>
      <dgm:spPr/>
      <dgm:t>
        <a:bodyPr/>
        <a:lstStyle/>
        <a:p>
          <a:r>
            <a:rPr lang="en-US" sz="1400" b="1" u="sng" dirty="0" smtClean="0">
              <a:solidFill>
                <a:srgbClr val="548FD6"/>
              </a:solidFill>
              <a:latin typeface="+mn-lt"/>
            </a:rPr>
            <a:t>Data Collection and Analysis</a:t>
          </a:r>
        </a:p>
        <a:p>
          <a:r>
            <a:rPr lang="en-US" sz="1400" dirty="0" smtClean="0">
              <a:solidFill>
                <a:srgbClr val="548FD6"/>
              </a:solidFill>
              <a:latin typeface="+mn-lt"/>
              <a:cs typeface="Calibri Light" panose="020F0302020204030204" pitchFamily="34" charset="0"/>
            </a:rPr>
            <a:t>1. Reporting</a:t>
          </a:r>
        </a:p>
        <a:p>
          <a:r>
            <a:rPr lang="en-US" sz="1400" dirty="0" smtClean="0">
              <a:solidFill>
                <a:srgbClr val="548FD6"/>
              </a:solidFill>
              <a:latin typeface="+mn-lt"/>
              <a:cs typeface="Calibri Light" panose="020F0302020204030204" pitchFamily="34" charset="0"/>
            </a:rPr>
            <a:t>2. Sharing data across partners </a:t>
          </a:r>
          <a:r>
            <a:rPr lang="en-US" sz="1400" b="1" dirty="0" smtClean="0">
              <a:solidFill>
                <a:srgbClr val="FF0000"/>
              </a:solidFill>
              <a:latin typeface="+mn-lt"/>
              <a:cs typeface="Calibri Light" panose="020F0302020204030204" pitchFamily="34" charset="0"/>
            </a:rPr>
            <a:t>includes parents’ goals</a:t>
          </a:r>
        </a:p>
        <a:p>
          <a:r>
            <a:rPr lang="en-US" sz="1400" dirty="0" smtClean="0">
              <a:solidFill>
                <a:srgbClr val="548FD6"/>
              </a:solidFill>
              <a:latin typeface="+mn-lt"/>
              <a:cs typeface="Calibri Light" panose="020F0302020204030204" pitchFamily="34" charset="0"/>
            </a:rPr>
            <a:t>3. Continuous system improvement </a:t>
          </a:r>
          <a:r>
            <a:rPr lang="en-US" sz="1400" b="1" dirty="0" smtClean="0">
              <a:solidFill>
                <a:srgbClr val="FF0000"/>
              </a:solidFill>
              <a:latin typeface="+mn-lt"/>
              <a:cs typeface="Calibri Light" panose="020F0302020204030204" pitchFamily="34" charset="0"/>
            </a:rPr>
            <a:t>efforts are guided by data inclusive of providers’ and parents’ goals</a:t>
          </a:r>
        </a:p>
        <a:p>
          <a:r>
            <a:rPr lang="en-US" sz="1400" dirty="0" smtClean="0">
              <a:solidFill>
                <a:srgbClr val="548FD6"/>
              </a:solidFill>
              <a:latin typeface="+mn-lt"/>
              <a:cs typeface="Calibri Light" panose="020F0302020204030204" pitchFamily="34" charset="0"/>
            </a:rPr>
            <a:t>4. Community change through data</a:t>
          </a:r>
          <a:endParaRPr lang="en-US" sz="1400" dirty="0">
            <a:solidFill>
              <a:srgbClr val="548FD6"/>
            </a:solidFill>
            <a:latin typeface="+mn-lt"/>
          </a:endParaRPr>
        </a:p>
      </dgm:t>
    </dgm:pt>
    <dgm:pt modelId="{2F0738EC-6E3E-40A0-97F5-A0092D3406D1}" type="parTrans" cxnId="{2E25D6BD-D418-4EA0-B33B-0C7E156B5ABA}">
      <dgm:prSet/>
      <dgm:spPr/>
      <dgm:t>
        <a:bodyPr/>
        <a:lstStyle/>
        <a:p>
          <a:endParaRPr lang="en-US"/>
        </a:p>
      </dgm:t>
    </dgm:pt>
    <dgm:pt modelId="{C7DC1385-5865-4FCC-B800-901355D99229}" type="sibTrans" cxnId="{2E25D6BD-D418-4EA0-B33B-0C7E156B5ABA}">
      <dgm:prSet/>
      <dgm:spPr/>
      <dgm:t>
        <a:bodyPr/>
        <a:lstStyle/>
        <a:p>
          <a:endParaRPr lang="en-US"/>
        </a:p>
      </dgm:t>
    </dgm:pt>
    <dgm:pt modelId="{5781B8BE-6D80-496C-BE38-E562D920D5FD}" type="pres">
      <dgm:prSet presAssocID="{D0D24070-91E7-4A2A-B52E-9AF3EAF4BD54}" presName="diagram" presStyleCnt="0">
        <dgm:presLayoutVars>
          <dgm:chMax val="1"/>
          <dgm:dir/>
          <dgm:animLvl val="ctr"/>
          <dgm:resizeHandles val="exact"/>
        </dgm:presLayoutVars>
      </dgm:prSet>
      <dgm:spPr/>
      <dgm:t>
        <a:bodyPr/>
        <a:lstStyle/>
        <a:p>
          <a:endParaRPr lang="en-US"/>
        </a:p>
      </dgm:t>
    </dgm:pt>
    <dgm:pt modelId="{B4BD722C-E71B-4C3A-ABB1-3CC841D2E3A7}" type="pres">
      <dgm:prSet presAssocID="{D0D24070-91E7-4A2A-B52E-9AF3EAF4BD54}" presName="matrix" presStyleCnt="0"/>
      <dgm:spPr/>
    </dgm:pt>
    <dgm:pt modelId="{B7360A4E-F5BF-4576-B01D-B42B5E6BB693}" type="pres">
      <dgm:prSet presAssocID="{D0D24070-91E7-4A2A-B52E-9AF3EAF4BD54}" presName="tile1" presStyleLbl="node1" presStyleIdx="0" presStyleCnt="4"/>
      <dgm:spPr/>
      <dgm:t>
        <a:bodyPr/>
        <a:lstStyle/>
        <a:p>
          <a:endParaRPr lang="en-US"/>
        </a:p>
      </dgm:t>
    </dgm:pt>
    <dgm:pt modelId="{5F26522F-3A07-4DEE-8C23-09BEC7C92C80}" type="pres">
      <dgm:prSet presAssocID="{D0D24070-91E7-4A2A-B52E-9AF3EAF4BD54}" presName="tile1text" presStyleLbl="node1" presStyleIdx="0" presStyleCnt="4">
        <dgm:presLayoutVars>
          <dgm:chMax val="0"/>
          <dgm:chPref val="0"/>
          <dgm:bulletEnabled val="1"/>
        </dgm:presLayoutVars>
      </dgm:prSet>
      <dgm:spPr/>
      <dgm:t>
        <a:bodyPr/>
        <a:lstStyle/>
        <a:p>
          <a:endParaRPr lang="en-US"/>
        </a:p>
      </dgm:t>
    </dgm:pt>
    <dgm:pt modelId="{7D2DA2B5-7251-48C2-95F4-1E2DAF261378}" type="pres">
      <dgm:prSet presAssocID="{D0D24070-91E7-4A2A-B52E-9AF3EAF4BD54}" presName="tile2" presStyleLbl="node1" presStyleIdx="1" presStyleCnt="4"/>
      <dgm:spPr/>
      <dgm:t>
        <a:bodyPr/>
        <a:lstStyle/>
        <a:p>
          <a:endParaRPr lang="en-US"/>
        </a:p>
      </dgm:t>
    </dgm:pt>
    <dgm:pt modelId="{1D5C9C4F-907B-4E47-BC57-4D21646C9123}" type="pres">
      <dgm:prSet presAssocID="{D0D24070-91E7-4A2A-B52E-9AF3EAF4BD54}" presName="tile2text" presStyleLbl="node1" presStyleIdx="1" presStyleCnt="4">
        <dgm:presLayoutVars>
          <dgm:chMax val="0"/>
          <dgm:chPref val="0"/>
          <dgm:bulletEnabled val="1"/>
        </dgm:presLayoutVars>
      </dgm:prSet>
      <dgm:spPr/>
      <dgm:t>
        <a:bodyPr/>
        <a:lstStyle/>
        <a:p>
          <a:endParaRPr lang="en-US"/>
        </a:p>
      </dgm:t>
    </dgm:pt>
    <dgm:pt modelId="{BA4E38BA-AA17-401B-B92C-6E5741217F62}" type="pres">
      <dgm:prSet presAssocID="{D0D24070-91E7-4A2A-B52E-9AF3EAF4BD54}" presName="tile3" presStyleLbl="node1" presStyleIdx="2" presStyleCnt="4"/>
      <dgm:spPr/>
      <dgm:t>
        <a:bodyPr/>
        <a:lstStyle/>
        <a:p>
          <a:endParaRPr lang="en-US"/>
        </a:p>
      </dgm:t>
    </dgm:pt>
    <dgm:pt modelId="{F6F829F3-6D31-4DEA-A407-09F62EF54A13}" type="pres">
      <dgm:prSet presAssocID="{D0D24070-91E7-4A2A-B52E-9AF3EAF4BD54}" presName="tile3text" presStyleLbl="node1" presStyleIdx="2" presStyleCnt="4">
        <dgm:presLayoutVars>
          <dgm:chMax val="0"/>
          <dgm:chPref val="0"/>
          <dgm:bulletEnabled val="1"/>
        </dgm:presLayoutVars>
      </dgm:prSet>
      <dgm:spPr/>
      <dgm:t>
        <a:bodyPr/>
        <a:lstStyle/>
        <a:p>
          <a:endParaRPr lang="en-US"/>
        </a:p>
      </dgm:t>
    </dgm:pt>
    <dgm:pt modelId="{A44090CC-816B-4382-8619-82A0DCDF8DF2}" type="pres">
      <dgm:prSet presAssocID="{D0D24070-91E7-4A2A-B52E-9AF3EAF4BD54}" presName="tile4" presStyleLbl="node1" presStyleIdx="3" presStyleCnt="4"/>
      <dgm:spPr/>
      <dgm:t>
        <a:bodyPr/>
        <a:lstStyle/>
        <a:p>
          <a:endParaRPr lang="en-US"/>
        </a:p>
      </dgm:t>
    </dgm:pt>
    <dgm:pt modelId="{1213FA66-37F6-4FC3-9D3C-1966C753FD2A}" type="pres">
      <dgm:prSet presAssocID="{D0D24070-91E7-4A2A-B52E-9AF3EAF4BD54}" presName="tile4text" presStyleLbl="node1" presStyleIdx="3" presStyleCnt="4">
        <dgm:presLayoutVars>
          <dgm:chMax val="0"/>
          <dgm:chPref val="0"/>
          <dgm:bulletEnabled val="1"/>
        </dgm:presLayoutVars>
      </dgm:prSet>
      <dgm:spPr/>
      <dgm:t>
        <a:bodyPr/>
        <a:lstStyle/>
        <a:p>
          <a:endParaRPr lang="en-US"/>
        </a:p>
      </dgm:t>
    </dgm:pt>
    <dgm:pt modelId="{6FF52E19-C3DE-489D-93AF-82EB6E06AE5A}" type="pres">
      <dgm:prSet presAssocID="{D0D24070-91E7-4A2A-B52E-9AF3EAF4BD54}" presName="centerTile" presStyleLbl="fgShp" presStyleIdx="0" presStyleCnt="1">
        <dgm:presLayoutVars>
          <dgm:chMax val="0"/>
          <dgm:chPref val="0"/>
        </dgm:presLayoutVars>
      </dgm:prSet>
      <dgm:spPr/>
      <dgm:t>
        <a:bodyPr/>
        <a:lstStyle/>
        <a:p>
          <a:endParaRPr lang="en-US"/>
        </a:p>
      </dgm:t>
    </dgm:pt>
  </dgm:ptLst>
  <dgm:cxnLst>
    <dgm:cxn modelId="{BE296285-EAFA-4ADD-A73B-24379AE05A30}" type="presOf" srcId="{F3F5DD53-3720-471E-9BA5-410726A91037}" destId="{B7360A4E-F5BF-4576-B01D-B42B5E6BB693}" srcOrd="0" destOrd="0" presId="urn:microsoft.com/office/officeart/2005/8/layout/matrix1"/>
    <dgm:cxn modelId="{78665C5D-288B-4254-BF24-45499C24E12B}" type="presOf" srcId="{28885CE0-B136-44CA-BAB6-288294125474}" destId="{7D2DA2B5-7251-48C2-95F4-1E2DAF261378}" srcOrd="0" destOrd="0" presId="urn:microsoft.com/office/officeart/2005/8/layout/matrix1"/>
    <dgm:cxn modelId="{39DA2864-66CE-461D-A4AE-4F27A1F51A87}" type="presOf" srcId="{F3F5DD53-3720-471E-9BA5-410726A91037}" destId="{5F26522F-3A07-4DEE-8C23-09BEC7C92C80}" srcOrd="1" destOrd="0" presId="urn:microsoft.com/office/officeart/2005/8/layout/matrix1"/>
    <dgm:cxn modelId="{5D94462A-2C3F-421B-8596-EC7606357CF8}" type="presOf" srcId="{7D40359F-4737-4D76-AA8C-C033C82D950D}" destId="{6FF52E19-C3DE-489D-93AF-82EB6E06AE5A}" srcOrd="0" destOrd="0" presId="urn:microsoft.com/office/officeart/2005/8/layout/matrix1"/>
    <dgm:cxn modelId="{35D7736B-DA3D-4B42-A50D-C3F154D3F504}" type="presOf" srcId="{8C3671E4-75B5-47FE-AD7C-3D09CED8B497}" destId="{F6F829F3-6D31-4DEA-A407-09F62EF54A13}" srcOrd="1" destOrd="0" presId="urn:microsoft.com/office/officeart/2005/8/layout/matrix1"/>
    <dgm:cxn modelId="{EA5E41DC-1E3F-4B10-A26A-4798A73514CC}" srcId="{7D40359F-4737-4D76-AA8C-C033C82D950D}" destId="{8C3671E4-75B5-47FE-AD7C-3D09CED8B497}" srcOrd="2" destOrd="0" parTransId="{84894EED-44A9-43E2-82E7-6E94FDD97246}" sibTransId="{35FC8F31-77B3-4851-B304-CAA0F39F2559}"/>
    <dgm:cxn modelId="{FB60C2DB-4303-466C-8625-D5C2F9432EA0}" srcId="{D0D24070-91E7-4A2A-B52E-9AF3EAF4BD54}" destId="{7D40359F-4737-4D76-AA8C-C033C82D950D}" srcOrd="0" destOrd="0" parTransId="{0519201E-4B11-426E-81B2-42DFB65354E5}" sibTransId="{54EA2C82-8E47-4E40-83FB-6FEBDC936178}"/>
    <dgm:cxn modelId="{2E25D6BD-D418-4EA0-B33B-0C7E156B5ABA}" srcId="{7D40359F-4737-4D76-AA8C-C033C82D950D}" destId="{21C11BF3-9756-45E0-B066-217D940453EF}" srcOrd="3" destOrd="0" parTransId="{2F0738EC-6E3E-40A0-97F5-A0092D3406D1}" sibTransId="{C7DC1385-5865-4FCC-B800-901355D99229}"/>
    <dgm:cxn modelId="{1395216D-DA5F-4D98-84AA-BAA49E72961B}" type="presOf" srcId="{D0D24070-91E7-4A2A-B52E-9AF3EAF4BD54}" destId="{5781B8BE-6D80-496C-BE38-E562D920D5FD}" srcOrd="0" destOrd="0" presId="urn:microsoft.com/office/officeart/2005/8/layout/matrix1"/>
    <dgm:cxn modelId="{0F136357-7A5A-43A1-BE69-E841C4CB8519}" srcId="{7D40359F-4737-4D76-AA8C-C033C82D950D}" destId="{28885CE0-B136-44CA-BAB6-288294125474}" srcOrd="1" destOrd="0" parTransId="{39CD336E-9A82-4F77-BDD2-6AA166F0406C}" sibTransId="{3B1910FD-0695-48A5-A202-2ED98C9D4E0D}"/>
    <dgm:cxn modelId="{30141F05-7D9C-4446-9E93-2794FD6F30FC}" type="presOf" srcId="{21C11BF3-9756-45E0-B066-217D940453EF}" destId="{A44090CC-816B-4382-8619-82A0DCDF8DF2}" srcOrd="0" destOrd="0" presId="urn:microsoft.com/office/officeart/2005/8/layout/matrix1"/>
    <dgm:cxn modelId="{ED8413ED-612D-433C-B3D0-DE3F80BAED8D}" srcId="{7D40359F-4737-4D76-AA8C-C033C82D950D}" destId="{F3F5DD53-3720-471E-9BA5-410726A91037}" srcOrd="0" destOrd="0" parTransId="{2616B63E-FD8A-4B29-8996-1C49E8E03E81}" sibTransId="{2FED1FFF-BD70-4D72-8CE2-D4D345CB8F2D}"/>
    <dgm:cxn modelId="{72956B07-2C06-41A9-9EC1-7DD3560DFE8B}" type="presOf" srcId="{21C11BF3-9756-45E0-B066-217D940453EF}" destId="{1213FA66-37F6-4FC3-9D3C-1966C753FD2A}" srcOrd="1" destOrd="0" presId="urn:microsoft.com/office/officeart/2005/8/layout/matrix1"/>
    <dgm:cxn modelId="{40A5FF8E-4E06-4D91-BD97-219E196022EA}" type="presOf" srcId="{8C3671E4-75B5-47FE-AD7C-3D09CED8B497}" destId="{BA4E38BA-AA17-401B-B92C-6E5741217F62}" srcOrd="0" destOrd="0" presId="urn:microsoft.com/office/officeart/2005/8/layout/matrix1"/>
    <dgm:cxn modelId="{E13A563C-F1E2-4161-97E4-59CC9C3C9EEE}" type="presOf" srcId="{28885CE0-B136-44CA-BAB6-288294125474}" destId="{1D5C9C4F-907B-4E47-BC57-4D21646C9123}" srcOrd="1" destOrd="0" presId="urn:microsoft.com/office/officeart/2005/8/layout/matrix1"/>
    <dgm:cxn modelId="{6CADD808-65A1-47B2-8EF7-F8C27BDC6EEF}" type="presParOf" srcId="{5781B8BE-6D80-496C-BE38-E562D920D5FD}" destId="{B4BD722C-E71B-4C3A-ABB1-3CC841D2E3A7}" srcOrd="0" destOrd="0" presId="urn:microsoft.com/office/officeart/2005/8/layout/matrix1"/>
    <dgm:cxn modelId="{11781EF1-2429-42BD-8EC7-94E9F02403AC}" type="presParOf" srcId="{B4BD722C-E71B-4C3A-ABB1-3CC841D2E3A7}" destId="{B7360A4E-F5BF-4576-B01D-B42B5E6BB693}" srcOrd="0" destOrd="0" presId="urn:microsoft.com/office/officeart/2005/8/layout/matrix1"/>
    <dgm:cxn modelId="{2EBD0E55-AF5E-4513-8324-2D3DB9507691}" type="presParOf" srcId="{B4BD722C-E71B-4C3A-ABB1-3CC841D2E3A7}" destId="{5F26522F-3A07-4DEE-8C23-09BEC7C92C80}" srcOrd="1" destOrd="0" presId="urn:microsoft.com/office/officeart/2005/8/layout/matrix1"/>
    <dgm:cxn modelId="{27851586-E032-4CFD-88D5-7F38BC280BC4}" type="presParOf" srcId="{B4BD722C-E71B-4C3A-ABB1-3CC841D2E3A7}" destId="{7D2DA2B5-7251-48C2-95F4-1E2DAF261378}" srcOrd="2" destOrd="0" presId="urn:microsoft.com/office/officeart/2005/8/layout/matrix1"/>
    <dgm:cxn modelId="{F5C56B86-5E91-45F8-BB03-13BF6564B90B}" type="presParOf" srcId="{B4BD722C-E71B-4C3A-ABB1-3CC841D2E3A7}" destId="{1D5C9C4F-907B-4E47-BC57-4D21646C9123}" srcOrd="3" destOrd="0" presId="urn:microsoft.com/office/officeart/2005/8/layout/matrix1"/>
    <dgm:cxn modelId="{A6B91D5F-5C77-4981-B894-B70EA97BF025}" type="presParOf" srcId="{B4BD722C-E71B-4C3A-ABB1-3CC841D2E3A7}" destId="{BA4E38BA-AA17-401B-B92C-6E5741217F62}" srcOrd="4" destOrd="0" presId="urn:microsoft.com/office/officeart/2005/8/layout/matrix1"/>
    <dgm:cxn modelId="{FFE08F6F-9B56-411D-B56D-8256737C7BB4}" type="presParOf" srcId="{B4BD722C-E71B-4C3A-ABB1-3CC841D2E3A7}" destId="{F6F829F3-6D31-4DEA-A407-09F62EF54A13}" srcOrd="5" destOrd="0" presId="urn:microsoft.com/office/officeart/2005/8/layout/matrix1"/>
    <dgm:cxn modelId="{DE803BEC-8AF1-488E-A3F6-8A103EDCD074}" type="presParOf" srcId="{B4BD722C-E71B-4C3A-ABB1-3CC841D2E3A7}" destId="{A44090CC-816B-4382-8619-82A0DCDF8DF2}" srcOrd="6" destOrd="0" presId="urn:microsoft.com/office/officeart/2005/8/layout/matrix1"/>
    <dgm:cxn modelId="{3DED04E7-A081-430D-B9B0-C12CFD6974B0}" type="presParOf" srcId="{B4BD722C-E71B-4C3A-ABB1-3CC841D2E3A7}" destId="{1213FA66-37F6-4FC3-9D3C-1966C753FD2A}" srcOrd="7" destOrd="0" presId="urn:microsoft.com/office/officeart/2005/8/layout/matrix1"/>
    <dgm:cxn modelId="{94A0D1A2-25CD-4515-8E8A-23B8916E4505}" type="presParOf" srcId="{5781B8BE-6D80-496C-BE38-E562D920D5FD}" destId="{6FF52E19-C3DE-489D-93AF-82EB6E06AE5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D24070-91E7-4A2A-B52E-9AF3EAF4BD5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8463A33-0B60-4F1A-AD77-EFD08321095D}">
      <dgm:prSet phldrT="[Text]"/>
      <dgm:spPr>
        <a:solidFill>
          <a:srgbClr val="D86036"/>
        </a:solidFill>
      </dgm:spPr>
      <dgm:t>
        <a:bodyPr/>
        <a:lstStyle/>
        <a:p>
          <a:r>
            <a:rPr lang="en-US" dirty="0" smtClean="0">
              <a:solidFill>
                <a:schemeClr val="bg1"/>
              </a:solidFill>
            </a:rPr>
            <a:t>HMG GCC Learning Community</a:t>
          </a:r>
        </a:p>
      </dgm:t>
    </dgm:pt>
    <dgm:pt modelId="{B089077A-4B91-4943-8A08-E4ED22200554}" type="parTrans" cxnId="{FED312D9-E8FF-4446-A54F-4038BF3AC01D}">
      <dgm:prSet/>
      <dgm:spPr/>
      <dgm:t>
        <a:bodyPr/>
        <a:lstStyle/>
        <a:p>
          <a:endParaRPr lang="en-US"/>
        </a:p>
      </dgm:t>
    </dgm:pt>
    <dgm:pt modelId="{5AD1739C-D481-431A-8D67-EEADFAC86102}" type="sibTrans" cxnId="{FED312D9-E8FF-4446-A54F-4038BF3AC01D}">
      <dgm:prSet/>
      <dgm:spPr/>
      <dgm:t>
        <a:bodyPr/>
        <a:lstStyle/>
        <a:p>
          <a:endParaRPr lang="en-US"/>
        </a:p>
      </dgm:t>
    </dgm:pt>
    <dgm:pt modelId="{C112330A-B00A-4DF4-B7DB-C1CECF250092}">
      <dgm:prSet phldrT="[Text]" custT="1"/>
      <dgm:spPr>
        <a:solidFill>
          <a:srgbClr val="24A1A8"/>
        </a:solidFill>
      </dgm:spPr>
      <dgm:t>
        <a:bodyPr/>
        <a:lstStyle/>
        <a:p>
          <a:r>
            <a:rPr lang="en-US" sz="1400" b="1" dirty="0" smtClean="0"/>
            <a:t>Child Health Care Provider Outreach</a:t>
          </a:r>
          <a:endParaRPr lang="en-US" sz="1400" b="1" dirty="0"/>
        </a:p>
      </dgm:t>
    </dgm:pt>
    <dgm:pt modelId="{BABAA2F8-A301-4CC7-978B-20D0086A19D6}" type="parTrans" cxnId="{1C526E7F-8CB1-4D74-B59F-925FBC892F35}">
      <dgm:prSet/>
      <dgm:spPr/>
      <dgm:t>
        <a:bodyPr/>
        <a:lstStyle/>
        <a:p>
          <a:endParaRPr lang="en-US"/>
        </a:p>
      </dgm:t>
    </dgm:pt>
    <dgm:pt modelId="{D262A833-2A67-4175-983F-7250D0D01FBC}" type="sibTrans" cxnId="{1C526E7F-8CB1-4D74-B59F-925FBC892F35}">
      <dgm:prSet/>
      <dgm:spPr/>
      <dgm:t>
        <a:bodyPr/>
        <a:lstStyle/>
        <a:p>
          <a:endParaRPr lang="en-US"/>
        </a:p>
      </dgm:t>
    </dgm:pt>
    <dgm:pt modelId="{CFE0217E-10F4-4CDC-9542-2563CF0E9CB0}">
      <dgm:prSet phldrT="[Text]" custT="1"/>
      <dgm:spPr>
        <a:solidFill>
          <a:srgbClr val="24A1A8"/>
        </a:solidFill>
      </dgm:spPr>
      <dgm:t>
        <a:bodyPr/>
        <a:lstStyle/>
        <a:p>
          <a:r>
            <a:rPr lang="en-US" sz="1400" b="1" i="0" dirty="0" smtClean="0"/>
            <a:t>Partner</a:t>
          </a:r>
          <a:r>
            <a:rPr lang="en-US" sz="1400" i="0" dirty="0" smtClean="0"/>
            <a:t>: Healthy Outcomes from Positive Experiences (HOPE)</a:t>
          </a:r>
          <a:endParaRPr lang="en-US" sz="1400" i="0" dirty="0"/>
        </a:p>
      </dgm:t>
    </dgm:pt>
    <dgm:pt modelId="{6A6CE573-D68B-46EB-ACC6-B82F7E2B7C5C}" type="parTrans" cxnId="{6544B7B5-24C0-4721-A04F-7FC10321D5C4}">
      <dgm:prSet/>
      <dgm:spPr/>
      <dgm:t>
        <a:bodyPr/>
        <a:lstStyle/>
        <a:p>
          <a:endParaRPr lang="en-US"/>
        </a:p>
      </dgm:t>
    </dgm:pt>
    <dgm:pt modelId="{7AA04851-6E1B-4EC1-B8DC-1E50D19F71C5}" type="sibTrans" cxnId="{6544B7B5-24C0-4721-A04F-7FC10321D5C4}">
      <dgm:prSet/>
      <dgm:spPr/>
      <dgm:t>
        <a:bodyPr/>
        <a:lstStyle/>
        <a:p>
          <a:endParaRPr lang="en-US"/>
        </a:p>
      </dgm:t>
    </dgm:pt>
    <dgm:pt modelId="{11D44FF3-DD78-487F-ADE4-58AF0325550A}">
      <dgm:prSet custT="1"/>
      <dgm:spPr>
        <a:solidFill>
          <a:srgbClr val="24A1A8"/>
        </a:solidFill>
      </dgm:spPr>
      <dgm:t>
        <a:bodyPr/>
        <a:lstStyle/>
        <a:p>
          <a:r>
            <a:rPr lang="en-US" sz="1400" b="1" i="0" dirty="0" smtClean="0"/>
            <a:t>Strategy</a:t>
          </a:r>
          <a:r>
            <a:rPr lang="en-US" sz="1400" i="0" dirty="0" smtClean="0"/>
            <a:t>: a “moment of HOPE” (eliciting family goal + discussing HOPE Building blocks) during well visits, and referral to HMG</a:t>
          </a:r>
          <a:endParaRPr lang="en-US" sz="1400" i="0" dirty="0"/>
        </a:p>
      </dgm:t>
    </dgm:pt>
    <dgm:pt modelId="{6FA0F2BA-DAC0-4EB3-8B41-22B7790B9F64}" type="parTrans" cxnId="{E4FD04E8-0EDB-4065-9D20-501E15EBA7C2}">
      <dgm:prSet/>
      <dgm:spPr/>
      <dgm:t>
        <a:bodyPr/>
        <a:lstStyle/>
        <a:p>
          <a:endParaRPr lang="en-US"/>
        </a:p>
      </dgm:t>
    </dgm:pt>
    <dgm:pt modelId="{93EF674E-C9E3-4A0D-BD69-A78A74E333C7}" type="sibTrans" cxnId="{E4FD04E8-0EDB-4065-9D20-501E15EBA7C2}">
      <dgm:prSet/>
      <dgm:spPr/>
      <dgm:t>
        <a:bodyPr/>
        <a:lstStyle/>
        <a:p>
          <a:endParaRPr lang="en-US"/>
        </a:p>
      </dgm:t>
    </dgm:pt>
    <dgm:pt modelId="{26C205C5-8043-4433-B66E-3E2747EAC5AD}">
      <dgm:prSet custT="1"/>
      <dgm:spPr>
        <a:solidFill>
          <a:srgbClr val="24A1A8"/>
        </a:solidFill>
      </dgm:spPr>
      <dgm:t>
        <a:bodyPr/>
        <a:lstStyle/>
        <a:p>
          <a:r>
            <a:rPr lang="en-US" sz="1400" b="1" i="0" dirty="0" smtClean="0"/>
            <a:t>HMGs</a:t>
          </a:r>
          <a:r>
            <a:rPr lang="en-US" sz="1400" b="0" i="0" dirty="0" smtClean="0"/>
            <a:t>: Butte CA, Connecticut, Oakland MI</a:t>
          </a:r>
          <a:endParaRPr lang="en-US" sz="1400" b="1" i="0" dirty="0"/>
        </a:p>
      </dgm:t>
    </dgm:pt>
    <dgm:pt modelId="{94EE60CB-DA30-41D5-A86A-4E83B5BA8368}" type="parTrans" cxnId="{A5C3D76E-F666-4505-8959-404022A8E758}">
      <dgm:prSet/>
      <dgm:spPr/>
      <dgm:t>
        <a:bodyPr/>
        <a:lstStyle/>
        <a:p>
          <a:endParaRPr lang="en-US"/>
        </a:p>
      </dgm:t>
    </dgm:pt>
    <dgm:pt modelId="{D47A1425-0D8C-44B1-AA6E-DEECFC716C34}" type="sibTrans" cxnId="{A5C3D76E-F666-4505-8959-404022A8E758}">
      <dgm:prSet/>
      <dgm:spPr/>
      <dgm:t>
        <a:bodyPr/>
        <a:lstStyle/>
        <a:p>
          <a:endParaRPr lang="en-US"/>
        </a:p>
      </dgm:t>
    </dgm:pt>
    <dgm:pt modelId="{DCF7C43D-B9A8-4140-8E4B-D482405EF9AA}">
      <dgm:prSet phldrT="[Text]" custT="1"/>
      <dgm:spPr>
        <a:solidFill>
          <a:srgbClr val="13355D"/>
        </a:solidFill>
      </dgm:spPr>
      <dgm:t>
        <a:bodyPr/>
        <a:lstStyle/>
        <a:p>
          <a:r>
            <a:rPr lang="en-US" sz="1400" b="1" dirty="0" smtClean="0"/>
            <a:t>Centralized Access Point</a:t>
          </a:r>
          <a:endParaRPr lang="en-US" sz="1400" b="1" dirty="0"/>
        </a:p>
      </dgm:t>
    </dgm:pt>
    <dgm:pt modelId="{64699228-C63F-4E65-8F35-15AB2A153E41}" type="parTrans" cxnId="{299E27EE-F5CF-4A5F-BE4E-0A8592079B38}">
      <dgm:prSet/>
      <dgm:spPr/>
      <dgm:t>
        <a:bodyPr/>
        <a:lstStyle/>
        <a:p>
          <a:endParaRPr lang="en-US"/>
        </a:p>
      </dgm:t>
    </dgm:pt>
    <dgm:pt modelId="{1FCEE7B2-D98A-4930-92E2-C7DEA55EE8EE}" type="sibTrans" cxnId="{299E27EE-F5CF-4A5F-BE4E-0A8592079B38}">
      <dgm:prSet/>
      <dgm:spPr/>
      <dgm:t>
        <a:bodyPr/>
        <a:lstStyle/>
        <a:p>
          <a:endParaRPr lang="en-US"/>
        </a:p>
      </dgm:t>
    </dgm:pt>
    <dgm:pt modelId="{2ABAE573-33BA-4021-AFDC-8BD2180F773A}">
      <dgm:prSet phldrT="[Text]" custT="1"/>
      <dgm:spPr>
        <a:solidFill>
          <a:srgbClr val="13355D"/>
        </a:solidFill>
      </dgm:spPr>
      <dgm:t>
        <a:bodyPr/>
        <a:lstStyle/>
        <a:p>
          <a:r>
            <a:rPr lang="en-US" sz="1400" b="1" i="0" dirty="0" smtClean="0"/>
            <a:t>Partner</a:t>
          </a:r>
          <a:r>
            <a:rPr lang="en-US" sz="1400" i="0" dirty="0" smtClean="0"/>
            <a:t>: University at Buffalo Motivational Interviewing Center</a:t>
          </a:r>
          <a:endParaRPr lang="en-US" sz="1400" i="0" dirty="0"/>
        </a:p>
      </dgm:t>
    </dgm:pt>
    <dgm:pt modelId="{CC60C8CE-DD15-4661-848E-463426A44A5B}" type="parTrans" cxnId="{4E23A69A-34A5-4C59-9CAC-344ED5784521}">
      <dgm:prSet/>
      <dgm:spPr/>
      <dgm:t>
        <a:bodyPr/>
        <a:lstStyle/>
        <a:p>
          <a:endParaRPr lang="en-US"/>
        </a:p>
      </dgm:t>
    </dgm:pt>
    <dgm:pt modelId="{2C6576B9-3846-4823-BEA0-4C9E3B843BF6}" type="sibTrans" cxnId="{4E23A69A-34A5-4C59-9CAC-344ED5784521}">
      <dgm:prSet/>
      <dgm:spPr/>
      <dgm:t>
        <a:bodyPr/>
        <a:lstStyle/>
        <a:p>
          <a:endParaRPr lang="en-US"/>
        </a:p>
      </dgm:t>
    </dgm:pt>
    <dgm:pt modelId="{27D2869C-DD7B-4E40-BA0A-6B766380B90A}">
      <dgm:prSet custT="1"/>
      <dgm:spPr>
        <a:solidFill>
          <a:srgbClr val="13355D"/>
        </a:solidFill>
      </dgm:spPr>
      <dgm:t>
        <a:bodyPr/>
        <a:lstStyle/>
        <a:p>
          <a:r>
            <a:rPr lang="en-US" sz="1400" b="1" i="0" dirty="0" smtClean="0"/>
            <a:t>Strategy</a:t>
          </a:r>
          <a:r>
            <a:rPr lang="en-US" sz="1400" i="0" dirty="0" smtClean="0"/>
            <a:t>: Motivational Interviewing during CAP calls to elicit family goals</a:t>
          </a:r>
          <a:endParaRPr lang="en-US" sz="1400" i="0" dirty="0"/>
        </a:p>
      </dgm:t>
    </dgm:pt>
    <dgm:pt modelId="{AF3122B2-1EF9-44A7-8FAB-A6B66EAB5757}" type="parTrans" cxnId="{19B01A88-5A16-458D-B516-E53083AA9583}">
      <dgm:prSet/>
      <dgm:spPr/>
      <dgm:t>
        <a:bodyPr/>
        <a:lstStyle/>
        <a:p>
          <a:endParaRPr lang="en-US"/>
        </a:p>
      </dgm:t>
    </dgm:pt>
    <dgm:pt modelId="{0570A65D-8BBB-4A60-8EFA-5D48BC525741}" type="sibTrans" cxnId="{19B01A88-5A16-458D-B516-E53083AA9583}">
      <dgm:prSet/>
      <dgm:spPr/>
      <dgm:t>
        <a:bodyPr/>
        <a:lstStyle/>
        <a:p>
          <a:endParaRPr lang="en-US"/>
        </a:p>
      </dgm:t>
    </dgm:pt>
    <dgm:pt modelId="{D26547EE-D9B0-40EB-A72D-B5836D3BDC40}">
      <dgm:prSet custT="1"/>
      <dgm:spPr>
        <a:solidFill>
          <a:srgbClr val="13355D"/>
        </a:solidFill>
      </dgm:spPr>
      <dgm:t>
        <a:bodyPr/>
        <a:lstStyle/>
        <a:p>
          <a:r>
            <a:rPr lang="en-US" sz="1400" b="1" i="0" dirty="0" smtClean="0"/>
            <a:t>HMGs: </a:t>
          </a:r>
          <a:r>
            <a:rPr lang="en-US" sz="1400" b="0" i="0" dirty="0" smtClean="0"/>
            <a:t>Long Island NY, Orange County CA, Kansas</a:t>
          </a:r>
          <a:endParaRPr lang="en-US" sz="1400" b="1" i="0" dirty="0"/>
        </a:p>
      </dgm:t>
    </dgm:pt>
    <dgm:pt modelId="{DB9ACFC0-6D1D-4B9F-8703-54129B5D322A}" type="parTrans" cxnId="{CF6CCB5C-D230-4100-B452-577B9B4FD869}">
      <dgm:prSet/>
      <dgm:spPr/>
      <dgm:t>
        <a:bodyPr/>
        <a:lstStyle/>
        <a:p>
          <a:endParaRPr lang="en-US"/>
        </a:p>
      </dgm:t>
    </dgm:pt>
    <dgm:pt modelId="{BF5E1472-2B70-4C59-AC96-EC5D16880B74}" type="sibTrans" cxnId="{CF6CCB5C-D230-4100-B452-577B9B4FD869}">
      <dgm:prSet/>
      <dgm:spPr/>
      <dgm:t>
        <a:bodyPr/>
        <a:lstStyle/>
        <a:p>
          <a:endParaRPr lang="en-US"/>
        </a:p>
      </dgm:t>
    </dgm:pt>
    <dgm:pt modelId="{999A7494-E2BF-4C57-9A62-19D19A74E81E}">
      <dgm:prSet phldrT="[Text]" custT="1"/>
      <dgm:spPr>
        <a:solidFill>
          <a:srgbClr val="E19D39"/>
        </a:solidFill>
      </dgm:spPr>
      <dgm:t>
        <a:bodyPr/>
        <a:lstStyle/>
        <a:p>
          <a:r>
            <a:rPr lang="en-US" sz="1400" b="1" dirty="0"/>
            <a:t>Family &amp; Community </a:t>
          </a:r>
          <a:r>
            <a:rPr lang="en-US" sz="1400" b="1" dirty="0" smtClean="0"/>
            <a:t>Outreach</a:t>
          </a:r>
          <a:endParaRPr lang="en-US" sz="1400" b="1" dirty="0"/>
        </a:p>
      </dgm:t>
    </dgm:pt>
    <dgm:pt modelId="{8E23C534-9ABD-4F36-85FD-69F297D155CD}" type="parTrans" cxnId="{CD86EDE6-4BD4-4FC3-A8CF-F225DB741ABF}">
      <dgm:prSet/>
      <dgm:spPr/>
      <dgm:t>
        <a:bodyPr/>
        <a:lstStyle/>
        <a:p>
          <a:endParaRPr lang="en-US"/>
        </a:p>
      </dgm:t>
    </dgm:pt>
    <dgm:pt modelId="{84E46978-36B0-4455-BAD6-628A2FFC151F}" type="sibTrans" cxnId="{CD86EDE6-4BD4-4FC3-A8CF-F225DB741ABF}">
      <dgm:prSet/>
      <dgm:spPr/>
      <dgm:t>
        <a:bodyPr/>
        <a:lstStyle/>
        <a:p>
          <a:endParaRPr lang="en-US"/>
        </a:p>
      </dgm:t>
    </dgm:pt>
    <dgm:pt modelId="{1ABFA5F2-26FB-4A31-B8CB-E1837A5E2034}">
      <dgm:prSet phldrT="[Text]" custT="1"/>
      <dgm:spPr>
        <a:solidFill>
          <a:srgbClr val="E19D39"/>
        </a:solidFill>
      </dgm:spPr>
      <dgm:t>
        <a:bodyPr/>
        <a:lstStyle/>
        <a:p>
          <a:r>
            <a:rPr lang="en-US" sz="1400" b="1" i="0" dirty="0" smtClean="0"/>
            <a:t>Partner</a:t>
          </a:r>
          <a:r>
            <a:rPr lang="en-US" sz="1400" i="0" dirty="0" smtClean="0"/>
            <a:t>: Be Strong Families</a:t>
          </a:r>
          <a:endParaRPr lang="en-US" sz="1400" i="0" dirty="0"/>
        </a:p>
      </dgm:t>
    </dgm:pt>
    <dgm:pt modelId="{48360A84-AADB-4DDD-A1A6-98259A348B57}" type="parTrans" cxnId="{D517FFCE-6CBC-46BE-BC34-B3453353C689}">
      <dgm:prSet/>
      <dgm:spPr/>
      <dgm:t>
        <a:bodyPr/>
        <a:lstStyle/>
        <a:p>
          <a:endParaRPr lang="en-US"/>
        </a:p>
      </dgm:t>
    </dgm:pt>
    <dgm:pt modelId="{5BE924DA-B038-451B-8716-052BB4474FFB}" type="sibTrans" cxnId="{D517FFCE-6CBC-46BE-BC34-B3453353C689}">
      <dgm:prSet/>
      <dgm:spPr/>
      <dgm:t>
        <a:bodyPr/>
        <a:lstStyle/>
        <a:p>
          <a:endParaRPr lang="en-US"/>
        </a:p>
      </dgm:t>
    </dgm:pt>
    <dgm:pt modelId="{7E25066B-0FE8-4F4E-A80B-823B3E8072BE}">
      <dgm:prSet custT="1"/>
      <dgm:spPr>
        <a:solidFill>
          <a:srgbClr val="E19D39"/>
        </a:solidFill>
      </dgm:spPr>
      <dgm:t>
        <a:bodyPr/>
        <a:lstStyle/>
        <a:p>
          <a:r>
            <a:rPr lang="en-US" sz="1400" b="1" i="0" dirty="0" smtClean="0"/>
            <a:t>Strategy</a:t>
          </a:r>
          <a:r>
            <a:rPr lang="en-US" sz="1400" i="0" dirty="0" smtClean="0"/>
            <a:t>: Parent Cafes that encourage family goal setting</a:t>
          </a:r>
          <a:endParaRPr lang="en-US" sz="1400" i="0" dirty="0"/>
        </a:p>
      </dgm:t>
    </dgm:pt>
    <dgm:pt modelId="{465B9434-AC5B-476D-8850-0F449B1EA81B}" type="parTrans" cxnId="{648BBA5D-43CC-47D3-9636-7C145917D3E3}">
      <dgm:prSet/>
      <dgm:spPr/>
      <dgm:t>
        <a:bodyPr/>
        <a:lstStyle/>
        <a:p>
          <a:endParaRPr lang="en-US"/>
        </a:p>
      </dgm:t>
    </dgm:pt>
    <dgm:pt modelId="{BC1866F7-5FEE-4214-BF3D-E95F3DB3F236}" type="sibTrans" cxnId="{648BBA5D-43CC-47D3-9636-7C145917D3E3}">
      <dgm:prSet/>
      <dgm:spPr/>
      <dgm:t>
        <a:bodyPr/>
        <a:lstStyle/>
        <a:p>
          <a:endParaRPr lang="en-US"/>
        </a:p>
      </dgm:t>
    </dgm:pt>
    <dgm:pt modelId="{C8B6C502-BB00-4C6E-AAF4-A7FDA218B2A9}">
      <dgm:prSet custT="1"/>
      <dgm:spPr>
        <a:solidFill>
          <a:srgbClr val="E19D39"/>
        </a:solidFill>
      </dgm:spPr>
      <dgm:t>
        <a:bodyPr/>
        <a:lstStyle/>
        <a:p>
          <a:r>
            <a:rPr lang="en-US" sz="1400" b="1" i="0" dirty="0" smtClean="0"/>
            <a:t>HMGs: </a:t>
          </a:r>
          <a:r>
            <a:rPr lang="en-US" sz="1400" b="0" i="0" dirty="0" smtClean="0"/>
            <a:t>DC, Northwest Florida, Marin County CA</a:t>
          </a:r>
          <a:endParaRPr lang="en-US" sz="1400" b="1" i="0" dirty="0"/>
        </a:p>
      </dgm:t>
    </dgm:pt>
    <dgm:pt modelId="{9CE9571B-7DCC-44B3-AE73-CA6F0A65271F}" type="parTrans" cxnId="{48486C3A-5C2C-4E06-972E-8F55D42A0B46}">
      <dgm:prSet/>
      <dgm:spPr/>
      <dgm:t>
        <a:bodyPr/>
        <a:lstStyle/>
        <a:p>
          <a:endParaRPr lang="en-US"/>
        </a:p>
      </dgm:t>
    </dgm:pt>
    <dgm:pt modelId="{BBEB738E-85DC-446F-8071-79480BDB88DF}" type="sibTrans" cxnId="{48486C3A-5C2C-4E06-972E-8F55D42A0B46}">
      <dgm:prSet/>
      <dgm:spPr/>
      <dgm:t>
        <a:bodyPr/>
        <a:lstStyle/>
        <a:p>
          <a:endParaRPr lang="en-US"/>
        </a:p>
      </dgm:t>
    </dgm:pt>
    <dgm:pt modelId="{3BCA81DE-63D1-4EC1-BC53-69C7FB86CC2E}">
      <dgm:prSet phldrT="[Text]" custT="1"/>
      <dgm:spPr>
        <a:solidFill>
          <a:srgbClr val="548FD6"/>
        </a:solidFill>
      </dgm:spPr>
      <dgm:t>
        <a:bodyPr/>
        <a:lstStyle/>
        <a:p>
          <a:r>
            <a:rPr lang="en-US" sz="1400" b="1" dirty="0"/>
            <a:t>Data Collection &amp; Analysis </a:t>
          </a:r>
        </a:p>
      </dgm:t>
    </dgm:pt>
    <dgm:pt modelId="{608B68F2-DBB5-43A1-8754-2F19EAF1AC69}" type="parTrans" cxnId="{1BB4A173-F8C0-4014-9BEB-510946CEB643}">
      <dgm:prSet/>
      <dgm:spPr/>
      <dgm:t>
        <a:bodyPr/>
        <a:lstStyle/>
        <a:p>
          <a:endParaRPr lang="en-US"/>
        </a:p>
      </dgm:t>
    </dgm:pt>
    <dgm:pt modelId="{1E530F9C-2F30-45E8-AF36-CD1492BF43E1}" type="sibTrans" cxnId="{1BB4A173-F8C0-4014-9BEB-510946CEB643}">
      <dgm:prSet/>
      <dgm:spPr/>
      <dgm:t>
        <a:bodyPr/>
        <a:lstStyle/>
        <a:p>
          <a:endParaRPr lang="en-US"/>
        </a:p>
      </dgm:t>
    </dgm:pt>
    <dgm:pt modelId="{2CCF7662-B1AD-4858-AFBD-D097B96AFC66}">
      <dgm:prSet phldrT="[Text]" custT="1"/>
      <dgm:spPr>
        <a:solidFill>
          <a:srgbClr val="548FD6"/>
        </a:solidFill>
      </dgm:spPr>
      <dgm:t>
        <a:bodyPr/>
        <a:lstStyle/>
        <a:p>
          <a:r>
            <a:rPr lang="en-US" sz="1400" b="1" i="0" dirty="0" smtClean="0"/>
            <a:t>Partner</a:t>
          </a:r>
          <a:r>
            <a:rPr lang="en-US" sz="1400" i="0" dirty="0" smtClean="0"/>
            <a:t>: Center for the Study of Social Policy, All Good Consulting</a:t>
          </a:r>
          <a:endParaRPr lang="en-US" sz="1400" i="0" dirty="0"/>
        </a:p>
      </dgm:t>
    </dgm:pt>
    <dgm:pt modelId="{01C22164-F940-4AB6-B961-499FEA5BB188}" type="parTrans" cxnId="{DB5C1041-C704-4F22-B198-81F6243E1A91}">
      <dgm:prSet/>
      <dgm:spPr/>
      <dgm:t>
        <a:bodyPr/>
        <a:lstStyle/>
        <a:p>
          <a:endParaRPr lang="en-US"/>
        </a:p>
      </dgm:t>
    </dgm:pt>
    <dgm:pt modelId="{AF08ECB3-EFA9-4389-BEAD-ED85C1AC4563}" type="sibTrans" cxnId="{DB5C1041-C704-4F22-B198-81F6243E1A91}">
      <dgm:prSet/>
      <dgm:spPr/>
      <dgm:t>
        <a:bodyPr/>
        <a:lstStyle/>
        <a:p>
          <a:endParaRPr lang="en-US"/>
        </a:p>
      </dgm:t>
    </dgm:pt>
    <dgm:pt modelId="{F7529E1F-20B1-4F1F-B552-FA390B31B6F1}">
      <dgm:prSet phldrT="[Text]" custT="1"/>
      <dgm:spPr>
        <a:solidFill>
          <a:srgbClr val="548FD6"/>
        </a:solidFill>
      </dgm:spPr>
      <dgm:t>
        <a:bodyPr/>
        <a:lstStyle/>
        <a:p>
          <a:r>
            <a:rPr lang="en-US" sz="1400" b="1" i="0" dirty="0" smtClean="0"/>
            <a:t>Strategy</a:t>
          </a:r>
          <a:r>
            <a:rPr lang="en-US" sz="1400" i="0" dirty="0" smtClean="0"/>
            <a:t>: Continuous System Improvement &amp; data sharing across sectors</a:t>
          </a:r>
          <a:endParaRPr lang="en-US" sz="1400" i="0" dirty="0"/>
        </a:p>
      </dgm:t>
    </dgm:pt>
    <dgm:pt modelId="{5235D81C-FB17-4518-9DFA-50DB042A16AB}" type="parTrans" cxnId="{6B11C007-AFC9-4BBD-90D5-1FFC3C33ADB4}">
      <dgm:prSet/>
      <dgm:spPr/>
      <dgm:t>
        <a:bodyPr/>
        <a:lstStyle/>
        <a:p>
          <a:endParaRPr lang="en-US"/>
        </a:p>
      </dgm:t>
    </dgm:pt>
    <dgm:pt modelId="{8C4A4786-5E11-46E4-8B09-A6B9CA5D3CC2}" type="sibTrans" cxnId="{6B11C007-AFC9-4BBD-90D5-1FFC3C33ADB4}">
      <dgm:prSet/>
      <dgm:spPr/>
      <dgm:t>
        <a:bodyPr/>
        <a:lstStyle/>
        <a:p>
          <a:endParaRPr lang="en-US"/>
        </a:p>
      </dgm:t>
    </dgm:pt>
    <dgm:pt modelId="{1564E05A-AC73-4929-B813-4DF5627789AF}">
      <dgm:prSet phldrT="[Text]" custT="1"/>
      <dgm:spPr>
        <a:solidFill>
          <a:srgbClr val="548FD6"/>
        </a:solidFill>
      </dgm:spPr>
      <dgm:t>
        <a:bodyPr/>
        <a:lstStyle/>
        <a:p>
          <a:r>
            <a:rPr lang="en-US" sz="1400" b="1" i="0" dirty="0" smtClean="0"/>
            <a:t>HMGs</a:t>
          </a:r>
          <a:r>
            <a:rPr lang="en-US" sz="1400" i="0" dirty="0" smtClean="0"/>
            <a:t>: Alaska, Delaware, Utah</a:t>
          </a:r>
          <a:endParaRPr lang="en-US" sz="1400" i="0" dirty="0"/>
        </a:p>
      </dgm:t>
    </dgm:pt>
    <dgm:pt modelId="{5D146647-F270-4430-8CAE-8ED76566A1C9}" type="parTrans" cxnId="{072A2E96-725F-42EC-8152-E6A1F47D59AA}">
      <dgm:prSet/>
      <dgm:spPr/>
      <dgm:t>
        <a:bodyPr/>
        <a:lstStyle/>
        <a:p>
          <a:endParaRPr lang="en-US"/>
        </a:p>
      </dgm:t>
    </dgm:pt>
    <dgm:pt modelId="{5E0A027E-D27C-4F39-8CFF-774BC61D369A}" type="sibTrans" cxnId="{072A2E96-725F-42EC-8152-E6A1F47D59AA}">
      <dgm:prSet/>
      <dgm:spPr/>
      <dgm:t>
        <a:bodyPr/>
        <a:lstStyle/>
        <a:p>
          <a:endParaRPr lang="en-US"/>
        </a:p>
      </dgm:t>
    </dgm:pt>
    <dgm:pt modelId="{5781B8BE-6D80-496C-BE38-E562D920D5FD}" type="pres">
      <dgm:prSet presAssocID="{D0D24070-91E7-4A2A-B52E-9AF3EAF4BD54}" presName="diagram" presStyleCnt="0">
        <dgm:presLayoutVars>
          <dgm:chMax val="1"/>
          <dgm:dir/>
          <dgm:animLvl val="ctr"/>
          <dgm:resizeHandles val="exact"/>
        </dgm:presLayoutVars>
      </dgm:prSet>
      <dgm:spPr/>
      <dgm:t>
        <a:bodyPr/>
        <a:lstStyle/>
        <a:p>
          <a:endParaRPr lang="en-US"/>
        </a:p>
      </dgm:t>
    </dgm:pt>
    <dgm:pt modelId="{B4BD722C-E71B-4C3A-ABB1-3CC841D2E3A7}" type="pres">
      <dgm:prSet presAssocID="{D0D24070-91E7-4A2A-B52E-9AF3EAF4BD54}" presName="matrix" presStyleCnt="0"/>
      <dgm:spPr/>
    </dgm:pt>
    <dgm:pt modelId="{B7360A4E-F5BF-4576-B01D-B42B5E6BB693}" type="pres">
      <dgm:prSet presAssocID="{D0D24070-91E7-4A2A-B52E-9AF3EAF4BD54}" presName="tile1" presStyleLbl="node1" presStyleIdx="0" presStyleCnt="4"/>
      <dgm:spPr/>
      <dgm:t>
        <a:bodyPr/>
        <a:lstStyle/>
        <a:p>
          <a:endParaRPr lang="en-US"/>
        </a:p>
      </dgm:t>
    </dgm:pt>
    <dgm:pt modelId="{5F26522F-3A07-4DEE-8C23-09BEC7C92C80}" type="pres">
      <dgm:prSet presAssocID="{D0D24070-91E7-4A2A-B52E-9AF3EAF4BD54}" presName="tile1text" presStyleLbl="node1" presStyleIdx="0" presStyleCnt="4">
        <dgm:presLayoutVars>
          <dgm:chMax val="0"/>
          <dgm:chPref val="0"/>
          <dgm:bulletEnabled val="1"/>
        </dgm:presLayoutVars>
      </dgm:prSet>
      <dgm:spPr/>
      <dgm:t>
        <a:bodyPr/>
        <a:lstStyle/>
        <a:p>
          <a:endParaRPr lang="en-US"/>
        </a:p>
      </dgm:t>
    </dgm:pt>
    <dgm:pt modelId="{7D2DA2B5-7251-48C2-95F4-1E2DAF261378}" type="pres">
      <dgm:prSet presAssocID="{D0D24070-91E7-4A2A-B52E-9AF3EAF4BD54}" presName="tile2" presStyleLbl="node1" presStyleIdx="1" presStyleCnt="4"/>
      <dgm:spPr/>
      <dgm:t>
        <a:bodyPr/>
        <a:lstStyle/>
        <a:p>
          <a:endParaRPr lang="en-US"/>
        </a:p>
      </dgm:t>
    </dgm:pt>
    <dgm:pt modelId="{1D5C9C4F-907B-4E47-BC57-4D21646C9123}" type="pres">
      <dgm:prSet presAssocID="{D0D24070-91E7-4A2A-B52E-9AF3EAF4BD54}" presName="tile2text" presStyleLbl="node1" presStyleIdx="1" presStyleCnt="4">
        <dgm:presLayoutVars>
          <dgm:chMax val="0"/>
          <dgm:chPref val="0"/>
          <dgm:bulletEnabled val="1"/>
        </dgm:presLayoutVars>
      </dgm:prSet>
      <dgm:spPr/>
      <dgm:t>
        <a:bodyPr/>
        <a:lstStyle/>
        <a:p>
          <a:endParaRPr lang="en-US"/>
        </a:p>
      </dgm:t>
    </dgm:pt>
    <dgm:pt modelId="{BA4E38BA-AA17-401B-B92C-6E5741217F62}" type="pres">
      <dgm:prSet presAssocID="{D0D24070-91E7-4A2A-B52E-9AF3EAF4BD54}" presName="tile3" presStyleLbl="node1" presStyleIdx="2" presStyleCnt="4"/>
      <dgm:spPr/>
      <dgm:t>
        <a:bodyPr/>
        <a:lstStyle/>
        <a:p>
          <a:endParaRPr lang="en-US"/>
        </a:p>
      </dgm:t>
    </dgm:pt>
    <dgm:pt modelId="{F6F829F3-6D31-4DEA-A407-09F62EF54A13}" type="pres">
      <dgm:prSet presAssocID="{D0D24070-91E7-4A2A-B52E-9AF3EAF4BD54}" presName="tile3text" presStyleLbl="node1" presStyleIdx="2" presStyleCnt="4">
        <dgm:presLayoutVars>
          <dgm:chMax val="0"/>
          <dgm:chPref val="0"/>
          <dgm:bulletEnabled val="1"/>
        </dgm:presLayoutVars>
      </dgm:prSet>
      <dgm:spPr/>
      <dgm:t>
        <a:bodyPr/>
        <a:lstStyle/>
        <a:p>
          <a:endParaRPr lang="en-US"/>
        </a:p>
      </dgm:t>
    </dgm:pt>
    <dgm:pt modelId="{A44090CC-816B-4382-8619-82A0DCDF8DF2}" type="pres">
      <dgm:prSet presAssocID="{D0D24070-91E7-4A2A-B52E-9AF3EAF4BD54}" presName="tile4" presStyleLbl="node1" presStyleIdx="3" presStyleCnt="4"/>
      <dgm:spPr/>
      <dgm:t>
        <a:bodyPr/>
        <a:lstStyle/>
        <a:p>
          <a:endParaRPr lang="en-US"/>
        </a:p>
      </dgm:t>
    </dgm:pt>
    <dgm:pt modelId="{1213FA66-37F6-4FC3-9D3C-1966C753FD2A}" type="pres">
      <dgm:prSet presAssocID="{D0D24070-91E7-4A2A-B52E-9AF3EAF4BD54}" presName="tile4text" presStyleLbl="node1" presStyleIdx="3" presStyleCnt="4">
        <dgm:presLayoutVars>
          <dgm:chMax val="0"/>
          <dgm:chPref val="0"/>
          <dgm:bulletEnabled val="1"/>
        </dgm:presLayoutVars>
      </dgm:prSet>
      <dgm:spPr/>
      <dgm:t>
        <a:bodyPr/>
        <a:lstStyle/>
        <a:p>
          <a:endParaRPr lang="en-US"/>
        </a:p>
      </dgm:t>
    </dgm:pt>
    <dgm:pt modelId="{6FF52E19-C3DE-489D-93AF-82EB6E06AE5A}" type="pres">
      <dgm:prSet presAssocID="{D0D24070-91E7-4A2A-B52E-9AF3EAF4BD54}" presName="centerTile" presStyleLbl="fgShp" presStyleIdx="0" presStyleCnt="1">
        <dgm:presLayoutVars>
          <dgm:chMax val="0"/>
          <dgm:chPref val="0"/>
        </dgm:presLayoutVars>
      </dgm:prSet>
      <dgm:spPr/>
      <dgm:t>
        <a:bodyPr/>
        <a:lstStyle/>
        <a:p>
          <a:endParaRPr lang="en-US"/>
        </a:p>
      </dgm:t>
    </dgm:pt>
  </dgm:ptLst>
  <dgm:cxnLst>
    <dgm:cxn modelId="{0B67AEEB-9D11-4707-A497-CBB0B26CC03B}" type="presOf" srcId="{D26547EE-D9B0-40EB-A72D-B5836D3BDC40}" destId="{1D5C9C4F-907B-4E47-BC57-4D21646C9123}" srcOrd="1" destOrd="3" presId="urn:microsoft.com/office/officeart/2005/8/layout/matrix1"/>
    <dgm:cxn modelId="{EA181FDE-7D4A-47F2-94E5-FC6E4A5E827A}" type="presOf" srcId="{CFE0217E-10F4-4CDC-9542-2563CF0E9CB0}" destId="{B7360A4E-F5BF-4576-B01D-B42B5E6BB693}" srcOrd="0" destOrd="1" presId="urn:microsoft.com/office/officeart/2005/8/layout/matrix1"/>
    <dgm:cxn modelId="{48486C3A-5C2C-4E06-972E-8F55D42A0B46}" srcId="{999A7494-E2BF-4C57-9A62-19D19A74E81E}" destId="{C8B6C502-BB00-4C6E-AAF4-A7FDA218B2A9}" srcOrd="2" destOrd="0" parTransId="{9CE9571B-7DCC-44B3-AE73-CA6F0A65271F}" sibTransId="{BBEB738E-85DC-446F-8071-79480BDB88DF}"/>
    <dgm:cxn modelId="{A13DCA2F-81B0-46A0-8616-4E29E2B7DC76}" type="presOf" srcId="{78463A33-0B60-4F1A-AD77-EFD08321095D}" destId="{6FF52E19-C3DE-489D-93AF-82EB6E06AE5A}" srcOrd="0" destOrd="0" presId="urn:microsoft.com/office/officeart/2005/8/layout/matrix1"/>
    <dgm:cxn modelId="{4EB7B3E7-8898-47FF-98F8-57AAAD9547C4}" type="presOf" srcId="{2CCF7662-B1AD-4858-AFBD-D097B96AFC66}" destId="{A44090CC-816B-4382-8619-82A0DCDF8DF2}" srcOrd="0" destOrd="1" presId="urn:microsoft.com/office/officeart/2005/8/layout/matrix1"/>
    <dgm:cxn modelId="{299E27EE-F5CF-4A5F-BE4E-0A8592079B38}" srcId="{78463A33-0B60-4F1A-AD77-EFD08321095D}" destId="{DCF7C43D-B9A8-4140-8E4B-D482405EF9AA}" srcOrd="1" destOrd="0" parTransId="{64699228-C63F-4E65-8F35-15AB2A153E41}" sibTransId="{1FCEE7B2-D98A-4930-92E2-C7DEA55EE8EE}"/>
    <dgm:cxn modelId="{B2EDBF4C-87E9-423D-A3A2-00E6F498CE81}" type="presOf" srcId="{CFE0217E-10F4-4CDC-9542-2563CF0E9CB0}" destId="{5F26522F-3A07-4DEE-8C23-09BEC7C92C80}" srcOrd="1" destOrd="1" presId="urn:microsoft.com/office/officeart/2005/8/layout/matrix1"/>
    <dgm:cxn modelId="{FFD1276A-E85C-43B9-B331-9A22D6CA0D01}" type="presOf" srcId="{11D44FF3-DD78-487F-ADE4-58AF0325550A}" destId="{B7360A4E-F5BF-4576-B01D-B42B5E6BB693}" srcOrd="0" destOrd="2" presId="urn:microsoft.com/office/officeart/2005/8/layout/matrix1"/>
    <dgm:cxn modelId="{AFE15826-E35F-4FA4-BE13-337A32B72A68}" type="presOf" srcId="{27D2869C-DD7B-4E40-BA0A-6B766380B90A}" destId="{1D5C9C4F-907B-4E47-BC57-4D21646C9123}" srcOrd="1" destOrd="2" presId="urn:microsoft.com/office/officeart/2005/8/layout/matrix1"/>
    <dgm:cxn modelId="{D517FFCE-6CBC-46BE-BC34-B3453353C689}" srcId="{999A7494-E2BF-4C57-9A62-19D19A74E81E}" destId="{1ABFA5F2-26FB-4A31-B8CB-E1837A5E2034}" srcOrd="0" destOrd="0" parTransId="{48360A84-AADB-4DDD-A1A6-98259A348B57}" sibTransId="{5BE924DA-B038-451B-8716-052BB4474FFB}"/>
    <dgm:cxn modelId="{1395216D-DA5F-4D98-84AA-BAA49E72961B}" type="presOf" srcId="{D0D24070-91E7-4A2A-B52E-9AF3EAF4BD54}" destId="{5781B8BE-6D80-496C-BE38-E562D920D5FD}" srcOrd="0" destOrd="0" presId="urn:microsoft.com/office/officeart/2005/8/layout/matrix1"/>
    <dgm:cxn modelId="{E7B6E676-C071-43E1-91CA-4C34FE0BFDD5}" type="presOf" srcId="{C8B6C502-BB00-4C6E-AAF4-A7FDA218B2A9}" destId="{F6F829F3-6D31-4DEA-A407-09F62EF54A13}" srcOrd="1" destOrd="3" presId="urn:microsoft.com/office/officeart/2005/8/layout/matrix1"/>
    <dgm:cxn modelId="{FED312D9-E8FF-4446-A54F-4038BF3AC01D}" srcId="{D0D24070-91E7-4A2A-B52E-9AF3EAF4BD54}" destId="{78463A33-0B60-4F1A-AD77-EFD08321095D}" srcOrd="0" destOrd="0" parTransId="{B089077A-4B91-4943-8A08-E4ED22200554}" sibTransId="{5AD1739C-D481-431A-8D67-EEADFAC86102}"/>
    <dgm:cxn modelId="{EAA731F8-149E-47F0-A105-8EF4FFE11A7C}" type="presOf" srcId="{3BCA81DE-63D1-4EC1-BC53-69C7FB86CC2E}" destId="{A44090CC-816B-4382-8619-82A0DCDF8DF2}" srcOrd="0" destOrd="0" presId="urn:microsoft.com/office/officeart/2005/8/layout/matrix1"/>
    <dgm:cxn modelId="{DB5C1041-C704-4F22-B198-81F6243E1A91}" srcId="{3BCA81DE-63D1-4EC1-BC53-69C7FB86CC2E}" destId="{2CCF7662-B1AD-4858-AFBD-D097B96AFC66}" srcOrd="0" destOrd="0" parTransId="{01C22164-F940-4AB6-B961-499FEA5BB188}" sibTransId="{AF08ECB3-EFA9-4389-BEAD-ED85C1AC4563}"/>
    <dgm:cxn modelId="{654E4302-0224-4E10-93CA-D542B0124145}" type="presOf" srcId="{2ABAE573-33BA-4021-AFDC-8BD2180F773A}" destId="{7D2DA2B5-7251-48C2-95F4-1E2DAF261378}" srcOrd="0" destOrd="1" presId="urn:microsoft.com/office/officeart/2005/8/layout/matrix1"/>
    <dgm:cxn modelId="{B77676F7-22D1-4F09-8A31-2A3D98CB38D4}" type="presOf" srcId="{11D44FF3-DD78-487F-ADE4-58AF0325550A}" destId="{5F26522F-3A07-4DEE-8C23-09BEC7C92C80}" srcOrd="1" destOrd="2" presId="urn:microsoft.com/office/officeart/2005/8/layout/matrix1"/>
    <dgm:cxn modelId="{F6A696BA-CA8A-4E9C-9CFB-DEB142FFC0AA}" type="presOf" srcId="{7E25066B-0FE8-4F4E-A80B-823B3E8072BE}" destId="{BA4E38BA-AA17-401B-B92C-6E5741217F62}" srcOrd="0" destOrd="2" presId="urn:microsoft.com/office/officeart/2005/8/layout/matrix1"/>
    <dgm:cxn modelId="{072A2E96-725F-42EC-8152-E6A1F47D59AA}" srcId="{3BCA81DE-63D1-4EC1-BC53-69C7FB86CC2E}" destId="{1564E05A-AC73-4929-B813-4DF5627789AF}" srcOrd="2" destOrd="0" parTransId="{5D146647-F270-4430-8CAE-8ED76566A1C9}" sibTransId="{5E0A027E-D27C-4F39-8CFF-774BC61D369A}"/>
    <dgm:cxn modelId="{A5DE00A4-E35B-4399-890D-E6DA11DAB440}" type="presOf" srcId="{DCF7C43D-B9A8-4140-8E4B-D482405EF9AA}" destId="{7D2DA2B5-7251-48C2-95F4-1E2DAF261378}" srcOrd="0" destOrd="0" presId="urn:microsoft.com/office/officeart/2005/8/layout/matrix1"/>
    <dgm:cxn modelId="{D4B9733B-D0FB-4A52-B700-3B084E925C15}" type="presOf" srcId="{1ABFA5F2-26FB-4A31-B8CB-E1837A5E2034}" destId="{BA4E38BA-AA17-401B-B92C-6E5741217F62}" srcOrd="0" destOrd="1" presId="urn:microsoft.com/office/officeart/2005/8/layout/matrix1"/>
    <dgm:cxn modelId="{CD3A2C42-1953-406F-82D9-C576F0F6B766}" type="presOf" srcId="{C112330A-B00A-4DF4-B7DB-C1CECF250092}" destId="{B7360A4E-F5BF-4576-B01D-B42B5E6BB693}" srcOrd="0" destOrd="0" presId="urn:microsoft.com/office/officeart/2005/8/layout/matrix1"/>
    <dgm:cxn modelId="{6B11C007-AFC9-4BBD-90D5-1FFC3C33ADB4}" srcId="{3BCA81DE-63D1-4EC1-BC53-69C7FB86CC2E}" destId="{F7529E1F-20B1-4F1F-B552-FA390B31B6F1}" srcOrd="1" destOrd="0" parTransId="{5235D81C-FB17-4518-9DFA-50DB042A16AB}" sibTransId="{8C4A4786-5E11-46E4-8B09-A6B9CA5D3CC2}"/>
    <dgm:cxn modelId="{19B01A88-5A16-458D-B516-E53083AA9583}" srcId="{DCF7C43D-B9A8-4140-8E4B-D482405EF9AA}" destId="{27D2869C-DD7B-4E40-BA0A-6B766380B90A}" srcOrd="1" destOrd="0" parTransId="{AF3122B2-1EF9-44A7-8FAB-A6B66EAB5757}" sibTransId="{0570A65D-8BBB-4A60-8EFA-5D48BC525741}"/>
    <dgm:cxn modelId="{648BBA5D-43CC-47D3-9636-7C145917D3E3}" srcId="{999A7494-E2BF-4C57-9A62-19D19A74E81E}" destId="{7E25066B-0FE8-4F4E-A80B-823B3E8072BE}" srcOrd="1" destOrd="0" parTransId="{465B9434-AC5B-476D-8850-0F449B1EA81B}" sibTransId="{BC1866F7-5FEE-4214-BF3D-E95F3DB3F236}"/>
    <dgm:cxn modelId="{6023E4FC-889D-4172-BF67-C7A61A6BE404}" type="presOf" srcId="{C112330A-B00A-4DF4-B7DB-C1CECF250092}" destId="{5F26522F-3A07-4DEE-8C23-09BEC7C92C80}" srcOrd="1" destOrd="0" presId="urn:microsoft.com/office/officeart/2005/8/layout/matrix1"/>
    <dgm:cxn modelId="{2E26A406-AC61-4A48-9140-0EC327655A36}" type="presOf" srcId="{26C205C5-8043-4433-B66E-3E2747EAC5AD}" destId="{B7360A4E-F5BF-4576-B01D-B42B5E6BB693}" srcOrd="0" destOrd="3" presId="urn:microsoft.com/office/officeart/2005/8/layout/matrix1"/>
    <dgm:cxn modelId="{1ABD5615-BC4C-4C9A-9070-9DFD7AB9B3F0}" type="presOf" srcId="{999A7494-E2BF-4C57-9A62-19D19A74E81E}" destId="{BA4E38BA-AA17-401B-B92C-6E5741217F62}" srcOrd="0" destOrd="0" presId="urn:microsoft.com/office/officeart/2005/8/layout/matrix1"/>
    <dgm:cxn modelId="{E54A912A-1766-4E3F-A23D-46C75D939B61}" type="presOf" srcId="{DCF7C43D-B9A8-4140-8E4B-D482405EF9AA}" destId="{1D5C9C4F-907B-4E47-BC57-4D21646C9123}" srcOrd="1" destOrd="0" presId="urn:microsoft.com/office/officeart/2005/8/layout/matrix1"/>
    <dgm:cxn modelId="{E4FD04E8-0EDB-4065-9D20-501E15EBA7C2}" srcId="{C112330A-B00A-4DF4-B7DB-C1CECF250092}" destId="{11D44FF3-DD78-487F-ADE4-58AF0325550A}" srcOrd="1" destOrd="0" parTransId="{6FA0F2BA-DAC0-4EB3-8B41-22B7790B9F64}" sibTransId="{93EF674E-C9E3-4A0D-BD69-A78A74E333C7}"/>
    <dgm:cxn modelId="{9A06A9E8-29B6-4A6D-8535-7511512FA507}" type="presOf" srcId="{2ABAE573-33BA-4021-AFDC-8BD2180F773A}" destId="{1D5C9C4F-907B-4E47-BC57-4D21646C9123}" srcOrd="1" destOrd="1" presId="urn:microsoft.com/office/officeart/2005/8/layout/matrix1"/>
    <dgm:cxn modelId="{15D81B04-C8AA-4927-9D12-7984F7C125F5}" type="presOf" srcId="{F7529E1F-20B1-4F1F-B552-FA390B31B6F1}" destId="{A44090CC-816B-4382-8619-82A0DCDF8DF2}" srcOrd="0" destOrd="2" presId="urn:microsoft.com/office/officeart/2005/8/layout/matrix1"/>
    <dgm:cxn modelId="{684C1846-6994-456B-B276-0D417BCECAA1}" type="presOf" srcId="{3BCA81DE-63D1-4EC1-BC53-69C7FB86CC2E}" destId="{1213FA66-37F6-4FC3-9D3C-1966C753FD2A}" srcOrd="1" destOrd="0" presId="urn:microsoft.com/office/officeart/2005/8/layout/matrix1"/>
    <dgm:cxn modelId="{8351B52E-11A1-457E-80C6-5F6C572896A3}" type="presOf" srcId="{1564E05A-AC73-4929-B813-4DF5627789AF}" destId="{1213FA66-37F6-4FC3-9D3C-1966C753FD2A}" srcOrd="1" destOrd="3" presId="urn:microsoft.com/office/officeart/2005/8/layout/matrix1"/>
    <dgm:cxn modelId="{943292A2-67D4-47D2-B9CD-D62912132E3E}" type="presOf" srcId="{F7529E1F-20B1-4F1F-B552-FA390B31B6F1}" destId="{1213FA66-37F6-4FC3-9D3C-1966C753FD2A}" srcOrd="1" destOrd="2" presId="urn:microsoft.com/office/officeart/2005/8/layout/matrix1"/>
    <dgm:cxn modelId="{1C526E7F-8CB1-4D74-B59F-925FBC892F35}" srcId="{78463A33-0B60-4F1A-AD77-EFD08321095D}" destId="{C112330A-B00A-4DF4-B7DB-C1CECF250092}" srcOrd="0" destOrd="0" parTransId="{BABAA2F8-A301-4CC7-978B-20D0086A19D6}" sibTransId="{D262A833-2A67-4175-983F-7250D0D01FBC}"/>
    <dgm:cxn modelId="{6544B7B5-24C0-4721-A04F-7FC10321D5C4}" srcId="{C112330A-B00A-4DF4-B7DB-C1CECF250092}" destId="{CFE0217E-10F4-4CDC-9542-2563CF0E9CB0}" srcOrd="0" destOrd="0" parTransId="{6A6CE573-D68B-46EB-ACC6-B82F7E2B7C5C}" sibTransId="{7AA04851-6E1B-4EC1-B8DC-1E50D19F71C5}"/>
    <dgm:cxn modelId="{E5170F74-FEC9-4313-949C-9A67E34DC3BE}" type="presOf" srcId="{1ABFA5F2-26FB-4A31-B8CB-E1837A5E2034}" destId="{F6F829F3-6D31-4DEA-A407-09F62EF54A13}" srcOrd="1" destOrd="1" presId="urn:microsoft.com/office/officeart/2005/8/layout/matrix1"/>
    <dgm:cxn modelId="{DBFC7989-463D-4630-8A67-3378E1C2B1D4}" type="presOf" srcId="{999A7494-E2BF-4C57-9A62-19D19A74E81E}" destId="{F6F829F3-6D31-4DEA-A407-09F62EF54A13}" srcOrd="1" destOrd="0" presId="urn:microsoft.com/office/officeart/2005/8/layout/matrix1"/>
    <dgm:cxn modelId="{A5C3D76E-F666-4505-8959-404022A8E758}" srcId="{C112330A-B00A-4DF4-B7DB-C1CECF250092}" destId="{26C205C5-8043-4433-B66E-3E2747EAC5AD}" srcOrd="2" destOrd="0" parTransId="{94EE60CB-DA30-41D5-A86A-4E83B5BA8368}" sibTransId="{D47A1425-0D8C-44B1-AA6E-DEECFC716C34}"/>
    <dgm:cxn modelId="{1BB4A173-F8C0-4014-9BEB-510946CEB643}" srcId="{78463A33-0B60-4F1A-AD77-EFD08321095D}" destId="{3BCA81DE-63D1-4EC1-BC53-69C7FB86CC2E}" srcOrd="3" destOrd="0" parTransId="{608B68F2-DBB5-43A1-8754-2F19EAF1AC69}" sibTransId="{1E530F9C-2F30-45E8-AF36-CD1492BF43E1}"/>
    <dgm:cxn modelId="{820A32CF-D17F-446F-AA92-BF31EEF6654B}" type="presOf" srcId="{7E25066B-0FE8-4F4E-A80B-823B3E8072BE}" destId="{F6F829F3-6D31-4DEA-A407-09F62EF54A13}" srcOrd="1" destOrd="2" presId="urn:microsoft.com/office/officeart/2005/8/layout/matrix1"/>
    <dgm:cxn modelId="{08AE32BC-78F6-4965-9006-7B658F550995}" type="presOf" srcId="{2CCF7662-B1AD-4858-AFBD-D097B96AFC66}" destId="{1213FA66-37F6-4FC3-9D3C-1966C753FD2A}" srcOrd="1" destOrd="1" presId="urn:microsoft.com/office/officeart/2005/8/layout/matrix1"/>
    <dgm:cxn modelId="{5023311A-F7A5-4FE5-822C-2D90150305AE}" type="presOf" srcId="{C8B6C502-BB00-4C6E-AAF4-A7FDA218B2A9}" destId="{BA4E38BA-AA17-401B-B92C-6E5741217F62}" srcOrd="0" destOrd="3" presId="urn:microsoft.com/office/officeart/2005/8/layout/matrix1"/>
    <dgm:cxn modelId="{CF6CCB5C-D230-4100-B452-577B9B4FD869}" srcId="{DCF7C43D-B9A8-4140-8E4B-D482405EF9AA}" destId="{D26547EE-D9B0-40EB-A72D-B5836D3BDC40}" srcOrd="2" destOrd="0" parTransId="{DB9ACFC0-6D1D-4B9F-8703-54129B5D322A}" sibTransId="{BF5E1472-2B70-4C59-AC96-EC5D16880B74}"/>
    <dgm:cxn modelId="{4E23A69A-34A5-4C59-9CAC-344ED5784521}" srcId="{DCF7C43D-B9A8-4140-8E4B-D482405EF9AA}" destId="{2ABAE573-33BA-4021-AFDC-8BD2180F773A}" srcOrd="0" destOrd="0" parTransId="{CC60C8CE-DD15-4661-848E-463426A44A5B}" sibTransId="{2C6576B9-3846-4823-BEA0-4C9E3B843BF6}"/>
    <dgm:cxn modelId="{CD86EDE6-4BD4-4FC3-A8CF-F225DB741ABF}" srcId="{78463A33-0B60-4F1A-AD77-EFD08321095D}" destId="{999A7494-E2BF-4C57-9A62-19D19A74E81E}" srcOrd="2" destOrd="0" parTransId="{8E23C534-9ABD-4F36-85FD-69F297D155CD}" sibTransId="{84E46978-36B0-4455-BAD6-628A2FFC151F}"/>
    <dgm:cxn modelId="{5533B1DF-4FFF-4C02-A370-CDBD627576A8}" type="presOf" srcId="{26C205C5-8043-4433-B66E-3E2747EAC5AD}" destId="{5F26522F-3A07-4DEE-8C23-09BEC7C92C80}" srcOrd="1" destOrd="3" presId="urn:microsoft.com/office/officeart/2005/8/layout/matrix1"/>
    <dgm:cxn modelId="{B1EB2091-C5A1-476A-9C31-4B0D4E5E2AC0}" type="presOf" srcId="{D26547EE-D9B0-40EB-A72D-B5836D3BDC40}" destId="{7D2DA2B5-7251-48C2-95F4-1E2DAF261378}" srcOrd="0" destOrd="3" presId="urn:microsoft.com/office/officeart/2005/8/layout/matrix1"/>
    <dgm:cxn modelId="{1719CEA6-7837-4208-A61E-870CA8B6AF00}" type="presOf" srcId="{1564E05A-AC73-4929-B813-4DF5627789AF}" destId="{A44090CC-816B-4382-8619-82A0DCDF8DF2}" srcOrd="0" destOrd="3" presId="urn:microsoft.com/office/officeart/2005/8/layout/matrix1"/>
    <dgm:cxn modelId="{6DFCBA74-1C08-4807-A592-7E11C24DD0C3}" type="presOf" srcId="{27D2869C-DD7B-4E40-BA0A-6B766380B90A}" destId="{7D2DA2B5-7251-48C2-95F4-1E2DAF261378}" srcOrd="0" destOrd="2" presId="urn:microsoft.com/office/officeart/2005/8/layout/matrix1"/>
    <dgm:cxn modelId="{D882E61C-60B9-4A73-B48A-FC9A89DA1F85}" type="presParOf" srcId="{5781B8BE-6D80-496C-BE38-E562D920D5FD}" destId="{B4BD722C-E71B-4C3A-ABB1-3CC841D2E3A7}" srcOrd="0" destOrd="0" presId="urn:microsoft.com/office/officeart/2005/8/layout/matrix1"/>
    <dgm:cxn modelId="{C8137EEC-1CA5-4BB1-B292-52449C794D7C}" type="presParOf" srcId="{B4BD722C-E71B-4C3A-ABB1-3CC841D2E3A7}" destId="{B7360A4E-F5BF-4576-B01D-B42B5E6BB693}" srcOrd="0" destOrd="0" presId="urn:microsoft.com/office/officeart/2005/8/layout/matrix1"/>
    <dgm:cxn modelId="{EECE0AA1-85EA-4C6F-8F8D-0FD9AC5DDB46}" type="presParOf" srcId="{B4BD722C-E71B-4C3A-ABB1-3CC841D2E3A7}" destId="{5F26522F-3A07-4DEE-8C23-09BEC7C92C80}" srcOrd="1" destOrd="0" presId="urn:microsoft.com/office/officeart/2005/8/layout/matrix1"/>
    <dgm:cxn modelId="{583EC608-7B44-43F7-BE80-2B75CF7C1A3B}" type="presParOf" srcId="{B4BD722C-E71B-4C3A-ABB1-3CC841D2E3A7}" destId="{7D2DA2B5-7251-48C2-95F4-1E2DAF261378}" srcOrd="2" destOrd="0" presId="urn:microsoft.com/office/officeart/2005/8/layout/matrix1"/>
    <dgm:cxn modelId="{A8482298-2D49-4537-8EB8-11D163304C5B}" type="presParOf" srcId="{B4BD722C-E71B-4C3A-ABB1-3CC841D2E3A7}" destId="{1D5C9C4F-907B-4E47-BC57-4D21646C9123}" srcOrd="3" destOrd="0" presId="urn:microsoft.com/office/officeart/2005/8/layout/matrix1"/>
    <dgm:cxn modelId="{071857EA-EBD0-4618-B0E2-4B0533475655}" type="presParOf" srcId="{B4BD722C-E71B-4C3A-ABB1-3CC841D2E3A7}" destId="{BA4E38BA-AA17-401B-B92C-6E5741217F62}" srcOrd="4" destOrd="0" presId="urn:microsoft.com/office/officeart/2005/8/layout/matrix1"/>
    <dgm:cxn modelId="{2D1CFE47-80EC-4083-90D3-D116E79AE3AD}" type="presParOf" srcId="{B4BD722C-E71B-4C3A-ABB1-3CC841D2E3A7}" destId="{F6F829F3-6D31-4DEA-A407-09F62EF54A13}" srcOrd="5" destOrd="0" presId="urn:microsoft.com/office/officeart/2005/8/layout/matrix1"/>
    <dgm:cxn modelId="{075B2EF5-C06F-41D9-81F7-83B948602529}" type="presParOf" srcId="{B4BD722C-E71B-4C3A-ABB1-3CC841D2E3A7}" destId="{A44090CC-816B-4382-8619-82A0DCDF8DF2}" srcOrd="6" destOrd="0" presId="urn:microsoft.com/office/officeart/2005/8/layout/matrix1"/>
    <dgm:cxn modelId="{711895E2-9306-4387-97E7-59D08D2B7F99}" type="presParOf" srcId="{B4BD722C-E71B-4C3A-ABB1-3CC841D2E3A7}" destId="{1213FA66-37F6-4FC3-9D3C-1966C753FD2A}" srcOrd="7" destOrd="0" presId="urn:microsoft.com/office/officeart/2005/8/layout/matrix1"/>
    <dgm:cxn modelId="{6FB21B9B-5276-4699-A7F1-012010EC997A}" type="presParOf" srcId="{5781B8BE-6D80-496C-BE38-E562D920D5FD}" destId="{6FF52E19-C3DE-489D-93AF-82EB6E06AE5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C36EF0-1922-4587-8471-5E9D1AECBB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C90A227-1EA4-46F5-B126-C0E787348A1B}">
      <dgm:prSet phldrT="[Text]"/>
      <dgm:spPr/>
      <dgm:t>
        <a:bodyPr/>
        <a:lstStyle/>
        <a:p>
          <a:r>
            <a:rPr lang="en-US" dirty="0">
              <a:solidFill>
                <a:srgbClr val="0070C0"/>
              </a:solidFill>
            </a:rPr>
            <a:t>12 HMG Systems</a:t>
          </a:r>
        </a:p>
      </dgm:t>
    </dgm:pt>
    <dgm:pt modelId="{C1B88DED-0788-4490-BCA2-A1EF4AF01D13}" type="parTrans" cxnId="{0B9FF00B-5589-4A86-BF59-E1FCF3E43C8F}">
      <dgm:prSet/>
      <dgm:spPr/>
      <dgm:t>
        <a:bodyPr/>
        <a:lstStyle/>
        <a:p>
          <a:endParaRPr lang="en-US"/>
        </a:p>
      </dgm:t>
    </dgm:pt>
    <dgm:pt modelId="{E3288A39-6FFE-4615-B678-C9D901CD16EC}" type="sibTrans" cxnId="{0B9FF00B-5589-4A86-BF59-E1FCF3E43C8F}">
      <dgm:prSet/>
      <dgm:spPr/>
      <dgm:t>
        <a:bodyPr/>
        <a:lstStyle/>
        <a:p>
          <a:endParaRPr lang="en-US"/>
        </a:p>
      </dgm:t>
    </dgm:pt>
    <dgm:pt modelId="{A6F78B26-6069-458B-B6B2-4A1DD4827E49}">
      <dgm:prSet phldrT="[Text]"/>
      <dgm:spPr/>
      <dgm:t>
        <a:bodyPr/>
        <a:lstStyle/>
        <a:p>
          <a:r>
            <a:rPr lang="en-US" dirty="0">
              <a:solidFill>
                <a:srgbClr val="0070C0"/>
              </a:solidFill>
            </a:rPr>
            <a:t>Individual HMG Team Members</a:t>
          </a:r>
        </a:p>
      </dgm:t>
    </dgm:pt>
    <dgm:pt modelId="{F1D972F0-350A-4593-8A06-FC8DB2F7555E}" type="parTrans" cxnId="{32E45C7F-90B0-44EC-9936-544C8F9C8B1D}">
      <dgm:prSet/>
      <dgm:spPr/>
      <dgm:t>
        <a:bodyPr/>
        <a:lstStyle/>
        <a:p>
          <a:endParaRPr lang="en-US"/>
        </a:p>
      </dgm:t>
    </dgm:pt>
    <dgm:pt modelId="{1C32704F-D975-4181-9E35-8A1E07ABB73D}" type="sibTrans" cxnId="{32E45C7F-90B0-44EC-9936-544C8F9C8B1D}">
      <dgm:prSet/>
      <dgm:spPr/>
      <dgm:t>
        <a:bodyPr/>
        <a:lstStyle/>
        <a:p>
          <a:endParaRPr lang="en-US"/>
        </a:p>
      </dgm:t>
    </dgm:pt>
    <dgm:pt modelId="{94620698-2186-48F0-A701-D5E7DAE38095}">
      <dgm:prSet phldrT="[Text]"/>
      <dgm:spPr>
        <a:solidFill>
          <a:schemeClr val="accent1"/>
        </a:solidFill>
      </dgm:spPr>
      <dgm:t>
        <a:bodyPr/>
        <a:lstStyle/>
        <a:p>
          <a:r>
            <a:rPr lang="en-US" dirty="0">
              <a:solidFill>
                <a:srgbClr val="0070C0"/>
              </a:solidFill>
            </a:rPr>
            <a:t>Parents/Caregivers</a:t>
          </a:r>
        </a:p>
      </dgm:t>
    </dgm:pt>
    <dgm:pt modelId="{7EB5E519-5868-4914-8022-57A7A9213DFF}" type="parTrans" cxnId="{C858F4C0-425E-4F7D-AE60-F7C6BA2C1AA9}">
      <dgm:prSet/>
      <dgm:spPr/>
      <dgm:t>
        <a:bodyPr/>
        <a:lstStyle/>
        <a:p>
          <a:endParaRPr lang="en-US"/>
        </a:p>
      </dgm:t>
    </dgm:pt>
    <dgm:pt modelId="{DAE9D3F0-7E4D-4C41-94FA-55C4E47FD9BF}" type="sibTrans" cxnId="{C858F4C0-425E-4F7D-AE60-F7C6BA2C1AA9}">
      <dgm:prSet/>
      <dgm:spPr/>
      <dgm:t>
        <a:bodyPr/>
        <a:lstStyle/>
        <a:p>
          <a:endParaRPr lang="en-US"/>
        </a:p>
      </dgm:t>
    </dgm:pt>
    <dgm:pt modelId="{B1D52ADD-9DF0-45F6-A09B-1CCA97A920CD}">
      <dgm:prSet phldrT="[Text]"/>
      <dgm:spPr/>
      <dgm:t>
        <a:bodyPr/>
        <a:lstStyle/>
        <a:p>
          <a:r>
            <a:rPr lang="en-US" dirty="0">
              <a:solidFill>
                <a:srgbClr val="0070C0"/>
              </a:solidFill>
            </a:rPr>
            <a:t>Healthcare Providers &amp; Referral Partners</a:t>
          </a:r>
        </a:p>
      </dgm:t>
    </dgm:pt>
    <dgm:pt modelId="{BAC1E93B-BDF6-476F-B398-D7A418EA91DB}" type="parTrans" cxnId="{7F649F29-77E2-4CB1-ABDB-073C22327041}">
      <dgm:prSet/>
      <dgm:spPr/>
      <dgm:t>
        <a:bodyPr/>
        <a:lstStyle/>
        <a:p>
          <a:endParaRPr lang="en-US"/>
        </a:p>
      </dgm:t>
    </dgm:pt>
    <dgm:pt modelId="{BF04A115-36B4-48BA-8A4D-817025F5A7A2}" type="sibTrans" cxnId="{7F649F29-77E2-4CB1-ABDB-073C22327041}">
      <dgm:prSet/>
      <dgm:spPr/>
      <dgm:t>
        <a:bodyPr/>
        <a:lstStyle/>
        <a:p>
          <a:endParaRPr lang="en-US"/>
        </a:p>
      </dgm:t>
    </dgm:pt>
    <dgm:pt modelId="{2BC4D11C-47AF-4D13-BD97-4880A1AD38B3}" type="pres">
      <dgm:prSet presAssocID="{7FC36EF0-1922-4587-8471-5E9D1AECBBB8}" presName="diagram" presStyleCnt="0">
        <dgm:presLayoutVars>
          <dgm:dir/>
          <dgm:resizeHandles val="exact"/>
        </dgm:presLayoutVars>
      </dgm:prSet>
      <dgm:spPr/>
      <dgm:t>
        <a:bodyPr/>
        <a:lstStyle/>
        <a:p>
          <a:endParaRPr lang="en-US"/>
        </a:p>
      </dgm:t>
    </dgm:pt>
    <dgm:pt modelId="{7EAC20CC-069F-4874-A341-C0395EBE7E93}" type="pres">
      <dgm:prSet presAssocID="{8C90A227-1EA4-46F5-B126-C0E787348A1B}" presName="node" presStyleLbl="node1" presStyleIdx="0" presStyleCnt="4">
        <dgm:presLayoutVars>
          <dgm:bulletEnabled val="1"/>
        </dgm:presLayoutVars>
      </dgm:prSet>
      <dgm:spPr/>
      <dgm:t>
        <a:bodyPr/>
        <a:lstStyle/>
        <a:p>
          <a:endParaRPr lang="en-US"/>
        </a:p>
      </dgm:t>
    </dgm:pt>
    <dgm:pt modelId="{A0B926A0-CC7F-4B4C-A89A-4D3B496FE167}" type="pres">
      <dgm:prSet presAssocID="{E3288A39-6FFE-4615-B678-C9D901CD16EC}" presName="sibTrans" presStyleCnt="0"/>
      <dgm:spPr/>
    </dgm:pt>
    <dgm:pt modelId="{B5B5F92D-15F0-4405-AEC3-817AF4EDB27D}" type="pres">
      <dgm:prSet presAssocID="{A6F78B26-6069-458B-B6B2-4A1DD4827E49}" presName="node" presStyleLbl="node1" presStyleIdx="1" presStyleCnt="4">
        <dgm:presLayoutVars>
          <dgm:bulletEnabled val="1"/>
        </dgm:presLayoutVars>
      </dgm:prSet>
      <dgm:spPr/>
      <dgm:t>
        <a:bodyPr/>
        <a:lstStyle/>
        <a:p>
          <a:endParaRPr lang="en-US"/>
        </a:p>
      </dgm:t>
    </dgm:pt>
    <dgm:pt modelId="{4C3C7154-8C5A-4C20-9999-33A833B12003}" type="pres">
      <dgm:prSet presAssocID="{1C32704F-D975-4181-9E35-8A1E07ABB73D}" presName="sibTrans" presStyleCnt="0"/>
      <dgm:spPr/>
    </dgm:pt>
    <dgm:pt modelId="{2F0A5A2D-0AEC-4CF5-BCD6-C1B8D3D6C2CE}" type="pres">
      <dgm:prSet presAssocID="{94620698-2186-48F0-A701-D5E7DAE38095}" presName="node" presStyleLbl="node1" presStyleIdx="2" presStyleCnt="4">
        <dgm:presLayoutVars>
          <dgm:bulletEnabled val="1"/>
        </dgm:presLayoutVars>
      </dgm:prSet>
      <dgm:spPr/>
      <dgm:t>
        <a:bodyPr/>
        <a:lstStyle/>
        <a:p>
          <a:endParaRPr lang="en-US"/>
        </a:p>
      </dgm:t>
    </dgm:pt>
    <dgm:pt modelId="{0D8ECDE0-D117-44DD-8F4F-1A1F572DEB88}" type="pres">
      <dgm:prSet presAssocID="{DAE9D3F0-7E4D-4C41-94FA-55C4E47FD9BF}" presName="sibTrans" presStyleCnt="0"/>
      <dgm:spPr/>
    </dgm:pt>
    <dgm:pt modelId="{48BFDBC9-0024-4D45-944B-9D57C9ECDFAF}" type="pres">
      <dgm:prSet presAssocID="{B1D52ADD-9DF0-45F6-A09B-1CCA97A920CD}" presName="node" presStyleLbl="node1" presStyleIdx="3" presStyleCnt="4">
        <dgm:presLayoutVars>
          <dgm:bulletEnabled val="1"/>
        </dgm:presLayoutVars>
      </dgm:prSet>
      <dgm:spPr/>
      <dgm:t>
        <a:bodyPr/>
        <a:lstStyle/>
        <a:p>
          <a:endParaRPr lang="en-US"/>
        </a:p>
      </dgm:t>
    </dgm:pt>
  </dgm:ptLst>
  <dgm:cxnLst>
    <dgm:cxn modelId="{9EF768E2-3FB4-4C5F-847F-B8800EE866C5}" type="presOf" srcId="{A6F78B26-6069-458B-B6B2-4A1DD4827E49}" destId="{B5B5F92D-15F0-4405-AEC3-817AF4EDB27D}" srcOrd="0" destOrd="0" presId="urn:microsoft.com/office/officeart/2005/8/layout/default"/>
    <dgm:cxn modelId="{C858F4C0-425E-4F7D-AE60-F7C6BA2C1AA9}" srcId="{7FC36EF0-1922-4587-8471-5E9D1AECBBB8}" destId="{94620698-2186-48F0-A701-D5E7DAE38095}" srcOrd="2" destOrd="0" parTransId="{7EB5E519-5868-4914-8022-57A7A9213DFF}" sibTransId="{DAE9D3F0-7E4D-4C41-94FA-55C4E47FD9BF}"/>
    <dgm:cxn modelId="{6A9D1890-2201-4C90-B6E4-51291CF6C0EB}" type="presOf" srcId="{8C90A227-1EA4-46F5-B126-C0E787348A1B}" destId="{7EAC20CC-069F-4874-A341-C0395EBE7E93}" srcOrd="0" destOrd="0" presId="urn:microsoft.com/office/officeart/2005/8/layout/default"/>
    <dgm:cxn modelId="{7F649F29-77E2-4CB1-ABDB-073C22327041}" srcId="{7FC36EF0-1922-4587-8471-5E9D1AECBBB8}" destId="{B1D52ADD-9DF0-45F6-A09B-1CCA97A920CD}" srcOrd="3" destOrd="0" parTransId="{BAC1E93B-BDF6-476F-B398-D7A418EA91DB}" sibTransId="{BF04A115-36B4-48BA-8A4D-817025F5A7A2}"/>
    <dgm:cxn modelId="{AFE0B160-BB71-4CA5-A9C2-316736E36DA1}" type="presOf" srcId="{7FC36EF0-1922-4587-8471-5E9D1AECBBB8}" destId="{2BC4D11C-47AF-4D13-BD97-4880A1AD38B3}" srcOrd="0" destOrd="0" presId="urn:microsoft.com/office/officeart/2005/8/layout/default"/>
    <dgm:cxn modelId="{101FF6A8-3D55-471A-A143-BA2EB64C4386}" type="presOf" srcId="{B1D52ADD-9DF0-45F6-A09B-1CCA97A920CD}" destId="{48BFDBC9-0024-4D45-944B-9D57C9ECDFAF}" srcOrd="0" destOrd="0" presId="urn:microsoft.com/office/officeart/2005/8/layout/default"/>
    <dgm:cxn modelId="{32E45C7F-90B0-44EC-9936-544C8F9C8B1D}" srcId="{7FC36EF0-1922-4587-8471-5E9D1AECBBB8}" destId="{A6F78B26-6069-458B-B6B2-4A1DD4827E49}" srcOrd="1" destOrd="0" parTransId="{F1D972F0-350A-4593-8A06-FC8DB2F7555E}" sibTransId="{1C32704F-D975-4181-9E35-8A1E07ABB73D}"/>
    <dgm:cxn modelId="{D521978C-07C7-4C5B-9A96-7F338B2B859D}" type="presOf" srcId="{94620698-2186-48F0-A701-D5E7DAE38095}" destId="{2F0A5A2D-0AEC-4CF5-BCD6-C1B8D3D6C2CE}" srcOrd="0" destOrd="0" presId="urn:microsoft.com/office/officeart/2005/8/layout/default"/>
    <dgm:cxn modelId="{0B9FF00B-5589-4A86-BF59-E1FCF3E43C8F}" srcId="{7FC36EF0-1922-4587-8471-5E9D1AECBBB8}" destId="{8C90A227-1EA4-46F5-B126-C0E787348A1B}" srcOrd="0" destOrd="0" parTransId="{C1B88DED-0788-4490-BCA2-A1EF4AF01D13}" sibTransId="{E3288A39-6FFE-4615-B678-C9D901CD16EC}"/>
    <dgm:cxn modelId="{546D004F-958C-4005-BF2A-E73B2BA18034}" type="presParOf" srcId="{2BC4D11C-47AF-4D13-BD97-4880A1AD38B3}" destId="{7EAC20CC-069F-4874-A341-C0395EBE7E93}" srcOrd="0" destOrd="0" presId="urn:microsoft.com/office/officeart/2005/8/layout/default"/>
    <dgm:cxn modelId="{0C5E7008-00E5-4C76-BBA6-33ED9D02BF90}" type="presParOf" srcId="{2BC4D11C-47AF-4D13-BD97-4880A1AD38B3}" destId="{A0B926A0-CC7F-4B4C-A89A-4D3B496FE167}" srcOrd="1" destOrd="0" presId="urn:microsoft.com/office/officeart/2005/8/layout/default"/>
    <dgm:cxn modelId="{2485738B-4552-477E-A017-8ABD35C25F62}" type="presParOf" srcId="{2BC4D11C-47AF-4D13-BD97-4880A1AD38B3}" destId="{B5B5F92D-15F0-4405-AEC3-817AF4EDB27D}" srcOrd="2" destOrd="0" presId="urn:microsoft.com/office/officeart/2005/8/layout/default"/>
    <dgm:cxn modelId="{388F4FD3-DEDE-459A-BE41-5C1824EDC4D3}" type="presParOf" srcId="{2BC4D11C-47AF-4D13-BD97-4880A1AD38B3}" destId="{4C3C7154-8C5A-4C20-9999-33A833B12003}" srcOrd="3" destOrd="0" presId="urn:microsoft.com/office/officeart/2005/8/layout/default"/>
    <dgm:cxn modelId="{D9DAC770-577D-4ED8-A848-7C02204DFE47}" type="presParOf" srcId="{2BC4D11C-47AF-4D13-BD97-4880A1AD38B3}" destId="{2F0A5A2D-0AEC-4CF5-BCD6-C1B8D3D6C2CE}" srcOrd="4" destOrd="0" presId="urn:microsoft.com/office/officeart/2005/8/layout/default"/>
    <dgm:cxn modelId="{C629D511-0193-4863-BC7A-68E389A205DD}" type="presParOf" srcId="{2BC4D11C-47AF-4D13-BD97-4880A1AD38B3}" destId="{0D8ECDE0-D117-44DD-8F4F-1A1F572DEB88}" srcOrd="5" destOrd="0" presId="urn:microsoft.com/office/officeart/2005/8/layout/default"/>
    <dgm:cxn modelId="{6B2FD976-61E7-484C-8C6F-5B59F0E19D31}" type="presParOf" srcId="{2BC4D11C-47AF-4D13-BD97-4880A1AD38B3}" destId="{48BFDBC9-0024-4D45-944B-9D57C9ECDFA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90A9C7-D846-450F-92A7-98EC67C3A773}"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3DCCC82C-07FD-4F0A-ACAC-7E9E8F79BB66}">
      <dgm:prSet phldrT="[Text]"/>
      <dgm:spPr/>
      <dgm:t>
        <a:bodyPr/>
        <a:lstStyle/>
        <a:p>
          <a:r>
            <a:rPr lang="en-US" dirty="0" smtClean="0"/>
            <a:t>Initial trainings in evidence-based strategies to be tested</a:t>
          </a:r>
          <a:endParaRPr lang="en-US" dirty="0"/>
        </a:p>
      </dgm:t>
    </dgm:pt>
    <dgm:pt modelId="{8E579293-C0AB-495D-A66C-53F2EC2D6B05}" type="parTrans" cxnId="{ED1912D0-5A54-433E-BB7C-A78FC578E70E}">
      <dgm:prSet/>
      <dgm:spPr/>
      <dgm:t>
        <a:bodyPr/>
        <a:lstStyle/>
        <a:p>
          <a:endParaRPr lang="en-US"/>
        </a:p>
      </dgm:t>
    </dgm:pt>
    <dgm:pt modelId="{7972BE10-D86D-4CF2-913F-A647433F2935}" type="sibTrans" cxnId="{ED1912D0-5A54-433E-BB7C-A78FC578E70E}">
      <dgm:prSet/>
      <dgm:spPr/>
      <dgm:t>
        <a:bodyPr/>
        <a:lstStyle/>
        <a:p>
          <a:endParaRPr lang="en-US"/>
        </a:p>
      </dgm:t>
    </dgm:pt>
    <dgm:pt modelId="{C54B0D8C-B0DE-4FF6-A5D7-1C6C698096D5}">
      <dgm:prSet phldrT="[Text]"/>
      <dgm:spPr/>
      <dgm:t>
        <a:bodyPr/>
        <a:lstStyle/>
        <a:p>
          <a:r>
            <a:rPr lang="en-US" dirty="0" smtClean="0"/>
            <a:t>Co-designed application of strategies to HMG Model; iterative evaluation planning</a:t>
          </a:r>
          <a:endParaRPr lang="en-US" dirty="0"/>
        </a:p>
      </dgm:t>
    </dgm:pt>
    <dgm:pt modelId="{B71C7BC7-B8BD-4850-8378-926B5DA939F6}" type="parTrans" cxnId="{AD7F5D98-D3C9-4B7F-9D59-3E557533AFC4}">
      <dgm:prSet/>
      <dgm:spPr/>
      <dgm:t>
        <a:bodyPr/>
        <a:lstStyle/>
        <a:p>
          <a:endParaRPr lang="en-US"/>
        </a:p>
      </dgm:t>
    </dgm:pt>
    <dgm:pt modelId="{64C85B79-3268-4836-9E18-FDAC94350D5E}" type="sibTrans" cxnId="{AD7F5D98-D3C9-4B7F-9D59-3E557533AFC4}">
      <dgm:prSet/>
      <dgm:spPr/>
      <dgm:t>
        <a:bodyPr/>
        <a:lstStyle/>
        <a:p>
          <a:endParaRPr lang="en-US"/>
        </a:p>
      </dgm:t>
    </dgm:pt>
    <dgm:pt modelId="{ACE06E6C-EC53-4275-9BCD-25699AD53B1F}">
      <dgm:prSet phldrT="[Text]"/>
      <dgm:spPr/>
      <dgm:t>
        <a:bodyPr/>
        <a:lstStyle/>
        <a:p>
          <a:r>
            <a:rPr lang="en-US" dirty="0" smtClean="0"/>
            <a:t>Implementation &amp; continuous quality improvement</a:t>
          </a:r>
          <a:endParaRPr lang="en-US" dirty="0"/>
        </a:p>
      </dgm:t>
    </dgm:pt>
    <dgm:pt modelId="{DABFF0A2-F7AB-4ECC-BF2C-FE80F7A59144}" type="parTrans" cxnId="{DFAA4244-39D5-4156-B70E-1D3D7ABA2483}">
      <dgm:prSet/>
      <dgm:spPr/>
      <dgm:t>
        <a:bodyPr/>
        <a:lstStyle/>
        <a:p>
          <a:endParaRPr lang="en-US"/>
        </a:p>
      </dgm:t>
    </dgm:pt>
    <dgm:pt modelId="{A32BA157-173E-423A-8E8E-760806A793FE}" type="sibTrans" cxnId="{DFAA4244-39D5-4156-B70E-1D3D7ABA2483}">
      <dgm:prSet/>
      <dgm:spPr/>
      <dgm:t>
        <a:bodyPr/>
        <a:lstStyle/>
        <a:p>
          <a:endParaRPr lang="en-US"/>
        </a:p>
      </dgm:t>
    </dgm:pt>
    <dgm:pt modelId="{57AECFB4-21A2-410A-8E95-57D87AAF3698}" type="pres">
      <dgm:prSet presAssocID="{6290A9C7-D846-450F-92A7-98EC67C3A773}" presName="Name0" presStyleCnt="0">
        <dgm:presLayoutVars>
          <dgm:chMax val="7"/>
          <dgm:chPref val="7"/>
          <dgm:dir/>
          <dgm:animLvl val="lvl"/>
        </dgm:presLayoutVars>
      </dgm:prSet>
      <dgm:spPr/>
      <dgm:t>
        <a:bodyPr/>
        <a:lstStyle/>
        <a:p>
          <a:endParaRPr lang="en-US"/>
        </a:p>
      </dgm:t>
    </dgm:pt>
    <dgm:pt modelId="{BA90AA8E-A465-462A-A31D-F5BEFDB3D962}" type="pres">
      <dgm:prSet presAssocID="{3DCCC82C-07FD-4F0A-ACAC-7E9E8F79BB66}" presName="Accent1" presStyleCnt="0"/>
      <dgm:spPr/>
    </dgm:pt>
    <dgm:pt modelId="{C29B2A7C-5A53-4F0A-A3AE-0E7CC0964F06}" type="pres">
      <dgm:prSet presAssocID="{3DCCC82C-07FD-4F0A-ACAC-7E9E8F79BB66}" presName="Accent" presStyleLbl="node1" presStyleIdx="0" presStyleCnt="3"/>
      <dgm:spPr/>
    </dgm:pt>
    <dgm:pt modelId="{393D5504-5F55-488B-B45E-D723CFD5C44F}" type="pres">
      <dgm:prSet presAssocID="{3DCCC82C-07FD-4F0A-ACAC-7E9E8F79BB66}" presName="Parent1" presStyleLbl="revTx" presStyleIdx="0" presStyleCnt="3">
        <dgm:presLayoutVars>
          <dgm:chMax val="1"/>
          <dgm:chPref val="1"/>
          <dgm:bulletEnabled val="1"/>
        </dgm:presLayoutVars>
      </dgm:prSet>
      <dgm:spPr/>
      <dgm:t>
        <a:bodyPr/>
        <a:lstStyle/>
        <a:p>
          <a:endParaRPr lang="en-US"/>
        </a:p>
      </dgm:t>
    </dgm:pt>
    <dgm:pt modelId="{81A589D7-3C8D-4F7D-8684-85A9BBC28AFB}" type="pres">
      <dgm:prSet presAssocID="{C54B0D8C-B0DE-4FF6-A5D7-1C6C698096D5}" presName="Accent2" presStyleCnt="0"/>
      <dgm:spPr/>
    </dgm:pt>
    <dgm:pt modelId="{4E7F45FD-F54C-41B0-8448-6A546C6D73FC}" type="pres">
      <dgm:prSet presAssocID="{C54B0D8C-B0DE-4FF6-A5D7-1C6C698096D5}" presName="Accent" presStyleLbl="node1" presStyleIdx="1" presStyleCnt="3"/>
      <dgm:spPr/>
    </dgm:pt>
    <dgm:pt modelId="{E7821367-4C3B-49A6-A489-4A657743ABD7}" type="pres">
      <dgm:prSet presAssocID="{C54B0D8C-B0DE-4FF6-A5D7-1C6C698096D5}" presName="Parent2" presStyleLbl="revTx" presStyleIdx="1" presStyleCnt="3">
        <dgm:presLayoutVars>
          <dgm:chMax val="1"/>
          <dgm:chPref val="1"/>
          <dgm:bulletEnabled val="1"/>
        </dgm:presLayoutVars>
      </dgm:prSet>
      <dgm:spPr/>
      <dgm:t>
        <a:bodyPr/>
        <a:lstStyle/>
        <a:p>
          <a:endParaRPr lang="en-US"/>
        </a:p>
      </dgm:t>
    </dgm:pt>
    <dgm:pt modelId="{69416273-BDEC-4C0C-B688-A2628A20AFBB}" type="pres">
      <dgm:prSet presAssocID="{ACE06E6C-EC53-4275-9BCD-25699AD53B1F}" presName="Accent3" presStyleCnt="0"/>
      <dgm:spPr/>
    </dgm:pt>
    <dgm:pt modelId="{1D3C0C7D-9B67-4126-854A-6768BD20F1F3}" type="pres">
      <dgm:prSet presAssocID="{ACE06E6C-EC53-4275-9BCD-25699AD53B1F}" presName="Accent" presStyleLbl="node1" presStyleIdx="2" presStyleCnt="3"/>
      <dgm:spPr/>
    </dgm:pt>
    <dgm:pt modelId="{C9A7E19D-B1C7-438A-BA4D-6D0AB36EB5CC}" type="pres">
      <dgm:prSet presAssocID="{ACE06E6C-EC53-4275-9BCD-25699AD53B1F}" presName="Parent3" presStyleLbl="revTx" presStyleIdx="2" presStyleCnt="3">
        <dgm:presLayoutVars>
          <dgm:chMax val="1"/>
          <dgm:chPref val="1"/>
          <dgm:bulletEnabled val="1"/>
        </dgm:presLayoutVars>
      </dgm:prSet>
      <dgm:spPr/>
      <dgm:t>
        <a:bodyPr/>
        <a:lstStyle/>
        <a:p>
          <a:endParaRPr lang="en-US"/>
        </a:p>
      </dgm:t>
    </dgm:pt>
  </dgm:ptLst>
  <dgm:cxnLst>
    <dgm:cxn modelId="{AD7F5D98-D3C9-4B7F-9D59-3E557533AFC4}" srcId="{6290A9C7-D846-450F-92A7-98EC67C3A773}" destId="{C54B0D8C-B0DE-4FF6-A5D7-1C6C698096D5}" srcOrd="1" destOrd="0" parTransId="{B71C7BC7-B8BD-4850-8378-926B5DA939F6}" sibTransId="{64C85B79-3268-4836-9E18-FDAC94350D5E}"/>
    <dgm:cxn modelId="{ED1912D0-5A54-433E-BB7C-A78FC578E70E}" srcId="{6290A9C7-D846-450F-92A7-98EC67C3A773}" destId="{3DCCC82C-07FD-4F0A-ACAC-7E9E8F79BB66}" srcOrd="0" destOrd="0" parTransId="{8E579293-C0AB-495D-A66C-53F2EC2D6B05}" sibTransId="{7972BE10-D86D-4CF2-913F-A647433F2935}"/>
    <dgm:cxn modelId="{F8D9736E-1EDF-420C-A93B-8BFFEAAFB267}" type="presOf" srcId="{ACE06E6C-EC53-4275-9BCD-25699AD53B1F}" destId="{C9A7E19D-B1C7-438A-BA4D-6D0AB36EB5CC}" srcOrd="0" destOrd="0" presId="urn:microsoft.com/office/officeart/2009/layout/CircleArrowProcess"/>
    <dgm:cxn modelId="{96E5CB98-2A8C-43D5-8ABA-E958FF273F2B}" type="presOf" srcId="{6290A9C7-D846-450F-92A7-98EC67C3A773}" destId="{57AECFB4-21A2-410A-8E95-57D87AAF3698}" srcOrd="0" destOrd="0" presId="urn:microsoft.com/office/officeart/2009/layout/CircleArrowProcess"/>
    <dgm:cxn modelId="{67FC5566-C932-4FBA-B7F1-FA1F4AD98E29}" type="presOf" srcId="{C54B0D8C-B0DE-4FF6-A5D7-1C6C698096D5}" destId="{E7821367-4C3B-49A6-A489-4A657743ABD7}" srcOrd="0" destOrd="0" presId="urn:microsoft.com/office/officeart/2009/layout/CircleArrowProcess"/>
    <dgm:cxn modelId="{6898433D-F150-4C30-A936-CB8561CE3F50}" type="presOf" srcId="{3DCCC82C-07FD-4F0A-ACAC-7E9E8F79BB66}" destId="{393D5504-5F55-488B-B45E-D723CFD5C44F}" srcOrd="0" destOrd="0" presId="urn:microsoft.com/office/officeart/2009/layout/CircleArrowProcess"/>
    <dgm:cxn modelId="{DFAA4244-39D5-4156-B70E-1D3D7ABA2483}" srcId="{6290A9C7-D846-450F-92A7-98EC67C3A773}" destId="{ACE06E6C-EC53-4275-9BCD-25699AD53B1F}" srcOrd="2" destOrd="0" parTransId="{DABFF0A2-F7AB-4ECC-BF2C-FE80F7A59144}" sibTransId="{A32BA157-173E-423A-8E8E-760806A793FE}"/>
    <dgm:cxn modelId="{7EC66DBD-3159-4AA0-A244-D495E596CC58}" type="presParOf" srcId="{57AECFB4-21A2-410A-8E95-57D87AAF3698}" destId="{BA90AA8E-A465-462A-A31D-F5BEFDB3D962}" srcOrd="0" destOrd="0" presId="urn:microsoft.com/office/officeart/2009/layout/CircleArrowProcess"/>
    <dgm:cxn modelId="{8EA509E8-205C-4863-9D86-6FC96BD7B72F}" type="presParOf" srcId="{BA90AA8E-A465-462A-A31D-F5BEFDB3D962}" destId="{C29B2A7C-5A53-4F0A-A3AE-0E7CC0964F06}" srcOrd="0" destOrd="0" presId="urn:microsoft.com/office/officeart/2009/layout/CircleArrowProcess"/>
    <dgm:cxn modelId="{9E0EDEC0-1153-42CE-87D0-774608B7740E}" type="presParOf" srcId="{57AECFB4-21A2-410A-8E95-57D87AAF3698}" destId="{393D5504-5F55-488B-B45E-D723CFD5C44F}" srcOrd="1" destOrd="0" presId="urn:microsoft.com/office/officeart/2009/layout/CircleArrowProcess"/>
    <dgm:cxn modelId="{C9CD21E9-0664-4BCF-AEB1-4018DB1B18B7}" type="presParOf" srcId="{57AECFB4-21A2-410A-8E95-57D87AAF3698}" destId="{81A589D7-3C8D-4F7D-8684-85A9BBC28AFB}" srcOrd="2" destOrd="0" presId="urn:microsoft.com/office/officeart/2009/layout/CircleArrowProcess"/>
    <dgm:cxn modelId="{852D6107-FFA7-43C2-B492-D92227E220A6}" type="presParOf" srcId="{81A589D7-3C8D-4F7D-8684-85A9BBC28AFB}" destId="{4E7F45FD-F54C-41B0-8448-6A546C6D73FC}" srcOrd="0" destOrd="0" presId="urn:microsoft.com/office/officeart/2009/layout/CircleArrowProcess"/>
    <dgm:cxn modelId="{74F37E5E-D125-4BDD-A45F-23270B72FB3F}" type="presParOf" srcId="{57AECFB4-21A2-410A-8E95-57D87AAF3698}" destId="{E7821367-4C3B-49A6-A489-4A657743ABD7}" srcOrd="3" destOrd="0" presId="urn:microsoft.com/office/officeart/2009/layout/CircleArrowProcess"/>
    <dgm:cxn modelId="{FFA07218-5F5B-40A0-9855-66C868B37D50}" type="presParOf" srcId="{57AECFB4-21A2-410A-8E95-57D87AAF3698}" destId="{69416273-BDEC-4C0C-B688-A2628A20AFBB}" srcOrd="4" destOrd="0" presId="urn:microsoft.com/office/officeart/2009/layout/CircleArrowProcess"/>
    <dgm:cxn modelId="{DBA63C10-8651-4696-B7E1-73F5896920F5}" type="presParOf" srcId="{69416273-BDEC-4C0C-B688-A2628A20AFBB}" destId="{1D3C0C7D-9B67-4126-854A-6768BD20F1F3}" srcOrd="0" destOrd="0" presId="urn:microsoft.com/office/officeart/2009/layout/CircleArrowProcess"/>
    <dgm:cxn modelId="{423D95EF-2528-41B9-84FD-0C48F1DFC46C}" type="presParOf" srcId="{57AECFB4-21A2-410A-8E95-57D87AAF3698}" destId="{C9A7E19D-B1C7-438A-BA4D-6D0AB36EB5C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377950-B8EB-4F2E-B99F-CD452B0F836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3D3826E-B825-49AB-946D-628FFE56AC9C}">
      <dgm:prSet phldrT="[Text]" custT="1"/>
      <dgm:spPr/>
      <dgm:t>
        <a:bodyPr/>
        <a:lstStyle/>
        <a:p>
          <a:r>
            <a:rPr lang="en-US" sz="1800" b="1" dirty="0">
              <a:solidFill>
                <a:schemeClr val="tx1"/>
              </a:solidFill>
            </a:rPr>
            <a:t>Experiences of families with young children</a:t>
          </a:r>
        </a:p>
      </dgm:t>
    </dgm:pt>
    <dgm:pt modelId="{AA52DA27-5615-4907-8002-264EE6DA97AB}" type="parTrans" cxnId="{B95B2DFB-BF37-4E9E-89E2-FBA782CDFC1D}">
      <dgm:prSet/>
      <dgm:spPr/>
      <dgm:t>
        <a:bodyPr/>
        <a:lstStyle/>
        <a:p>
          <a:endParaRPr lang="en-US"/>
        </a:p>
      </dgm:t>
    </dgm:pt>
    <dgm:pt modelId="{DDA4C9F1-FFEC-4960-AA98-0DD5A74670D1}" type="sibTrans" cxnId="{B95B2DFB-BF37-4E9E-89E2-FBA782CDFC1D}">
      <dgm:prSet/>
      <dgm:spPr/>
      <dgm:t>
        <a:bodyPr/>
        <a:lstStyle/>
        <a:p>
          <a:endParaRPr lang="en-US"/>
        </a:p>
      </dgm:t>
    </dgm:pt>
    <dgm:pt modelId="{CE23A5CA-7C47-44A0-A855-7E0845C12AEB}">
      <dgm:prSet phldrT="[Text]" custT="1"/>
      <dgm:spPr/>
      <dgm:t>
        <a:bodyPr/>
        <a:lstStyle/>
        <a:p>
          <a:r>
            <a:rPr lang="en-US" sz="1600" dirty="0"/>
            <a:t>What are they experiencing?</a:t>
          </a:r>
        </a:p>
      </dgm:t>
    </dgm:pt>
    <dgm:pt modelId="{3B79B95F-3EBA-412D-BE05-2D11BDB781E5}" type="parTrans" cxnId="{252C190C-06D0-4C76-A105-839650AAC7BD}">
      <dgm:prSet/>
      <dgm:spPr/>
      <dgm:t>
        <a:bodyPr/>
        <a:lstStyle/>
        <a:p>
          <a:endParaRPr lang="en-US"/>
        </a:p>
      </dgm:t>
    </dgm:pt>
    <dgm:pt modelId="{E292FEA9-013A-4062-961B-9B0314A71546}" type="sibTrans" cxnId="{252C190C-06D0-4C76-A105-839650AAC7BD}">
      <dgm:prSet/>
      <dgm:spPr/>
      <dgm:t>
        <a:bodyPr/>
        <a:lstStyle/>
        <a:p>
          <a:endParaRPr lang="en-US"/>
        </a:p>
      </dgm:t>
    </dgm:pt>
    <dgm:pt modelId="{94BB476E-AFD8-431E-B240-AA9F90AD5C7F}">
      <dgm:prSet phldrT="[Text]" custT="1"/>
      <dgm:spPr/>
      <dgm:t>
        <a:bodyPr/>
        <a:lstStyle/>
        <a:p>
          <a:r>
            <a:rPr lang="en-US" sz="1600" dirty="0"/>
            <a:t>What would they like to experience?</a:t>
          </a:r>
        </a:p>
      </dgm:t>
    </dgm:pt>
    <dgm:pt modelId="{6E8D89CB-4678-48E9-9B89-7EF0A4ED2CE5}" type="parTrans" cxnId="{57614B34-6ED1-4C61-9503-6BEB775A7E27}">
      <dgm:prSet/>
      <dgm:spPr/>
      <dgm:t>
        <a:bodyPr/>
        <a:lstStyle/>
        <a:p>
          <a:endParaRPr lang="en-US"/>
        </a:p>
      </dgm:t>
    </dgm:pt>
    <dgm:pt modelId="{22F109E0-2BE2-4B34-89B8-6243B027149C}" type="sibTrans" cxnId="{57614B34-6ED1-4C61-9503-6BEB775A7E27}">
      <dgm:prSet/>
      <dgm:spPr/>
      <dgm:t>
        <a:bodyPr/>
        <a:lstStyle/>
        <a:p>
          <a:endParaRPr lang="en-US"/>
        </a:p>
      </dgm:t>
    </dgm:pt>
    <dgm:pt modelId="{A922678D-9782-40CE-9698-34DDCC8A0669}">
      <dgm:prSet phldrT="[Text]" custT="1"/>
      <dgm:spPr/>
      <dgm:t>
        <a:bodyPr/>
        <a:lstStyle/>
        <a:p>
          <a:r>
            <a:rPr lang="en-US" sz="1800" b="1" dirty="0">
              <a:solidFill>
                <a:schemeClr val="tx1"/>
              </a:solidFill>
            </a:rPr>
            <a:t>Whether and why to talk to parents about goals</a:t>
          </a:r>
        </a:p>
      </dgm:t>
    </dgm:pt>
    <dgm:pt modelId="{E5515031-EAA9-40A1-90D4-D39265B3D58A}" type="parTrans" cxnId="{9A48ACD1-2EED-4F47-A54C-27627521D185}">
      <dgm:prSet/>
      <dgm:spPr/>
      <dgm:t>
        <a:bodyPr/>
        <a:lstStyle/>
        <a:p>
          <a:endParaRPr lang="en-US"/>
        </a:p>
      </dgm:t>
    </dgm:pt>
    <dgm:pt modelId="{20BBB8B6-3E03-46EF-B0EA-9524BDB07FE8}" type="sibTrans" cxnId="{9A48ACD1-2EED-4F47-A54C-27627521D185}">
      <dgm:prSet/>
      <dgm:spPr/>
      <dgm:t>
        <a:bodyPr/>
        <a:lstStyle/>
        <a:p>
          <a:endParaRPr lang="en-US"/>
        </a:p>
      </dgm:t>
    </dgm:pt>
    <dgm:pt modelId="{71169C7A-A41C-4420-9693-738D5B0C00AC}">
      <dgm:prSet phldrT="[Text]" custT="1"/>
      <dgm:spPr/>
      <dgm:t>
        <a:bodyPr/>
        <a:lstStyle/>
        <a:p>
          <a:r>
            <a:rPr lang="en-US" sz="1600" dirty="0"/>
            <a:t>Do parents see goals as different than needs/ concerns? Why does it matter?</a:t>
          </a:r>
        </a:p>
      </dgm:t>
    </dgm:pt>
    <dgm:pt modelId="{241E611C-AE1B-4DEA-86A1-E89052ED88FF}" type="parTrans" cxnId="{E278A77B-FF8C-476C-9E31-F1DE069D3D74}">
      <dgm:prSet/>
      <dgm:spPr/>
      <dgm:t>
        <a:bodyPr/>
        <a:lstStyle/>
        <a:p>
          <a:endParaRPr lang="en-US"/>
        </a:p>
      </dgm:t>
    </dgm:pt>
    <dgm:pt modelId="{F14FCC78-4CD2-4D4D-B9B2-70112380018D}" type="sibTrans" cxnId="{E278A77B-FF8C-476C-9E31-F1DE069D3D74}">
      <dgm:prSet/>
      <dgm:spPr/>
      <dgm:t>
        <a:bodyPr/>
        <a:lstStyle/>
        <a:p>
          <a:endParaRPr lang="en-US"/>
        </a:p>
      </dgm:t>
    </dgm:pt>
    <dgm:pt modelId="{2A21BD13-8086-41A3-A83E-80CA95FA9417}">
      <dgm:prSet phldrT="[Text]" custT="1"/>
      <dgm:spPr/>
      <dgm:t>
        <a:bodyPr/>
        <a:lstStyle/>
        <a:p>
          <a:r>
            <a:rPr lang="en-US" sz="1800" b="1" dirty="0">
              <a:solidFill>
                <a:schemeClr val="tx1"/>
              </a:solidFill>
            </a:rPr>
            <a:t>Implications for HMG</a:t>
          </a:r>
        </a:p>
      </dgm:t>
    </dgm:pt>
    <dgm:pt modelId="{DBA84772-BBF6-43EE-BCB9-B39C32E97307}" type="parTrans" cxnId="{14CFD299-196C-440D-A979-49244DFC6CE9}">
      <dgm:prSet/>
      <dgm:spPr/>
      <dgm:t>
        <a:bodyPr/>
        <a:lstStyle/>
        <a:p>
          <a:endParaRPr lang="en-US"/>
        </a:p>
      </dgm:t>
    </dgm:pt>
    <dgm:pt modelId="{376A948C-BF37-4346-A91A-00936457BD2E}" type="sibTrans" cxnId="{14CFD299-196C-440D-A979-49244DFC6CE9}">
      <dgm:prSet/>
      <dgm:spPr/>
      <dgm:t>
        <a:bodyPr/>
        <a:lstStyle/>
        <a:p>
          <a:endParaRPr lang="en-US"/>
        </a:p>
      </dgm:t>
    </dgm:pt>
    <dgm:pt modelId="{06EF035F-C614-4A5F-9F20-4DDE9C70F715}">
      <dgm:prSet phldrT="[Text]" custT="1"/>
      <dgm:spPr/>
      <dgm:t>
        <a:bodyPr/>
        <a:lstStyle/>
        <a:p>
          <a:r>
            <a:rPr lang="en-US" sz="1600" dirty="0"/>
            <a:t>What opportunities, changes, or challenges might HMG systems want to consider?</a:t>
          </a:r>
        </a:p>
      </dgm:t>
    </dgm:pt>
    <dgm:pt modelId="{DFACDCCB-1AB8-4385-B4C3-4C5FF0E2FD66}" type="parTrans" cxnId="{F64CB97E-E444-40B4-AF1C-FFD9EF1188F3}">
      <dgm:prSet/>
      <dgm:spPr/>
      <dgm:t>
        <a:bodyPr/>
        <a:lstStyle/>
        <a:p>
          <a:endParaRPr lang="en-US"/>
        </a:p>
      </dgm:t>
    </dgm:pt>
    <dgm:pt modelId="{0805D3C4-88B4-481A-AFDC-EBC013701730}" type="sibTrans" cxnId="{F64CB97E-E444-40B4-AF1C-FFD9EF1188F3}">
      <dgm:prSet/>
      <dgm:spPr/>
      <dgm:t>
        <a:bodyPr/>
        <a:lstStyle/>
        <a:p>
          <a:endParaRPr lang="en-US"/>
        </a:p>
      </dgm:t>
    </dgm:pt>
    <dgm:pt modelId="{27594FAE-6694-4ABE-AFFE-EEDA7A1F7D67}">
      <dgm:prSet phldrT="[Text]" custT="1"/>
      <dgm:spPr/>
      <dgm:t>
        <a:bodyPr/>
        <a:lstStyle/>
        <a:p>
          <a:r>
            <a:rPr lang="en-US" sz="1600" dirty="0"/>
            <a:t>What are potential implications for the HMG Model?</a:t>
          </a:r>
        </a:p>
      </dgm:t>
    </dgm:pt>
    <dgm:pt modelId="{D02F3C00-926A-4634-B2B0-0F905D889690}" type="parTrans" cxnId="{BBC44E0C-4815-434D-8A72-FE6DC4E3120E}">
      <dgm:prSet/>
      <dgm:spPr/>
      <dgm:t>
        <a:bodyPr/>
        <a:lstStyle/>
        <a:p>
          <a:endParaRPr lang="en-US"/>
        </a:p>
      </dgm:t>
    </dgm:pt>
    <dgm:pt modelId="{61F08336-13AF-4814-9F2C-3274BEBE89AD}" type="sibTrans" cxnId="{BBC44E0C-4815-434D-8A72-FE6DC4E3120E}">
      <dgm:prSet/>
      <dgm:spPr/>
      <dgm:t>
        <a:bodyPr/>
        <a:lstStyle/>
        <a:p>
          <a:endParaRPr lang="en-US"/>
        </a:p>
      </dgm:t>
    </dgm:pt>
    <dgm:pt modelId="{C6663AF7-8741-4AC8-B8D4-634D5B3A64D8}">
      <dgm:prSet phldrT="[Text]" custT="1"/>
      <dgm:spPr/>
      <dgm:t>
        <a:bodyPr/>
        <a:lstStyle/>
        <a:p>
          <a:r>
            <a:rPr lang="en-US" sz="1600" dirty="0"/>
            <a:t>Why talk to parents about goals?</a:t>
          </a:r>
        </a:p>
      </dgm:t>
    </dgm:pt>
    <dgm:pt modelId="{68975F3C-B88A-4E46-B58F-2FDD35BB75DE}" type="parTrans" cxnId="{678E9EB6-D174-47F5-A35E-F3DD1629A613}">
      <dgm:prSet/>
      <dgm:spPr/>
      <dgm:t>
        <a:bodyPr/>
        <a:lstStyle/>
        <a:p>
          <a:endParaRPr lang="en-US"/>
        </a:p>
      </dgm:t>
    </dgm:pt>
    <dgm:pt modelId="{ACEDFB20-BFE6-4E28-A318-A1359AD86C6D}" type="sibTrans" cxnId="{678E9EB6-D174-47F5-A35E-F3DD1629A613}">
      <dgm:prSet/>
      <dgm:spPr/>
      <dgm:t>
        <a:bodyPr/>
        <a:lstStyle/>
        <a:p>
          <a:endParaRPr lang="en-US"/>
        </a:p>
      </dgm:t>
    </dgm:pt>
    <dgm:pt modelId="{ADFD1268-571A-4DC4-94FA-251B7A83C790}" type="pres">
      <dgm:prSet presAssocID="{C9377950-B8EB-4F2E-B99F-CD452B0F8365}" presName="Name0" presStyleCnt="0">
        <dgm:presLayoutVars>
          <dgm:dir/>
          <dgm:animLvl val="lvl"/>
          <dgm:resizeHandles val="exact"/>
        </dgm:presLayoutVars>
      </dgm:prSet>
      <dgm:spPr/>
      <dgm:t>
        <a:bodyPr/>
        <a:lstStyle/>
        <a:p>
          <a:endParaRPr lang="en-US"/>
        </a:p>
      </dgm:t>
    </dgm:pt>
    <dgm:pt modelId="{E263222B-F2A9-40C5-9D9E-89D5E190AAF1}" type="pres">
      <dgm:prSet presAssocID="{23D3826E-B825-49AB-946D-628FFE56AC9C}" presName="linNode" presStyleCnt="0"/>
      <dgm:spPr/>
    </dgm:pt>
    <dgm:pt modelId="{8D78C057-E627-4034-A7C4-FCD9DB561A4F}" type="pres">
      <dgm:prSet presAssocID="{23D3826E-B825-49AB-946D-628FFE56AC9C}" presName="parentText" presStyleLbl="node1" presStyleIdx="0" presStyleCnt="3">
        <dgm:presLayoutVars>
          <dgm:chMax val="1"/>
          <dgm:bulletEnabled val="1"/>
        </dgm:presLayoutVars>
      </dgm:prSet>
      <dgm:spPr/>
      <dgm:t>
        <a:bodyPr/>
        <a:lstStyle/>
        <a:p>
          <a:endParaRPr lang="en-US"/>
        </a:p>
      </dgm:t>
    </dgm:pt>
    <dgm:pt modelId="{4A366BA3-C1B7-4D31-A94A-0C5987A74412}" type="pres">
      <dgm:prSet presAssocID="{23D3826E-B825-49AB-946D-628FFE56AC9C}" presName="descendantText" presStyleLbl="alignAccFollowNode1" presStyleIdx="0" presStyleCnt="3">
        <dgm:presLayoutVars>
          <dgm:bulletEnabled val="1"/>
        </dgm:presLayoutVars>
      </dgm:prSet>
      <dgm:spPr/>
      <dgm:t>
        <a:bodyPr/>
        <a:lstStyle/>
        <a:p>
          <a:endParaRPr lang="en-US"/>
        </a:p>
      </dgm:t>
    </dgm:pt>
    <dgm:pt modelId="{F4C28237-A9E2-4569-98FC-F753D8DA51DA}" type="pres">
      <dgm:prSet presAssocID="{DDA4C9F1-FFEC-4960-AA98-0DD5A74670D1}" presName="sp" presStyleCnt="0"/>
      <dgm:spPr/>
    </dgm:pt>
    <dgm:pt modelId="{97681117-85BC-46C2-8F8B-F3EE7C7827B3}" type="pres">
      <dgm:prSet presAssocID="{A922678D-9782-40CE-9698-34DDCC8A0669}" presName="linNode" presStyleCnt="0"/>
      <dgm:spPr/>
    </dgm:pt>
    <dgm:pt modelId="{083F533E-9EDE-409C-A799-4C4FD1DF26CB}" type="pres">
      <dgm:prSet presAssocID="{A922678D-9782-40CE-9698-34DDCC8A0669}" presName="parentText" presStyleLbl="node1" presStyleIdx="1" presStyleCnt="3">
        <dgm:presLayoutVars>
          <dgm:chMax val="1"/>
          <dgm:bulletEnabled val="1"/>
        </dgm:presLayoutVars>
      </dgm:prSet>
      <dgm:spPr/>
      <dgm:t>
        <a:bodyPr/>
        <a:lstStyle/>
        <a:p>
          <a:endParaRPr lang="en-US"/>
        </a:p>
      </dgm:t>
    </dgm:pt>
    <dgm:pt modelId="{0650CBBE-1C9D-417B-9A82-23DA8BB8F00C}" type="pres">
      <dgm:prSet presAssocID="{A922678D-9782-40CE-9698-34DDCC8A0669}" presName="descendantText" presStyleLbl="alignAccFollowNode1" presStyleIdx="1" presStyleCnt="3">
        <dgm:presLayoutVars>
          <dgm:bulletEnabled val="1"/>
        </dgm:presLayoutVars>
      </dgm:prSet>
      <dgm:spPr/>
      <dgm:t>
        <a:bodyPr/>
        <a:lstStyle/>
        <a:p>
          <a:endParaRPr lang="en-US"/>
        </a:p>
      </dgm:t>
    </dgm:pt>
    <dgm:pt modelId="{32FE4D6B-DA75-4B31-A1FD-A746F59F5CCF}" type="pres">
      <dgm:prSet presAssocID="{20BBB8B6-3E03-46EF-B0EA-9524BDB07FE8}" presName="sp" presStyleCnt="0"/>
      <dgm:spPr/>
    </dgm:pt>
    <dgm:pt modelId="{7C1DAB45-4A2E-4D60-94D6-AE2089E9A518}" type="pres">
      <dgm:prSet presAssocID="{2A21BD13-8086-41A3-A83E-80CA95FA9417}" presName="linNode" presStyleCnt="0"/>
      <dgm:spPr/>
    </dgm:pt>
    <dgm:pt modelId="{B5539CF7-7CB8-4229-83A8-EC1C94449C2C}" type="pres">
      <dgm:prSet presAssocID="{2A21BD13-8086-41A3-A83E-80CA95FA9417}" presName="parentText" presStyleLbl="node1" presStyleIdx="2" presStyleCnt="3">
        <dgm:presLayoutVars>
          <dgm:chMax val="1"/>
          <dgm:bulletEnabled val="1"/>
        </dgm:presLayoutVars>
      </dgm:prSet>
      <dgm:spPr/>
      <dgm:t>
        <a:bodyPr/>
        <a:lstStyle/>
        <a:p>
          <a:endParaRPr lang="en-US"/>
        </a:p>
      </dgm:t>
    </dgm:pt>
    <dgm:pt modelId="{87329DA7-3E28-4417-9220-A0D766CC1AA7}" type="pres">
      <dgm:prSet presAssocID="{2A21BD13-8086-41A3-A83E-80CA95FA9417}" presName="descendantText" presStyleLbl="alignAccFollowNode1" presStyleIdx="2" presStyleCnt="3">
        <dgm:presLayoutVars>
          <dgm:bulletEnabled val="1"/>
        </dgm:presLayoutVars>
      </dgm:prSet>
      <dgm:spPr/>
      <dgm:t>
        <a:bodyPr/>
        <a:lstStyle/>
        <a:p>
          <a:endParaRPr lang="en-US"/>
        </a:p>
      </dgm:t>
    </dgm:pt>
  </dgm:ptLst>
  <dgm:cxnLst>
    <dgm:cxn modelId="{6B37CD1B-3D29-410A-A149-C09D714A81F9}" type="presOf" srcId="{CE23A5CA-7C47-44A0-A855-7E0845C12AEB}" destId="{4A366BA3-C1B7-4D31-A94A-0C5987A74412}" srcOrd="0" destOrd="0" presId="urn:microsoft.com/office/officeart/2005/8/layout/vList5"/>
    <dgm:cxn modelId="{6C40812E-5978-4F04-BF3F-FAEC3AFD42F6}" type="presOf" srcId="{71169C7A-A41C-4420-9693-738D5B0C00AC}" destId="{0650CBBE-1C9D-417B-9A82-23DA8BB8F00C}" srcOrd="0" destOrd="0" presId="urn:microsoft.com/office/officeart/2005/8/layout/vList5"/>
    <dgm:cxn modelId="{AA54C8DC-71A9-467A-A828-66F691E25804}" type="presOf" srcId="{C6663AF7-8741-4AC8-B8D4-634D5B3A64D8}" destId="{0650CBBE-1C9D-417B-9A82-23DA8BB8F00C}" srcOrd="0" destOrd="1" presId="urn:microsoft.com/office/officeart/2005/8/layout/vList5"/>
    <dgm:cxn modelId="{252C190C-06D0-4C76-A105-839650AAC7BD}" srcId="{23D3826E-B825-49AB-946D-628FFE56AC9C}" destId="{CE23A5CA-7C47-44A0-A855-7E0845C12AEB}" srcOrd="0" destOrd="0" parTransId="{3B79B95F-3EBA-412D-BE05-2D11BDB781E5}" sibTransId="{E292FEA9-013A-4062-961B-9B0314A71546}"/>
    <dgm:cxn modelId="{41EA0523-CE48-4AA1-BC42-03F362C45A7B}" type="presOf" srcId="{A922678D-9782-40CE-9698-34DDCC8A0669}" destId="{083F533E-9EDE-409C-A799-4C4FD1DF26CB}" srcOrd="0" destOrd="0" presId="urn:microsoft.com/office/officeart/2005/8/layout/vList5"/>
    <dgm:cxn modelId="{BBC44E0C-4815-434D-8A72-FE6DC4E3120E}" srcId="{2A21BD13-8086-41A3-A83E-80CA95FA9417}" destId="{27594FAE-6694-4ABE-AFFE-EEDA7A1F7D67}" srcOrd="1" destOrd="0" parTransId="{D02F3C00-926A-4634-B2B0-0F905D889690}" sibTransId="{61F08336-13AF-4814-9F2C-3274BEBE89AD}"/>
    <dgm:cxn modelId="{F64CB97E-E444-40B4-AF1C-FFD9EF1188F3}" srcId="{2A21BD13-8086-41A3-A83E-80CA95FA9417}" destId="{06EF035F-C614-4A5F-9F20-4DDE9C70F715}" srcOrd="0" destOrd="0" parTransId="{DFACDCCB-1AB8-4385-B4C3-4C5FF0E2FD66}" sibTransId="{0805D3C4-88B4-481A-AFDC-EBC013701730}"/>
    <dgm:cxn modelId="{14CFD299-196C-440D-A979-49244DFC6CE9}" srcId="{C9377950-B8EB-4F2E-B99F-CD452B0F8365}" destId="{2A21BD13-8086-41A3-A83E-80CA95FA9417}" srcOrd="2" destOrd="0" parTransId="{DBA84772-BBF6-43EE-BCB9-B39C32E97307}" sibTransId="{376A948C-BF37-4346-A91A-00936457BD2E}"/>
    <dgm:cxn modelId="{06241F78-95AA-40C6-8D7C-A75E9685CEF2}" type="presOf" srcId="{23D3826E-B825-49AB-946D-628FFE56AC9C}" destId="{8D78C057-E627-4034-A7C4-FCD9DB561A4F}" srcOrd="0" destOrd="0" presId="urn:microsoft.com/office/officeart/2005/8/layout/vList5"/>
    <dgm:cxn modelId="{9A48ACD1-2EED-4F47-A54C-27627521D185}" srcId="{C9377950-B8EB-4F2E-B99F-CD452B0F8365}" destId="{A922678D-9782-40CE-9698-34DDCC8A0669}" srcOrd="1" destOrd="0" parTransId="{E5515031-EAA9-40A1-90D4-D39265B3D58A}" sibTransId="{20BBB8B6-3E03-46EF-B0EA-9524BDB07FE8}"/>
    <dgm:cxn modelId="{B95B2DFB-BF37-4E9E-89E2-FBA782CDFC1D}" srcId="{C9377950-B8EB-4F2E-B99F-CD452B0F8365}" destId="{23D3826E-B825-49AB-946D-628FFE56AC9C}" srcOrd="0" destOrd="0" parTransId="{AA52DA27-5615-4907-8002-264EE6DA97AB}" sibTransId="{DDA4C9F1-FFEC-4960-AA98-0DD5A74670D1}"/>
    <dgm:cxn modelId="{733F9BB9-2975-41A6-8FF6-4E5F88D7806B}" type="presOf" srcId="{06EF035F-C614-4A5F-9F20-4DDE9C70F715}" destId="{87329DA7-3E28-4417-9220-A0D766CC1AA7}" srcOrd="0" destOrd="0" presId="urn:microsoft.com/office/officeart/2005/8/layout/vList5"/>
    <dgm:cxn modelId="{A5E57F98-C454-4217-8CB9-01116F2DF1DF}" type="presOf" srcId="{C9377950-B8EB-4F2E-B99F-CD452B0F8365}" destId="{ADFD1268-571A-4DC4-94FA-251B7A83C790}" srcOrd="0" destOrd="0" presId="urn:microsoft.com/office/officeart/2005/8/layout/vList5"/>
    <dgm:cxn modelId="{E278A77B-FF8C-476C-9E31-F1DE069D3D74}" srcId="{A922678D-9782-40CE-9698-34DDCC8A0669}" destId="{71169C7A-A41C-4420-9693-738D5B0C00AC}" srcOrd="0" destOrd="0" parTransId="{241E611C-AE1B-4DEA-86A1-E89052ED88FF}" sibTransId="{F14FCC78-4CD2-4D4D-B9B2-70112380018D}"/>
    <dgm:cxn modelId="{57614B34-6ED1-4C61-9503-6BEB775A7E27}" srcId="{23D3826E-B825-49AB-946D-628FFE56AC9C}" destId="{94BB476E-AFD8-431E-B240-AA9F90AD5C7F}" srcOrd="1" destOrd="0" parTransId="{6E8D89CB-4678-48E9-9B89-7EF0A4ED2CE5}" sibTransId="{22F109E0-2BE2-4B34-89B8-6243B027149C}"/>
    <dgm:cxn modelId="{E1782201-81F7-47AD-83B9-7F90A9086F1A}" type="presOf" srcId="{2A21BD13-8086-41A3-A83E-80CA95FA9417}" destId="{B5539CF7-7CB8-4229-83A8-EC1C94449C2C}" srcOrd="0" destOrd="0" presId="urn:microsoft.com/office/officeart/2005/8/layout/vList5"/>
    <dgm:cxn modelId="{65D4CCFB-5361-4087-9B28-DCD2A05092C7}" type="presOf" srcId="{94BB476E-AFD8-431E-B240-AA9F90AD5C7F}" destId="{4A366BA3-C1B7-4D31-A94A-0C5987A74412}" srcOrd="0" destOrd="1" presId="urn:microsoft.com/office/officeart/2005/8/layout/vList5"/>
    <dgm:cxn modelId="{678E9EB6-D174-47F5-A35E-F3DD1629A613}" srcId="{A922678D-9782-40CE-9698-34DDCC8A0669}" destId="{C6663AF7-8741-4AC8-B8D4-634D5B3A64D8}" srcOrd="1" destOrd="0" parTransId="{68975F3C-B88A-4E46-B58F-2FDD35BB75DE}" sibTransId="{ACEDFB20-BFE6-4E28-A318-A1359AD86C6D}"/>
    <dgm:cxn modelId="{85B6FF81-C7D5-4C28-BFD1-7133C1A6951E}" type="presOf" srcId="{27594FAE-6694-4ABE-AFFE-EEDA7A1F7D67}" destId="{87329DA7-3E28-4417-9220-A0D766CC1AA7}" srcOrd="0" destOrd="1" presId="urn:microsoft.com/office/officeart/2005/8/layout/vList5"/>
    <dgm:cxn modelId="{D30DCA8F-7FE6-487B-B1CB-B690DCD7A50B}" type="presParOf" srcId="{ADFD1268-571A-4DC4-94FA-251B7A83C790}" destId="{E263222B-F2A9-40C5-9D9E-89D5E190AAF1}" srcOrd="0" destOrd="0" presId="urn:microsoft.com/office/officeart/2005/8/layout/vList5"/>
    <dgm:cxn modelId="{177DAA1F-B546-41D0-BF63-87B732B3FE7A}" type="presParOf" srcId="{E263222B-F2A9-40C5-9D9E-89D5E190AAF1}" destId="{8D78C057-E627-4034-A7C4-FCD9DB561A4F}" srcOrd="0" destOrd="0" presId="urn:microsoft.com/office/officeart/2005/8/layout/vList5"/>
    <dgm:cxn modelId="{374FB42F-D0AC-414D-9198-EC4E5A9ACAAD}" type="presParOf" srcId="{E263222B-F2A9-40C5-9D9E-89D5E190AAF1}" destId="{4A366BA3-C1B7-4D31-A94A-0C5987A74412}" srcOrd="1" destOrd="0" presId="urn:microsoft.com/office/officeart/2005/8/layout/vList5"/>
    <dgm:cxn modelId="{F736A601-25A4-4FC3-BCC3-00272B7E36C2}" type="presParOf" srcId="{ADFD1268-571A-4DC4-94FA-251B7A83C790}" destId="{F4C28237-A9E2-4569-98FC-F753D8DA51DA}" srcOrd="1" destOrd="0" presId="urn:microsoft.com/office/officeart/2005/8/layout/vList5"/>
    <dgm:cxn modelId="{E4FC25D8-70BE-4AFF-A22D-ABF0E1A34BE1}" type="presParOf" srcId="{ADFD1268-571A-4DC4-94FA-251B7A83C790}" destId="{97681117-85BC-46C2-8F8B-F3EE7C7827B3}" srcOrd="2" destOrd="0" presId="urn:microsoft.com/office/officeart/2005/8/layout/vList5"/>
    <dgm:cxn modelId="{929D048F-2C56-452F-B14C-2266BF0E34C6}" type="presParOf" srcId="{97681117-85BC-46C2-8F8B-F3EE7C7827B3}" destId="{083F533E-9EDE-409C-A799-4C4FD1DF26CB}" srcOrd="0" destOrd="0" presId="urn:microsoft.com/office/officeart/2005/8/layout/vList5"/>
    <dgm:cxn modelId="{BF19C353-A93C-492F-83BE-3EDDD49C3DB3}" type="presParOf" srcId="{97681117-85BC-46C2-8F8B-F3EE7C7827B3}" destId="{0650CBBE-1C9D-417B-9A82-23DA8BB8F00C}" srcOrd="1" destOrd="0" presId="urn:microsoft.com/office/officeart/2005/8/layout/vList5"/>
    <dgm:cxn modelId="{CCA6F89A-3C4D-43E6-902D-F788F70159E1}" type="presParOf" srcId="{ADFD1268-571A-4DC4-94FA-251B7A83C790}" destId="{32FE4D6B-DA75-4B31-A1FD-A746F59F5CCF}" srcOrd="3" destOrd="0" presId="urn:microsoft.com/office/officeart/2005/8/layout/vList5"/>
    <dgm:cxn modelId="{F89BBFAC-82FA-48B7-AA7A-3B9D4C293761}" type="presParOf" srcId="{ADFD1268-571A-4DC4-94FA-251B7A83C790}" destId="{7C1DAB45-4A2E-4D60-94D6-AE2089E9A518}" srcOrd="4" destOrd="0" presId="urn:microsoft.com/office/officeart/2005/8/layout/vList5"/>
    <dgm:cxn modelId="{753B0C06-085A-42E7-9726-27E0C13344CE}" type="presParOf" srcId="{7C1DAB45-4A2E-4D60-94D6-AE2089E9A518}" destId="{B5539CF7-7CB8-4229-83A8-EC1C94449C2C}" srcOrd="0" destOrd="0" presId="urn:microsoft.com/office/officeart/2005/8/layout/vList5"/>
    <dgm:cxn modelId="{6BE7A346-9F4D-4685-B47B-163FDC6D4B95}" type="presParOf" srcId="{7C1DAB45-4A2E-4D60-94D6-AE2089E9A518}" destId="{87329DA7-3E28-4417-9220-A0D766CC1AA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9CCBB3-3F6C-4648-AD48-0465DB549C9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83BCD4-E356-447F-9830-4B7CC599E8FA}">
      <dgm:prSet phldrT="[Text]"/>
      <dgm:spPr/>
      <dgm:t>
        <a:bodyPr/>
        <a:lstStyle/>
        <a:p>
          <a:r>
            <a:rPr lang="en-US" b="1" dirty="0">
              <a:solidFill>
                <a:schemeClr val="tx1"/>
              </a:solidFill>
            </a:rPr>
            <a:t>Health &amp; Well-being of Their Children</a:t>
          </a:r>
        </a:p>
      </dgm:t>
    </dgm:pt>
    <dgm:pt modelId="{F418C72D-C100-4354-ACD7-0F7A1A25BC0D}" type="parTrans" cxnId="{D71E88C7-16F4-4993-94B6-87A2D83D9812}">
      <dgm:prSet/>
      <dgm:spPr/>
      <dgm:t>
        <a:bodyPr/>
        <a:lstStyle/>
        <a:p>
          <a:endParaRPr lang="en-US"/>
        </a:p>
      </dgm:t>
    </dgm:pt>
    <dgm:pt modelId="{8037757B-57F1-481D-8BBE-5784BA8C6AAF}" type="sibTrans" cxnId="{D71E88C7-16F4-4993-94B6-87A2D83D9812}">
      <dgm:prSet/>
      <dgm:spPr/>
      <dgm:t>
        <a:bodyPr/>
        <a:lstStyle/>
        <a:p>
          <a:endParaRPr lang="en-US"/>
        </a:p>
      </dgm:t>
    </dgm:pt>
    <dgm:pt modelId="{4BE396A3-FFA8-40D0-9316-8BB7FDC7B979}">
      <dgm:prSet phldrT="[Text]"/>
      <dgm:spPr/>
      <dgm:t>
        <a:bodyPr/>
        <a:lstStyle/>
        <a:p>
          <a:r>
            <a:rPr lang="en-US" dirty="0"/>
            <a:t>“Their kids are safe, healthy, and protected”</a:t>
          </a:r>
        </a:p>
      </dgm:t>
    </dgm:pt>
    <dgm:pt modelId="{67BC4161-37D3-4C3D-BED7-3AD6B6889D01}" type="parTrans" cxnId="{7A6DD64B-AE8C-4712-8574-9D6788EDA061}">
      <dgm:prSet/>
      <dgm:spPr/>
      <dgm:t>
        <a:bodyPr/>
        <a:lstStyle/>
        <a:p>
          <a:endParaRPr lang="en-US"/>
        </a:p>
      </dgm:t>
    </dgm:pt>
    <dgm:pt modelId="{A81D8EA8-1BAD-4331-AAA9-AEBAD8D2CC2B}" type="sibTrans" cxnId="{7A6DD64B-AE8C-4712-8574-9D6788EDA061}">
      <dgm:prSet/>
      <dgm:spPr/>
      <dgm:t>
        <a:bodyPr/>
        <a:lstStyle/>
        <a:p>
          <a:endParaRPr lang="en-US"/>
        </a:p>
      </dgm:t>
    </dgm:pt>
    <dgm:pt modelId="{B750C081-9701-4FDC-8E43-CC5915359C0A}">
      <dgm:prSet phldrT="[Text]"/>
      <dgm:spPr/>
      <dgm:t>
        <a:bodyPr/>
        <a:lstStyle/>
        <a:p>
          <a:r>
            <a:rPr lang="en-US" dirty="0"/>
            <a:t>“Basic needs covered”</a:t>
          </a:r>
        </a:p>
      </dgm:t>
    </dgm:pt>
    <dgm:pt modelId="{5538879B-10F2-45D8-AFCC-8C4AEAF4C35D}" type="parTrans" cxnId="{542D6EFA-CB2E-488F-9E08-DEB52B77DE34}">
      <dgm:prSet/>
      <dgm:spPr/>
      <dgm:t>
        <a:bodyPr/>
        <a:lstStyle/>
        <a:p>
          <a:endParaRPr lang="en-US"/>
        </a:p>
      </dgm:t>
    </dgm:pt>
    <dgm:pt modelId="{C620DE2A-0133-4445-AE6B-21425D0AC36B}" type="sibTrans" cxnId="{542D6EFA-CB2E-488F-9E08-DEB52B77DE34}">
      <dgm:prSet/>
      <dgm:spPr/>
      <dgm:t>
        <a:bodyPr/>
        <a:lstStyle/>
        <a:p>
          <a:endParaRPr lang="en-US"/>
        </a:p>
      </dgm:t>
    </dgm:pt>
    <dgm:pt modelId="{8211F48C-E022-4FD1-9526-CEA9E7CD9E56}">
      <dgm:prSet phldrT="[Text]"/>
      <dgm:spPr/>
      <dgm:t>
        <a:bodyPr/>
        <a:lstStyle/>
        <a:p>
          <a:r>
            <a:rPr lang="en-US" b="1" dirty="0">
              <a:solidFill>
                <a:schemeClr val="tx1"/>
              </a:solidFill>
            </a:rPr>
            <a:t>Feeling Affirmed &amp; Confident</a:t>
          </a:r>
        </a:p>
      </dgm:t>
    </dgm:pt>
    <dgm:pt modelId="{AEA1BCD2-D2D7-4E2A-8636-EBDE473655F6}" type="parTrans" cxnId="{F0D7CA82-7616-4CF2-A0CD-0C5ECF6348DA}">
      <dgm:prSet/>
      <dgm:spPr/>
      <dgm:t>
        <a:bodyPr/>
        <a:lstStyle/>
        <a:p>
          <a:endParaRPr lang="en-US"/>
        </a:p>
      </dgm:t>
    </dgm:pt>
    <dgm:pt modelId="{D4D6EDED-D5F2-4147-B6BF-9741B1F9139E}" type="sibTrans" cxnId="{F0D7CA82-7616-4CF2-A0CD-0C5ECF6348DA}">
      <dgm:prSet/>
      <dgm:spPr/>
      <dgm:t>
        <a:bodyPr/>
        <a:lstStyle/>
        <a:p>
          <a:endParaRPr lang="en-US"/>
        </a:p>
      </dgm:t>
    </dgm:pt>
    <dgm:pt modelId="{12BEF743-334F-4F51-8D51-6644A54BF250}">
      <dgm:prSet phldrT="[Text]"/>
      <dgm:spPr/>
      <dgm:t>
        <a:bodyPr/>
        <a:lstStyle/>
        <a:p>
          <a:r>
            <a:rPr lang="en-US" dirty="0"/>
            <a:t>“Knowing they are enough”</a:t>
          </a:r>
        </a:p>
      </dgm:t>
    </dgm:pt>
    <dgm:pt modelId="{1B806E16-8506-4711-A388-FAD39EF1DCF9}" type="parTrans" cxnId="{DA30A4E9-0C3C-4002-83C9-60F8AE1FA48E}">
      <dgm:prSet/>
      <dgm:spPr/>
      <dgm:t>
        <a:bodyPr/>
        <a:lstStyle/>
        <a:p>
          <a:endParaRPr lang="en-US"/>
        </a:p>
      </dgm:t>
    </dgm:pt>
    <dgm:pt modelId="{4BA0E4FC-406C-485C-AC36-E0624E0BFC5E}" type="sibTrans" cxnId="{DA30A4E9-0C3C-4002-83C9-60F8AE1FA48E}">
      <dgm:prSet/>
      <dgm:spPr/>
      <dgm:t>
        <a:bodyPr/>
        <a:lstStyle/>
        <a:p>
          <a:endParaRPr lang="en-US"/>
        </a:p>
      </dgm:t>
    </dgm:pt>
    <dgm:pt modelId="{078E2279-B6E9-4710-9B61-A27AEF72CD24}">
      <dgm:prSet phldrT="[Text]"/>
      <dgm:spPr/>
      <dgm:t>
        <a:bodyPr/>
        <a:lstStyle/>
        <a:p>
          <a:r>
            <a:rPr lang="en-US" b="1" dirty="0">
              <a:solidFill>
                <a:schemeClr val="tx1"/>
              </a:solidFill>
            </a:rPr>
            <a:t>Relationships &amp; Connection</a:t>
          </a:r>
        </a:p>
      </dgm:t>
    </dgm:pt>
    <dgm:pt modelId="{382F6FC2-135B-411E-8CDB-3F1D7A6826D0}" type="parTrans" cxnId="{CAD34655-6B87-4DEB-BB5E-AE7AC01E39ED}">
      <dgm:prSet/>
      <dgm:spPr/>
      <dgm:t>
        <a:bodyPr/>
        <a:lstStyle/>
        <a:p>
          <a:endParaRPr lang="en-US"/>
        </a:p>
      </dgm:t>
    </dgm:pt>
    <dgm:pt modelId="{A733D060-A1D8-49C8-B8C2-14DAE44F687F}" type="sibTrans" cxnId="{CAD34655-6B87-4DEB-BB5E-AE7AC01E39ED}">
      <dgm:prSet/>
      <dgm:spPr/>
      <dgm:t>
        <a:bodyPr/>
        <a:lstStyle/>
        <a:p>
          <a:endParaRPr lang="en-US"/>
        </a:p>
      </dgm:t>
    </dgm:pt>
    <dgm:pt modelId="{323D7ED9-93CE-42C9-AA19-FCA26D8C02B5}">
      <dgm:prSet phldrT="[Text]"/>
      <dgm:spPr/>
      <dgm:t>
        <a:bodyPr/>
        <a:lstStyle/>
        <a:p>
          <a:r>
            <a:rPr lang="en-US" dirty="0"/>
            <a:t>“Knowing you are not alone; we’re all here together”</a:t>
          </a:r>
        </a:p>
      </dgm:t>
    </dgm:pt>
    <dgm:pt modelId="{CD067386-B584-4E05-BC84-B1C7CF55BE51}" type="parTrans" cxnId="{92B01CB5-01E1-4890-AE0D-8B74210118B5}">
      <dgm:prSet/>
      <dgm:spPr/>
      <dgm:t>
        <a:bodyPr/>
        <a:lstStyle/>
        <a:p>
          <a:endParaRPr lang="en-US"/>
        </a:p>
      </dgm:t>
    </dgm:pt>
    <dgm:pt modelId="{96C16F83-BAAC-41BD-80B3-3A3AE1753C89}" type="sibTrans" cxnId="{92B01CB5-01E1-4890-AE0D-8B74210118B5}">
      <dgm:prSet/>
      <dgm:spPr/>
      <dgm:t>
        <a:bodyPr/>
        <a:lstStyle/>
        <a:p>
          <a:endParaRPr lang="en-US"/>
        </a:p>
      </dgm:t>
    </dgm:pt>
    <dgm:pt modelId="{ADEFA480-0CD4-4F53-81A9-A5A0568CFC30}">
      <dgm:prSet phldrT="[Text]"/>
      <dgm:spPr/>
      <dgm:t>
        <a:bodyPr/>
        <a:lstStyle/>
        <a:p>
          <a:r>
            <a:rPr lang="en-US" dirty="0"/>
            <a:t>“Spending time with their children and nurturing them”</a:t>
          </a:r>
        </a:p>
      </dgm:t>
    </dgm:pt>
    <dgm:pt modelId="{F663A3C1-EC61-4596-AB07-377D23D8B613}" type="parTrans" cxnId="{4E3824F2-10C3-4F7B-8F55-01A435264E10}">
      <dgm:prSet/>
      <dgm:spPr/>
      <dgm:t>
        <a:bodyPr/>
        <a:lstStyle/>
        <a:p>
          <a:endParaRPr lang="en-US"/>
        </a:p>
      </dgm:t>
    </dgm:pt>
    <dgm:pt modelId="{BA41AD28-CFCC-4C05-91F2-EFF497D04AAE}" type="sibTrans" cxnId="{4E3824F2-10C3-4F7B-8F55-01A435264E10}">
      <dgm:prSet/>
      <dgm:spPr/>
      <dgm:t>
        <a:bodyPr/>
        <a:lstStyle/>
        <a:p>
          <a:endParaRPr lang="en-US"/>
        </a:p>
      </dgm:t>
    </dgm:pt>
    <dgm:pt modelId="{F23F9EA5-5505-411F-863E-A18162142B3B}">
      <dgm:prSet phldrT="[Text]"/>
      <dgm:spPr/>
      <dgm:t>
        <a:bodyPr/>
        <a:lstStyle/>
        <a:p>
          <a:r>
            <a:rPr lang="en-US" dirty="0"/>
            <a:t>“Safety and growth of their children”</a:t>
          </a:r>
        </a:p>
      </dgm:t>
    </dgm:pt>
    <dgm:pt modelId="{FB8675AF-B9F2-4219-89E6-ED9F2C9964BA}" type="parTrans" cxnId="{28EF42F4-221F-4D0A-9E61-331456D9995A}">
      <dgm:prSet/>
      <dgm:spPr/>
      <dgm:t>
        <a:bodyPr/>
        <a:lstStyle/>
        <a:p>
          <a:endParaRPr lang="en-US"/>
        </a:p>
      </dgm:t>
    </dgm:pt>
    <dgm:pt modelId="{BDDC698D-6DFD-496B-858B-27829FA50BF4}" type="sibTrans" cxnId="{28EF42F4-221F-4D0A-9E61-331456D9995A}">
      <dgm:prSet/>
      <dgm:spPr/>
      <dgm:t>
        <a:bodyPr/>
        <a:lstStyle/>
        <a:p>
          <a:endParaRPr lang="en-US"/>
        </a:p>
      </dgm:t>
    </dgm:pt>
    <dgm:pt modelId="{DA923D57-C076-44FB-8198-BB527729E59F}">
      <dgm:prSet phldrT="[Text]"/>
      <dgm:spPr/>
      <dgm:t>
        <a:bodyPr/>
        <a:lstStyle/>
        <a:p>
          <a:endParaRPr lang="en-US" dirty="0"/>
        </a:p>
      </dgm:t>
    </dgm:pt>
    <dgm:pt modelId="{18B81A2B-CEE9-45C4-89AC-27DEED84AAAD}" type="parTrans" cxnId="{650CF46A-1B88-4B6F-89E8-D2473A9A033C}">
      <dgm:prSet/>
      <dgm:spPr/>
      <dgm:t>
        <a:bodyPr/>
        <a:lstStyle/>
        <a:p>
          <a:endParaRPr lang="en-US"/>
        </a:p>
      </dgm:t>
    </dgm:pt>
    <dgm:pt modelId="{8D0E25F7-7477-4A1D-8B97-C8EDAD8EFF3D}" type="sibTrans" cxnId="{650CF46A-1B88-4B6F-89E8-D2473A9A033C}">
      <dgm:prSet/>
      <dgm:spPr/>
      <dgm:t>
        <a:bodyPr/>
        <a:lstStyle/>
        <a:p>
          <a:endParaRPr lang="en-US"/>
        </a:p>
      </dgm:t>
    </dgm:pt>
    <dgm:pt modelId="{88914D09-E1B9-478A-94E0-3DC46E83D327}">
      <dgm:prSet phldrT="[Text]"/>
      <dgm:spPr/>
      <dgm:t>
        <a:bodyPr/>
        <a:lstStyle/>
        <a:p>
          <a:endParaRPr lang="en-US" dirty="0"/>
        </a:p>
      </dgm:t>
    </dgm:pt>
    <dgm:pt modelId="{9B613499-35DD-4571-A489-67E9D83ECB95}" type="parTrans" cxnId="{827C1F73-DEA6-4D78-B985-6D2F842497B0}">
      <dgm:prSet/>
      <dgm:spPr/>
      <dgm:t>
        <a:bodyPr/>
        <a:lstStyle/>
        <a:p>
          <a:endParaRPr lang="en-US"/>
        </a:p>
      </dgm:t>
    </dgm:pt>
    <dgm:pt modelId="{C73009BF-6E28-4D5F-8179-D2D4D2B555F7}" type="sibTrans" cxnId="{827C1F73-DEA6-4D78-B985-6D2F842497B0}">
      <dgm:prSet/>
      <dgm:spPr/>
      <dgm:t>
        <a:bodyPr/>
        <a:lstStyle/>
        <a:p>
          <a:endParaRPr lang="en-US"/>
        </a:p>
      </dgm:t>
    </dgm:pt>
    <dgm:pt modelId="{FDC42224-1296-49AD-9714-E9F88064F5F1}">
      <dgm:prSet phldrT="[Text]"/>
      <dgm:spPr/>
      <dgm:t>
        <a:bodyPr/>
        <a:lstStyle/>
        <a:p>
          <a:endParaRPr lang="en-US" dirty="0"/>
        </a:p>
      </dgm:t>
    </dgm:pt>
    <dgm:pt modelId="{2E4A3657-1523-4045-9C43-B4CE2A0BE6BD}" type="parTrans" cxnId="{091850CD-6F24-4A50-B335-7ABE4A30BF5B}">
      <dgm:prSet/>
      <dgm:spPr/>
      <dgm:t>
        <a:bodyPr/>
        <a:lstStyle/>
        <a:p>
          <a:endParaRPr lang="en-US"/>
        </a:p>
      </dgm:t>
    </dgm:pt>
    <dgm:pt modelId="{2576CBD1-6BCE-40B6-BFEC-D554B6E7B9DA}" type="sibTrans" cxnId="{091850CD-6F24-4A50-B335-7ABE4A30BF5B}">
      <dgm:prSet/>
      <dgm:spPr/>
      <dgm:t>
        <a:bodyPr/>
        <a:lstStyle/>
        <a:p>
          <a:endParaRPr lang="en-US"/>
        </a:p>
      </dgm:t>
    </dgm:pt>
    <dgm:pt modelId="{5A5592FB-6098-41F6-8325-C6A3D2132EDF}">
      <dgm:prSet phldrT="[Text]"/>
      <dgm:spPr/>
      <dgm:t>
        <a:bodyPr/>
        <a:lstStyle/>
        <a:p>
          <a:r>
            <a:rPr lang="en-US" dirty="0"/>
            <a:t>“Learning to listen to, develop, trust their own voices”</a:t>
          </a:r>
        </a:p>
      </dgm:t>
    </dgm:pt>
    <dgm:pt modelId="{63D188CB-DD99-4CCE-B8D4-081CEB7FB955}" type="parTrans" cxnId="{7FC1B858-B18D-406A-B6FE-7C7C2FF05A05}">
      <dgm:prSet/>
      <dgm:spPr/>
      <dgm:t>
        <a:bodyPr/>
        <a:lstStyle/>
        <a:p>
          <a:endParaRPr lang="en-US"/>
        </a:p>
      </dgm:t>
    </dgm:pt>
    <dgm:pt modelId="{6B555725-8A31-4568-BC1D-1A470A0CF0AE}" type="sibTrans" cxnId="{7FC1B858-B18D-406A-B6FE-7C7C2FF05A05}">
      <dgm:prSet/>
      <dgm:spPr/>
      <dgm:t>
        <a:bodyPr/>
        <a:lstStyle/>
        <a:p>
          <a:endParaRPr lang="en-US"/>
        </a:p>
      </dgm:t>
    </dgm:pt>
    <dgm:pt modelId="{C26CF595-F7FB-4505-9FFD-A92286A97768}">
      <dgm:prSet phldrT="[Text]"/>
      <dgm:spPr/>
      <dgm:t>
        <a:bodyPr/>
        <a:lstStyle/>
        <a:p>
          <a:r>
            <a:rPr lang="en-US" dirty="0"/>
            <a:t>“Reassurance that they’re doing the right things as parents”</a:t>
          </a:r>
        </a:p>
      </dgm:t>
    </dgm:pt>
    <dgm:pt modelId="{014E34AF-0592-49E8-9CE6-686F5545F397}" type="parTrans" cxnId="{BE3A6C45-7D33-4806-A3E7-6FFCFD52F784}">
      <dgm:prSet/>
      <dgm:spPr/>
      <dgm:t>
        <a:bodyPr/>
        <a:lstStyle/>
        <a:p>
          <a:endParaRPr lang="en-US"/>
        </a:p>
      </dgm:t>
    </dgm:pt>
    <dgm:pt modelId="{DDB5A031-BA45-4B5F-BFA9-19F93A8D0A57}" type="sibTrans" cxnId="{BE3A6C45-7D33-4806-A3E7-6FFCFD52F784}">
      <dgm:prSet/>
      <dgm:spPr/>
      <dgm:t>
        <a:bodyPr/>
        <a:lstStyle/>
        <a:p>
          <a:endParaRPr lang="en-US"/>
        </a:p>
      </dgm:t>
    </dgm:pt>
    <dgm:pt modelId="{1A1CE409-ADF7-4172-BF16-6700BD3064B8}">
      <dgm:prSet phldrT="[Text]"/>
      <dgm:spPr/>
      <dgm:t>
        <a:bodyPr/>
        <a:lstStyle/>
        <a:p>
          <a:r>
            <a:rPr lang="en-US" dirty="0"/>
            <a:t>“Feeling like everything is possible”</a:t>
          </a:r>
        </a:p>
      </dgm:t>
    </dgm:pt>
    <dgm:pt modelId="{6B6F1EAD-59D0-47C3-8B50-6E82E2C20514}" type="parTrans" cxnId="{77C7B7A6-5B63-4BE0-8103-D71B7BBD0FAC}">
      <dgm:prSet/>
      <dgm:spPr/>
      <dgm:t>
        <a:bodyPr/>
        <a:lstStyle/>
        <a:p>
          <a:endParaRPr lang="en-US"/>
        </a:p>
      </dgm:t>
    </dgm:pt>
    <dgm:pt modelId="{9223E28E-3312-4981-94DE-3B3A4249BBC2}" type="sibTrans" cxnId="{77C7B7A6-5B63-4BE0-8103-D71B7BBD0FAC}">
      <dgm:prSet/>
      <dgm:spPr/>
      <dgm:t>
        <a:bodyPr/>
        <a:lstStyle/>
        <a:p>
          <a:endParaRPr lang="en-US"/>
        </a:p>
      </dgm:t>
    </dgm:pt>
    <dgm:pt modelId="{5C7BA3CC-8B4B-4A5C-9E50-97D58D6215C8}">
      <dgm:prSet/>
      <dgm:spPr/>
      <dgm:t>
        <a:bodyPr/>
        <a:lstStyle/>
        <a:p>
          <a:r>
            <a:rPr lang="en-US" b="1" dirty="0">
              <a:solidFill>
                <a:schemeClr val="tx1"/>
              </a:solidFill>
            </a:rPr>
            <a:t>Having a Sense of Power</a:t>
          </a:r>
        </a:p>
      </dgm:t>
    </dgm:pt>
    <dgm:pt modelId="{7F830A48-3D7F-402D-9AED-C5AEDB6C04C0}" type="parTrans" cxnId="{63C03B49-29F0-4B60-840C-B1AD4219B18D}">
      <dgm:prSet/>
      <dgm:spPr/>
      <dgm:t>
        <a:bodyPr/>
        <a:lstStyle/>
        <a:p>
          <a:endParaRPr lang="en-US"/>
        </a:p>
      </dgm:t>
    </dgm:pt>
    <dgm:pt modelId="{36F6C630-C005-4372-9740-5865F55976A1}" type="sibTrans" cxnId="{63C03B49-29F0-4B60-840C-B1AD4219B18D}">
      <dgm:prSet/>
      <dgm:spPr/>
      <dgm:t>
        <a:bodyPr/>
        <a:lstStyle/>
        <a:p>
          <a:endParaRPr lang="en-US"/>
        </a:p>
      </dgm:t>
    </dgm:pt>
    <dgm:pt modelId="{3398F339-E92E-4BA9-BF60-78289837FDA1}">
      <dgm:prSet phldrT="[Text]"/>
      <dgm:spPr/>
      <dgm:t>
        <a:bodyPr/>
        <a:lstStyle/>
        <a:p>
          <a:r>
            <a:rPr lang="en-US" dirty="0"/>
            <a:t>“Connection to community peers”</a:t>
          </a:r>
        </a:p>
      </dgm:t>
    </dgm:pt>
    <dgm:pt modelId="{F587B004-8665-4CBF-A664-6B82B883F4C8}" type="parTrans" cxnId="{2A74D90A-4F5A-47EF-B4CE-EF690AF4675E}">
      <dgm:prSet/>
      <dgm:spPr/>
      <dgm:t>
        <a:bodyPr/>
        <a:lstStyle/>
        <a:p>
          <a:endParaRPr lang="en-US"/>
        </a:p>
      </dgm:t>
    </dgm:pt>
    <dgm:pt modelId="{3FB4838A-E1B4-4E4A-A7E1-F2B3E4612DC7}" type="sibTrans" cxnId="{2A74D90A-4F5A-47EF-B4CE-EF690AF4675E}">
      <dgm:prSet/>
      <dgm:spPr/>
      <dgm:t>
        <a:bodyPr/>
        <a:lstStyle/>
        <a:p>
          <a:endParaRPr lang="en-US"/>
        </a:p>
      </dgm:t>
    </dgm:pt>
    <dgm:pt modelId="{9B72C391-D756-41A6-9FA7-5B2D5CB00874}">
      <dgm:prSet phldrT="[Text]"/>
      <dgm:spPr/>
      <dgm:t>
        <a:bodyPr/>
        <a:lstStyle/>
        <a:p>
          <a:r>
            <a:rPr lang="en-US" dirty="0"/>
            <a:t>“Good relationships”</a:t>
          </a:r>
        </a:p>
      </dgm:t>
    </dgm:pt>
    <dgm:pt modelId="{34690BAD-F8A3-4698-9490-F6BD140B7BBD}" type="parTrans" cxnId="{2541AC6D-7EF4-4286-AF05-C1BB783A88EA}">
      <dgm:prSet/>
      <dgm:spPr/>
      <dgm:t>
        <a:bodyPr/>
        <a:lstStyle/>
        <a:p>
          <a:endParaRPr lang="en-US"/>
        </a:p>
      </dgm:t>
    </dgm:pt>
    <dgm:pt modelId="{8D7DC13F-1B1A-4547-970E-4EBD4C43DEFF}" type="sibTrans" cxnId="{2541AC6D-7EF4-4286-AF05-C1BB783A88EA}">
      <dgm:prSet/>
      <dgm:spPr/>
      <dgm:t>
        <a:bodyPr/>
        <a:lstStyle/>
        <a:p>
          <a:endParaRPr lang="en-US"/>
        </a:p>
      </dgm:t>
    </dgm:pt>
    <dgm:pt modelId="{D55A5974-7FF9-4231-ACD7-BFB36CB5755C}">
      <dgm:prSet/>
      <dgm:spPr/>
      <dgm:t>
        <a:bodyPr/>
        <a:lstStyle/>
        <a:p>
          <a:r>
            <a:rPr lang="en-US" dirty="0"/>
            <a:t>“In control of their goals”</a:t>
          </a:r>
        </a:p>
      </dgm:t>
    </dgm:pt>
    <dgm:pt modelId="{E5D84922-431D-4674-AD9A-58182E184A88}" type="parTrans" cxnId="{379410E9-B1BA-4724-8020-540D6C8F5CC2}">
      <dgm:prSet/>
      <dgm:spPr/>
      <dgm:t>
        <a:bodyPr/>
        <a:lstStyle/>
        <a:p>
          <a:endParaRPr lang="en-US"/>
        </a:p>
      </dgm:t>
    </dgm:pt>
    <dgm:pt modelId="{7391BCA1-4E61-45A9-B273-C1806A8BEADD}" type="sibTrans" cxnId="{379410E9-B1BA-4724-8020-540D6C8F5CC2}">
      <dgm:prSet/>
      <dgm:spPr/>
      <dgm:t>
        <a:bodyPr/>
        <a:lstStyle/>
        <a:p>
          <a:endParaRPr lang="en-US"/>
        </a:p>
      </dgm:t>
    </dgm:pt>
    <dgm:pt modelId="{5071A269-295F-4814-83A0-9F6A42BB53ED}">
      <dgm:prSet/>
      <dgm:spPr/>
      <dgm:t>
        <a:bodyPr/>
        <a:lstStyle/>
        <a:p>
          <a:r>
            <a:rPr lang="en-US" dirty="0"/>
            <a:t>“Making a positive future”</a:t>
          </a:r>
        </a:p>
      </dgm:t>
    </dgm:pt>
    <dgm:pt modelId="{828D0C05-4FC6-4080-BA3C-05C8049B292A}" type="parTrans" cxnId="{024D9EBB-C852-434A-8B8D-07FE85877D63}">
      <dgm:prSet/>
      <dgm:spPr/>
      <dgm:t>
        <a:bodyPr/>
        <a:lstStyle/>
        <a:p>
          <a:endParaRPr lang="en-US"/>
        </a:p>
      </dgm:t>
    </dgm:pt>
    <dgm:pt modelId="{8470117D-98B6-48AA-AD5D-8D721F83F781}" type="sibTrans" cxnId="{024D9EBB-C852-434A-8B8D-07FE85877D63}">
      <dgm:prSet/>
      <dgm:spPr/>
      <dgm:t>
        <a:bodyPr/>
        <a:lstStyle/>
        <a:p>
          <a:endParaRPr lang="en-US"/>
        </a:p>
      </dgm:t>
    </dgm:pt>
    <dgm:pt modelId="{F72D8735-1622-458F-8FC7-7C8E9608746F}">
      <dgm:prSet/>
      <dgm:spPr/>
      <dgm:t>
        <a:bodyPr/>
        <a:lstStyle/>
        <a:p>
          <a:r>
            <a:rPr lang="en-US" dirty="0"/>
            <a:t>“Dignity”</a:t>
          </a:r>
        </a:p>
      </dgm:t>
    </dgm:pt>
    <dgm:pt modelId="{917B85A2-AEBC-4F1E-87E2-61A4545D6C82}" type="parTrans" cxnId="{55E5F3C3-DE8F-4A2B-912A-CC660D0836A4}">
      <dgm:prSet/>
      <dgm:spPr/>
      <dgm:t>
        <a:bodyPr/>
        <a:lstStyle/>
        <a:p>
          <a:endParaRPr lang="en-US"/>
        </a:p>
      </dgm:t>
    </dgm:pt>
    <dgm:pt modelId="{D9F20792-17EB-41B3-8727-CD7F3F5A76BF}" type="sibTrans" cxnId="{55E5F3C3-DE8F-4A2B-912A-CC660D0836A4}">
      <dgm:prSet/>
      <dgm:spPr/>
      <dgm:t>
        <a:bodyPr/>
        <a:lstStyle/>
        <a:p>
          <a:endParaRPr lang="en-US"/>
        </a:p>
      </dgm:t>
    </dgm:pt>
    <dgm:pt modelId="{A3FB0CAE-7042-4DBF-BEA0-91514BA9C521}">
      <dgm:prSet/>
      <dgm:spPr/>
      <dgm:t>
        <a:bodyPr/>
        <a:lstStyle/>
        <a:p>
          <a:r>
            <a:rPr lang="en-US" dirty="0"/>
            <a:t>“Having choices”</a:t>
          </a:r>
        </a:p>
      </dgm:t>
    </dgm:pt>
    <dgm:pt modelId="{CF814FF9-D3B2-455C-AEB1-BF3D22F48216}" type="parTrans" cxnId="{5D5A9661-6C0D-4511-AEC2-427E317D8EE6}">
      <dgm:prSet/>
      <dgm:spPr/>
      <dgm:t>
        <a:bodyPr/>
        <a:lstStyle/>
        <a:p>
          <a:endParaRPr lang="en-US"/>
        </a:p>
      </dgm:t>
    </dgm:pt>
    <dgm:pt modelId="{AE49735A-F3C8-4EF7-9891-6101D31DE21E}" type="sibTrans" cxnId="{5D5A9661-6C0D-4511-AEC2-427E317D8EE6}">
      <dgm:prSet/>
      <dgm:spPr/>
      <dgm:t>
        <a:bodyPr/>
        <a:lstStyle/>
        <a:p>
          <a:endParaRPr lang="en-US"/>
        </a:p>
      </dgm:t>
    </dgm:pt>
    <dgm:pt modelId="{7796C505-E662-4C1B-A4F8-7631462B2324}">
      <dgm:prSet phldrT="[Text]"/>
      <dgm:spPr/>
      <dgm:t>
        <a:bodyPr/>
        <a:lstStyle/>
        <a:p>
          <a:r>
            <a:rPr lang="en-US" dirty="0"/>
            <a:t>“Being respected”</a:t>
          </a:r>
        </a:p>
      </dgm:t>
    </dgm:pt>
    <dgm:pt modelId="{24590221-0087-4AB8-98F4-F0D5D3E6BD8F}" type="parTrans" cxnId="{EBD56A8A-AE07-423F-A998-655FFDF803FB}">
      <dgm:prSet/>
      <dgm:spPr/>
      <dgm:t>
        <a:bodyPr/>
        <a:lstStyle/>
        <a:p>
          <a:endParaRPr lang="en-US"/>
        </a:p>
      </dgm:t>
    </dgm:pt>
    <dgm:pt modelId="{6A432163-4A97-42DF-AE16-DB8E8D90B0A3}" type="sibTrans" cxnId="{EBD56A8A-AE07-423F-A998-655FFDF803FB}">
      <dgm:prSet/>
      <dgm:spPr/>
      <dgm:t>
        <a:bodyPr/>
        <a:lstStyle/>
        <a:p>
          <a:endParaRPr lang="en-US"/>
        </a:p>
      </dgm:t>
    </dgm:pt>
    <dgm:pt modelId="{1C96B925-1E38-424D-9C7C-D2CEF3F65460}">
      <dgm:prSet phldrT="[Text]"/>
      <dgm:spPr/>
      <dgm:t>
        <a:bodyPr/>
        <a:lstStyle/>
        <a:p>
          <a:r>
            <a:rPr lang="en-US" dirty="0"/>
            <a:t>“Being supported by people who show compassion”</a:t>
          </a:r>
        </a:p>
      </dgm:t>
    </dgm:pt>
    <dgm:pt modelId="{C8118E1C-ADD6-4120-A548-7D735AB95B0D}" type="parTrans" cxnId="{78021ACF-066F-4E6B-9475-05B2179ABD9C}">
      <dgm:prSet/>
      <dgm:spPr/>
      <dgm:t>
        <a:bodyPr/>
        <a:lstStyle/>
        <a:p>
          <a:endParaRPr lang="en-US"/>
        </a:p>
      </dgm:t>
    </dgm:pt>
    <dgm:pt modelId="{061C1C67-A4BE-4B47-BF8F-287905DCADE4}" type="sibTrans" cxnId="{78021ACF-066F-4E6B-9475-05B2179ABD9C}">
      <dgm:prSet/>
      <dgm:spPr/>
      <dgm:t>
        <a:bodyPr/>
        <a:lstStyle/>
        <a:p>
          <a:endParaRPr lang="en-US"/>
        </a:p>
      </dgm:t>
    </dgm:pt>
    <dgm:pt modelId="{58C9EE63-C163-4C94-B0F9-DB4BEC7D5D9C}" type="pres">
      <dgm:prSet presAssocID="{9D9CCBB3-3F6C-4648-AD48-0465DB549C96}" presName="Name0" presStyleCnt="0">
        <dgm:presLayoutVars>
          <dgm:dir/>
          <dgm:animLvl val="lvl"/>
          <dgm:resizeHandles val="exact"/>
        </dgm:presLayoutVars>
      </dgm:prSet>
      <dgm:spPr/>
      <dgm:t>
        <a:bodyPr/>
        <a:lstStyle/>
        <a:p>
          <a:endParaRPr lang="en-US"/>
        </a:p>
      </dgm:t>
    </dgm:pt>
    <dgm:pt modelId="{CDB847C3-889A-4CEF-BCA3-85F0DD7F8ED0}" type="pres">
      <dgm:prSet presAssocID="{E683BCD4-E356-447F-9830-4B7CC599E8FA}" presName="composite" presStyleCnt="0"/>
      <dgm:spPr/>
    </dgm:pt>
    <dgm:pt modelId="{C2C6FA70-E83E-4B42-B638-44E769C1568F}" type="pres">
      <dgm:prSet presAssocID="{E683BCD4-E356-447F-9830-4B7CC599E8FA}" presName="parTx" presStyleLbl="alignNode1" presStyleIdx="0" presStyleCnt="4">
        <dgm:presLayoutVars>
          <dgm:chMax val="0"/>
          <dgm:chPref val="0"/>
          <dgm:bulletEnabled val="1"/>
        </dgm:presLayoutVars>
      </dgm:prSet>
      <dgm:spPr/>
      <dgm:t>
        <a:bodyPr/>
        <a:lstStyle/>
        <a:p>
          <a:endParaRPr lang="en-US"/>
        </a:p>
      </dgm:t>
    </dgm:pt>
    <dgm:pt modelId="{AEB60338-5A3C-4641-AD98-C8762CED00D3}" type="pres">
      <dgm:prSet presAssocID="{E683BCD4-E356-447F-9830-4B7CC599E8FA}" presName="desTx" presStyleLbl="alignAccFollowNode1" presStyleIdx="0" presStyleCnt="4">
        <dgm:presLayoutVars>
          <dgm:bulletEnabled val="1"/>
        </dgm:presLayoutVars>
      </dgm:prSet>
      <dgm:spPr/>
      <dgm:t>
        <a:bodyPr/>
        <a:lstStyle/>
        <a:p>
          <a:endParaRPr lang="en-US"/>
        </a:p>
      </dgm:t>
    </dgm:pt>
    <dgm:pt modelId="{49D893B9-2AAD-4DFE-AC12-8A033BA8B5F3}" type="pres">
      <dgm:prSet presAssocID="{8037757B-57F1-481D-8BBE-5784BA8C6AAF}" presName="space" presStyleCnt="0"/>
      <dgm:spPr/>
    </dgm:pt>
    <dgm:pt modelId="{ED75D70A-30DB-4003-812F-2EE67BC25785}" type="pres">
      <dgm:prSet presAssocID="{8211F48C-E022-4FD1-9526-CEA9E7CD9E56}" presName="composite" presStyleCnt="0"/>
      <dgm:spPr/>
    </dgm:pt>
    <dgm:pt modelId="{7875AE99-474F-4F73-986B-8735C9D09C1F}" type="pres">
      <dgm:prSet presAssocID="{8211F48C-E022-4FD1-9526-CEA9E7CD9E56}" presName="parTx" presStyleLbl="alignNode1" presStyleIdx="1" presStyleCnt="4">
        <dgm:presLayoutVars>
          <dgm:chMax val="0"/>
          <dgm:chPref val="0"/>
          <dgm:bulletEnabled val="1"/>
        </dgm:presLayoutVars>
      </dgm:prSet>
      <dgm:spPr/>
      <dgm:t>
        <a:bodyPr/>
        <a:lstStyle/>
        <a:p>
          <a:endParaRPr lang="en-US"/>
        </a:p>
      </dgm:t>
    </dgm:pt>
    <dgm:pt modelId="{89D3866D-88B7-4DDA-B6C6-0B4C90C26CF2}" type="pres">
      <dgm:prSet presAssocID="{8211F48C-E022-4FD1-9526-CEA9E7CD9E56}" presName="desTx" presStyleLbl="alignAccFollowNode1" presStyleIdx="1" presStyleCnt="4">
        <dgm:presLayoutVars>
          <dgm:bulletEnabled val="1"/>
        </dgm:presLayoutVars>
      </dgm:prSet>
      <dgm:spPr/>
      <dgm:t>
        <a:bodyPr/>
        <a:lstStyle/>
        <a:p>
          <a:endParaRPr lang="en-US"/>
        </a:p>
      </dgm:t>
    </dgm:pt>
    <dgm:pt modelId="{0BA9B52C-E6A6-4E8E-BFB2-48763C138889}" type="pres">
      <dgm:prSet presAssocID="{D4D6EDED-D5F2-4147-B6BF-9741B1F9139E}" presName="space" presStyleCnt="0"/>
      <dgm:spPr/>
    </dgm:pt>
    <dgm:pt modelId="{416C820E-4E39-4DA5-87BD-3424EC25A03A}" type="pres">
      <dgm:prSet presAssocID="{078E2279-B6E9-4710-9B61-A27AEF72CD24}" presName="composite" presStyleCnt="0"/>
      <dgm:spPr/>
    </dgm:pt>
    <dgm:pt modelId="{B1EF9940-1ECD-487B-B9AD-9A7AFCED6001}" type="pres">
      <dgm:prSet presAssocID="{078E2279-B6E9-4710-9B61-A27AEF72CD24}" presName="parTx" presStyleLbl="alignNode1" presStyleIdx="2" presStyleCnt="4">
        <dgm:presLayoutVars>
          <dgm:chMax val="0"/>
          <dgm:chPref val="0"/>
          <dgm:bulletEnabled val="1"/>
        </dgm:presLayoutVars>
      </dgm:prSet>
      <dgm:spPr/>
      <dgm:t>
        <a:bodyPr/>
        <a:lstStyle/>
        <a:p>
          <a:endParaRPr lang="en-US"/>
        </a:p>
      </dgm:t>
    </dgm:pt>
    <dgm:pt modelId="{B823EA6D-DFE7-4EAE-BB24-95F85B1C8A8F}" type="pres">
      <dgm:prSet presAssocID="{078E2279-B6E9-4710-9B61-A27AEF72CD24}" presName="desTx" presStyleLbl="alignAccFollowNode1" presStyleIdx="2" presStyleCnt="4">
        <dgm:presLayoutVars>
          <dgm:bulletEnabled val="1"/>
        </dgm:presLayoutVars>
      </dgm:prSet>
      <dgm:spPr/>
      <dgm:t>
        <a:bodyPr/>
        <a:lstStyle/>
        <a:p>
          <a:endParaRPr lang="en-US"/>
        </a:p>
      </dgm:t>
    </dgm:pt>
    <dgm:pt modelId="{E4D0D7DD-618A-4756-B23A-86C7C4A63397}" type="pres">
      <dgm:prSet presAssocID="{A733D060-A1D8-49C8-B8C2-14DAE44F687F}" presName="space" presStyleCnt="0"/>
      <dgm:spPr/>
    </dgm:pt>
    <dgm:pt modelId="{4D3D0AC4-7C90-47EB-9D8D-AD6F750CA856}" type="pres">
      <dgm:prSet presAssocID="{5C7BA3CC-8B4B-4A5C-9E50-97D58D6215C8}" presName="composite" presStyleCnt="0"/>
      <dgm:spPr/>
    </dgm:pt>
    <dgm:pt modelId="{4635B17D-32D9-471D-ABA5-14E6A8605BE2}" type="pres">
      <dgm:prSet presAssocID="{5C7BA3CC-8B4B-4A5C-9E50-97D58D6215C8}" presName="parTx" presStyleLbl="alignNode1" presStyleIdx="3" presStyleCnt="4">
        <dgm:presLayoutVars>
          <dgm:chMax val="0"/>
          <dgm:chPref val="0"/>
          <dgm:bulletEnabled val="1"/>
        </dgm:presLayoutVars>
      </dgm:prSet>
      <dgm:spPr/>
      <dgm:t>
        <a:bodyPr/>
        <a:lstStyle/>
        <a:p>
          <a:endParaRPr lang="en-US"/>
        </a:p>
      </dgm:t>
    </dgm:pt>
    <dgm:pt modelId="{2584BEF1-8688-4D02-A150-233E8BA2B222}" type="pres">
      <dgm:prSet presAssocID="{5C7BA3CC-8B4B-4A5C-9E50-97D58D6215C8}" presName="desTx" presStyleLbl="alignAccFollowNode1" presStyleIdx="3" presStyleCnt="4">
        <dgm:presLayoutVars>
          <dgm:bulletEnabled val="1"/>
        </dgm:presLayoutVars>
      </dgm:prSet>
      <dgm:spPr/>
      <dgm:t>
        <a:bodyPr/>
        <a:lstStyle/>
        <a:p>
          <a:endParaRPr lang="en-US"/>
        </a:p>
      </dgm:t>
    </dgm:pt>
  </dgm:ptLst>
  <dgm:cxnLst>
    <dgm:cxn modelId="{55E5F3C3-DE8F-4A2B-912A-CC660D0836A4}" srcId="{5C7BA3CC-8B4B-4A5C-9E50-97D58D6215C8}" destId="{F72D8735-1622-458F-8FC7-7C8E9608746F}" srcOrd="2" destOrd="0" parTransId="{917B85A2-AEBC-4F1E-87E2-61A4545D6C82}" sibTransId="{D9F20792-17EB-41B3-8727-CD7F3F5A76BF}"/>
    <dgm:cxn modelId="{48CA55E3-E33C-42E7-86D4-7FE5C85EB6DB}" type="presOf" srcId="{D55A5974-7FF9-4231-ACD7-BFB36CB5755C}" destId="{2584BEF1-8688-4D02-A150-233E8BA2B222}" srcOrd="0" destOrd="0" presId="urn:microsoft.com/office/officeart/2005/8/layout/hList1"/>
    <dgm:cxn modelId="{BE3A6C45-7D33-4806-A3E7-6FFCFD52F784}" srcId="{8211F48C-E022-4FD1-9526-CEA9E7CD9E56}" destId="{C26CF595-F7FB-4505-9FFD-A92286A97768}" srcOrd="2" destOrd="0" parTransId="{014E34AF-0592-49E8-9CE6-686F5545F397}" sibTransId="{DDB5A031-BA45-4B5F-BFA9-19F93A8D0A57}"/>
    <dgm:cxn modelId="{D71E88C7-16F4-4993-94B6-87A2D83D9812}" srcId="{9D9CCBB3-3F6C-4648-AD48-0465DB549C96}" destId="{E683BCD4-E356-447F-9830-4B7CC599E8FA}" srcOrd="0" destOrd="0" parTransId="{F418C72D-C100-4354-ACD7-0F7A1A25BC0D}" sibTransId="{8037757B-57F1-481D-8BBE-5784BA8C6AAF}"/>
    <dgm:cxn modelId="{898195F6-2254-457F-B48A-9D483E1729B7}" type="presOf" srcId="{9B72C391-D756-41A6-9FA7-5B2D5CB00874}" destId="{B823EA6D-DFE7-4EAE-BB24-95F85B1C8A8F}" srcOrd="0" destOrd="4" presId="urn:microsoft.com/office/officeart/2005/8/layout/hList1"/>
    <dgm:cxn modelId="{2D0C6F73-8BB5-4E6D-B30A-0CFA6AAF3150}" type="presOf" srcId="{8211F48C-E022-4FD1-9526-CEA9E7CD9E56}" destId="{7875AE99-474F-4F73-986B-8735C9D09C1F}" srcOrd="0" destOrd="0" presId="urn:microsoft.com/office/officeart/2005/8/layout/hList1"/>
    <dgm:cxn modelId="{EBD56A8A-AE07-423F-A998-655FFDF803FB}" srcId="{8211F48C-E022-4FD1-9526-CEA9E7CD9E56}" destId="{7796C505-E662-4C1B-A4F8-7631462B2324}" srcOrd="4" destOrd="0" parTransId="{24590221-0087-4AB8-98F4-F0D5D3E6BD8F}" sibTransId="{6A432163-4A97-42DF-AE16-DB8E8D90B0A3}"/>
    <dgm:cxn modelId="{379410E9-B1BA-4724-8020-540D6C8F5CC2}" srcId="{5C7BA3CC-8B4B-4A5C-9E50-97D58D6215C8}" destId="{D55A5974-7FF9-4231-ACD7-BFB36CB5755C}" srcOrd="0" destOrd="0" parTransId="{E5D84922-431D-4674-AD9A-58182E184A88}" sibTransId="{7391BCA1-4E61-45A9-B273-C1806A8BEADD}"/>
    <dgm:cxn modelId="{28EF42F4-221F-4D0A-9E61-331456D9995A}" srcId="{E683BCD4-E356-447F-9830-4B7CC599E8FA}" destId="{F23F9EA5-5505-411F-863E-A18162142B3B}" srcOrd="2" destOrd="0" parTransId="{FB8675AF-B9F2-4219-89E6-ED9F2C9964BA}" sibTransId="{BDDC698D-6DFD-496B-858B-27829FA50BF4}"/>
    <dgm:cxn modelId="{92B01CB5-01E1-4890-AE0D-8B74210118B5}" srcId="{078E2279-B6E9-4710-9B61-A27AEF72CD24}" destId="{323D7ED9-93CE-42C9-AA19-FCA26D8C02B5}" srcOrd="0" destOrd="0" parTransId="{CD067386-B584-4E05-BC84-B1C7CF55BE51}" sibTransId="{96C16F83-BAAC-41BD-80B3-3A3AE1753C89}"/>
    <dgm:cxn modelId="{024D9EBB-C852-434A-8B8D-07FE85877D63}" srcId="{5C7BA3CC-8B4B-4A5C-9E50-97D58D6215C8}" destId="{5071A269-295F-4814-83A0-9F6A42BB53ED}" srcOrd="1" destOrd="0" parTransId="{828D0C05-4FC6-4080-BA3C-05C8049B292A}" sibTransId="{8470117D-98B6-48AA-AD5D-8D721F83F781}"/>
    <dgm:cxn modelId="{F2C76E23-5593-4074-B88A-55A26049CC4B}" type="presOf" srcId="{88914D09-E1B9-478A-94E0-3DC46E83D327}" destId="{AEB60338-5A3C-4641-AD98-C8762CED00D3}" srcOrd="0" destOrd="3" presId="urn:microsoft.com/office/officeart/2005/8/layout/hList1"/>
    <dgm:cxn modelId="{02DA6E3A-6506-432A-8C61-637E965C19DC}" type="presOf" srcId="{5C7BA3CC-8B4B-4A5C-9E50-97D58D6215C8}" destId="{4635B17D-32D9-471D-ABA5-14E6A8605BE2}" srcOrd="0" destOrd="0" presId="urn:microsoft.com/office/officeart/2005/8/layout/hList1"/>
    <dgm:cxn modelId="{F95E657B-84B2-4DD4-AC9C-356A4A92D581}" type="presOf" srcId="{DA923D57-C076-44FB-8198-BB527729E59F}" destId="{AEB60338-5A3C-4641-AD98-C8762CED00D3}" srcOrd="0" destOrd="4" presId="urn:microsoft.com/office/officeart/2005/8/layout/hList1"/>
    <dgm:cxn modelId="{650CF46A-1B88-4B6F-89E8-D2473A9A033C}" srcId="{E683BCD4-E356-447F-9830-4B7CC599E8FA}" destId="{DA923D57-C076-44FB-8198-BB527729E59F}" srcOrd="4" destOrd="0" parTransId="{18B81A2B-CEE9-45C4-89AC-27DEED84AAAD}" sibTransId="{8D0E25F7-7477-4A1D-8B97-C8EDAD8EFF3D}"/>
    <dgm:cxn modelId="{96D30B54-A884-4B63-83CE-B7287CF5D5C4}" type="presOf" srcId="{A3FB0CAE-7042-4DBF-BEA0-91514BA9C521}" destId="{2584BEF1-8688-4D02-A150-233E8BA2B222}" srcOrd="0" destOrd="3" presId="urn:microsoft.com/office/officeart/2005/8/layout/hList1"/>
    <dgm:cxn modelId="{4E3824F2-10C3-4F7B-8F55-01A435264E10}" srcId="{078E2279-B6E9-4710-9B61-A27AEF72CD24}" destId="{ADEFA480-0CD4-4F53-81A9-A5A0568CFC30}" srcOrd="1" destOrd="0" parTransId="{F663A3C1-EC61-4596-AB07-377D23D8B613}" sibTransId="{BA41AD28-CFCC-4C05-91F2-EFF497D04AAE}"/>
    <dgm:cxn modelId="{F0D7CA82-7616-4CF2-A0CD-0C5ECF6348DA}" srcId="{9D9CCBB3-3F6C-4648-AD48-0465DB549C96}" destId="{8211F48C-E022-4FD1-9526-CEA9E7CD9E56}" srcOrd="1" destOrd="0" parTransId="{AEA1BCD2-D2D7-4E2A-8636-EBDE473655F6}" sibTransId="{D4D6EDED-D5F2-4147-B6BF-9741B1F9139E}"/>
    <dgm:cxn modelId="{A07C35AA-1F37-4C20-91AB-4645FD8FB812}" type="presOf" srcId="{1A1CE409-ADF7-4172-BF16-6700BD3064B8}" destId="{89D3866D-88B7-4DDA-B6C6-0B4C90C26CF2}" srcOrd="0" destOrd="3" presId="urn:microsoft.com/office/officeart/2005/8/layout/hList1"/>
    <dgm:cxn modelId="{D1B1E719-B737-419A-8608-20D2C4454D97}" type="presOf" srcId="{FDC42224-1296-49AD-9714-E9F88064F5F1}" destId="{89D3866D-88B7-4DDA-B6C6-0B4C90C26CF2}" srcOrd="0" destOrd="5" presId="urn:microsoft.com/office/officeart/2005/8/layout/hList1"/>
    <dgm:cxn modelId="{A8FC2A54-1D32-4495-9612-B6C4301FB650}" type="presOf" srcId="{12BEF743-334F-4F51-8D51-6644A54BF250}" destId="{89D3866D-88B7-4DDA-B6C6-0B4C90C26CF2}" srcOrd="0" destOrd="0" presId="urn:microsoft.com/office/officeart/2005/8/layout/hList1"/>
    <dgm:cxn modelId="{CAD34655-6B87-4DEB-BB5E-AE7AC01E39ED}" srcId="{9D9CCBB3-3F6C-4648-AD48-0465DB549C96}" destId="{078E2279-B6E9-4710-9B61-A27AEF72CD24}" srcOrd="2" destOrd="0" parTransId="{382F6FC2-135B-411E-8CDB-3F1D7A6826D0}" sibTransId="{A733D060-A1D8-49C8-B8C2-14DAE44F687F}"/>
    <dgm:cxn modelId="{64E815EC-3747-4058-98DE-E1D769BD5155}" type="presOf" srcId="{B750C081-9701-4FDC-8E43-CC5915359C0A}" destId="{AEB60338-5A3C-4641-AD98-C8762CED00D3}" srcOrd="0" destOrd="1" presId="urn:microsoft.com/office/officeart/2005/8/layout/hList1"/>
    <dgm:cxn modelId="{70CA0CE6-9127-4D60-8FE9-C93F4CA0AAC3}" type="presOf" srcId="{9D9CCBB3-3F6C-4648-AD48-0465DB549C96}" destId="{58C9EE63-C163-4C94-B0F9-DB4BEC7D5D9C}" srcOrd="0" destOrd="0" presId="urn:microsoft.com/office/officeart/2005/8/layout/hList1"/>
    <dgm:cxn modelId="{ACD07A62-5216-48FF-B7E2-E9C492AB059E}" type="presOf" srcId="{7796C505-E662-4C1B-A4F8-7631462B2324}" destId="{89D3866D-88B7-4DDA-B6C6-0B4C90C26CF2}" srcOrd="0" destOrd="4" presId="urn:microsoft.com/office/officeart/2005/8/layout/hList1"/>
    <dgm:cxn modelId="{7FC1B858-B18D-406A-B6FE-7C7C2FF05A05}" srcId="{8211F48C-E022-4FD1-9526-CEA9E7CD9E56}" destId="{5A5592FB-6098-41F6-8325-C6A3D2132EDF}" srcOrd="1" destOrd="0" parTransId="{63D188CB-DD99-4CCE-B8D4-081CEB7FB955}" sibTransId="{6B555725-8A31-4568-BC1D-1A470A0CF0AE}"/>
    <dgm:cxn modelId="{5A822936-350F-4BCB-82CC-944466994CE8}" type="presOf" srcId="{5071A269-295F-4814-83A0-9F6A42BB53ED}" destId="{2584BEF1-8688-4D02-A150-233E8BA2B222}" srcOrd="0" destOrd="1" presId="urn:microsoft.com/office/officeart/2005/8/layout/hList1"/>
    <dgm:cxn modelId="{B43821E5-F697-4907-88DA-163EF0A1C203}" type="presOf" srcId="{323D7ED9-93CE-42C9-AA19-FCA26D8C02B5}" destId="{B823EA6D-DFE7-4EAE-BB24-95F85B1C8A8F}" srcOrd="0" destOrd="0" presId="urn:microsoft.com/office/officeart/2005/8/layout/hList1"/>
    <dgm:cxn modelId="{F21AFE8E-BCA1-48A4-9FB0-A73D975BB82C}" type="presOf" srcId="{F72D8735-1622-458F-8FC7-7C8E9608746F}" destId="{2584BEF1-8688-4D02-A150-233E8BA2B222}" srcOrd="0" destOrd="2" presId="urn:microsoft.com/office/officeart/2005/8/layout/hList1"/>
    <dgm:cxn modelId="{174AACB4-9C9F-4CB9-B364-E9D14B0DA5E2}" type="presOf" srcId="{C26CF595-F7FB-4505-9FFD-A92286A97768}" destId="{89D3866D-88B7-4DDA-B6C6-0B4C90C26CF2}" srcOrd="0" destOrd="2" presId="urn:microsoft.com/office/officeart/2005/8/layout/hList1"/>
    <dgm:cxn modelId="{542D6EFA-CB2E-488F-9E08-DEB52B77DE34}" srcId="{E683BCD4-E356-447F-9830-4B7CC599E8FA}" destId="{B750C081-9701-4FDC-8E43-CC5915359C0A}" srcOrd="1" destOrd="0" parTransId="{5538879B-10F2-45D8-AFCC-8C4AEAF4C35D}" sibTransId="{C620DE2A-0133-4445-AE6B-21425D0AC36B}"/>
    <dgm:cxn modelId="{2541AC6D-7EF4-4286-AF05-C1BB783A88EA}" srcId="{078E2279-B6E9-4710-9B61-A27AEF72CD24}" destId="{9B72C391-D756-41A6-9FA7-5B2D5CB00874}" srcOrd="4" destOrd="0" parTransId="{34690BAD-F8A3-4698-9490-F6BD140B7BBD}" sibTransId="{8D7DC13F-1B1A-4547-970E-4EBD4C43DEFF}"/>
    <dgm:cxn modelId="{091850CD-6F24-4A50-B335-7ABE4A30BF5B}" srcId="{8211F48C-E022-4FD1-9526-CEA9E7CD9E56}" destId="{FDC42224-1296-49AD-9714-E9F88064F5F1}" srcOrd="5" destOrd="0" parTransId="{2E4A3657-1523-4045-9C43-B4CE2A0BE6BD}" sibTransId="{2576CBD1-6BCE-40B6-BFEC-D554B6E7B9DA}"/>
    <dgm:cxn modelId="{DA30A4E9-0C3C-4002-83C9-60F8AE1FA48E}" srcId="{8211F48C-E022-4FD1-9526-CEA9E7CD9E56}" destId="{12BEF743-334F-4F51-8D51-6644A54BF250}" srcOrd="0" destOrd="0" parTransId="{1B806E16-8506-4711-A388-FAD39EF1DCF9}" sibTransId="{4BA0E4FC-406C-485C-AC36-E0624E0BFC5E}"/>
    <dgm:cxn modelId="{63C03B49-29F0-4B60-840C-B1AD4219B18D}" srcId="{9D9CCBB3-3F6C-4648-AD48-0465DB549C96}" destId="{5C7BA3CC-8B4B-4A5C-9E50-97D58D6215C8}" srcOrd="3" destOrd="0" parTransId="{7F830A48-3D7F-402D-9AED-C5AEDB6C04C0}" sibTransId="{36F6C630-C005-4372-9740-5865F55976A1}"/>
    <dgm:cxn modelId="{2A74D90A-4F5A-47EF-B4CE-EF690AF4675E}" srcId="{078E2279-B6E9-4710-9B61-A27AEF72CD24}" destId="{3398F339-E92E-4BA9-BF60-78289837FDA1}" srcOrd="3" destOrd="0" parTransId="{F587B004-8665-4CBF-A664-6B82B883F4C8}" sibTransId="{3FB4838A-E1B4-4E4A-A7E1-F2B3E4612DC7}"/>
    <dgm:cxn modelId="{78021ACF-066F-4E6B-9475-05B2179ABD9C}" srcId="{078E2279-B6E9-4710-9B61-A27AEF72CD24}" destId="{1C96B925-1E38-424D-9C7C-D2CEF3F65460}" srcOrd="2" destOrd="0" parTransId="{C8118E1C-ADD6-4120-A548-7D735AB95B0D}" sibTransId="{061C1C67-A4BE-4B47-BF8F-287905DCADE4}"/>
    <dgm:cxn modelId="{77C7B7A6-5B63-4BE0-8103-D71B7BBD0FAC}" srcId="{8211F48C-E022-4FD1-9526-CEA9E7CD9E56}" destId="{1A1CE409-ADF7-4172-BF16-6700BD3064B8}" srcOrd="3" destOrd="0" parTransId="{6B6F1EAD-59D0-47C3-8B50-6E82E2C20514}" sibTransId="{9223E28E-3312-4981-94DE-3B3A4249BBC2}"/>
    <dgm:cxn modelId="{C98E52D1-F9E5-4C0B-8475-2DE2402F45F6}" type="presOf" srcId="{1C96B925-1E38-424D-9C7C-D2CEF3F65460}" destId="{B823EA6D-DFE7-4EAE-BB24-95F85B1C8A8F}" srcOrd="0" destOrd="2" presId="urn:microsoft.com/office/officeart/2005/8/layout/hList1"/>
    <dgm:cxn modelId="{B968CA44-7711-4C0A-9882-EDE3B8834881}" type="presOf" srcId="{3398F339-E92E-4BA9-BF60-78289837FDA1}" destId="{B823EA6D-DFE7-4EAE-BB24-95F85B1C8A8F}" srcOrd="0" destOrd="3" presId="urn:microsoft.com/office/officeart/2005/8/layout/hList1"/>
    <dgm:cxn modelId="{827C1F73-DEA6-4D78-B985-6D2F842497B0}" srcId="{E683BCD4-E356-447F-9830-4B7CC599E8FA}" destId="{88914D09-E1B9-478A-94E0-3DC46E83D327}" srcOrd="3" destOrd="0" parTransId="{9B613499-35DD-4571-A489-67E9D83ECB95}" sibTransId="{C73009BF-6E28-4D5F-8179-D2D4D2B555F7}"/>
    <dgm:cxn modelId="{C1D19050-3171-4C48-BD14-AA2E27C0E119}" type="presOf" srcId="{E683BCD4-E356-447F-9830-4B7CC599E8FA}" destId="{C2C6FA70-E83E-4B42-B638-44E769C1568F}" srcOrd="0" destOrd="0" presId="urn:microsoft.com/office/officeart/2005/8/layout/hList1"/>
    <dgm:cxn modelId="{EA9EDC3A-0FFE-4BDB-8A4D-3C622A0B3461}" type="presOf" srcId="{078E2279-B6E9-4710-9B61-A27AEF72CD24}" destId="{B1EF9940-1ECD-487B-B9AD-9A7AFCED6001}" srcOrd="0" destOrd="0" presId="urn:microsoft.com/office/officeart/2005/8/layout/hList1"/>
    <dgm:cxn modelId="{32E42002-44B7-494E-AD60-024A9F157D72}" type="presOf" srcId="{F23F9EA5-5505-411F-863E-A18162142B3B}" destId="{AEB60338-5A3C-4641-AD98-C8762CED00D3}" srcOrd="0" destOrd="2" presId="urn:microsoft.com/office/officeart/2005/8/layout/hList1"/>
    <dgm:cxn modelId="{A31EF241-213A-4E5B-A339-D653C331615C}" type="presOf" srcId="{5A5592FB-6098-41F6-8325-C6A3D2132EDF}" destId="{89D3866D-88B7-4DDA-B6C6-0B4C90C26CF2}" srcOrd="0" destOrd="1" presId="urn:microsoft.com/office/officeart/2005/8/layout/hList1"/>
    <dgm:cxn modelId="{EAFF0BEC-D333-41F5-AEF8-B27FF9911661}" type="presOf" srcId="{ADEFA480-0CD4-4F53-81A9-A5A0568CFC30}" destId="{B823EA6D-DFE7-4EAE-BB24-95F85B1C8A8F}" srcOrd="0" destOrd="1" presId="urn:microsoft.com/office/officeart/2005/8/layout/hList1"/>
    <dgm:cxn modelId="{7A6DD64B-AE8C-4712-8574-9D6788EDA061}" srcId="{E683BCD4-E356-447F-9830-4B7CC599E8FA}" destId="{4BE396A3-FFA8-40D0-9316-8BB7FDC7B979}" srcOrd="0" destOrd="0" parTransId="{67BC4161-37D3-4C3D-BED7-3AD6B6889D01}" sibTransId="{A81D8EA8-1BAD-4331-AAA9-AEBAD8D2CC2B}"/>
    <dgm:cxn modelId="{42F4ED9B-C3A7-4F21-8D3E-7F6987C73AF9}" type="presOf" srcId="{4BE396A3-FFA8-40D0-9316-8BB7FDC7B979}" destId="{AEB60338-5A3C-4641-AD98-C8762CED00D3}" srcOrd="0" destOrd="0" presId="urn:microsoft.com/office/officeart/2005/8/layout/hList1"/>
    <dgm:cxn modelId="{5D5A9661-6C0D-4511-AEC2-427E317D8EE6}" srcId="{5C7BA3CC-8B4B-4A5C-9E50-97D58D6215C8}" destId="{A3FB0CAE-7042-4DBF-BEA0-91514BA9C521}" srcOrd="3" destOrd="0" parTransId="{CF814FF9-D3B2-455C-AEB1-BF3D22F48216}" sibTransId="{AE49735A-F3C8-4EF7-9891-6101D31DE21E}"/>
    <dgm:cxn modelId="{ABCD59F0-0233-4841-9010-6ABEF6AA45CC}" type="presParOf" srcId="{58C9EE63-C163-4C94-B0F9-DB4BEC7D5D9C}" destId="{CDB847C3-889A-4CEF-BCA3-85F0DD7F8ED0}" srcOrd="0" destOrd="0" presId="urn:microsoft.com/office/officeart/2005/8/layout/hList1"/>
    <dgm:cxn modelId="{1E6FB936-0BF6-417D-8E64-FFB93866C3AA}" type="presParOf" srcId="{CDB847C3-889A-4CEF-BCA3-85F0DD7F8ED0}" destId="{C2C6FA70-E83E-4B42-B638-44E769C1568F}" srcOrd="0" destOrd="0" presId="urn:microsoft.com/office/officeart/2005/8/layout/hList1"/>
    <dgm:cxn modelId="{8F151597-4ABB-4901-ADE2-2937CD770276}" type="presParOf" srcId="{CDB847C3-889A-4CEF-BCA3-85F0DD7F8ED0}" destId="{AEB60338-5A3C-4641-AD98-C8762CED00D3}" srcOrd="1" destOrd="0" presId="urn:microsoft.com/office/officeart/2005/8/layout/hList1"/>
    <dgm:cxn modelId="{56F63DC6-0B97-4135-9263-ECD3D1850647}" type="presParOf" srcId="{58C9EE63-C163-4C94-B0F9-DB4BEC7D5D9C}" destId="{49D893B9-2AAD-4DFE-AC12-8A033BA8B5F3}" srcOrd="1" destOrd="0" presId="urn:microsoft.com/office/officeart/2005/8/layout/hList1"/>
    <dgm:cxn modelId="{C59797B4-19CA-457B-B16A-D56D8AD88167}" type="presParOf" srcId="{58C9EE63-C163-4C94-B0F9-DB4BEC7D5D9C}" destId="{ED75D70A-30DB-4003-812F-2EE67BC25785}" srcOrd="2" destOrd="0" presId="urn:microsoft.com/office/officeart/2005/8/layout/hList1"/>
    <dgm:cxn modelId="{6F7DC67B-87E3-49B0-B12A-274D7E752D0B}" type="presParOf" srcId="{ED75D70A-30DB-4003-812F-2EE67BC25785}" destId="{7875AE99-474F-4F73-986B-8735C9D09C1F}" srcOrd="0" destOrd="0" presId="urn:microsoft.com/office/officeart/2005/8/layout/hList1"/>
    <dgm:cxn modelId="{12AA0BE9-F901-46ED-A71A-04B7907A3051}" type="presParOf" srcId="{ED75D70A-30DB-4003-812F-2EE67BC25785}" destId="{89D3866D-88B7-4DDA-B6C6-0B4C90C26CF2}" srcOrd="1" destOrd="0" presId="urn:microsoft.com/office/officeart/2005/8/layout/hList1"/>
    <dgm:cxn modelId="{DFE01D19-4F44-4E85-9CD8-8CE77BA1E438}" type="presParOf" srcId="{58C9EE63-C163-4C94-B0F9-DB4BEC7D5D9C}" destId="{0BA9B52C-E6A6-4E8E-BFB2-48763C138889}" srcOrd="3" destOrd="0" presId="urn:microsoft.com/office/officeart/2005/8/layout/hList1"/>
    <dgm:cxn modelId="{6B66F32C-DB96-4829-A525-3EF538B2435D}" type="presParOf" srcId="{58C9EE63-C163-4C94-B0F9-DB4BEC7D5D9C}" destId="{416C820E-4E39-4DA5-87BD-3424EC25A03A}" srcOrd="4" destOrd="0" presId="urn:microsoft.com/office/officeart/2005/8/layout/hList1"/>
    <dgm:cxn modelId="{68BBA582-E886-4EBE-AD5D-C2A1E8F32B0A}" type="presParOf" srcId="{416C820E-4E39-4DA5-87BD-3424EC25A03A}" destId="{B1EF9940-1ECD-487B-B9AD-9A7AFCED6001}" srcOrd="0" destOrd="0" presId="urn:microsoft.com/office/officeart/2005/8/layout/hList1"/>
    <dgm:cxn modelId="{6E3B8BDD-7B10-4643-98DF-EFD8522B3869}" type="presParOf" srcId="{416C820E-4E39-4DA5-87BD-3424EC25A03A}" destId="{B823EA6D-DFE7-4EAE-BB24-95F85B1C8A8F}" srcOrd="1" destOrd="0" presId="urn:microsoft.com/office/officeart/2005/8/layout/hList1"/>
    <dgm:cxn modelId="{86AB28EE-10B6-46B0-8720-E2FFD1818AB8}" type="presParOf" srcId="{58C9EE63-C163-4C94-B0F9-DB4BEC7D5D9C}" destId="{E4D0D7DD-618A-4756-B23A-86C7C4A63397}" srcOrd="5" destOrd="0" presId="urn:microsoft.com/office/officeart/2005/8/layout/hList1"/>
    <dgm:cxn modelId="{972A7C50-8612-427B-8ECC-E7965195AAD0}" type="presParOf" srcId="{58C9EE63-C163-4C94-B0F9-DB4BEC7D5D9C}" destId="{4D3D0AC4-7C90-47EB-9D8D-AD6F750CA856}" srcOrd="6" destOrd="0" presId="urn:microsoft.com/office/officeart/2005/8/layout/hList1"/>
    <dgm:cxn modelId="{5FBE3CAF-5FD2-424D-8494-B318DD7A3BA5}" type="presParOf" srcId="{4D3D0AC4-7C90-47EB-9D8D-AD6F750CA856}" destId="{4635B17D-32D9-471D-ABA5-14E6A8605BE2}" srcOrd="0" destOrd="0" presId="urn:microsoft.com/office/officeart/2005/8/layout/hList1"/>
    <dgm:cxn modelId="{FF93C7F1-BC15-4A65-833A-95B65E4AFB19}" type="presParOf" srcId="{4D3D0AC4-7C90-47EB-9D8D-AD6F750CA856}" destId="{2584BEF1-8688-4D02-A150-233E8BA2B22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F4064-F7FD-41C3-AAC6-A33CC2AB3AD6}">
      <dsp:nvSpPr>
        <dsp:cNvPr id="0" name=""/>
        <dsp:cNvSpPr/>
      </dsp:nvSpPr>
      <dsp:spPr>
        <a:xfrm>
          <a:off x="1306925" y="0"/>
          <a:ext cx="7405911" cy="374255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347A44-31DE-42B1-9A1C-53AC77D16DFA}">
      <dsp:nvSpPr>
        <dsp:cNvPr id="0" name=""/>
        <dsp:cNvSpPr/>
      </dsp:nvSpPr>
      <dsp:spPr>
        <a:xfrm>
          <a:off x="0" y="1122767"/>
          <a:ext cx="2086010" cy="1497023"/>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Family engagement </a:t>
          </a:r>
          <a:endParaRPr lang="en-US" sz="2600" kern="1200" dirty="0"/>
        </a:p>
      </dsp:txBody>
      <dsp:txXfrm>
        <a:off x="73079" y="1195846"/>
        <a:ext cx="1939852" cy="1350865"/>
      </dsp:txXfrm>
    </dsp:sp>
    <dsp:sp modelId="{9AC07B17-99DE-48C5-AE02-17E81150A6D6}">
      <dsp:nvSpPr>
        <dsp:cNvPr id="0" name=""/>
        <dsp:cNvSpPr/>
      </dsp:nvSpPr>
      <dsp:spPr>
        <a:xfrm>
          <a:off x="2080045" y="1122767"/>
          <a:ext cx="2086010" cy="1497023"/>
        </a:xfrm>
        <a:prstGeom prst="roundRect">
          <a:avLst/>
        </a:prstGeom>
        <a:solidFill>
          <a:schemeClr val="accent3">
            <a:shade val="80000"/>
            <a:hueOff val="0"/>
            <a:satOff val="0"/>
            <a:lumOff val="7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Voice of the Family</a:t>
          </a:r>
          <a:endParaRPr lang="en-US" sz="2600" kern="1200" dirty="0"/>
        </a:p>
      </dsp:txBody>
      <dsp:txXfrm>
        <a:off x="2153124" y="1195846"/>
        <a:ext cx="1939852" cy="1350865"/>
      </dsp:txXfrm>
    </dsp:sp>
    <dsp:sp modelId="{CA4F1BB2-4E96-4247-B337-036F24525AFB}">
      <dsp:nvSpPr>
        <dsp:cNvPr id="0" name=""/>
        <dsp:cNvSpPr/>
      </dsp:nvSpPr>
      <dsp:spPr>
        <a:xfrm>
          <a:off x="4163791" y="1122752"/>
          <a:ext cx="2086010" cy="1497023"/>
        </a:xfrm>
        <a:prstGeom prst="roundRect">
          <a:avLst/>
        </a:prstGeom>
        <a:solidFill>
          <a:schemeClr val="accent3">
            <a:shade val="80000"/>
            <a:hueOff val="0"/>
            <a:satOff val="0"/>
            <a:lumOff val="14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Family Co-Production </a:t>
          </a:r>
          <a:endParaRPr lang="en-US" sz="2600" kern="1200" dirty="0"/>
        </a:p>
      </dsp:txBody>
      <dsp:txXfrm>
        <a:off x="4236870" y="1195831"/>
        <a:ext cx="1939852" cy="1350865"/>
      </dsp:txXfrm>
    </dsp:sp>
    <dsp:sp modelId="{F8E8B6BB-A1D1-44B3-B399-8815F188F168}">
      <dsp:nvSpPr>
        <dsp:cNvPr id="0" name=""/>
        <dsp:cNvSpPr/>
      </dsp:nvSpPr>
      <dsp:spPr>
        <a:xfrm>
          <a:off x="6268356" y="1092273"/>
          <a:ext cx="2086010" cy="1497023"/>
        </a:xfrm>
        <a:prstGeom prst="roundRect">
          <a:avLst/>
        </a:prstGeom>
        <a:solidFill>
          <a:schemeClr val="accent3">
            <a:shade val="80000"/>
            <a:hueOff val="0"/>
            <a:satOff val="0"/>
            <a:lumOff val="213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Goal Concordant Care</a:t>
          </a:r>
          <a:endParaRPr lang="en-US" sz="2600" kern="1200" dirty="0"/>
        </a:p>
      </dsp:txBody>
      <dsp:txXfrm>
        <a:off x="6341435" y="1165352"/>
        <a:ext cx="1939852" cy="1350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60A4E-F5BF-4576-B01D-B42B5E6BB693}">
      <dsp:nvSpPr>
        <dsp:cNvPr id="0" name=""/>
        <dsp:cNvSpPr/>
      </dsp:nvSpPr>
      <dsp:spPr>
        <a:xfrm rot="16200000">
          <a:off x="1799895" y="-1799895"/>
          <a:ext cx="1897827" cy="549761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u="sng" kern="1200" dirty="0" smtClean="0">
            <a:solidFill>
              <a:srgbClr val="13355D"/>
            </a:solidFill>
            <a:latin typeface="+mn-lt"/>
          </a:endParaRPr>
        </a:p>
        <a:p>
          <a:pPr lvl="0" algn="ctr" defTabSz="711200">
            <a:lnSpc>
              <a:spcPct val="90000"/>
            </a:lnSpc>
            <a:spcBef>
              <a:spcPct val="0"/>
            </a:spcBef>
            <a:spcAft>
              <a:spcPct val="35000"/>
            </a:spcAft>
          </a:pPr>
          <a:r>
            <a:rPr lang="en-US" sz="1600" b="1" u="sng" kern="1200" dirty="0" smtClean="0">
              <a:solidFill>
                <a:srgbClr val="13355D"/>
              </a:solidFill>
              <a:latin typeface="+mn-lt"/>
            </a:rPr>
            <a:t>Centralized Access Point</a:t>
          </a:r>
        </a:p>
        <a:p>
          <a:pPr lvl="0" algn="ctr" defTabSz="711200">
            <a:lnSpc>
              <a:spcPct val="90000"/>
            </a:lnSpc>
            <a:spcBef>
              <a:spcPct val="0"/>
            </a:spcBef>
            <a:spcAft>
              <a:spcPct val="35000"/>
            </a:spcAft>
          </a:pPr>
          <a:r>
            <a:rPr lang="en-US" sz="1600" kern="1200" dirty="0" smtClean="0">
              <a:solidFill>
                <a:srgbClr val="13355D"/>
              </a:solidFill>
              <a:latin typeface="+mn-lt"/>
              <a:cs typeface="Calibri Light" panose="020F0302020204030204" pitchFamily="34" charset="0"/>
            </a:rPr>
            <a:t>1. Specialized child development line</a:t>
          </a:r>
        </a:p>
        <a:p>
          <a:pPr lvl="0" algn="ctr" defTabSz="711200">
            <a:lnSpc>
              <a:spcPct val="90000"/>
            </a:lnSpc>
            <a:spcBef>
              <a:spcPct val="0"/>
            </a:spcBef>
            <a:spcAft>
              <a:spcPct val="35000"/>
            </a:spcAft>
          </a:pPr>
          <a:r>
            <a:rPr lang="en-US" sz="1600" kern="1200" dirty="0" smtClean="0">
              <a:solidFill>
                <a:srgbClr val="13355D"/>
              </a:solidFill>
              <a:latin typeface="+mn-lt"/>
              <a:cs typeface="Calibri Light" panose="020F0302020204030204" pitchFamily="34" charset="0"/>
            </a:rPr>
            <a:t>2. Linkage &amp; follow-up</a:t>
          </a:r>
        </a:p>
        <a:p>
          <a:pPr lvl="0" algn="ctr" defTabSz="711200">
            <a:lnSpc>
              <a:spcPct val="90000"/>
            </a:lnSpc>
            <a:spcBef>
              <a:spcPct val="0"/>
            </a:spcBef>
            <a:spcAft>
              <a:spcPct val="35000"/>
            </a:spcAft>
          </a:pPr>
          <a:r>
            <a:rPr lang="en-US" sz="1600" kern="1200" dirty="0" smtClean="0">
              <a:solidFill>
                <a:srgbClr val="13355D"/>
              </a:solidFill>
              <a:latin typeface="+mn-lt"/>
              <a:cs typeface="Calibri Light" panose="020F0302020204030204" pitchFamily="34" charset="0"/>
            </a:rPr>
            <a:t>3. Researching Resources</a:t>
          </a:r>
        </a:p>
        <a:p>
          <a:pPr lvl="0" algn="ctr" defTabSz="711200">
            <a:lnSpc>
              <a:spcPct val="90000"/>
            </a:lnSpc>
            <a:spcBef>
              <a:spcPct val="0"/>
            </a:spcBef>
            <a:spcAft>
              <a:spcPct val="35000"/>
            </a:spcAft>
          </a:pPr>
          <a:r>
            <a:rPr lang="en-US" sz="1600" kern="1200" dirty="0" smtClean="0">
              <a:solidFill>
                <a:srgbClr val="13355D"/>
              </a:solidFill>
              <a:latin typeface="+mn-lt"/>
              <a:cs typeface="Calibri Light" panose="020F0302020204030204" pitchFamily="34" charset="0"/>
            </a:rPr>
            <a:t>4. Real-time Director Maintenance</a:t>
          </a:r>
          <a:endParaRPr lang="en-US" sz="1600" kern="1200" dirty="0">
            <a:solidFill>
              <a:srgbClr val="13355D"/>
            </a:solidFill>
            <a:latin typeface="+mn-lt"/>
          </a:endParaRPr>
        </a:p>
      </dsp:txBody>
      <dsp:txXfrm rot="5400000">
        <a:off x="0" y="0"/>
        <a:ext cx="5497617" cy="1423370"/>
      </dsp:txXfrm>
    </dsp:sp>
    <dsp:sp modelId="{7D2DA2B5-7251-48C2-95F4-1E2DAF261378}">
      <dsp:nvSpPr>
        <dsp:cNvPr id="0" name=""/>
        <dsp:cNvSpPr/>
      </dsp:nvSpPr>
      <dsp:spPr>
        <a:xfrm>
          <a:off x="5497617" y="0"/>
          <a:ext cx="5497617" cy="189782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u="sng" kern="1200" dirty="0" smtClean="0">
              <a:solidFill>
                <a:srgbClr val="E19D39"/>
              </a:solidFill>
              <a:latin typeface="+mn-lt"/>
            </a:rPr>
            <a:t>Family &amp; Community Outreach</a:t>
          </a:r>
        </a:p>
        <a:p>
          <a:pPr lvl="0" algn="ctr" defTabSz="711200">
            <a:lnSpc>
              <a:spcPct val="90000"/>
            </a:lnSpc>
            <a:spcBef>
              <a:spcPct val="0"/>
            </a:spcBef>
            <a:spcAft>
              <a:spcPct val="35000"/>
            </a:spcAft>
          </a:pPr>
          <a:r>
            <a:rPr lang="en-US" sz="1600" kern="1200" dirty="0" smtClean="0">
              <a:solidFill>
                <a:srgbClr val="E19D39"/>
              </a:solidFill>
              <a:latin typeface="+mn-lt"/>
              <a:cs typeface="Calibri Light" panose="020F0302020204030204" pitchFamily="34" charset="0"/>
            </a:rPr>
            <a:t>1. Utilize community partners</a:t>
          </a:r>
        </a:p>
        <a:p>
          <a:pPr lvl="0" algn="ctr" defTabSz="711200">
            <a:lnSpc>
              <a:spcPct val="90000"/>
            </a:lnSpc>
            <a:spcBef>
              <a:spcPct val="0"/>
            </a:spcBef>
            <a:spcAft>
              <a:spcPct val="35000"/>
            </a:spcAft>
          </a:pPr>
          <a:r>
            <a:rPr lang="en-US" sz="1600" kern="1200" dirty="0" smtClean="0">
              <a:solidFill>
                <a:srgbClr val="E19D39"/>
              </a:solidFill>
              <a:latin typeface="+mn-lt"/>
              <a:cs typeface="Calibri Light" panose="020F0302020204030204" pitchFamily="34" charset="0"/>
            </a:rPr>
            <a:t>2. Networking</a:t>
          </a:r>
        </a:p>
        <a:p>
          <a:pPr lvl="0" algn="ctr" defTabSz="711200">
            <a:lnSpc>
              <a:spcPct val="90000"/>
            </a:lnSpc>
            <a:spcBef>
              <a:spcPct val="0"/>
            </a:spcBef>
            <a:spcAft>
              <a:spcPct val="35000"/>
            </a:spcAft>
          </a:pPr>
          <a:r>
            <a:rPr lang="en-US" sz="1600" kern="1200" dirty="0" smtClean="0">
              <a:solidFill>
                <a:srgbClr val="E19D39"/>
              </a:solidFill>
              <a:latin typeface="+mn-lt"/>
              <a:cs typeface="Calibri Light" panose="020F0302020204030204" pitchFamily="34" charset="0"/>
            </a:rPr>
            <a:t>3. Community events &amp; trainings</a:t>
          </a:r>
        </a:p>
        <a:p>
          <a:pPr lvl="0" algn="ctr" defTabSz="711200">
            <a:lnSpc>
              <a:spcPct val="90000"/>
            </a:lnSpc>
            <a:spcBef>
              <a:spcPct val="0"/>
            </a:spcBef>
            <a:spcAft>
              <a:spcPct val="35000"/>
            </a:spcAft>
          </a:pPr>
          <a:r>
            <a:rPr lang="en-US" sz="1600" kern="1200" dirty="0" smtClean="0">
              <a:solidFill>
                <a:srgbClr val="E19D39"/>
              </a:solidFill>
              <a:latin typeface="+mn-lt"/>
              <a:cs typeface="Calibri Light" panose="020F0302020204030204" pitchFamily="34" charset="0"/>
            </a:rPr>
            <a:t>4. Marketing</a:t>
          </a:r>
          <a:endParaRPr lang="en-US" sz="1600" kern="1200" dirty="0">
            <a:solidFill>
              <a:srgbClr val="E19D39"/>
            </a:solidFill>
            <a:latin typeface="+mn-lt"/>
          </a:endParaRPr>
        </a:p>
      </dsp:txBody>
      <dsp:txXfrm>
        <a:off x="5497617" y="0"/>
        <a:ext cx="5497617" cy="1423370"/>
      </dsp:txXfrm>
    </dsp:sp>
    <dsp:sp modelId="{BA4E38BA-AA17-401B-B92C-6E5741217F62}">
      <dsp:nvSpPr>
        <dsp:cNvPr id="0" name=""/>
        <dsp:cNvSpPr/>
      </dsp:nvSpPr>
      <dsp:spPr>
        <a:xfrm rot="10800000">
          <a:off x="0" y="1897827"/>
          <a:ext cx="5497617" cy="189782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u="sng" kern="1200" dirty="0" smtClean="0">
              <a:solidFill>
                <a:srgbClr val="24A1A8"/>
              </a:solidFill>
              <a:latin typeface="+mn-lt"/>
            </a:rPr>
            <a:t>Child Health Care Provider Outreach</a:t>
          </a:r>
        </a:p>
        <a:p>
          <a:pPr lvl="0" algn="ctr" defTabSz="577850">
            <a:lnSpc>
              <a:spcPct val="90000"/>
            </a:lnSpc>
            <a:spcBef>
              <a:spcPct val="0"/>
            </a:spcBef>
            <a:spcAft>
              <a:spcPct val="35000"/>
            </a:spcAft>
          </a:pPr>
          <a:r>
            <a:rPr lang="en-US" sz="1300" kern="1200" dirty="0" smtClean="0">
              <a:solidFill>
                <a:srgbClr val="24A1A8"/>
              </a:solidFill>
              <a:latin typeface="+mn-lt"/>
              <a:cs typeface="Calibri Light" panose="020F0302020204030204" pitchFamily="34" charset="0"/>
            </a:rPr>
            <a:t>1. Physician Champion</a:t>
          </a:r>
        </a:p>
        <a:p>
          <a:pPr lvl="0" algn="ctr" defTabSz="577850">
            <a:lnSpc>
              <a:spcPct val="90000"/>
            </a:lnSpc>
            <a:spcBef>
              <a:spcPct val="0"/>
            </a:spcBef>
            <a:spcAft>
              <a:spcPct val="35000"/>
            </a:spcAft>
          </a:pPr>
          <a:r>
            <a:rPr lang="en-US" sz="1300" kern="1200" dirty="0" smtClean="0">
              <a:solidFill>
                <a:srgbClr val="24A1A8"/>
              </a:solidFill>
              <a:latin typeface="+mn-lt"/>
              <a:cs typeface="Calibri Light" panose="020F0302020204030204" pitchFamily="34" charset="0"/>
            </a:rPr>
            <a:t>2. Surveillance and screening</a:t>
          </a:r>
        </a:p>
        <a:p>
          <a:pPr lvl="0" algn="ctr" defTabSz="577850">
            <a:lnSpc>
              <a:spcPct val="90000"/>
            </a:lnSpc>
            <a:spcBef>
              <a:spcPct val="0"/>
            </a:spcBef>
            <a:spcAft>
              <a:spcPct val="35000"/>
            </a:spcAft>
          </a:pPr>
          <a:r>
            <a:rPr lang="en-US" sz="1300" kern="1200" dirty="0" smtClean="0">
              <a:solidFill>
                <a:srgbClr val="24A1A8"/>
              </a:solidFill>
              <a:latin typeface="+mn-lt"/>
              <a:cs typeface="Calibri Light" panose="020F0302020204030204" pitchFamily="34" charset="0"/>
            </a:rPr>
            <a:t>3. Physician training</a:t>
          </a:r>
        </a:p>
        <a:p>
          <a:pPr lvl="0" algn="ctr" defTabSz="577850">
            <a:lnSpc>
              <a:spcPct val="90000"/>
            </a:lnSpc>
            <a:spcBef>
              <a:spcPct val="0"/>
            </a:spcBef>
            <a:spcAft>
              <a:spcPct val="35000"/>
            </a:spcAft>
          </a:pPr>
          <a:r>
            <a:rPr lang="en-US" sz="1300" kern="1200" dirty="0" smtClean="0">
              <a:solidFill>
                <a:srgbClr val="24A1A8"/>
              </a:solidFill>
              <a:latin typeface="+mn-lt"/>
            </a:rPr>
            <a:t>4. Feedback loop</a:t>
          </a:r>
          <a:endParaRPr lang="en-US" sz="1300" kern="1200" dirty="0">
            <a:solidFill>
              <a:srgbClr val="24A1A8"/>
            </a:solidFill>
            <a:latin typeface="+mn-lt"/>
          </a:endParaRPr>
        </a:p>
      </dsp:txBody>
      <dsp:txXfrm rot="10800000">
        <a:off x="0" y="2372284"/>
        <a:ext cx="5497617" cy="1423370"/>
      </dsp:txXfrm>
    </dsp:sp>
    <dsp:sp modelId="{A44090CC-816B-4382-8619-82A0DCDF8DF2}">
      <dsp:nvSpPr>
        <dsp:cNvPr id="0" name=""/>
        <dsp:cNvSpPr/>
      </dsp:nvSpPr>
      <dsp:spPr>
        <a:xfrm rot="5400000">
          <a:off x="7297512" y="97932"/>
          <a:ext cx="1897827" cy="5497617"/>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u="sng" kern="1200" dirty="0" smtClean="0">
              <a:solidFill>
                <a:srgbClr val="548FD6"/>
              </a:solidFill>
              <a:latin typeface="+mn-lt"/>
            </a:rPr>
            <a:t>Data Collection and Analysis</a:t>
          </a:r>
        </a:p>
        <a:p>
          <a:pPr lvl="0" algn="ctr" defTabSz="711200">
            <a:lnSpc>
              <a:spcPct val="90000"/>
            </a:lnSpc>
            <a:spcBef>
              <a:spcPct val="0"/>
            </a:spcBef>
            <a:spcAft>
              <a:spcPct val="35000"/>
            </a:spcAft>
          </a:pPr>
          <a:r>
            <a:rPr lang="en-US" sz="1600" kern="1200" dirty="0" smtClean="0">
              <a:solidFill>
                <a:srgbClr val="548FD6"/>
              </a:solidFill>
              <a:latin typeface="+mn-lt"/>
              <a:cs typeface="Calibri Light" panose="020F0302020204030204" pitchFamily="34" charset="0"/>
            </a:rPr>
            <a:t>1. Reporting</a:t>
          </a:r>
        </a:p>
        <a:p>
          <a:pPr lvl="0" algn="ctr" defTabSz="711200">
            <a:lnSpc>
              <a:spcPct val="90000"/>
            </a:lnSpc>
            <a:spcBef>
              <a:spcPct val="0"/>
            </a:spcBef>
            <a:spcAft>
              <a:spcPct val="35000"/>
            </a:spcAft>
          </a:pPr>
          <a:r>
            <a:rPr lang="en-US" sz="1600" kern="1200" dirty="0" smtClean="0">
              <a:solidFill>
                <a:srgbClr val="548FD6"/>
              </a:solidFill>
              <a:latin typeface="+mn-lt"/>
              <a:cs typeface="Calibri Light" panose="020F0302020204030204" pitchFamily="34" charset="0"/>
            </a:rPr>
            <a:t>2. Sharing data across partners</a:t>
          </a:r>
        </a:p>
        <a:p>
          <a:pPr lvl="0" algn="ctr" defTabSz="711200">
            <a:lnSpc>
              <a:spcPct val="90000"/>
            </a:lnSpc>
            <a:spcBef>
              <a:spcPct val="0"/>
            </a:spcBef>
            <a:spcAft>
              <a:spcPct val="35000"/>
            </a:spcAft>
          </a:pPr>
          <a:r>
            <a:rPr lang="en-US" sz="1600" kern="1200" dirty="0" smtClean="0">
              <a:solidFill>
                <a:srgbClr val="548FD6"/>
              </a:solidFill>
              <a:latin typeface="+mn-lt"/>
              <a:cs typeface="Calibri Light" panose="020F0302020204030204" pitchFamily="34" charset="0"/>
            </a:rPr>
            <a:t>3. Continuous system improvement</a:t>
          </a:r>
        </a:p>
        <a:p>
          <a:pPr lvl="0" algn="ctr" defTabSz="711200">
            <a:lnSpc>
              <a:spcPct val="90000"/>
            </a:lnSpc>
            <a:spcBef>
              <a:spcPct val="0"/>
            </a:spcBef>
            <a:spcAft>
              <a:spcPct val="35000"/>
            </a:spcAft>
          </a:pPr>
          <a:r>
            <a:rPr lang="en-US" sz="1600" kern="1200" dirty="0" smtClean="0">
              <a:solidFill>
                <a:srgbClr val="548FD6"/>
              </a:solidFill>
              <a:latin typeface="+mn-lt"/>
              <a:cs typeface="Calibri Light" panose="020F0302020204030204" pitchFamily="34" charset="0"/>
            </a:rPr>
            <a:t>4. Community change through data</a:t>
          </a:r>
          <a:endParaRPr lang="en-US" sz="1600" kern="1200" dirty="0">
            <a:solidFill>
              <a:srgbClr val="548FD6"/>
            </a:solidFill>
            <a:latin typeface="+mn-lt"/>
          </a:endParaRPr>
        </a:p>
      </dsp:txBody>
      <dsp:txXfrm rot="-5400000">
        <a:off x="5497617" y="2372283"/>
        <a:ext cx="5497617" cy="1423370"/>
      </dsp:txXfrm>
    </dsp:sp>
    <dsp:sp modelId="{6FF52E19-C3DE-489D-93AF-82EB6E06AE5A}">
      <dsp:nvSpPr>
        <dsp:cNvPr id="0" name=""/>
        <dsp:cNvSpPr/>
      </dsp:nvSpPr>
      <dsp:spPr>
        <a:xfrm>
          <a:off x="4034272" y="1622509"/>
          <a:ext cx="3110815" cy="76093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D86036"/>
              </a:solidFill>
            </a:rPr>
            <a:t>Core Components and Key Activities</a:t>
          </a:r>
          <a:endParaRPr lang="en-US" sz="2400" kern="1200" dirty="0">
            <a:solidFill>
              <a:srgbClr val="D86036"/>
            </a:solidFill>
          </a:endParaRPr>
        </a:p>
      </dsp:txBody>
      <dsp:txXfrm>
        <a:off x="4071418" y="1659655"/>
        <a:ext cx="3036523" cy="686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60A4E-F5BF-4576-B01D-B42B5E6BB693}">
      <dsp:nvSpPr>
        <dsp:cNvPr id="0" name=""/>
        <dsp:cNvSpPr/>
      </dsp:nvSpPr>
      <dsp:spPr>
        <a:xfrm rot="16200000">
          <a:off x="1710813" y="-1710813"/>
          <a:ext cx="2281083" cy="570270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u="sng" kern="1200" dirty="0" smtClean="0">
              <a:solidFill>
                <a:srgbClr val="13355D"/>
              </a:solidFill>
              <a:latin typeface="+mn-lt"/>
            </a:rPr>
            <a:t>Centralized Access Point</a:t>
          </a:r>
        </a:p>
        <a:p>
          <a:pPr lvl="0" algn="ctr" defTabSz="622300">
            <a:lnSpc>
              <a:spcPct val="90000"/>
            </a:lnSpc>
            <a:spcBef>
              <a:spcPct val="0"/>
            </a:spcBef>
            <a:spcAft>
              <a:spcPct val="35000"/>
            </a:spcAft>
          </a:pPr>
          <a:r>
            <a:rPr lang="en-US" sz="1400" kern="1200" dirty="0" smtClean="0">
              <a:solidFill>
                <a:srgbClr val="13355D"/>
              </a:solidFill>
              <a:latin typeface="+mn-lt"/>
              <a:cs typeface="Calibri Light" panose="020F0302020204030204" pitchFamily="34" charset="0"/>
            </a:rPr>
            <a:t>1. Specialized child development line</a:t>
          </a:r>
          <a:r>
            <a:rPr lang="en-US" sz="1400" b="1" kern="1200" dirty="0" smtClean="0">
              <a:solidFill>
                <a:srgbClr val="FF0000"/>
              </a:solidFill>
              <a:latin typeface="+mn-lt"/>
              <a:cs typeface="Calibri Light" panose="020F0302020204030204" pitchFamily="34" charset="0"/>
            </a:rPr>
            <a:t> that utilizes a strength-based approach to eliciting parent’s goals for their child’s well-being </a:t>
          </a:r>
        </a:p>
        <a:p>
          <a:pPr lvl="0" algn="ctr" defTabSz="622300">
            <a:lnSpc>
              <a:spcPct val="90000"/>
            </a:lnSpc>
            <a:spcBef>
              <a:spcPct val="0"/>
            </a:spcBef>
            <a:spcAft>
              <a:spcPct val="35000"/>
            </a:spcAft>
          </a:pPr>
          <a:r>
            <a:rPr lang="en-US" sz="1400" kern="1200" dirty="0" smtClean="0">
              <a:solidFill>
                <a:srgbClr val="13355D"/>
              </a:solidFill>
              <a:latin typeface="+mn-lt"/>
              <a:cs typeface="Calibri Light" panose="020F0302020204030204" pitchFamily="34" charset="0"/>
            </a:rPr>
            <a:t>2. Linkage &amp; follow-up </a:t>
          </a:r>
          <a:r>
            <a:rPr lang="en-US" sz="1400" b="1" kern="1200" dirty="0" smtClean="0">
              <a:solidFill>
                <a:srgbClr val="FF0000"/>
              </a:solidFill>
              <a:latin typeface="+mn-lt"/>
              <a:cs typeface="Calibri Light" panose="020F0302020204030204" pitchFamily="34" charset="0"/>
            </a:rPr>
            <a:t>includes the sharing of parent’s goals</a:t>
          </a:r>
        </a:p>
        <a:p>
          <a:pPr lvl="0" algn="ctr" defTabSz="622300">
            <a:lnSpc>
              <a:spcPct val="90000"/>
            </a:lnSpc>
            <a:spcBef>
              <a:spcPct val="0"/>
            </a:spcBef>
            <a:spcAft>
              <a:spcPct val="35000"/>
            </a:spcAft>
          </a:pPr>
          <a:r>
            <a:rPr lang="en-US" sz="1400" kern="1200" dirty="0" smtClean="0">
              <a:solidFill>
                <a:srgbClr val="13355D"/>
              </a:solidFill>
              <a:latin typeface="+mn-lt"/>
              <a:cs typeface="Calibri Light" panose="020F0302020204030204" pitchFamily="34" charset="0"/>
            </a:rPr>
            <a:t>3. Researching Resources</a:t>
          </a:r>
        </a:p>
        <a:p>
          <a:pPr lvl="0" algn="ctr" defTabSz="622300">
            <a:lnSpc>
              <a:spcPct val="90000"/>
            </a:lnSpc>
            <a:spcBef>
              <a:spcPct val="0"/>
            </a:spcBef>
            <a:spcAft>
              <a:spcPct val="35000"/>
            </a:spcAft>
          </a:pPr>
          <a:r>
            <a:rPr lang="en-US" sz="1400" kern="1200" dirty="0" smtClean="0">
              <a:solidFill>
                <a:srgbClr val="13355D"/>
              </a:solidFill>
              <a:latin typeface="+mn-lt"/>
              <a:cs typeface="Calibri Light" panose="020F0302020204030204" pitchFamily="34" charset="0"/>
            </a:rPr>
            <a:t>4. Real-time Director Maintenance</a:t>
          </a:r>
          <a:endParaRPr lang="en-US" sz="1400" kern="1200" dirty="0">
            <a:solidFill>
              <a:srgbClr val="13355D"/>
            </a:solidFill>
            <a:latin typeface="+mn-lt"/>
          </a:endParaRPr>
        </a:p>
      </dsp:txBody>
      <dsp:txXfrm rot="5400000">
        <a:off x="0" y="0"/>
        <a:ext cx="5702709" cy="1710812"/>
      </dsp:txXfrm>
    </dsp:sp>
    <dsp:sp modelId="{7D2DA2B5-7251-48C2-95F4-1E2DAF261378}">
      <dsp:nvSpPr>
        <dsp:cNvPr id="0" name=""/>
        <dsp:cNvSpPr/>
      </dsp:nvSpPr>
      <dsp:spPr>
        <a:xfrm>
          <a:off x="5702709" y="0"/>
          <a:ext cx="5702709" cy="228108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u="sng" kern="1200" dirty="0" smtClean="0">
            <a:solidFill>
              <a:srgbClr val="E19D39"/>
            </a:solidFill>
            <a:latin typeface="+mn-lt"/>
          </a:endParaRPr>
        </a:p>
        <a:p>
          <a:pPr lvl="0" algn="ctr" defTabSz="622300">
            <a:lnSpc>
              <a:spcPct val="90000"/>
            </a:lnSpc>
            <a:spcBef>
              <a:spcPct val="0"/>
            </a:spcBef>
            <a:spcAft>
              <a:spcPct val="35000"/>
            </a:spcAft>
          </a:pPr>
          <a:r>
            <a:rPr lang="en-US" sz="1400" b="1" u="sng" kern="1200" dirty="0" smtClean="0">
              <a:solidFill>
                <a:srgbClr val="E19D39"/>
              </a:solidFill>
              <a:latin typeface="+mn-lt"/>
            </a:rPr>
            <a:t>Family &amp; Community Outreach</a:t>
          </a:r>
        </a:p>
        <a:p>
          <a:pPr lvl="0" algn="ctr" defTabSz="622300">
            <a:lnSpc>
              <a:spcPct val="90000"/>
            </a:lnSpc>
            <a:spcBef>
              <a:spcPct val="0"/>
            </a:spcBef>
            <a:spcAft>
              <a:spcPct val="35000"/>
            </a:spcAft>
          </a:pPr>
          <a:r>
            <a:rPr lang="en-US" sz="1400" kern="1200" dirty="0" smtClean="0">
              <a:solidFill>
                <a:srgbClr val="E19D39"/>
              </a:solidFill>
              <a:latin typeface="+mn-lt"/>
              <a:cs typeface="Calibri Light" panose="020F0302020204030204" pitchFamily="34" charset="0"/>
            </a:rPr>
            <a:t>1. Utilize community partners</a:t>
          </a:r>
        </a:p>
        <a:p>
          <a:pPr lvl="0" algn="ctr" defTabSz="622300">
            <a:lnSpc>
              <a:spcPct val="90000"/>
            </a:lnSpc>
            <a:spcBef>
              <a:spcPct val="0"/>
            </a:spcBef>
            <a:spcAft>
              <a:spcPct val="35000"/>
            </a:spcAft>
          </a:pPr>
          <a:r>
            <a:rPr lang="en-US" sz="1400" kern="1200" dirty="0" smtClean="0">
              <a:solidFill>
                <a:srgbClr val="E19D39"/>
              </a:solidFill>
              <a:latin typeface="+mn-lt"/>
              <a:cs typeface="Calibri Light" panose="020F0302020204030204" pitchFamily="34" charset="0"/>
            </a:rPr>
            <a:t>2. Networking events </a:t>
          </a:r>
          <a:r>
            <a:rPr lang="en-US" sz="1400" b="1" kern="1200" dirty="0" smtClean="0">
              <a:solidFill>
                <a:srgbClr val="FF0000"/>
              </a:solidFill>
              <a:latin typeface="+mn-lt"/>
              <a:cs typeface="Calibri Light" panose="020F0302020204030204" pitchFamily="34" charset="0"/>
            </a:rPr>
            <a:t>on the importance of eliciting and attending to parent’s goals </a:t>
          </a:r>
        </a:p>
        <a:p>
          <a:pPr lvl="0" algn="ctr" defTabSz="622300">
            <a:lnSpc>
              <a:spcPct val="90000"/>
            </a:lnSpc>
            <a:spcBef>
              <a:spcPct val="0"/>
            </a:spcBef>
            <a:spcAft>
              <a:spcPct val="35000"/>
            </a:spcAft>
          </a:pPr>
          <a:r>
            <a:rPr lang="en-US" sz="1400" kern="1200" dirty="0" smtClean="0">
              <a:solidFill>
                <a:srgbClr val="E19D39"/>
              </a:solidFill>
              <a:latin typeface="+mn-lt"/>
              <a:cs typeface="Calibri Light" panose="020F0302020204030204" pitchFamily="34" charset="0"/>
            </a:rPr>
            <a:t>3. Community events &amp; trainings </a:t>
          </a:r>
          <a:r>
            <a:rPr lang="en-US" sz="1400" b="1" kern="1200" dirty="0" smtClean="0">
              <a:solidFill>
                <a:srgbClr val="FF0000"/>
              </a:solidFill>
              <a:latin typeface="+mn-lt"/>
              <a:cs typeface="Calibri Light" panose="020F0302020204030204" pitchFamily="34" charset="0"/>
            </a:rPr>
            <a:t>that encourage and validate parents’ communication of their goals</a:t>
          </a:r>
        </a:p>
        <a:p>
          <a:pPr lvl="0" algn="ctr" defTabSz="622300">
            <a:lnSpc>
              <a:spcPct val="90000"/>
            </a:lnSpc>
            <a:spcBef>
              <a:spcPct val="0"/>
            </a:spcBef>
            <a:spcAft>
              <a:spcPct val="35000"/>
            </a:spcAft>
          </a:pPr>
          <a:r>
            <a:rPr lang="en-US" sz="1400" kern="1200" dirty="0" smtClean="0">
              <a:solidFill>
                <a:srgbClr val="E19D39"/>
              </a:solidFill>
              <a:latin typeface="+mn-lt"/>
              <a:cs typeface="Calibri Light" panose="020F0302020204030204" pitchFamily="34" charset="0"/>
            </a:rPr>
            <a:t>4. Marketing </a:t>
          </a:r>
          <a:r>
            <a:rPr lang="en-US" sz="1400" b="1" kern="1200" dirty="0" smtClean="0">
              <a:solidFill>
                <a:srgbClr val="FF0000"/>
              </a:solidFill>
              <a:latin typeface="+mn-lt"/>
              <a:cs typeface="Calibri Light" panose="020F0302020204030204" pitchFamily="34" charset="0"/>
            </a:rPr>
            <a:t>that embraces parents’ goals when navigating resources and services</a:t>
          </a:r>
        </a:p>
      </dsp:txBody>
      <dsp:txXfrm>
        <a:off x="5702709" y="0"/>
        <a:ext cx="5702709" cy="1710812"/>
      </dsp:txXfrm>
    </dsp:sp>
    <dsp:sp modelId="{BA4E38BA-AA17-401B-B92C-6E5741217F62}">
      <dsp:nvSpPr>
        <dsp:cNvPr id="0" name=""/>
        <dsp:cNvSpPr/>
      </dsp:nvSpPr>
      <dsp:spPr>
        <a:xfrm rot="10800000">
          <a:off x="0" y="2281083"/>
          <a:ext cx="5702709" cy="2281083"/>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u="sng" kern="1200" dirty="0" smtClean="0">
              <a:solidFill>
                <a:srgbClr val="24A1A8"/>
              </a:solidFill>
              <a:latin typeface="+mn-lt"/>
            </a:rPr>
            <a:t>Child Health Care Provider Outreach</a:t>
          </a:r>
        </a:p>
        <a:p>
          <a:pPr lvl="0" algn="ctr" defTabSz="622300">
            <a:lnSpc>
              <a:spcPct val="90000"/>
            </a:lnSpc>
            <a:spcBef>
              <a:spcPct val="0"/>
            </a:spcBef>
            <a:spcAft>
              <a:spcPct val="35000"/>
            </a:spcAft>
          </a:pPr>
          <a:r>
            <a:rPr lang="en-US" sz="1400" kern="1200" dirty="0" smtClean="0">
              <a:solidFill>
                <a:srgbClr val="24A1A8"/>
              </a:solidFill>
              <a:latin typeface="+mn-lt"/>
              <a:cs typeface="Calibri Light" panose="020F0302020204030204" pitchFamily="34" charset="0"/>
            </a:rPr>
            <a:t>1. Physician Champion</a:t>
          </a:r>
        </a:p>
        <a:p>
          <a:pPr lvl="0" algn="ctr" defTabSz="622300">
            <a:lnSpc>
              <a:spcPct val="90000"/>
            </a:lnSpc>
            <a:spcBef>
              <a:spcPct val="0"/>
            </a:spcBef>
            <a:spcAft>
              <a:spcPct val="35000"/>
            </a:spcAft>
          </a:pPr>
          <a:r>
            <a:rPr lang="en-US" sz="1400" kern="1200" dirty="0" smtClean="0">
              <a:solidFill>
                <a:srgbClr val="24A1A8"/>
              </a:solidFill>
              <a:latin typeface="+mn-lt"/>
              <a:cs typeface="Calibri Light" panose="020F0302020204030204" pitchFamily="34" charset="0"/>
            </a:rPr>
            <a:t>2. Surveillance and screening</a:t>
          </a:r>
        </a:p>
        <a:p>
          <a:pPr lvl="0" algn="ctr" defTabSz="622300">
            <a:lnSpc>
              <a:spcPct val="90000"/>
            </a:lnSpc>
            <a:spcBef>
              <a:spcPct val="0"/>
            </a:spcBef>
            <a:spcAft>
              <a:spcPct val="35000"/>
            </a:spcAft>
          </a:pPr>
          <a:r>
            <a:rPr lang="en-US" sz="1400" kern="1200" dirty="0" smtClean="0">
              <a:solidFill>
                <a:srgbClr val="24A1A8"/>
              </a:solidFill>
              <a:latin typeface="+mn-lt"/>
              <a:cs typeface="Calibri Light" panose="020F0302020204030204" pitchFamily="34" charset="0"/>
            </a:rPr>
            <a:t>3. Physician training </a:t>
          </a:r>
          <a:r>
            <a:rPr lang="en-US" sz="1400" b="1" kern="1200" dirty="0" smtClean="0">
              <a:solidFill>
                <a:srgbClr val="FF0000"/>
              </a:solidFill>
              <a:latin typeface="+mn-lt"/>
              <a:cs typeface="Calibri Light" panose="020F0302020204030204" pitchFamily="34" charset="0"/>
            </a:rPr>
            <a:t>on eliciting and attending to parents’ goals as a key element in promoting children’s optimal healthy development</a:t>
          </a:r>
        </a:p>
        <a:p>
          <a:pPr lvl="0" algn="ctr" defTabSz="622300">
            <a:lnSpc>
              <a:spcPct val="90000"/>
            </a:lnSpc>
            <a:spcBef>
              <a:spcPct val="0"/>
            </a:spcBef>
            <a:spcAft>
              <a:spcPct val="35000"/>
            </a:spcAft>
          </a:pPr>
          <a:r>
            <a:rPr lang="en-US" sz="1400" kern="1200" dirty="0" smtClean="0">
              <a:solidFill>
                <a:srgbClr val="24A1A8"/>
              </a:solidFill>
              <a:latin typeface="+mn-lt"/>
            </a:rPr>
            <a:t>4. Feedback loop </a:t>
          </a:r>
          <a:r>
            <a:rPr lang="en-US" sz="1400" b="1" kern="1200" dirty="0" smtClean="0">
              <a:solidFill>
                <a:srgbClr val="FF0000"/>
              </a:solidFill>
              <a:latin typeface="+mn-lt"/>
            </a:rPr>
            <a:t>includes parents’ goals</a:t>
          </a:r>
          <a:endParaRPr lang="en-US" sz="1400" b="1" kern="1200" dirty="0">
            <a:solidFill>
              <a:srgbClr val="FF0000"/>
            </a:solidFill>
            <a:latin typeface="+mn-lt"/>
          </a:endParaRPr>
        </a:p>
      </dsp:txBody>
      <dsp:txXfrm rot="10800000">
        <a:off x="0" y="2851354"/>
        <a:ext cx="5702709" cy="1710812"/>
      </dsp:txXfrm>
    </dsp:sp>
    <dsp:sp modelId="{A44090CC-816B-4382-8619-82A0DCDF8DF2}">
      <dsp:nvSpPr>
        <dsp:cNvPr id="0" name=""/>
        <dsp:cNvSpPr/>
      </dsp:nvSpPr>
      <dsp:spPr>
        <a:xfrm rot="5400000">
          <a:off x="7413522" y="570270"/>
          <a:ext cx="2281083" cy="570270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u="sng" kern="1200" dirty="0" smtClean="0">
              <a:solidFill>
                <a:srgbClr val="548FD6"/>
              </a:solidFill>
              <a:latin typeface="+mn-lt"/>
            </a:rPr>
            <a:t>Data Collection and Analysis</a:t>
          </a:r>
        </a:p>
        <a:p>
          <a:pPr lvl="0" algn="ctr" defTabSz="622300">
            <a:lnSpc>
              <a:spcPct val="90000"/>
            </a:lnSpc>
            <a:spcBef>
              <a:spcPct val="0"/>
            </a:spcBef>
            <a:spcAft>
              <a:spcPct val="35000"/>
            </a:spcAft>
          </a:pPr>
          <a:r>
            <a:rPr lang="en-US" sz="1400" kern="1200" dirty="0" smtClean="0">
              <a:solidFill>
                <a:srgbClr val="548FD6"/>
              </a:solidFill>
              <a:latin typeface="+mn-lt"/>
              <a:cs typeface="Calibri Light" panose="020F0302020204030204" pitchFamily="34" charset="0"/>
            </a:rPr>
            <a:t>1. Reporting</a:t>
          </a:r>
        </a:p>
        <a:p>
          <a:pPr lvl="0" algn="ctr" defTabSz="622300">
            <a:lnSpc>
              <a:spcPct val="90000"/>
            </a:lnSpc>
            <a:spcBef>
              <a:spcPct val="0"/>
            </a:spcBef>
            <a:spcAft>
              <a:spcPct val="35000"/>
            </a:spcAft>
          </a:pPr>
          <a:r>
            <a:rPr lang="en-US" sz="1400" kern="1200" dirty="0" smtClean="0">
              <a:solidFill>
                <a:srgbClr val="548FD6"/>
              </a:solidFill>
              <a:latin typeface="+mn-lt"/>
              <a:cs typeface="Calibri Light" panose="020F0302020204030204" pitchFamily="34" charset="0"/>
            </a:rPr>
            <a:t>2. Sharing data across partners </a:t>
          </a:r>
          <a:r>
            <a:rPr lang="en-US" sz="1400" b="1" kern="1200" dirty="0" smtClean="0">
              <a:solidFill>
                <a:srgbClr val="FF0000"/>
              </a:solidFill>
              <a:latin typeface="+mn-lt"/>
              <a:cs typeface="Calibri Light" panose="020F0302020204030204" pitchFamily="34" charset="0"/>
            </a:rPr>
            <a:t>includes parents’ goals</a:t>
          </a:r>
        </a:p>
        <a:p>
          <a:pPr lvl="0" algn="ctr" defTabSz="622300">
            <a:lnSpc>
              <a:spcPct val="90000"/>
            </a:lnSpc>
            <a:spcBef>
              <a:spcPct val="0"/>
            </a:spcBef>
            <a:spcAft>
              <a:spcPct val="35000"/>
            </a:spcAft>
          </a:pPr>
          <a:r>
            <a:rPr lang="en-US" sz="1400" kern="1200" dirty="0" smtClean="0">
              <a:solidFill>
                <a:srgbClr val="548FD6"/>
              </a:solidFill>
              <a:latin typeface="+mn-lt"/>
              <a:cs typeface="Calibri Light" panose="020F0302020204030204" pitchFamily="34" charset="0"/>
            </a:rPr>
            <a:t>3. Continuous system improvement </a:t>
          </a:r>
          <a:r>
            <a:rPr lang="en-US" sz="1400" b="1" kern="1200" dirty="0" smtClean="0">
              <a:solidFill>
                <a:srgbClr val="FF0000"/>
              </a:solidFill>
              <a:latin typeface="+mn-lt"/>
              <a:cs typeface="Calibri Light" panose="020F0302020204030204" pitchFamily="34" charset="0"/>
            </a:rPr>
            <a:t>efforts are guided by data inclusive of providers’ and parents’ goals</a:t>
          </a:r>
        </a:p>
        <a:p>
          <a:pPr lvl="0" algn="ctr" defTabSz="622300">
            <a:lnSpc>
              <a:spcPct val="90000"/>
            </a:lnSpc>
            <a:spcBef>
              <a:spcPct val="0"/>
            </a:spcBef>
            <a:spcAft>
              <a:spcPct val="35000"/>
            </a:spcAft>
          </a:pPr>
          <a:r>
            <a:rPr lang="en-US" sz="1400" kern="1200" dirty="0" smtClean="0">
              <a:solidFill>
                <a:srgbClr val="548FD6"/>
              </a:solidFill>
              <a:latin typeface="+mn-lt"/>
              <a:cs typeface="Calibri Light" panose="020F0302020204030204" pitchFamily="34" charset="0"/>
            </a:rPr>
            <a:t>4. Community change through data</a:t>
          </a:r>
          <a:endParaRPr lang="en-US" sz="1400" kern="1200" dirty="0">
            <a:solidFill>
              <a:srgbClr val="548FD6"/>
            </a:solidFill>
            <a:latin typeface="+mn-lt"/>
          </a:endParaRPr>
        </a:p>
      </dsp:txBody>
      <dsp:txXfrm rot="-5400000">
        <a:off x="5702709" y="2851353"/>
        <a:ext cx="5702709" cy="1710812"/>
      </dsp:txXfrm>
    </dsp:sp>
    <dsp:sp modelId="{6FF52E19-C3DE-489D-93AF-82EB6E06AE5A}">
      <dsp:nvSpPr>
        <dsp:cNvPr id="0" name=""/>
        <dsp:cNvSpPr/>
      </dsp:nvSpPr>
      <dsp:spPr>
        <a:xfrm>
          <a:off x="3991896" y="1710812"/>
          <a:ext cx="3421625" cy="1140541"/>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D86036"/>
              </a:solidFill>
            </a:rPr>
            <a:t>Goal Concordant Care</a:t>
          </a:r>
          <a:endParaRPr lang="en-US" sz="2400" kern="1200" dirty="0">
            <a:solidFill>
              <a:srgbClr val="D86036"/>
            </a:solidFill>
          </a:endParaRPr>
        </a:p>
      </dsp:txBody>
      <dsp:txXfrm>
        <a:off x="4047573" y="1766489"/>
        <a:ext cx="3310271" cy="1029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60A4E-F5BF-4576-B01D-B42B5E6BB693}">
      <dsp:nvSpPr>
        <dsp:cNvPr id="0" name=""/>
        <dsp:cNvSpPr/>
      </dsp:nvSpPr>
      <dsp:spPr>
        <a:xfrm rot="16200000">
          <a:off x="1565589" y="-1565589"/>
          <a:ext cx="2026692" cy="5157871"/>
        </a:xfrm>
        <a:prstGeom prst="round1Rect">
          <a:avLst/>
        </a:prstGeom>
        <a:solidFill>
          <a:srgbClr val="24A1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Child Health Care Provider Outreach</a:t>
          </a:r>
          <a:endParaRPr lang="en-US" sz="1400" b="1" kern="1200" dirty="0"/>
        </a:p>
        <a:p>
          <a:pPr marL="114300" lvl="1" indent="-114300" algn="l" defTabSz="622300">
            <a:lnSpc>
              <a:spcPct val="90000"/>
            </a:lnSpc>
            <a:spcBef>
              <a:spcPct val="0"/>
            </a:spcBef>
            <a:spcAft>
              <a:spcPct val="15000"/>
            </a:spcAft>
            <a:buChar char="••"/>
          </a:pPr>
          <a:r>
            <a:rPr lang="en-US" sz="1400" b="1" i="0" kern="1200" dirty="0" smtClean="0"/>
            <a:t>Partner</a:t>
          </a:r>
          <a:r>
            <a:rPr lang="en-US" sz="1400" i="0" kern="1200" dirty="0" smtClean="0"/>
            <a:t>: Healthy Outcomes from Positive Experiences (HOPE)</a:t>
          </a:r>
          <a:endParaRPr lang="en-US" sz="1400" i="0" kern="1200" dirty="0"/>
        </a:p>
        <a:p>
          <a:pPr marL="114300" lvl="1" indent="-114300" algn="l" defTabSz="622300">
            <a:lnSpc>
              <a:spcPct val="90000"/>
            </a:lnSpc>
            <a:spcBef>
              <a:spcPct val="0"/>
            </a:spcBef>
            <a:spcAft>
              <a:spcPct val="15000"/>
            </a:spcAft>
            <a:buChar char="••"/>
          </a:pPr>
          <a:r>
            <a:rPr lang="en-US" sz="1400" b="1" i="0" kern="1200" dirty="0" smtClean="0"/>
            <a:t>Strategy</a:t>
          </a:r>
          <a:r>
            <a:rPr lang="en-US" sz="1400" i="0" kern="1200" dirty="0" smtClean="0"/>
            <a:t>: a “moment of HOPE” (eliciting family goal + discussing HOPE Building blocks) during well visits, and referral to HMG</a:t>
          </a:r>
          <a:endParaRPr lang="en-US" sz="1400" i="0" kern="1200" dirty="0"/>
        </a:p>
        <a:p>
          <a:pPr marL="114300" lvl="1" indent="-114300" algn="l" defTabSz="622300">
            <a:lnSpc>
              <a:spcPct val="90000"/>
            </a:lnSpc>
            <a:spcBef>
              <a:spcPct val="0"/>
            </a:spcBef>
            <a:spcAft>
              <a:spcPct val="15000"/>
            </a:spcAft>
            <a:buChar char="••"/>
          </a:pPr>
          <a:r>
            <a:rPr lang="en-US" sz="1400" b="1" i="0" kern="1200" dirty="0" smtClean="0"/>
            <a:t>HMGs</a:t>
          </a:r>
          <a:r>
            <a:rPr lang="en-US" sz="1400" b="0" i="0" kern="1200" dirty="0" smtClean="0"/>
            <a:t>: Butte CA, Connecticut, Oakland MI</a:t>
          </a:r>
          <a:endParaRPr lang="en-US" sz="1400" b="1" i="0" kern="1200" dirty="0"/>
        </a:p>
      </dsp:txBody>
      <dsp:txXfrm rot="5400000">
        <a:off x="0" y="0"/>
        <a:ext cx="5157871" cy="1520019"/>
      </dsp:txXfrm>
    </dsp:sp>
    <dsp:sp modelId="{7D2DA2B5-7251-48C2-95F4-1E2DAF261378}">
      <dsp:nvSpPr>
        <dsp:cNvPr id="0" name=""/>
        <dsp:cNvSpPr/>
      </dsp:nvSpPr>
      <dsp:spPr>
        <a:xfrm>
          <a:off x="5157871" y="0"/>
          <a:ext cx="5157871" cy="2026692"/>
        </a:xfrm>
        <a:prstGeom prst="round1Rect">
          <a:avLst/>
        </a:prstGeom>
        <a:solidFill>
          <a:srgbClr val="1335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smtClean="0"/>
            <a:t>Centralized Access Point</a:t>
          </a:r>
          <a:endParaRPr lang="en-US" sz="1400" b="1" kern="1200" dirty="0"/>
        </a:p>
        <a:p>
          <a:pPr marL="114300" lvl="1" indent="-114300" algn="l" defTabSz="622300">
            <a:lnSpc>
              <a:spcPct val="90000"/>
            </a:lnSpc>
            <a:spcBef>
              <a:spcPct val="0"/>
            </a:spcBef>
            <a:spcAft>
              <a:spcPct val="15000"/>
            </a:spcAft>
            <a:buChar char="••"/>
          </a:pPr>
          <a:r>
            <a:rPr lang="en-US" sz="1400" b="1" i="0" kern="1200" dirty="0" smtClean="0"/>
            <a:t>Partner</a:t>
          </a:r>
          <a:r>
            <a:rPr lang="en-US" sz="1400" i="0" kern="1200" dirty="0" smtClean="0"/>
            <a:t>: University at Buffalo Motivational Interviewing Center</a:t>
          </a:r>
          <a:endParaRPr lang="en-US" sz="1400" i="0" kern="1200" dirty="0"/>
        </a:p>
        <a:p>
          <a:pPr marL="114300" lvl="1" indent="-114300" algn="l" defTabSz="622300">
            <a:lnSpc>
              <a:spcPct val="90000"/>
            </a:lnSpc>
            <a:spcBef>
              <a:spcPct val="0"/>
            </a:spcBef>
            <a:spcAft>
              <a:spcPct val="15000"/>
            </a:spcAft>
            <a:buChar char="••"/>
          </a:pPr>
          <a:r>
            <a:rPr lang="en-US" sz="1400" b="1" i="0" kern="1200" dirty="0" smtClean="0"/>
            <a:t>Strategy</a:t>
          </a:r>
          <a:r>
            <a:rPr lang="en-US" sz="1400" i="0" kern="1200" dirty="0" smtClean="0"/>
            <a:t>: Motivational Interviewing during CAP calls to elicit family goals</a:t>
          </a:r>
          <a:endParaRPr lang="en-US" sz="1400" i="0" kern="1200" dirty="0"/>
        </a:p>
        <a:p>
          <a:pPr marL="114300" lvl="1" indent="-114300" algn="l" defTabSz="622300">
            <a:lnSpc>
              <a:spcPct val="90000"/>
            </a:lnSpc>
            <a:spcBef>
              <a:spcPct val="0"/>
            </a:spcBef>
            <a:spcAft>
              <a:spcPct val="15000"/>
            </a:spcAft>
            <a:buChar char="••"/>
          </a:pPr>
          <a:r>
            <a:rPr lang="en-US" sz="1400" b="1" i="0" kern="1200" dirty="0" smtClean="0"/>
            <a:t>HMGs: </a:t>
          </a:r>
          <a:r>
            <a:rPr lang="en-US" sz="1400" b="0" i="0" kern="1200" dirty="0" smtClean="0"/>
            <a:t>Long Island NY, Orange County CA, Kansas</a:t>
          </a:r>
          <a:endParaRPr lang="en-US" sz="1400" b="1" i="0" kern="1200" dirty="0"/>
        </a:p>
      </dsp:txBody>
      <dsp:txXfrm>
        <a:off x="5157871" y="0"/>
        <a:ext cx="5157871" cy="1520019"/>
      </dsp:txXfrm>
    </dsp:sp>
    <dsp:sp modelId="{BA4E38BA-AA17-401B-B92C-6E5741217F62}">
      <dsp:nvSpPr>
        <dsp:cNvPr id="0" name=""/>
        <dsp:cNvSpPr/>
      </dsp:nvSpPr>
      <dsp:spPr>
        <a:xfrm rot="10800000">
          <a:off x="0" y="2026692"/>
          <a:ext cx="5157871" cy="2026692"/>
        </a:xfrm>
        <a:prstGeom prst="round1Rect">
          <a:avLst/>
        </a:prstGeom>
        <a:solidFill>
          <a:srgbClr val="E19D3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a:t>Family &amp; Community </a:t>
          </a:r>
          <a:r>
            <a:rPr lang="en-US" sz="1400" b="1" kern="1200" dirty="0" smtClean="0"/>
            <a:t>Outreach</a:t>
          </a:r>
          <a:endParaRPr lang="en-US" sz="1400" b="1" kern="1200" dirty="0"/>
        </a:p>
        <a:p>
          <a:pPr marL="114300" lvl="1" indent="-114300" algn="l" defTabSz="622300">
            <a:lnSpc>
              <a:spcPct val="90000"/>
            </a:lnSpc>
            <a:spcBef>
              <a:spcPct val="0"/>
            </a:spcBef>
            <a:spcAft>
              <a:spcPct val="15000"/>
            </a:spcAft>
            <a:buChar char="••"/>
          </a:pPr>
          <a:r>
            <a:rPr lang="en-US" sz="1400" b="1" i="0" kern="1200" dirty="0" smtClean="0"/>
            <a:t>Partner</a:t>
          </a:r>
          <a:r>
            <a:rPr lang="en-US" sz="1400" i="0" kern="1200" dirty="0" smtClean="0"/>
            <a:t>: Be Strong Families</a:t>
          </a:r>
          <a:endParaRPr lang="en-US" sz="1400" i="0" kern="1200" dirty="0"/>
        </a:p>
        <a:p>
          <a:pPr marL="114300" lvl="1" indent="-114300" algn="l" defTabSz="622300">
            <a:lnSpc>
              <a:spcPct val="90000"/>
            </a:lnSpc>
            <a:spcBef>
              <a:spcPct val="0"/>
            </a:spcBef>
            <a:spcAft>
              <a:spcPct val="15000"/>
            </a:spcAft>
            <a:buChar char="••"/>
          </a:pPr>
          <a:r>
            <a:rPr lang="en-US" sz="1400" b="1" i="0" kern="1200" dirty="0" smtClean="0"/>
            <a:t>Strategy</a:t>
          </a:r>
          <a:r>
            <a:rPr lang="en-US" sz="1400" i="0" kern="1200" dirty="0" smtClean="0"/>
            <a:t>: Parent Cafes that encourage family goal setting</a:t>
          </a:r>
          <a:endParaRPr lang="en-US" sz="1400" i="0" kern="1200" dirty="0"/>
        </a:p>
        <a:p>
          <a:pPr marL="114300" lvl="1" indent="-114300" algn="l" defTabSz="622300">
            <a:lnSpc>
              <a:spcPct val="90000"/>
            </a:lnSpc>
            <a:spcBef>
              <a:spcPct val="0"/>
            </a:spcBef>
            <a:spcAft>
              <a:spcPct val="15000"/>
            </a:spcAft>
            <a:buChar char="••"/>
          </a:pPr>
          <a:r>
            <a:rPr lang="en-US" sz="1400" b="1" i="0" kern="1200" dirty="0" smtClean="0"/>
            <a:t>HMGs: </a:t>
          </a:r>
          <a:r>
            <a:rPr lang="en-US" sz="1400" b="0" i="0" kern="1200" dirty="0" smtClean="0"/>
            <a:t>DC, Northwest Florida, Marin County CA</a:t>
          </a:r>
          <a:endParaRPr lang="en-US" sz="1400" b="1" i="0" kern="1200" dirty="0"/>
        </a:p>
      </dsp:txBody>
      <dsp:txXfrm rot="10800000">
        <a:off x="0" y="2533365"/>
        <a:ext cx="5157871" cy="1520019"/>
      </dsp:txXfrm>
    </dsp:sp>
    <dsp:sp modelId="{A44090CC-816B-4382-8619-82A0DCDF8DF2}">
      <dsp:nvSpPr>
        <dsp:cNvPr id="0" name=""/>
        <dsp:cNvSpPr/>
      </dsp:nvSpPr>
      <dsp:spPr>
        <a:xfrm rot="5400000">
          <a:off x="6723460" y="461103"/>
          <a:ext cx="2026692" cy="5157871"/>
        </a:xfrm>
        <a:prstGeom prst="round1Rect">
          <a:avLst/>
        </a:prstGeom>
        <a:solidFill>
          <a:srgbClr val="548F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a:t>Data Collection &amp; Analysis </a:t>
          </a:r>
        </a:p>
        <a:p>
          <a:pPr marL="114300" lvl="1" indent="-114300" algn="l" defTabSz="622300">
            <a:lnSpc>
              <a:spcPct val="90000"/>
            </a:lnSpc>
            <a:spcBef>
              <a:spcPct val="0"/>
            </a:spcBef>
            <a:spcAft>
              <a:spcPct val="15000"/>
            </a:spcAft>
            <a:buChar char="••"/>
          </a:pPr>
          <a:r>
            <a:rPr lang="en-US" sz="1400" b="1" i="0" kern="1200" dirty="0" smtClean="0"/>
            <a:t>Partner</a:t>
          </a:r>
          <a:r>
            <a:rPr lang="en-US" sz="1400" i="0" kern="1200" dirty="0" smtClean="0"/>
            <a:t>: Center for the Study of Social Policy, All Good Consulting</a:t>
          </a:r>
          <a:endParaRPr lang="en-US" sz="1400" i="0" kern="1200" dirty="0"/>
        </a:p>
        <a:p>
          <a:pPr marL="114300" lvl="1" indent="-114300" algn="l" defTabSz="622300">
            <a:lnSpc>
              <a:spcPct val="90000"/>
            </a:lnSpc>
            <a:spcBef>
              <a:spcPct val="0"/>
            </a:spcBef>
            <a:spcAft>
              <a:spcPct val="15000"/>
            </a:spcAft>
            <a:buChar char="••"/>
          </a:pPr>
          <a:r>
            <a:rPr lang="en-US" sz="1400" b="1" i="0" kern="1200" dirty="0" smtClean="0"/>
            <a:t>Strategy</a:t>
          </a:r>
          <a:r>
            <a:rPr lang="en-US" sz="1400" i="0" kern="1200" dirty="0" smtClean="0"/>
            <a:t>: Continuous System Improvement &amp; data sharing across sectors</a:t>
          </a:r>
          <a:endParaRPr lang="en-US" sz="1400" i="0" kern="1200" dirty="0"/>
        </a:p>
        <a:p>
          <a:pPr marL="114300" lvl="1" indent="-114300" algn="l" defTabSz="622300">
            <a:lnSpc>
              <a:spcPct val="90000"/>
            </a:lnSpc>
            <a:spcBef>
              <a:spcPct val="0"/>
            </a:spcBef>
            <a:spcAft>
              <a:spcPct val="15000"/>
            </a:spcAft>
            <a:buChar char="••"/>
          </a:pPr>
          <a:r>
            <a:rPr lang="en-US" sz="1400" b="1" i="0" kern="1200" dirty="0" smtClean="0"/>
            <a:t>HMGs</a:t>
          </a:r>
          <a:r>
            <a:rPr lang="en-US" sz="1400" i="0" kern="1200" dirty="0" smtClean="0"/>
            <a:t>: Alaska, Delaware, Utah</a:t>
          </a:r>
          <a:endParaRPr lang="en-US" sz="1400" i="0" kern="1200" dirty="0"/>
        </a:p>
      </dsp:txBody>
      <dsp:txXfrm rot="-5400000">
        <a:off x="5157871" y="2533365"/>
        <a:ext cx="5157871" cy="1520019"/>
      </dsp:txXfrm>
    </dsp:sp>
    <dsp:sp modelId="{6FF52E19-C3DE-489D-93AF-82EB6E06AE5A}">
      <dsp:nvSpPr>
        <dsp:cNvPr id="0" name=""/>
        <dsp:cNvSpPr/>
      </dsp:nvSpPr>
      <dsp:spPr>
        <a:xfrm>
          <a:off x="3610510" y="1520019"/>
          <a:ext cx="3094722" cy="1013346"/>
        </a:xfrm>
        <a:prstGeom prst="roundRect">
          <a:avLst/>
        </a:prstGeom>
        <a:solidFill>
          <a:srgbClr val="D860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HMG GCC Learning Community</a:t>
          </a:r>
        </a:p>
      </dsp:txBody>
      <dsp:txXfrm>
        <a:off x="3659977" y="1569486"/>
        <a:ext cx="2995788" cy="914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C20CC-069F-4874-A341-C0395EBE7E93}">
      <dsp:nvSpPr>
        <dsp:cNvPr id="0" name=""/>
        <dsp:cNvSpPr/>
      </dsp:nvSpPr>
      <dsp:spPr>
        <a:xfrm>
          <a:off x="15190" y="938"/>
          <a:ext cx="3314554" cy="19887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solidFill>
                <a:srgbClr val="0070C0"/>
              </a:solidFill>
            </a:rPr>
            <a:t>12 HMG Systems</a:t>
          </a:r>
        </a:p>
      </dsp:txBody>
      <dsp:txXfrm>
        <a:off x="15190" y="938"/>
        <a:ext cx="3314554" cy="1988732"/>
      </dsp:txXfrm>
    </dsp:sp>
    <dsp:sp modelId="{B5B5F92D-15F0-4405-AEC3-817AF4EDB27D}">
      <dsp:nvSpPr>
        <dsp:cNvPr id="0" name=""/>
        <dsp:cNvSpPr/>
      </dsp:nvSpPr>
      <dsp:spPr>
        <a:xfrm>
          <a:off x="3661200" y="938"/>
          <a:ext cx="3314554" cy="19887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solidFill>
                <a:srgbClr val="0070C0"/>
              </a:solidFill>
            </a:rPr>
            <a:t>Individual HMG Team Members</a:t>
          </a:r>
        </a:p>
      </dsp:txBody>
      <dsp:txXfrm>
        <a:off x="3661200" y="938"/>
        <a:ext cx="3314554" cy="1988732"/>
      </dsp:txXfrm>
    </dsp:sp>
    <dsp:sp modelId="{2F0A5A2D-0AEC-4CF5-BCD6-C1B8D3D6C2CE}">
      <dsp:nvSpPr>
        <dsp:cNvPr id="0" name=""/>
        <dsp:cNvSpPr/>
      </dsp:nvSpPr>
      <dsp:spPr>
        <a:xfrm>
          <a:off x="15190" y="2321126"/>
          <a:ext cx="3314554" cy="1988732"/>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solidFill>
                <a:srgbClr val="0070C0"/>
              </a:solidFill>
            </a:rPr>
            <a:t>Parents/Caregivers</a:t>
          </a:r>
        </a:p>
      </dsp:txBody>
      <dsp:txXfrm>
        <a:off x="15190" y="2321126"/>
        <a:ext cx="3314554" cy="1988732"/>
      </dsp:txXfrm>
    </dsp:sp>
    <dsp:sp modelId="{48BFDBC9-0024-4D45-944B-9D57C9ECDFAF}">
      <dsp:nvSpPr>
        <dsp:cNvPr id="0" name=""/>
        <dsp:cNvSpPr/>
      </dsp:nvSpPr>
      <dsp:spPr>
        <a:xfrm>
          <a:off x="3661200" y="2321126"/>
          <a:ext cx="3314554" cy="19887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solidFill>
                <a:srgbClr val="0070C0"/>
              </a:solidFill>
            </a:rPr>
            <a:t>Healthcare Providers &amp; Referral Partners</a:t>
          </a:r>
        </a:p>
      </dsp:txBody>
      <dsp:txXfrm>
        <a:off x="3661200" y="2321126"/>
        <a:ext cx="3314554" cy="1988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B2A7C-5A53-4F0A-A3AE-0E7CC0964F06}">
      <dsp:nvSpPr>
        <dsp:cNvPr id="0" name=""/>
        <dsp:cNvSpPr/>
      </dsp:nvSpPr>
      <dsp:spPr>
        <a:xfrm>
          <a:off x="4397293" y="0"/>
          <a:ext cx="2375099" cy="237546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3D5504-5F55-488B-B45E-D723CFD5C44F}">
      <dsp:nvSpPr>
        <dsp:cNvPr id="0" name=""/>
        <dsp:cNvSpPr/>
      </dsp:nvSpPr>
      <dsp:spPr>
        <a:xfrm>
          <a:off x="4922269" y="857613"/>
          <a:ext cx="1319797" cy="65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Initial trainings in evidence-based strategies to be tested</a:t>
          </a:r>
          <a:endParaRPr lang="en-US" sz="1000" kern="1200" dirty="0"/>
        </a:p>
      </dsp:txBody>
      <dsp:txXfrm>
        <a:off x="4922269" y="857613"/>
        <a:ext cx="1319797" cy="659740"/>
      </dsp:txXfrm>
    </dsp:sp>
    <dsp:sp modelId="{4E7F45FD-F54C-41B0-8448-6A546C6D73FC}">
      <dsp:nvSpPr>
        <dsp:cNvPr id="0" name=""/>
        <dsp:cNvSpPr/>
      </dsp:nvSpPr>
      <dsp:spPr>
        <a:xfrm>
          <a:off x="3737618" y="1364878"/>
          <a:ext cx="2375099" cy="237546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21367-4C3B-49A6-A489-4A657743ABD7}">
      <dsp:nvSpPr>
        <dsp:cNvPr id="0" name=""/>
        <dsp:cNvSpPr/>
      </dsp:nvSpPr>
      <dsp:spPr>
        <a:xfrm>
          <a:off x="4265269" y="2230387"/>
          <a:ext cx="1319797" cy="65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Co-designed application of strategies to HMG Model; iterative evaluation planning</a:t>
          </a:r>
          <a:endParaRPr lang="en-US" sz="1000" kern="1200" dirty="0"/>
        </a:p>
      </dsp:txBody>
      <dsp:txXfrm>
        <a:off x="4265269" y="2230387"/>
        <a:ext cx="1319797" cy="659740"/>
      </dsp:txXfrm>
    </dsp:sp>
    <dsp:sp modelId="{1D3C0C7D-9B67-4126-854A-6768BD20F1F3}">
      <dsp:nvSpPr>
        <dsp:cNvPr id="0" name=""/>
        <dsp:cNvSpPr/>
      </dsp:nvSpPr>
      <dsp:spPr>
        <a:xfrm>
          <a:off x="4566338" y="2893088"/>
          <a:ext cx="2040578" cy="204139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7E19D-B1C7-438A-BA4D-6D0AB36EB5CC}">
      <dsp:nvSpPr>
        <dsp:cNvPr id="0" name=""/>
        <dsp:cNvSpPr/>
      </dsp:nvSpPr>
      <dsp:spPr>
        <a:xfrm>
          <a:off x="4925391" y="3605134"/>
          <a:ext cx="1319797" cy="65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Implementation &amp; continuous quality improvement</a:t>
          </a:r>
          <a:endParaRPr lang="en-US" sz="1000" kern="1200" dirty="0"/>
        </a:p>
      </dsp:txBody>
      <dsp:txXfrm>
        <a:off x="4925391" y="3605134"/>
        <a:ext cx="1319797" cy="659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66BA3-C1B7-4D31-A94A-0C5987A74412}">
      <dsp:nvSpPr>
        <dsp:cNvPr id="0" name=""/>
        <dsp:cNvSpPr/>
      </dsp:nvSpPr>
      <dsp:spPr>
        <a:xfrm rot="5400000">
          <a:off x="7155046" y="-2906760"/>
          <a:ext cx="1175487" cy="72873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What are they experiencing?</a:t>
          </a:r>
        </a:p>
        <a:p>
          <a:pPr marL="171450" lvl="1" indent="-171450" algn="l" defTabSz="711200">
            <a:lnSpc>
              <a:spcPct val="90000"/>
            </a:lnSpc>
            <a:spcBef>
              <a:spcPct val="0"/>
            </a:spcBef>
            <a:spcAft>
              <a:spcPct val="15000"/>
            </a:spcAft>
            <a:buChar char="••"/>
          </a:pPr>
          <a:r>
            <a:rPr lang="en-US" sz="1600" kern="1200" dirty="0"/>
            <a:t>What would they like to experience?</a:t>
          </a:r>
        </a:p>
      </dsp:txBody>
      <dsp:txXfrm rot="-5400000">
        <a:off x="4099124" y="206545"/>
        <a:ext cx="7229949" cy="1060721"/>
      </dsp:txXfrm>
    </dsp:sp>
    <dsp:sp modelId="{8D78C057-E627-4034-A7C4-FCD9DB561A4F}">
      <dsp:nvSpPr>
        <dsp:cNvPr id="0" name=""/>
        <dsp:cNvSpPr/>
      </dsp:nvSpPr>
      <dsp:spPr>
        <a:xfrm>
          <a:off x="0" y="2226"/>
          <a:ext cx="4099124" cy="1469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Experiences of families with young children</a:t>
          </a:r>
        </a:p>
      </dsp:txBody>
      <dsp:txXfrm>
        <a:off x="71728" y="73954"/>
        <a:ext cx="3955668" cy="1325903"/>
      </dsp:txXfrm>
    </dsp:sp>
    <dsp:sp modelId="{0650CBBE-1C9D-417B-9A82-23DA8BB8F00C}">
      <dsp:nvSpPr>
        <dsp:cNvPr id="0" name=""/>
        <dsp:cNvSpPr/>
      </dsp:nvSpPr>
      <dsp:spPr>
        <a:xfrm rot="5400000">
          <a:off x="7155046" y="-1363932"/>
          <a:ext cx="1175487" cy="72873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Do parents see goals as different than needs/ concerns? Why does it matter?</a:t>
          </a:r>
        </a:p>
        <a:p>
          <a:pPr marL="171450" lvl="1" indent="-171450" algn="l" defTabSz="711200">
            <a:lnSpc>
              <a:spcPct val="90000"/>
            </a:lnSpc>
            <a:spcBef>
              <a:spcPct val="0"/>
            </a:spcBef>
            <a:spcAft>
              <a:spcPct val="15000"/>
            </a:spcAft>
            <a:buChar char="••"/>
          </a:pPr>
          <a:r>
            <a:rPr lang="en-US" sz="1600" kern="1200" dirty="0"/>
            <a:t>Why talk to parents about goals?</a:t>
          </a:r>
        </a:p>
      </dsp:txBody>
      <dsp:txXfrm rot="-5400000">
        <a:off x="4099124" y="1749373"/>
        <a:ext cx="7229949" cy="1060721"/>
      </dsp:txXfrm>
    </dsp:sp>
    <dsp:sp modelId="{083F533E-9EDE-409C-A799-4C4FD1DF26CB}">
      <dsp:nvSpPr>
        <dsp:cNvPr id="0" name=""/>
        <dsp:cNvSpPr/>
      </dsp:nvSpPr>
      <dsp:spPr>
        <a:xfrm>
          <a:off x="0" y="1545054"/>
          <a:ext cx="4099124" cy="1469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Whether and why to talk to parents about goals</a:t>
          </a:r>
        </a:p>
      </dsp:txBody>
      <dsp:txXfrm>
        <a:off x="71728" y="1616782"/>
        <a:ext cx="3955668" cy="1325903"/>
      </dsp:txXfrm>
    </dsp:sp>
    <dsp:sp modelId="{87329DA7-3E28-4417-9220-A0D766CC1AA7}">
      <dsp:nvSpPr>
        <dsp:cNvPr id="0" name=""/>
        <dsp:cNvSpPr/>
      </dsp:nvSpPr>
      <dsp:spPr>
        <a:xfrm rot="5400000">
          <a:off x="7155046" y="178895"/>
          <a:ext cx="1175487" cy="72873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What opportunities, changes, or challenges might HMG systems want to consider?</a:t>
          </a:r>
        </a:p>
        <a:p>
          <a:pPr marL="171450" lvl="1" indent="-171450" algn="l" defTabSz="711200">
            <a:lnSpc>
              <a:spcPct val="90000"/>
            </a:lnSpc>
            <a:spcBef>
              <a:spcPct val="0"/>
            </a:spcBef>
            <a:spcAft>
              <a:spcPct val="15000"/>
            </a:spcAft>
            <a:buChar char="••"/>
          </a:pPr>
          <a:r>
            <a:rPr lang="en-US" sz="1600" kern="1200" dirty="0"/>
            <a:t>What are potential implications for the HMG Model?</a:t>
          </a:r>
        </a:p>
      </dsp:txBody>
      <dsp:txXfrm rot="-5400000">
        <a:off x="4099124" y="3292201"/>
        <a:ext cx="7229949" cy="1060721"/>
      </dsp:txXfrm>
    </dsp:sp>
    <dsp:sp modelId="{B5539CF7-7CB8-4229-83A8-EC1C94449C2C}">
      <dsp:nvSpPr>
        <dsp:cNvPr id="0" name=""/>
        <dsp:cNvSpPr/>
      </dsp:nvSpPr>
      <dsp:spPr>
        <a:xfrm>
          <a:off x="0" y="3087881"/>
          <a:ext cx="4099124" cy="14693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Implications for HMG</a:t>
          </a:r>
        </a:p>
      </dsp:txBody>
      <dsp:txXfrm>
        <a:off x="71728" y="3159609"/>
        <a:ext cx="3955668" cy="13259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6FA70-E83E-4B42-B638-44E769C1568F}">
      <dsp:nvSpPr>
        <dsp:cNvPr id="0" name=""/>
        <dsp:cNvSpPr/>
      </dsp:nvSpPr>
      <dsp:spPr>
        <a:xfrm>
          <a:off x="3978" y="276416"/>
          <a:ext cx="2392072" cy="621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Health &amp; Well-being of Their Children</a:t>
          </a:r>
        </a:p>
      </dsp:txBody>
      <dsp:txXfrm>
        <a:off x="3978" y="276416"/>
        <a:ext cx="2392072" cy="621008"/>
      </dsp:txXfrm>
    </dsp:sp>
    <dsp:sp modelId="{AEB60338-5A3C-4641-AD98-C8762CED00D3}">
      <dsp:nvSpPr>
        <dsp:cNvPr id="0" name=""/>
        <dsp:cNvSpPr/>
      </dsp:nvSpPr>
      <dsp:spPr>
        <a:xfrm>
          <a:off x="3978" y="897425"/>
          <a:ext cx="2392072" cy="3286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“Their kids are safe, healthy, and protected”</a:t>
          </a:r>
        </a:p>
        <a:p>
          <a:pPr marL="171450" lvl="1" indent="-171450" algn="l" defTabSz="755650">
            <a:lnSpc>
              <a:spcPct val="90000"/>
            </a:lnSpc>
            <a:spcBef>
              <a:spcPct val="0"/>
            </a:spcBef>
            <a:spcAft>
              <a:spcPct val="15000"/>
            </a:spcAft>
            <a:buChar char="••"/>
          </a:pPr>
          <a:r>
            <a:rPr lang="en-US" sz="1700" kern="1200" dirty="0"/>
            <a:t>“Basic needs covered”</a:t>
          </a:r>
        </a:p>
        <a:p>
          <a:pPr marL="171450" lvl="1" indent="-171450" algn="l" defTabSz="755650">
            <a:lnSpc>
              <a:spcPct val="90000"/>
            </a:lnSpc>
            <a:spcBef>
              <a:spcPct val="0"/>
            </a:spcBef>
            <a:spcAft>
              <a:spcPct val="15000"/>
            </a:spcAft>
            <a:buChar char="••"/>
          </a:pPr>
          <a:r>
            <a:rPr lang="en-US" sz="1700" kern="1200" dirty="0"/>
            <a:t>“Safety and growth of their children”</a:t>
          </a:r>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3978" y="897425"/>
        <a:ext cx="2392072" cy="3286965"/>
      </dsp:txXfrm>
    </dsp:sp>
    <dsp:sp modelId="{7875AE99-474F-4F73-986B-8735C9D09C1F}">
      <dsp:nvSpPr>
        <dsp:cNvPr id="0" name=""/>
        <dsp:cNvSpPr/>
      </dsp:nvSpPr>
      <dsp:spPr>
        <a:xfrm>
          <a:off x="2730940" y="276416"/>
          <a:ext cx="2392072" cy="621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Feeling Affirmed &amp; Confident</a:t>
          </a:r>
        </a:p>
      </dsp:txBody>
      <dsp:txXfrm>
        <a:off x="2730940" y="276416"/>
        <a:ext cx="2392072" cy="621008"/>
      </dsp:txXfrm>
    </dsp:sp>
    <dsp:sp modelId="{89D3866D-88B7-4DDA-B6C6-0B4C90C26CF2}">
      <dsp:nvSpPr>
        <dsp:cNvPr id="0" name=""/>
        <dsp:cNvSpPr/>
      </dsp:nvSpPr>
      <dsp:spPr>
        <a:xfrm>
          <a:off x="2730940" y="897425"/>
          <a:ext cx="2392072" cy="3286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“Knowing they are enough”</a:t>
          </a:r>
        </a:p>
        <a:p>
          <a:pPr marL="171450" lvl="1" indent="-171450" algn="l" defTabSz="755650">
            <a:lnSpc>
              <a:spcPct val="90000"/>
            </a:lnSpc>
            <a:spcBef>
              <a:spcPct val="0"/>
            </a:spcBef>
            <a:spcAft>
              <a:spcPct val="15000"/>
            </a:spcAft>
            <a:buChar char="••"/>
          </a:pPr>
          <a:r>
            <a:rPr lang="en-US" sz="1700" kern="1200" dirty="0"/>
            <a:t>“Learning to listen to, develop, trust their own voices”</a:t>
          </a:r>
        </a:p>
        <a:p>
          <a:pPr marL="171450" lvl="1" indent="-171450" algn="l" defTabSz="755650">
            <a:lnSpc>
              <a:spcPct val="90000"/>
            </a:lnSpc>
            <a:spcBef>
              <a:spcPct val="0"/>
            </a:spcBef>
            <a:spcAft>
              <a:spcPct val="15000"/>
            </a:spcAft>
            <a:buChar char="••"/>
          </a:pPr>
          <a:r>
            <a:rPr lang="en-US" sz="1700" kern="1200" dirty="0"/>
            <a:t>“Reassurance that they’re doing the right things as parents”</a:t>
          </a:r>
        </a:p>
        <a:p>
          <a:pPr marL="171450" lvl="1" indent="-171450" algn="l" defTabSz="755650">
            <a:lnSpc>
              <a:spcPct val="90000"/>
            </a:lnSpc>
            <a:spcBef>
              <a:spcPct val="0"/>
            </a:spcBef>
            <a:spcAft>
              <a:spcPct val="15000"/>
            </a:spcAft>
            <a:buChar char="••"/>
          </a:pPr>
          <a:r>
            <a:rPr lang="en-US" sz="1700" kern="1200" dirty="0"/>
            <a:t>“Feeling like everything is possible”</a:t>
          </a:r>
        </a:p>
        <a:p>
          <a:pPr marL="171450" lvl="1" indent="-171450" algn="l" defTabSz="755650">
            <a:lnSpc>
              <a:spcPct val="90000"/>
            </a:lnSpc>
            <a:spcBef>
              <a:spcPct val="0"/>
            </a:spcBef>
            <a:spcAft>
              <a:spcPct val="15000"/>
            </a:spcAft>
            <a:buChar char="••"/>
          </a:pPr>
          <a:r>
            <a:rPr lang="en-US" sz="1700" kern="1200" dirty="0"/>
            <a:t>“Being respected”</a:t>
          </a:r>
        </a:p>
        <a:p>
          <a:pPr marL="171450" lvl="1" indent="-171450" algn="l" defTabSz="755650">
            <a:lnSpc>
              <a:spcPct val="90000"/>
            </a:lnSpc>
            <a:spcBef>
              <a:spcPct val="0"/>
            </a:spcBef>
            <a:spcAft>
              <a:spcPct val="15000"/>
            </a:spcAft>
            <a:buChar char="••"/>
          </a:pPr>
          <a:endParaRPr lang="en-US" sz="1700" kern="1200" dirty="0"/>
        </a:p>
      </dsp:txBody>
      <dsp:txXfrm>
        <a:off x="2730940" y="897425"/>
        <a:ext cx="2392072" cy="3286965"/>
      </dsp:txXfrm>
    </dsp:sp>
    <dsp:sp modelId="{B1EF9940-1ECD-487B-B9AD-9A7AFCED6001}">
      <dsp:nvSpPr>
        <dsp:cNvPr id="0" name=""/>
        <dsp:cNvSpPr/>
      </dsp:nvSpPr>
      <dsp:spPr>
        <a:xfrm>
          <a:off x="5457902" y="276416"/>
          <a:ext cx="2392072" cy="621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Relationships &amp; Connection</a:t>
          </a:r>
        </a:p>
      </dsp:txBody>
      <dsp:txXfrm>
        <a:off x="5457902" y="276416"/>
        <a:ext cx="2392072" cy="621008"/>
      </dsp:txXfrm>
    </dsp:sp>
    <dsp:sp modelId="{B823EA6D-DFE7-4EAE-BB24-95F85B1C8A8F}">
      <dsp:nvSpPr>
        <dsp:cNvPr id="0" name=""/>
        <dsp:cNvSpPr/>
      </dsp:nvSpPr>
      <dsp:spPr>
        <a:xfrm>
          <a:off x="5457902" y="897425"/>
          <a:ext cx="2392072" cy="3286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“Knowing you are not alone; we’re all here together”</a:t>
          </a:r>
        </a:p>
        <a:p>
          <a:pPr marL="171450" lvl="1" indent="-171450" algn="l" defTabSz="755650">
            <a:lnSpc>
              <a:spcPct val="90000"/>
            </a:lnSpc>
            <a:spcBef>
              <a:spcPct val="0"/>
            </a:spcBef>
            <a:spcAft>
              <a:spcPct val="15000"/>
            </a:spcAft>
            <a:buChar char="••"/>
          </a:pPr>
          <a:r>
            <a:rPr lang="en-US" sz="1700" kern="1200" dirty="0"/>
            <a:t>“Spending time with their children and nurturing them”</a:t>
          </a:r>
        </a:p>
        <a:p>
          <a:pPr marL="171450" lvl="1" indent="-171450" algn="l" defTabSz="755650">
            <a:lnSpc>
              <a:spcPct val="90000"/>
            </a:lnSpc>
            <a:spcBef>
              <a:spcPct val="0"/>
            </a:spcBef>
            <a:spcAft>
              <a:spcPct val="15000"/>
            </a:spcAft>
            <a:buChar char="••"/>
          </a:pPr>
          <a:r>
            <a:rPr lang="en-US" sz="1700" kern="1200" dirty="0"/>
            <a:t>“Being supported by people who show compassion”</a:t>
          </a:r>
        </a:p>
        <a:p>
          <a:pPr marL="171450" lvl="1" indent="-171450" algn="l" defTabSz="755650">
            <a:lnSpc>
              <a:spcPct val="90000"/>
            </a:lnSpc>
            <a:spcBef>
              <a:spcPct val="0"/>
            </a:spcBef>
            <a:spcAft>
              <a:spcPct val="15000"/>
            </a:spcAft>
            <a:buChar char="••"/>
          </a:pPr>
          <a:r>
            <a:rPr lang="en-US" sz="1700" kern="1200" dirty="0"/>
            <a:t>“Connection to community peers”</a:t>
          </a:r>
        </a:p>
        <a:p>
          <a:pPr marL="171450" lvl="1" indent="-171450" algn="l" defTabSz="755650">
            <a:lnSpc>
              <a:spcPct val="90000"/>
            </a:lnSpc>
            <a:spcBef>
              <a:spcPct val="0"/>
            </a:spcBef>
            <a:spcAft>
              <a:spcPct val="15000"/>
            </a:spcAft>
            <a:buChar char="••"/>
          </a:pPr>
          <a:r>
            <a:rPr lang="en-US" sz="1700" kern="1200" dirty="0"/>
            <a:t>“Good relationships”</a:t>
          </a:r>
        </a:p>
      </dsp:txBody>
      <dsp:txXfrm>
        <a:off x="5457902" y="897425"/>
        <a:ext cx="2392072" cy="3286965"/>
      </dsp:txXfrm>
    </dsp:sp>
    <dsp:sp modelId="{4635B17D-32D9-471D-ABA5-14E6A8605BE2}">
      <dsp:nvSpPr>
        <dsp:cNvPr id="0" name=""/>
        <dsp:cNvSpPr/>
      </dsp:nvSpPr>
      <dsp:spPr>
        <a:xfrm>
          <a:off x="8184864" y="276416"/>
          <a:ext cx="2392072" cy="62100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Having a Sense of Power</a:t>
          </a:r>
        </a:p>
      </dsp:txBody>
      <dsp:txXfrm>
        <a:off x="8184864" y="276416"/>
        <a:ext cx="2392072" cy="621008"/>
      </dsp:txXfrm>
    </dsp:sp>
    <dsp:sp modelId="{2584BEF1-8688-4D02-A150-233E8BA2B222}">
      <dsp:nvSpPr>
        <dsp:cNvPr id="0" name=""/>
        <dsp:cNvSpPr/>
      </dsp:nvSpPr>
      <dsp:spPr>
        <a:xfrm>
          <a:off x="8184864" y="897425"/>
          <a:ext cx="2392072" cy="32869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 control of their goals”</a:t>
          </a:r>
        </a:p>
        <a:p>
          <a:pPr marL="171450" lvl="1" indent="-171450" algn="l" defTabSz="755650">
            <a:lnSpc>
              <a:spcPct val="90000"/>
            </a:lnSpc>
            <a:spcBef>
              <a:spcPct val="0"/>
            </a:spcBef>
            <a:spcAft>
              <a:spcPct val="15000"/>
            </a:spcAft>
            <a:buChar char="••"/>
          </a:pPr>
          <a:r>
            <a:rPr lang="en-US" sz="1700" kern="1200" dirty="0"/>
            <a:t>“Making a positive future”</a:t>
          </a:r>
        </a:p>
        <a:p>
          <a:pPr marL="171450" lvl="1" indent="-171450" algn="l" defTabSz="755650">
            <a:lnSpc>
              <a:spcPct val="90000"/>
            </a:lnSpc>
            <a:spcBef>
              <a:spcPct val="0"/>
            </a:spcBef>
            <a:spcAft>
              <a:spcPct val="15000"/>
            </a:spcAft>
            <a:buChar char="••"/>
          </a:pPr>
          <a:r>
            <a:rPr lang="en-US" sz="1700" kern="1200" dirty="0"/>
            <a:t>“Dignity”</a:t>
          </a:r>
        </a:p>
        <a:p>
          <a:pPr marL="171450" lvl="1" indent="-171450" algn="l" defTabSz="755650">
            <a:lnSpc>
              <a:spcPct val="90000"/>
            </a:lnSpc>
            <a:spcBef>
              <a:spcPct val="0"/>
            </a:spcBef>
            <a:spcAft>
              <a:spcPct val="15000"/>
            </a:spcAft>
            <a:buChar char="••"/>
          </a:pPr>
          <a:r>
            <a:rPr lang="en-US" sz="1700" kern="1200" dirty="0"/>
            <a:t>“Having choices”</a:t>
          </a:r>
        </a:p>
      </dsp:txBody>
      <dsp:txXfrm>
        <a:off x="8184864" y="897425"/>
        <a:ext cx="2392072" cy="328696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B690CC-C5AF-E54C-A446-3C7C4808A010}" type="datetimeFigureOut">
              <a:rPr lang="en-US" smtClean="0"/>
              <a:t>7/11/2023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2F9C3-B332-8649-9590-D41EDC8F6286}" type="slidenum">
              <a:rPr lang="en-US" smtClean="0"/>
              <a:t>‹#›</a:t>
            </a:fld>
            <a:endParaRPr lang="en-US"/>
          </a:p>
        </p:txBody>
      </p:sp>
    </p:spTree>
    <p:extLst>
      <p:ext uri="{BB962C8B-B14F-4D97-AF65-F5344CB8AC3E}">
        <p14:creationId xmlns:p14="http://schemas.microsoft.com/office/powerpoint/2010/main" val="210923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0CC02-3280-7941-B209-BD5DF8003E2F}"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6BE0-7377-BE4C-8104-3C9C9ED1F901}" type="slidenum">
              <a:rPr lang="en-US" smtClean="0"/>
              <a:t>‹#›</a:t>
            </a:fld>
            <a:endParaRPr lang="en-US"/>
          </a:p>
        </p:txBody>
      </p:sp>
    </p:spTree>
    <p:extLst>
      <p:ext uri="{BB962C8B-B14F-4D97-AF65-F5344CB8AC3E}">
        <p14:creationId xmlns:p14="http://schemas.microsoft.com/office/powerpoint/2010/main" val="1287727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1</a:t>
            </a:fld>
            <a:endParaRPr lang="en-US"/>
          </a:p>
        </p:txBody>
      </p:sp>
    </p:spTree>
    <p:extLst>
      <p:ext uri="{BB962C8B-B14F-4D97-AF65-F5344CB8AC3E}">
        <p14:creationId xmlns:p14="http://schemas.microsoft.com/office/powerpoint/2010/main" val="48978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https://helpmegrownational.org/goal-concordant-care-family-community-outreach-be-strong-families-learning-community-branch/framework-for-advancing-goal-concordant-care-through-hmg-implementation_13april2022-2/</a:t>
            </a:r>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22</a:t>
            </a:fld>
            <a:endParaRPr lang="en-US"/>
          </a:p>
        </p:txBody>
      </p:sp>
    </p:spTree>
    <p:extLst>
      <p:ext uri="{BB962C8B-B14F-4D97-AF65-F5344CB8AC3E}">
        <p14:creationId xmlns:p14="http://schemas.microsoft.com/office/powerpoint/2010/main" val="258852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where we are headed, and we have a plan to get there based on our Framework and</a:t>
            </a:r>
            <a:r>
              <a:rPr lang="en-US" baseline="0" dirty="0" smtClean="0"/>
              <a:t> the ensuring Learning Community structure that is built upon it</a:t>
            </a:r>
            <a:r>
              <a:rPr lang="en-US" dirty="0" smtClean="0"/>
              <a:t>. We’re also well-prepared</a:t>
            </a:r>
            <a:r>
              <a:rPr lang="en-US" baseline="0" dirty="0" smtClean="0"/>
              <a:t> for the journey, as this way of thinking is not novel for HMG folks, and we have a great team with us in the form of our Capacity Building Partners. </a:t>
            </a:r>
            <a:r>
              <a:rPr lang="en-US" dirty="0" smtClean="0"/>
              <a:t>But as we move forward into uncharted territory,</a:t>
            </a:r>
            <a:r>
              <a:rPr lang="en-US" baseline="0" dirty="0" smtClean="0"/>
              <a:t> we are going to come up against unforeseen barriers and </a:t>
            </a:r>
            <a:r>
              <a:rPr lang="en-US" baseline="0" dirty="0" err="1" smtClean="0"/>
              <a:t>renavigate</a:t>
            </a:r>
            <a:r>
              <a:rPr lang="en-US" baseline="0" dirty="0" smtClean="0"/>
              <a:t> as needed.</a:t>
            </a:r>
          </a:p>
          <a:p>
            <a:endParaRPr lang="en-US" baseline="0" dirty="0" smtClean="0"/>
          </a:p>
          <a:p>
            <a:r>
              <a:rPr lang="en-US" baseline="0" dirty="0" smtClean="0"/>
              <a:t>Our North Star: </a:t>
            </a:r>
          </a:p>
          <a:p>
            <a:r>
              <a:rPr lang="en-US" baseline="0" dirty="0" smtClean="0"/>
              <a:t>We’re also charting the map as we go so that we can establish a trail for future adventurers. This means we need to understand a lot about our process, how things that we’re not even thinking about might be impacted, what worked, and what DIDN’T work. </a:t>
            </a:r>
          </a:p>
          <a:p>
            <a:endParaRPr lang="en-US" baseline="0" dirty="0" smtClean="0"/>
          </a:p>
        </p:txBody>
      </p:sp>
      <p:sp>
        <p:nvSpPr>
          <p:cNvPr id="4" name="Slide Number Placeholder 3"/>
          <p:cNvSpPr>
            <a:spLocks noGrp="1"/>
          </p:cNvSpPr>
          <p:nvPr>
            <p:ph type="sldNum" sz="quarter" idx="10"/>
          </p:nvPr>
        </p:nvSpPr>
        <p:spPr/>
        <p:txBody>
          <a:bodyPr/>
          <a:lstStyle/>
          <a:p>
            <a:fld id="{0A3C6BE0-7377-BE4C-8104-3C9C9ED1F901}" type="slidenum">
              <a:rPr lang="en-US" smtClean="0"/>
              <a:t>24</a:t>
            </a:fld>
            <a:endParaRPr lang="en-US"/>
          </a:p>
        </p:txBody>
      </p:sp>
    </p:spTree>
    <p:extLst>
      <p:ext uri="{BB962C8B-B14F-4D97-AF65-F5344CB8AC3E}">
        <p14:creationId xmlns:p14="http://schemas.microsoft.com/office/powerpoint/2010/main" val="65865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txBox="1">
            <a:spLocks noGrp="1"/>
          </p:cNvSpPr>
          <p:nvPr>
            <p:ph type="body" idx="1"/>
          </p:nvPr>
        </p:nvSpPr>
        <p:spPr>
          <a:xfrm>
            <a:off x="710248" y="4518204"/>
            <a:ext cx="5681980" cy="3696558"/>
          </a:xfrm>
          <a:prstGeom prst="rect">
            <a:avLst/>
          </a:prstGeom>
          <a:noFill/>
          <a:ln>
            <a:noFill/>
          </a:ln>
        </p:spPr>
        <p:txBody>
          <a:bodyPr spcFirstLastPara="1" wrap="square" lIns="94033" tIns="46991" rIns="94033" bIns="46991" anchor="t" anchorCtr="0">
            <a:noAutofit/>
          </a:bodyPr>
          <a:lstStyle/>
          <a:p>
            <a:pPr marL="0" indent="0">
              <a:buSzPts val="1400"/>
              <a:buNone/>
            </a:pPr>
            <a:endParaRPr dirty="0"/>
          </a:p>
        </p:txBody>
      </p:sp>
      <p:sp>
        <p:nvSpPr>
          <p:cNvPr id="497" name="Google Shape;49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81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461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txBox="1">
            <a:spLocks noGrp="1"/>
          </p:cNvSpPr>
          <p:nvPr>
            <p:ph type="body" idx="1"/>
          </p:nvPr>
        </p:nvSpPr>
        <p:spPr>
          <a:xfrm>
            <a:off x="710248" y="4518204"/>
            <a:ext cx="5681980" cy="3696558"/>
          </a:xfrm>
          <a:prstGeom prst="rect">
            <a:avLst/>
          </a:prstGeom>
          <a:noFill/>
          <a:ln>
            <a:noFill/>
          </a:ln>
        </p:spPr>
        <p:txBody>
          <a:bodyPr spcFirstLastPara="1" wrap="square" lIns="94033" tIns="46991" rIns="94033" bIns="46991" anchor="t" anchorCtr="0">
            <a:noAutofit/>
          </a:bodyPr>
          <a:lstStyle/>
          <a:p>
            <a:pPr marL="380990" indent="-380990">
              <a:buFont typeface="Arial" panose="020B0604020202020204" pitchFamily="34" charset="0"/>
              <a:buChar char="•"/>
            </a:pPr>
            <a:r>
              <a:rPr lang="en-US" sz="1200" dirty="0" smtClean="0"/>
              <a:t>12 Family Leaders (parents/caregivers) recruited from HMG systems:  HMG Alaska; HMG Delaware; HMG of Marin County, California; HMG Utah</a:t>
            </a:r>
          </a:p>
          <a:p>
            <a:endParaRPr lang="en-US" sz="1200" dirty="0" smtClean="0"/>
          </a:p>
          <a:p>
            <a:pPr marL="380990" indent="-380990">
              <a:buFont typeface="Arial" panose="020B0604020202020204" pitchFamily="34" charset="0"/>
              <a:buChar char="•"/>
            </a:pPr>
            <a:r>
              <a:rPr lang="en-US" sz="1200" dirty="0" smtClean="0"/>
              <a:t>Similar to a focus group</a:t>
            </a:r>
          </a:p>
          <a:p>
            <a:endParaRPr lang="en-US" sz="1200" dirty="0" smtClean="0"/>
          </a:p>
          <a:p>
            <a:pPr marL="380990" indent="-380990">
              <a:buFont typeface="Arial" panose="020B0604020202020204" pitchFamily="34" charset="0"/>
              <a:buChar char="•"/>
            </a:pPr>
            <a:r>
              <a:rPr lang="en-US" sz="1200" dirty="0" smtClean="0"/>
              <a:t>Conducted virtually, via Zoom</a:t>
            </a:r>
          </a:p>
          <a:p>
            <a:endParaRPr lang="en-US" sz="1200" dirty="0" smtClean="0"/>
          </a:p>
          <a:p>
            <a:pPr marL="380990" indent="-380990">
              <a:buFont typeface="Arial" panose="020B0604020202020204" pitchFamily="34" charset="0"/>
              <a:buChar char="•"/>
            </a:pPr>
            <a:r>
              <a:rPr lang="en-US" sz="1200" dirty="0" smtClean="0"/>
              <a:t>Co-designed/moderated by All Good Consulting &amp; Center for the Study of Social Policy</a:t>
            </a:r>
          </a:p>
          <a:p>
            <a:pPr marL="380990" indent="-380990">
              <a:buFont typeface="Arial" panose="020B0604020202020204" pitchFamily="34" charset="0"/>
              <a:buChar char="•"/>
            </a:pPr>
            <a:endParaRPr lang="en-US" sz="1200" dirty="0" smtClean="0"/>
          </a:p>
          <a:p>
            <a:pPr marL="380990" indent="-380990">
              <a:buFont typeface="Arial" panose="020B0604020202020204" pitchFamily="34" charset="0"/>
              <a:buChar char="•"/>
            </a:pPr>
            <a:r>
              <a:rPr lang="en-US" sz="1200" dirty="0" smtClean="0"/>
              <a:t>Zoom transcription and field notes used to chunk/code verbatim data into themes</a:t>
            </a:r>
          </a:p>
          <a:p>
            <a:pPr marL="380990" indent="-380990">
              <a:buFont typeface="Arial" panose="020B0604020202020204" pitchFamily="34" charset="0"/>
              <a:buChar char="•"/>
            </a:pPr>
            <a:endParaRPr lang="en-US" sz="1200" dirty="0" smtClean="0"/>
          </a:p>
          <a:p>
            <a:pPr marL="380990" indent="-380990">
              <a:buFont typeface="Arial" panose="020B0604020202020204" pitchFamily="34" charset="0"/>
              <a:buChar char="•"/>
            </a:pPr>
            <a:r>
              <a:rPr lang="en-US" sz="1200" dirty="0" smtClean="0"/>
              <a:t>Unique population of parents who have experience obtaining services from HMG, being part of HMG system teams, engaging regularly with other parents</a:t>
            </a:r>
          </a:p>
          <a:p>
            <a:pPr marL="380990" indent="-380990">
              <a:buFont typeface="Arial" panose="020B0604020202020204" pitchFamily="34" charset="0"/>
              <a:buChar char="•"/>
            </a:pPr>
            <a:endParaRPr lang="en-US" sz="1200" dirty="0" smtClean="0"/>
          </a:p>
          <a:p>
            <a:pPr marL="380990" indent="-380990">
              <a:buFont typeface="Arial" panose="020B0604020202020204" pitchFamily="34" charset="0"/>
              <a:buChar char="•"/>
            </a:pPr>
            <a:r>
              <a:rPr lang="en-US" sz="1200" dirty="0" smtClean="0"/>
              <a:t>Findings to be considered/contextualized within larger study findings </a:t>
            </a:r>
          </a:p>
          <a:p>
            <a:pPr marL="380990" indent="-380990">
              <a:buFont typeface="Arial" panose="020B0604020202020204" pitchFamily="34" charset="0"/>
              <a:buChar char="•"/>
            </a:pPr>
            <a:endParaRPr lang="en-US" sz="800" dirty="0" smtClean="0"/>
          </a:p>
          <a:p>
            <a:pPr marL="0" indent="0">
              <a:buSzPts val="1400"/>
              <a:buNone/>
            </a:pPr>
            <a:endParaRPr dirty="0"/>
          </a:p>
        </p:txBody>
      </p:sp>
      <p:sp>
        <p:nvSpPr>
          <p:cNvPr id="497" name="Google Shape;49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3050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txBox="1">
            <a:spLocks noGrp="1"/>
          </p:cNvSpPr>
          <p:nvPr>
            <p:ph type="body" idx="1"/>
          </p:nvPr>
        </p:nvSpPr>
        <p:spPr>
          <a:xfrm>
            <a:off x="710248" y="4518204"/>
            <a:ext cx="5681980" cy="3696558"/>
          </a:xfrm>
          <a:prstGeom prst="rect">
            <a:avLst/>
          </a:prstGeom>
          <a:noFill/>
          <a:ln>
            <a:noFill/>
          </a:ln>
        </p:spPr>
        <p:txBody>
          <a:bodyPr spcFirstLastPara="1" wrap="square" lIns="94033" tIns="46991" rIns="94033" bIns="46991" anchor="t" anchorCtr="0">
            <a:noAutofit/>
          </a:bodyPr>
          <a:lstStyle/>
          <a:p>
            <a:pPr marL="0" indent="0">
              <a:buSzPts val="1400"/>
              <a:buNone/>
            </a:pPr>
            <a:endParaRPr/>
          </a:p>
        </p:txBody>
      </p:sp>
      <p:sp>
        <p:nvSpPr>
          <p:cNvPr id="497" name="Google Shape;49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65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txBox="1">
            <a:spLocks noGrp="1"/>
          </p:cNvSpPr>
          <p:nvPr>
            <p:ph type="body" idx="1"/>
          </p:nvPr>
        </p:nvSpPr>
        <p:spPr>
          <a:xfrm>
            <a:off x="710248" y="4518204"/>
            <a:ext cx="5681980" cy="3696558"/>
          </a:xfrm>
          <a:prstGeom prst="rect">
            <a:avLst/>
          </a:prstGeom>
          <a:noFill/>
          <a:ln>
            <a:noFill/>
          </a:ln>
        </p:spPr>
        <p:txBody>
          <a:bodyPr spcFirstLastPara="1" wrap="square" lIns="94033" tIns="46991" rIns="94033" bIns="46991" anchor="t" anchorCtr="0">
            <a:noAutofit/>
          </a:bodyPr>
          <a:lstStyle/>
          <a:p>
            <a:pPr marL="0" indent="0">
              <a:buSzPts val="1400"/>
              <a:buNone/>
            </a:pPr>
            <a:endParaRPr/>
          </a:p>
        </p:txBody>
      </p:sp>
      <p:sp>
        <p:nvSpPr>
          <p:cNvPr id="497" name="Google Shape;49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2004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txBox="1">
            <a:spLocks noGrp="1"/>
          </p:cNvSpPr>
          <p:nvPr>
            <p:ph type="body" idx="1"/>
          </p:nvPr>
        </p:nvSpPr>
        <p:spPr>
          <a:xfrm>
            <a:off x="710248" y="4518204"/>
            <a:ext cx="5681980" cy="3696558"/>
          </a:xfrm>
          <a:prstGeom prst="rect">
            <a:avLst/>
          </a:prstGeom>
          <a:noFill/>
          <a:ln>
            <a:noFill/>
          </a:ln>
        </p:spPr>
        <p:txBody>
          <a:bodyPr spcFirstLastPara="1" wrap="square" lIns="94033" tIns="46991" rIns="94033" bIns="46991" anchor="t" anchorCtr="0">
            <a:noAutofit/>
          </a:bodyPr>
          <a:lstStyle/>
          <a:p>
            <a:pPr marL="0" indent="0">
              <a:buSzPts val="1400"/>
              <a:buNone/>
            </a:pPr>
            <a:endParaRPr/>
          </a:p>
        </p:txBody>
      </p:sp>
      <p:sp>
        <p:nvSpPr>
          <p:cNvPr id="497" name="Google Shape;49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2592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txBox="1">
            <a:spLocks noGrp="1"/>
          </p:cNvSpPr>
          <p:nvPr>
            <p:ph type="body" idx="1"/>
          </p:nvPr>
        </p:nvSpPr>
        <p:spPr>
          <a:xfrm>
            <a:off x="710248" y="4518204"/>
            <a:ext cx="5681980" cy="3696558"/>
          </a:xfrm>
          <a:prstGeom prst="rect">
            <a:avLst/>
          </a:prstGeom>
          <a:noFill/>
          <a:ln>
            <a:noFill/>
          </a:ln>
        </p:spPr>
        <p:txBody>
          <a:bodyPr spcFirstLastPara="1" wrap="square" lIns="94033" tIns="46991" rIns="94033" bIns="46991" anchor="t" anchorCtr="0">
            <a:noAutofit/>
          </a:bodyPr>
          <a:lstStyle/>
          <a:p>
            <a:pPr marL="0" indent="0">
              <a:buSzPts val="1400"/>
              <a:buNone/>
            </a:pPr>
            <a:endParaRPr/>
          </a:p>
        </p:txBody>
      </p:sp>
      <p:sp>
        <p:nvSpPr>
          <p:cNvPr id="497" name="Google Shape;49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128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txBox="1">
            <a:spLocks noGrp="1"/>
          </p:cNvSpPr>
          <p:nvPr>
            <p:ph type="body" idx="1"/>
          </p:nvPr>
        </p:nvSpPr>
        <p:spPr>
          <a:xfrm>
            <a:off x="710248" y="4518204"/>
            <a:ext cx="5681980" cy="3696558"/>
          </a:xfrm>
          <a:prstGeom prst="rect">
            <a:avLst/>
          </a:prstGeom>
          <a:noFill/>
          <a:ln>
            <a:noFill/>
          </a:ln>
        </p:spPr>
        <p:txBody>
          <a:bodyPr spcFirstLastPara="1" wrap="square" lIns="94033" tIns="46991" rIns="94033" bIns="46991" anchor="t" anchorCtr="0">
            <a:noAutofit/>
          </a:bodyPr>
          <a:lstStyle/>
          <a:p>
            <a:pPr marL="0" indent="0">
              <a:buSzPts val="1400"/>
              <a:buNone/>
            </a:pPr>
            <a:endParaRPr/>
          </a:p>
        </p:txBody>
      </p:sp>
      <p:sp>
        <p:nvSpPr>
          <p:cNvPr id="497" name="Google Shape;49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920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10 Minutes—Presentation: Intro to the history of and concepts related to goal concordant care, including how centering the recipient(s) of care improves outcomes and advances equity</a:t>
            </a:r>
          </a:p>
          <a:p>
            <a:r>
              <a:rPr lang="en-US" sz="1200" kern="1200" dirty="0" smtClean="0">
                <a:solidFill>
                  <a:schemeClr val="tx1"/>
                </a:solidFill>
                <a:effectLst/>
                <a:latin typeface="+mn-lt"/>
                <a:ea typeface="+mn-ea"/>
                <a:cs typeface="+mn-cs"/>
              </a:rPr>
              <a:t>10 Minutes—Facilitated discussion: What type of work do you do, and how do these concepts currently show up in your work? </a:t>
            </a:r>
            <a:r>
              <a:rPr lang="en-US" sz="1200" i="1" kern="1200" dirty="0" smtClean="0">
                <a:solidFill>
                  <a:schemeClr val="tx1"/>
                </a:solidFill>
                <a:effectLst/>
                <a:latin typeface="+mn-lt"/>
                <a:ea typeface="+mn-ea"/>
                <a:cs typeface="+mn-cs"/>
              </a:rPr>
              <a:t>An electronic poll will be prompted at the beginning of the session with questions about the participant’s role and type of work and a word cloud around goal concordant care; these answers will be used to foster discussion.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15 Minutes—Presentation: Applying goal concordant care concepts to early childhood systems: Overview of the Help Me Grow Goal Concordant Care Initiative (framework, approach, intended outcomes)</a:t>
            </a:r>
          </a:p>
          <a:p>
            <a:r>
              <a:rPr lang="en-US" sz="1200" kern="1200" dirty="0" smtClean="0">
                <a:solidFill>
                  <a:schemeClr val="tx1"/>
                </a:solidFill>
                <a:effectLst/>
                <a:latin typeface="+mn-lt"/>
                <a:ea typeface="+mn-ea"/>
                <a:cs typeface="+mn-cs"/>
              </a:rPr>
              <a:t>10 Minutes—Facilitated discussion: Based on the framework of the initiative presented, what considerations or concerns would you have? How might you determine what success looks like, and how to measure it?</a:t>
            </a:r>
          </a:p>
          <a:p>
            <a:r>
              <a:rPr lang="en-US" sz="1200" kern="1200" dirty="0" smtClean="0">
                <a:solidFill>
                  <a:schemeClr val="tx1"/>
                </a:solidFill>
                <a:effectLst/>
                <a:latin typeface="+mn-lt"/>
                <a:ea typeface="+mn-ea"/>
                <a:cs typeface="+mn-cs"/>
              </a:rPr>
              <a:t>15 Minutes—Presentation: Initial evaluation outcomes, including themes and barriers</a:t>
            </a:r>
          </a:p>
          <a:p>
            <a:r>
              <a:rPr lang="en-US" sz="1200" kern="1200" dirty="0" smtClean="0">
                <a:solidFill>
                  <a:schemeClr val="tx1"/>
                </a:solidFill>
                <a:effectLst/>
                <a:latin typeface="+mn-lt"/>
                <a:ea typeface="+mn-ea"/>
                <a:cs typeface="+mn-cs"/>
              </a:rPr>
              <a:t>20 Minutes— Breakout group activity: How might the activities and initial findings from Help Me Grow’s Goal Concordant Care initiative be relevant to your work? What opportunities are there in your field to improve goal concordant practices? </a:t>
            </a:r>
          </a:p>
          <a:p>
            <a:r>
              <a:rPr lang="en-US" sz="1200" kern="1200" dirty="0" smtClean="0">
                <a:solidFill>
                  <a:schemeClr val="tx1"/>
                </a:solidFill>
                <a:effectLst/>
                <a:latin typeface="+mn-lt"/>
                <a:ea typeface="+mn-ea"/>
                <a:cs typeface="+mn-cs"/>
              </a:rPr>
              <a:t>10 Minutes—Presentation: The future of transforming practice and systems through goal concordant care , including suggested considerations and next steps for participants in their work.</a:t>
            </a:r>
          </a:p>
          <a:p>
            <a:r>
              <a:rPr lang="en-US" sz="1200" kern="1200" dirty="0" smtClean="0">
                <a:solidFill>
                  <a:schemeClr val="tx1"/>
                </a:solidFill>
                <a:effectLst/>
                <a:latin typeface="+mn-lt"/>
                <a:ea typeface="+mn-ea"/>
                <a:cs typeface="+mn-cs"/>
              </a:rPr>
              <a:t> 249/250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4</a:t>
            </a:fld>
            <a:endParaRPr lang="en-US"/>
          </a:p>
        </p:txBody>
      </p:sp>
    </p:spTree>
    <p:extLst>
      <p:ext uri="{BB962C8B-B14F-4D97-AF65-F5344CB8AC3E}">
        <p14:creationId xmlns:p14="http://schemas.microsoft.com/office/powerpoint/2010/main" val="281738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notes"/>
          <p:cNvSpPr txBox="1">
            <a:spLocks noGrp="1"/>
          </p:cNvSpPr>
          <p:nvPr>
            <p:ph type="body" idx="1"/>
          </p:nvPr>
        </p:nvSpPr>
        <p:spPr>
          <a:xfrm>
            <a:off x="710248" y="4518204"/>
            <a:ext cx="5681980" cy="3696558"/>
          </a:xfrm>
          <a:prstGeom prst="rect">
            <a:avLst/>
          </a:prstGeom>
          <a:noFill/>
          <a:ln>
            <a:noFill/>
          </a:ln>
        </p:spPr>
        <p:txBody>
          <a:bodyPr spcFirstLastPara="1" wrap="square" lIns="94033" tIns="46991" rIns="94033" bIns="46991" anchor="t" anchorCtr="0">
            <a:noAutofit/>
          </a:bodyPr>
          <a:lstStyle/>
          <a:p>
            <a:pPr marL="0" indent="0">
              <a:buSzPts val="1400"/>
              <a:buNone/>
            </a:pPr>
            <a:endParaRPr/>
          </a:p>
        </p:txBody>
      </p:sp>
      <p:sp>
        <p:nvSpPr>
          <p:cNvPr id="497" name="Google Shape;49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9298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6BE0-7377-BE4C-8104-3C9C9ED1F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832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the above themes]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we validate all of the themes and questions coming up. we have the same questions, and we're going to come to these answers together. That’s why we’ve</a:t>
            </a:r>
            <a:r>
              <a:rPr lang="en-US" sz="1200" b="0" i="0" kern="1200" baseline="0" dirty="0" smtClean="0">
                <a:solidFill>
                  <a:schemeClr val="tx1"/>
                </a:solidFill>
                <a:effectLst/>
                <a:latin typeface="+mn-lt"/>
                <a:ea typeface="+mn-ea"/>
                <a:cs typeface="+mn-cs"/>
              </a:rPr>
              <a:t> taken a learning community approach</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HMG has always believed that parents know their children best. we’re looking at GCC to better center families as experts across the early childhood field</a:t>
            </a:r>
          </a:p>
          <a:p>
            <a:pPr marL="171450" indent="-17145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What is HMG’s responsibility now? When</a:t>
            </a:r>
            <a:r>
              <a:rPr lang="en-US" sz="1200" b="0" i="0" u="none" strike="noStrike" kern="1200" baseline="0" dirty="0" smtClean="0">
                <a:solidFill>
                  <a:schemeClr val="tx1"/>
                </a:solidFill>
                <a:effectLst/>
                <a:latin typeface="+mn-lt"/>
                <a:ea typeface="+mn-ea"/>
                <a:cs typeface="+mn-cs"/>
              </a:rPr>
              <a:t> a parent or provider connects with HMG regarding a concern or need, we connect to CB services and supports. HMG is not responsible for remedying the concern or closing the developmental trajectory gap.</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What practices do we want to sustain? Are there outcomes from some of our PDSA’s that garner better insight, access or approaches to supporting families?</a:t>
            </a:r>
          </a:p>
          <a:p>
            <a:pPr marL="171450" indent="-171450">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What data and with whom do you currently share data with? How do you share that data? Potentially child development, health and wellbeing goals are categorized by type or domain and then reported out to partners in the aggregate.</a:t>
            </a:r>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40</a:t>
            </a:fld>
            <a:endParaRPr lang="en-US"/>
          </a:p>
        </p:txBody>
      </p:sp>
    </p:spTree>
    <p:extLst>
      <p:ext uri="{BB962C8B-B14F-4D97-AF65-F5344CB8AC3E}">
        <p14:creationId xmlns:p14="http://schemas.microsoft.com/office/powerpoint/2010/main" val="60210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47</a:t>
            </a:fld>
            <a:endParaRPr lang="en-US"/>
          </a:p>
        </p:txBody>
      </p:sp>
    </p:spTree>
    <p:extLst>
      <p:ext uri="{BB962C8B-B14F-4D97-AF65-F5344CB8AC3E}">
        <p14:creationId xmlns:p14="http://schemas.microsoft.com/office/powerpoint/2010/main" val="1292611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6</a:t>
            </a:fld>
            <a:endParaRPr lang="en-US"/>
          </a:p>
        </p:txBody>
      </p:sp>
    </p:spTree>
    <p:extLst>
      <p:ext uri="{BB962C8B-B14F-4D97-AF65-F5344CB8AC3E}">
        <p14:creationId xmlns:p14="http://schemas.microsoft.com/office/powerpoint/2010/main" val="426368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Both prior to and as a result of the pandemic, it has been increasingly recognized that the existing system designed to ensure early detection of and support for vulnerable children and families is </a:t>
            </a:r>
            <a:r>
              <a:rPr lang="en-US" sz="1200" b="1" dirty="0" smtClean="0"/>
              <a:t>fragmented and exceedingly difficult to navigate</a:t>
            </a:r>
            <a:r>
              <a:rPr lang="en-US" sz="1200" dirty="0" smtClean="0"/>
              <a:t>.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b="1" dirty="0" smtClean="0"/>
              <a:t>HMG is a solution for aligning</a:t>
            </a:r>
            <a:r>
              <a:rPr lang="en-US" sz="1200" dirty="0" smtClean="0"/>
              <a:t> disparate efforts and investments in early childhood which are the result of isolated initiatives and agencies that arise from </a:t>
            </a:r>
            <a:r>
              <a:rPr lang="en-US" sz="1200" dirty="0" err="1" smtClean="0"/>
              <a:t>siloed</a:t>
            </a:r>
            <a:r>
              <a:rPr lang="en-US" sz="1200" dirty="0" smtClean="0"/>
              <a:t>, inconsistent, and transient funding streams as well as policies that are uninformed by family voice and lived experience. </a:t>
            </a:r>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r>
              <a:rPr lang="en-US" sz="1200" dirty="0" smtClean="0"/>
              <a:t>To foster optimal short- and long-term outcomes for young children, it is necessary to </a:t>
            </a:r>
            <a:r>
              <a:rPr lang="en-US" sz="1200" b="1" dirty="0" smtClean="0"/>
              <a:t>systematically elicit parents’/caregivers’ goals and priorities and establish partnership with them </a:t>
            </a:r>
            <a:r>
              <a:rPr lang="en-US" sz="1200" dirty="0" smtClean="0"/>
              <a:t>in creating pathways toward achievement of health and developmental goals for their children.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6BE0-7377-BE4C-8104-3C9C9ED1F9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57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9</a:t>
            </a:fld>
            <a:endParaRPr lang="en-US"/>
          </a:p>
        </p:txBody>
      </p:sp>
    </p:spTree>
    <p:extLst>
      <p:ext uri="{BB962C8B-B14F-4D97-AF65-F5344CB8AC3E}">
        <p14:creationId xmlns:p14="http://schemas.microsoft.com/office/powerpoint/2010/main" val="382523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14</a:t>
            </a:fld>
            <a:endParaRPr lang="en-US"/>
          </a:p>
        </p:txBody>
      </p:sp>
    </p:spTree>
    <p:extLst>
      <p:ext uri="{BB962C8B-B14F-4D97-AF65-F5344CB8AC3E}">
        <p14:creationId xmlns:p14="http://schemas.microsoft.com/office/powerpoint/2010/main" val="304870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JACQUELYN</a:t>
            </a:r>
            <a:r>
              <a:rPr lang="en-US" baseline="0" dirty="0" smtClean="0"/>
              <a:t> (replace if there are other better slides)</a:t>
            </a: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A15536-65D8-4660-A79B-807197705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96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JACQUELYN</a:t>
            </a:r>
            <a:r>
              <a:rPr lang="en-US" baseline="0" dirty="0" smtClean="0"/>
              <a:t> (replace if there are other better slides)</a:t>
            </a:r>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16</a:t>
            </a:fld>
            <a:endParaRPr lang="en-US"/>
          </a:p>
        </p:txBody>
      </p:sp>
    </p:spTree>
    <p:extLst>
      <p:ext uri="{BB962C8B-B14F-4D97-AF65-F5344CB8AC3E}">
        <p14:creationId xmlns:p14="http://schemas.microsoft.com/office/powerpoint/2010/main" val="222826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GCC offers the opportunity for HMG to advance a paradigm shift where parents and caregivers are partners in decision-making, and resources provided are in concordance with the goals, aspirations, and values of the family</a:t>
            </a:r>
            <a:endParaRPr lang="en-US" b="1" dirty="0" smtClean="0"/>
          </a:p>
          <a:p>
            <a:endParaRPr lang="en-US" dirty="0"/>
          </a:p>
        </p:txBody>
      </p:sp>
      <p:sp>
        <p:nvSpPr>
          <p:cNvPr id="4" name="Slide Number Placeholder 3"/>
          <p:cNvSpPr>
            <a:spLocks noGrp="1"/>
          </p:cNvSpPr>
          <p:nvPr>
            <p:ph type="sldNum" sz="quarter" idx="10"/>
          </p:nvPr>
        </p:nvSpPr>
        <p:spPr/>
        <p:txBody>
          <a:bodyPr/>
          <a:lstStyle/>
          <a:p>
            <a:fld id="{0A3C6BE0-7377-BE4C-8104-3C9C9ED1F901}" type="slidenum">
              <a:rPr lang="en-US" smtClean="0"/>
              <a:t>21</a:t>
            </a:fld>
            <a:endParaRPr lang="en-US"/>
          </a:p>
        </p:txBody>
      </p:sp>
    </p:spTree>
    <p:extLst>
      <p:ext uri="{BB962C8B-B14F-4D97-AF65-F5344CB8AC3E}">
        <p14:creationId xmlns:p14="http://schemas.microsoft.com/office/powerpoint/2010/main" val="1292062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073" t="1617" b="3932"/>
          <a:stretch/>
        </p:blipFill>
        <p:spPr>
          <a:xfrm>
            <a:off x="-15241" y="247498"/>
            <a:ext cx="12219709" cy="6610502"/>
          </a:xfrm>
          <a:prstGeom prst="rect">
            <a:avLst/>
          </a:prstGeom>
        </p:spPr>
      </p:pic>
    </p:spTree>
    <p:extLst>
      <p:ext uri="{BB962C8B-B14F-4D97-AF65-F5344CB8AC3E}">
        <p14:creationId xmlns:p14="http://schemas.microsoft.com/office/powerpoint/2010/main" val="801911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3200" b="0" i="0">
                <a:solidFill>
                  <a:srgbClr val="24A1A8"/>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7" y="2419350"/>
            <a:ext cx="10509598" cy="27162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7457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3200" b="0" i="0">
                <a:solidFill>
                  <a:srgbClr val="24A1A8"/>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281382"/>
            <a:ext cx="10641487" cy="461665"/>
          </a:xfrm>
          <a:prstGeom prst="rect">
            <a:avLst/>
          </a:prstGeom>
          <a:noFill/>
        </p:spPr>
        <p:txBody>
          <a:bodyPr wrap="square" rtlCol="0">
            <a:spAutoFit/>
          </a:bodyPr>
          <a:lstStyle/>
          <a:p>
            <a:r>
              <a:rPr lang="en-US" sz="2400" dirty="0" smtClean="0"/>
              <a:t>Click to add text</a:t>
            </a:r>
            <a:endParaRPr lang="en-US" sz="2400" dirty="0"/>
          </a:p>
        </p:txBody>
      </p:sp>
    </p:spTree>
    <p:extLst>
      <p:ext uri="{BB962C8B-B14F-4D97-AF65-F5344CB8AC3E}">
        <p14:creationId xmlns:p14="http://schemas.microsoft.com/office/powerpoint/2010/main" val="38172050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8603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857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D86036"/>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914400" y="2761673"/>
            <a:ext cx="7758545"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21169777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Autofit/>
          </a:bodyPr>
          <a:lstStyle>
            <a:lvl1pPr>
              <a:defRPr sz="3200" b="1" i="0">
                <a:solidFill>
                  <a:srgbClr val="D8603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smtClean="0"/>
              <a:t>Click to edit Master title style</a:t>
            </a:r>
            <a:endParaRPr lang="en-US" dirty="0"/>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6" y="2428875"/>
            <a:ext cx="10509598" cy="24109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60059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Autofit/>
          </a:bodyPr>
          <a:lstStyle>
            <a:lvl1pPr>
              <a:defRPr sz="3200" b="1" i="0">
                <a:solidFill>
                  <a:srgbClr val="D8603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smtClean="0"/>
              <a:t>Click to edit Master title style</a:t>
            </a:r>
            <a:endParaRPr lang="en-US" dirty="0"/>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078182"/>
            <a:ext cx="10509598" cy="461665"/>
          </a:xfrm>
          <a:prstGeom prst="rect">
            <a:avLst/>
          </a:prstGeom>
          <a:noFill/>
        </p:spPr>
        <p:txBody>
          <a:bodyPr wrap="square" rtlCol="0">
            <a:spAutoFit/>
          </a:bodyPr>
          <a:lstStyle/>
          <a:p>
            <a:r>
              <a:rPr lang="en-US" sz="2400" dirty="0" smtClean="0"/>
              <a:t>Click to add text</a:t>
            </a:r>
            <a:endParaRPr lang="en-US" sz="2400" dirty="0"/>
          </a:p>
        </p:txBody>
      </p:sp>
    </p:spTree>
    <p:extLst>
      <p:ext uri="{BB962C8B-B14F-4D97-AF65-F5344CB8AC3E}">
        <p14:creationId xmlns:p14="http://schemas.microsoft.com/office/powerpoint/2010/main" val="377912567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7603159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
        <p:nvSpPr>
          <p:cNvPr id="3" name="TextBox 2"/>
          <p:cNvSpPr txBox="1"/>
          <p:nvPr userDrawn="1"/>
        </p:nvSpPr>
        <p:spPr>
          <a:xfrm>
            <a:off x="840509" y="3232727"/>
            <a:ext cx="8977746"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14326754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9533851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096655"/>
            <a:ext cx="10589502" cy="461665"/>
          </a:xfrm>
          <a:prstGeom prst="rect">
            <a:avLst/>
          </a:prstGeom>
          <a:noFill/>
        </p:spPr>
        <p:txBody>
          <a:bodyPr wrap="square" rtlCol="0">
            <a:spAutoFit/>
          </a:bodyPr>
          <a:lstStyle/>
          <a:p>
            <a:r>
              <a:rPr lang="en-US" sz="2400" dirty="0" smtClean="0">
                <a:solidFill>
                  <a:schemeClr val="bg2">
                    <a:lumMod val="25000"/>
                  </a:schemeClr>
                </a:solidFill>
                <a:latin typeface="Calibri" panose="020F0502020204030204" pitchFamily="34" charset="0"/>
                <a:cs typeface="Calibri" panose="020F0502020204030204" pitchFamily="34" charset="0"/>
              </a:rPr>
              <a:t>Click to add text</a:t>
            </a:r>
            <a:endParaRPr lang="en-US" sz="24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751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482209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4000" b="0" i="0">
                <a:solidFill>
                  <a:srgbClr val="1D375A"/>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2963" y="2189163"/>
            <a:ext cx="10509250" cy="39433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05680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7142828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3115543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736381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2075493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5620159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9616513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wo Content">
  <p:cSld name="10_Two Content">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837375" y="1097280"/>
            <a:ext cx="10515600" cy="491864"/>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rgbClr val="548FD6"/>
              </a:buClr>
              <a:buSzPts val="3000"/>
              <a:buFont typeface="Calibri"/>
              <a:buNone/>
              <a:defRPr sz="4000" b="0" i="0">
                <a:solidFill>
                  <a:srgbClr val="548FD6"/>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27"/>
          <p:cNvSpPr/>
          <p:nvPr/>
        </p:nvSpPr>
        <p:spPr>
          <a:xfrm>
            <a:off x="0" y="0"/>
            <a:ext cx="270933" cy="6858000"/>
          </a:xfrm>
          <a:prstGeom prst="rect">
            <a:avLst/>
          </a:prstGeom>
          <a:solidFill>
            <a:srgbClr val="548FD6"/>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24A1A8"/>
              </a:solidFill>
              <a:latin typeface="Calibri"/>
              <a:ea typeface="Calibri"/>
              <a:cs typeface="Calibri"/>
              <a:sym typeface="Calibri"/>
            </a:endParaRPr>
          </a:p>
        </p:txBody>
      </p:sp>
      <p:sp>
        <p:nvSpPr>
          <p:cNvPr id="23" name="Google Shape;23;p27"/>
          <p:cNvSpPr txBox="1"/>
          <p:nvPr/>
        </p:nvSpPr>
        <p:spPr>
          <a:xfrm>
            <a:off x="843376" y="6506072"/>
            <a:ext cx="3196701" cy="215403"/>
          </a:xfrm>
          <a:prstGeom prst="rect">
            <a:avLst/>
          </a:prstGeom>
          <a:noFill/>
          <a:ln>
            <a:noFill/>
          </a:ln>
        </p:spPr>
        <p:txBody>
          <a:bodyPr spcFirstLastPara="1" wrap="square" lIns="91433" tIns="45700" rIns="91433" bIns="45700" anchor="b" anchorCtr="0">
            <a:spAutoFit/>
          </a:bodyPr>
          <a:lstStyle/>
          <a:p>
            <a:pPr marL="0" marR="0" lvl="0" indent="0" algn="l" rtl="0">
              <a:lnSpc>
                <a:spcPct val="100000"/>
              </a:lnSpc>
              <a:spcBef>
                <a:spcPts val="0"/>
              </a:spcBef>
              <a:spcAft>
                <a:spcPts val="0"/>
              </a:spcAft>
              <a:buClr>
                <a:srgbClr val="000000"/>
              </a:buClr>
              <a:buSzPts val="600"/>
              <a:buFont typeface="Arial"/>
              <a:buNone/>
            </a:pPr>
            <a:r>
              <a:rPr lang="en-US" sz="800" b="0" i="0" u="none" strike="noStrike" cap="none">
                <a:solidFill>
                  <a:srgbClr val="E19D39"/>
                </a:solidFill>
                <a:latin typeface="Calibri"/>
                <a:ea typeface="Calibri"/>
                <a:cs typeface="Calibri"/>
                <a:sym typeface="Calibri"/>
              </a:rPr>
              <a:t>HELPMEGROWNATIONAL.ORG</a:t>
            </a:r>
            <a:endParaRPr sz="1467" b="0" i="0" u="none" strike="noStrike" cap="none">
              <a:solidFill>
                <a:srgbClr val="000000"/>
              </a:solidFill>
              <a:latin typeface="Arial"/>
              <a:ea typeface="Arial"/>
              <a:cs typeface="Arial"/>
              <a:sym typeface="Arial"/>
            </a:endParaRPr>
          </a:p>
        </p:txBody>
      </p:sp>
      <p:sp>
        <p:nvSpPr>
          <p:cNvPr id="24" name="Google Shape;24;p27"/>
          <p:cNvSpPr/>
          <p:nvPr/>
        </p:nvSpPr>
        <p:spPr>
          <a:xfrm>
            <a:off x="11432879" y="351904"/>
            <a:ext cx="457200" cy="457200"/>
          </a:xfrm>
          <a:prstGeom prst="ellipse">
            <a:avLst/>
          </a:prstGeom>
          <a:solidFill>
            <a:srgbClr val="548FD6"/>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25" name="Google Shape;25;p27"/>
          <p:cNvSpPr txBox="1">
            <a:spLocks noGrp="1"/>
          </p:cNvSpPr>
          <p:nvPr>
            <p:ph type="sldNum" idx="12"/>
          </p:nvPr>
        </p:nvSpPr>
        <p:spPr>
          <a:xfrm>
            <a:off x="11484863" y="397942"/>
            <a:ext cx="353231" cy="365125"/>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6" name="Google Shape;26;p27"/>
          <p:cNvSpPr txBox="1">
            <a:spLocks noGrp="1"/>
          </p:cNvSpPr>
          <p:nvPr>
            <p:ph type="body" idx="1"/>
          </p:nvPr>
        </p:nvSpPr>
        <p:spPr>
          <a:xfrm>
            <a:off x="843376" y="2245014"/>
            <a:ext cx="10509597" cy="2586039"/>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152961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18963"/>
          <a:stretch/>
        </p:blipFill>
        <p:spPr>
          <a:xfrm>
            <a:off x="3855051" y="-609"/>
            <a:ext cx="8336949" cy="6858609"/>
          </a:xfrm>
          <a:prstGeom prst="rect">
            <a:avLst/>
          </a:prstGeom>
        </p:spPr>
      </p:pic>
      <p:pic>
        <p:nvPicPr>
          <p:cNvPr id="3" name="Picture 2">
            <a:extLst>
              <a:ext uri="{FF2B5EF4-FFF2-40B4-BE49-F238E27FC236}">
                <a16:creationId xmlns:a16="http://schemas.microsoft.com/office/drawing/2014/main" id="{2FF9844D-DE0A-E94C-B768-DD74B26209AD}"/>
              </a:ext>
            </a:extLst>
          </p:cNvPr>
          <p:cNvPicPr>
            <a:picLocks noChangeAspect="1"/>
          </p:cNvPicPr>
          <p:nvPr userDrawn="1"/>
        </p:nvPicPr>
        <p:blipFill>
          <a:blip r:embed="rId3"/>
          <a:stretch>
            <a:fillRect/>
          </a:stretch>
        </p:blipFill>
        <p:spPr>
          <a:xfrm>
            <a:off x="0" y="0"/>
            <a:ext cx="6261123" cy="6858000"/>
          </a:xfrm>
          <a:prstGeom prst="rect">
            <a:avLst/>
          </a:prstGeom>
        </p:spPr>
      </p:pic>
      <p:sp>
        <p:nvSpPr>
          <p:cNvPr id="18" name="Title 1"/>
          <p:cNvSpPr>
            <a:spLocks noGrp="1"/>
          </p:cNvSpPr>
          <p:nvPr>
            <p:ph type="ctrTitle" idx="4294967295"/>
          </p:nvPr>
        </p:nvSpPr>
        <p:spPr>
          <a:xfrm>
            <a:off x="712614" y="2370337"/>
            <a:ext cx="4477368" cy="1105347"/>
          </a:xfrm>
        </p:spPr>
        <p:txBody>
          <a:bodyPr anchor="t">
            <a:normAutofit/>
          </a:bodyPr>
          <a:lstStyle>
            <a:lvl1pPr>
              <a:defRPr>
                <a:latin typeface="+mj-lt"/>
              </a:defRPr>
            </a:lvl1pPr>
          </a:lstStyle>
          <a:p>
            <a:r>
              <a:rPr lang="en-US" altLang="zh-CN" sz="4000" b="1" dirty="0">
                <a:solidFill>
                  <a:schemeClr val="bg1"/>
                </a:solidFill>
                <a:latin typeface="Acumin Pro" charset="0"/>
                <a:ea typeface="Acumin Pro" charset="0"/>
                <a:cs typeface="Acumin Pro" charset="0"/>
              </a:rPr>
              <a:t>Cover</a:t>
            </a:r>
            <a:r>
              <a:rPr lang="zh-CN" altLang="en-US" sz="4000" b="1" dirty="0">
                <a:solidFill>
                  <a:schemeClr val="bg1"/>
                </a:solidFill>
                <a:latin typeface="Acumin Pro" charset="0"/>
                <a:ea typeface="Acumin Pro" charset="0"/>
                <a:cs typeface="Acumin Pro" charset="0"/>
              </a:rPr>
              <a:t> </a:t>
            </a:r>
            <a:r>
              <a:rPr lang="en-US" altLang="zh-CN" sz="4000" b="1" dirty="0">
                <a:solidFill>
                  <a:schemeClr val="bg1"/>
                </a:solidFill>
                <a:latin typeface="Acumin Pro" charset="0"/>
                <a:ea typeface="Acumin Pro" charset="0"/>
                <a:cs typeface="Acumin Pro" charset="0"/>
              </a:rPr>
              <a:t>Title</a:t>
            </a:r>
            <a:r>
              <a:rPr lang="zh-CN" altLang="en-US" sz="4000" b="1" dirty="0">
                <a:solidFill>
                  <a:schemeClr val="bg1"/>
                </a:solidFill>
                <a:latin typeface="Acumin Pro" charset="0"/>
                <a:ea typeface="Acumin Pro" charset="0"/>
                <a:cs typeface="Acumin Pro" charset="0"/>
              </a:rPr>
              <a:t> </a:t>
            </a:r>
            <a:r>
              <a:rPr lang="en-US" altLang="zh-CN" sz="4000" b="1" dirty="0">
                <a:solidFill>
                  <a:schemeClr val="bg1"/>
                </a:solidFill>
                <a:latin typeface="Acumin Pro" charset="0"/>
                <a:ea typeface="Acumin Pro" charset="0"/>
                <a:cs typeface="Acumin Pro" charset="0"/>
              </a:rPr>
              <a:t>Placeholder</a:t>
            </a:r>
            <a:endParaRPr lang="en-US" sz="4000" b="1" dirty="0">
              <a:solidFill>
                <a:schemeClr val="bg1"/>
              </a:solidFill>
              <a:latin typeface="Acumin Pro" charset="0"/>
              <a:ea typeface="Acumin Pro" charset="0"/>
              <a:cs typeface="Acumin Pro" charset="0"/>
            </a:endParaRPr>
          </a:p>
        </p:txBody>
      </p:sp>
      <p:sp>
        <p:nvSpPr>
          <p:cNvPr id="19" name="Subtitle 2"/>
          <p:cNvSpPr>
            <a:spLocks noGrp="1"/>
          </p:cNvSpPr>
          <p:nvPr>
            <p:ph type="subTitle" idx="4294967295"/>
          </p:nvPr>
        </p:nvSpPr>
        <p:spPr>
          <a:xfrm>
            <a:off x="751114" y="3886062"/>
            <a:ext cx="4438868" cy="509849"/>
          </a:xfrm>
        </p:spPr>
        <p:txBody>
          <a:bodyPr>
            <a:normAutofit/>
          </a:bodyPr>
          <a:lstStyle/>
          <a:p>
            <a:pPr marL="0" indent="0">
              <a:buNone/>
            </a:pPr>
            <a:r>
              <a:rPr lang="en-US" altLang="zh-CN" sz="1400" dirty="0">
                <a:solidFill>
                  <a:schemeClr val="bg1"/>
                </a:solidFill>
                <a:latin typeface="Acumin Pro" charset="0"/>
                <a:ea typeface="Acumin Pro" charset="0"/>
                <a:cs typeface="Acumin Pro" charset="0"/>
              </a:rPr>
              <a:t>Optional</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Sub</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Header</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Place</a:t>
            </a:r>
            <a:r>
              <a:rPr lang="zh-CN" altLang="en-US" sz="1400" dirty="0">
                <a:solidFill>
                  <a:schemeClr val="bg1"/>
                </a:solidFill>
                <a:latin typeface="Acumin Pro" charset="0"/>
                <a:ea typeface="Acumin Pro" charset="0"/>
                <a:cs typeface="Acumin Pro" charset="0"/>
              </a:rPr>
              <a:t> </a:t>
            </a:r>
            <a:r>
              <a:rPr lang="en-US" altLang="zh-CN" sz="1400" dirty="0">
                <a:solidFill>
                  <a:schemeClr val="bg1"/>
                </a:solidFill>
                <a:latin typeface="Acumin Pro" charset="0"/>
                <a:ea typeface="Acumin Pro" charset="0"/>
                <a:cs typeface="Acumin Pro" charset="0"/>
              </a:rPr>
              <a:t>Holder</a:t>
            </a:r>
            <a:endParaRPr lang="en-US" sz="1400" dirty="0">
              <a:solidFill>
                <a:schemeClr val="bg1"/>
              </a:solidFill>
              <a:latin typeface="Acumin Pro" charset="0"/>
              <a:ea typeface="Acumin Pro" charset="0"/>
              <a:cs typeface="Acumin Pro" charset="0"/>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614" y="366153"/>
            <a:ext cx="2875184" cy="654425"/>
          </a:xfrm>
          <a:prstGeom prst="rect">
            <a:avLst/>
          </a:prstGeom>
        </p:spPr>
      </p:pic>
    </p:spTree>
    <p:extLst>
      <p:ext uri="{BB962C8B-B14F-4D97-AF65-F5344CB8AC3E}">
        <p14:creationId xmlns:p14="http://schemas.microsoft.com/office/powerpoint/2010/main" val="36599539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8603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23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
        <p:nvSpPr>
          <p:cNvPr id="3" name="TextBox 2"/>
          <p:cNvSpPr txBox="1"/>
          <p:nvPr userDrawn="1"/>
        </p:nvSpPr>
        <p:spPr>
          <a:xfrm>
            <a:off x="1043709" y="2752436"/>
            <a:ext cx="8488218" cy="707886"/>
          </a:xfrm>
          <a:prstGeom prst="rect">
            <a:avLst/>
          </a:prstGeom>
          <a:noFill/>
        </p:spPr>
        <p:txBody>
          <a:bodyPr wrap="square" rtlCol="0">
            <a:spAutoFit/>
          </a:bodyPr>
          <a:lstStyle/>
          <a:p>
            <a:r>
              <a:rPr lang="en-US" sz="4000" dirty="0" smtClean="0">
                <a:solidFill>
                  <a:schemeClr val="bg1"/>
                </a:solidFill>
                <a:latin typeface="+mj-lt"/>
              </a:rPr>
              <a:t>Click to add section title</a:t>
            </a:r>
            <a:endParaRPr lang="en-US" sz="4000" dirty="0">
              <a:solidFill>
                <a:schemeClr val="bg1"/>
              </a:solidFill>
              <a:latin typeface="+mj-lt"/>
            </a:endParaRPr>
          </a:p>
        </p:txBody>
      </p:sp>
    </p:spTree>
    <p:extLst>
      <p:ext uri="{BB962C8B-B14F-4D97-AF65-F5344CB8AC3E}">
        <p14:creationId xmlns:p14="http://schemas.microsoft.com/office/powerpoint/2010/main" val="27123903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E19D3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E19D39"/>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39147667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548FD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548FD6"/>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41435869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4852046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D375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1D375A"/>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37364841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374" y="1097280"/>
            <a:ext cx="10515600" cy="491864"/>
          </a:xfrm>
        </p:spPr>
        <p:txBody>
          <a:bodyPr anchor="t">
            <a:normAutofit/>
          </a:bodyPr>
          <a:lstStyle>
            <a:lvl1pPr>
              <a:defRPr sz="2800" b="1" i="0">
                <a:solidFill>
                  <a:srgbClr val="D86036"/>
                </a:solidFill>
                <a:latin typeface="+mj-lt"/>
                <a:ea typeface="Lato" charset="0"/>
                <a:cs typeface="Lato" charset="0"/>
              </a:defRPr>
            </a:lvl1pPr>
          </a:lstStyle>
          <a:p>
            <a:r>
              <a:rPr lang="en-US" dirty="0"/>
              <a:t>Click to edit Master title style</a:t>
            </a:r>
          </a:p>
        </p:txBody>
      </p:sp>
      <p:sp>
        <p:nvSpPr>
          <p:cNvPr id="8" name="Rectangle 7"/>
          <p:cNvSpPr/>
          <p:nvPr userDrawn="1"/>
        </p:nvSpPr>
        <p:spPr>
          <a:xfrm>
            <a:off x="0" y="0"/>
            <a:ext cx="270933" cy="6858000"/>
          </a:xfrm>
          <a:prstGeom prst="rect">
            <a:avLst/>
          </a:prstGeom>
          <a:solidFill>
            <a:srgbClr val="D8603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D86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88798"/>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4989864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E19D39"/>
                </a:solidFill>
                <a:latin typeface="+mj-lt"/>
                <a:ea typeface="Lato" charset="0"/>
                <a:cs typeface="Lato"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E19D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E19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244287028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24A1A8"/>
                </a:solidFill>
                <a:latin typeface="+mj-lt"/>
                <a:ea typeface="Lato" charset="0"/>
                <a:cs typeface="Lato"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24A1A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24A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28726086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548FD6"/>
                </a:solidFill>
                <a:latin typeface="+mj-lt"/>
                <a:ea typeface="Lato" charset="0"/>
                <a:cs typeface="Lato"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31454226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rmAutofit/>
          </a:bodyPr>
          <a:lstStyle>
            <a:lvl1pPr>
              <a:defRPr sz="2800" b="1" i="0">
                <a:solidFill>
                  <a:srgbClr val="1D375A"/>
                </a:solidFill>
                <a:latin typeface="+mj-lt"/>
                <a:ea typeface="Lato" charset="0"/>
                <a:cs typeface="Lato"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1D375A"/>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1D3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134689714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9925650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E19D39"/>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E19D39"/>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E19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11" name="Text Placeholder 10"/>
          <p:cNvSpPr>
            <a:spLocks noGrp="1"/>
          </p:cNvSpPr>
          <p:nvPr>
            <p:ph type="body" sz="quarter" idx="13"/>
          </p:nvPr>
        </p:nvSpPr>
        <p:spPr>
          <a:xfrm>
            <a:off x="842963" y="1966913"/>
            <a:ext cx="10509250" cy="34178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676328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31362615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3741161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918817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1302386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3787805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52262-9B0A-E64D-B1C3-707FD47A2213}" type="slidenum">
              <a:rPr lang="en-US" smtClean="0"/>
              <a:t>‹#›</a:t>
            </a:fld>
            <a:endParaRPr lang="en-US"/>
          </a:p>
        </p:txBody>
      </p:sp>
    </p:spTree>
    <p:extLst>
      <p:ext uri="{BB962C8B-B14F-4D97-AF65-F5344CB8AC3E}">
        <p14:creationId xmlns:p14="http://schemas.microsoft.com/office/powerpoint/2010/main" val="410881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548FD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548FD6"/>
                </a:solidFill>
              </a:defRPr>
            </a:lvl1pPr>
          </a:lstStyle>
          <a:p>
            <a:fld id="{02752262-9B0A-E64D-B1C3-707FD47A2213}" type="slidenum">
              <a:rPr lang="en-US" smtClean="0"/>
              <a:pPr/>
              <a:t>‹#›</a:t>
            </a:fld>
            <a:endParaRPr lang="en-US" dirty="0"/>
          </a:p>
        </p:txBody>
      </p:sp>
      <p:sp>
        <p:nvSpPr>
          <p:cNvPr id="5" name="Text Placeholder 4"/>
          <p:cNvSpPr>
            <a:spLocks noGrp="1"/>
          </p:cNvSpPr>
          <p:nvPr>
            <p:ph type="body" sz="quarter" idx="13" hasCustomPrompt="1"/>
          </p:nvPr>
        </p:nvSpPr>
        <p:spPr>
          <a:xfrm>
            <a:off x="1090613" y="2854325"/>
            <a:ext cx="8580437" cy="969963"/>
          </a:xfrm>
        </p:spPr>
        <p:txBody>
          <a:bodyPr>
            <a:normAutofit/>
          </a:bodyPr>
          <a:lstStyle>
            <a:lvl1pPr marL="0" indent="0">
              <a:buNone/>
              <a:defRPr sz="4000" baseline="0">
                <a:solidFill>
                  <a:schemeClr val="bg1"/>
                </a:solidFill>
                <a:latin typeface="Calibri Light" panose="020F0302020204030204" pitchFamily="34" charset="0"/>
                <a:cs typeface="Calibri Light" panose="020F0302020204030204" pitchFamily="34" charset="0"/>
              </a:defRPr>
            </a:lvl1pPr>
          </a:lstStyle>
          <a:p>
            <a:pPr lvl="0"/>
            <a:r>
              <a:rPr lang="en-US" dirty="0" smtClean="0"/>
              <a:t>Click to add section title</a:t>
            </a:r>
            <a:endParaRPr lang="en-US" dirty="0"/>
          </a:p>
        </p:txBody>
      </p:sp>
    </p:spTree>
    <p:extLst>
      <p:ext uri="{BB962C8B-B14F-4D97-AF65-F5344CB8AC3E}">
        <p14:creationId xmlns:p14="http://schemas.microsoft.com/office/powerpoint/2010/main" val="3550758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548FD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5" name="Content Placeholder 4"/>
          <p:cNvSpPr>
            <a:spLocks noGrp="1"/>
          </p:cNvSpPr>
          <p:nvPr>
            <p:ph sz="quarter" idx="13"/>
          </p:nvPr>
        </p:nvSpPr>
        <p:spPr>
          <a:xfrm>
            <a:off x="843376" y="2245013"/>
            <a:ext cx="10509598" cy="25860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0483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374" y="1097280"/>
            <a:ext cx="10515600" cy="491864"/>
          </a:xfrm>
        </p:spPr>
        <p:txBody>
          <a:bodyPr anchor="t">
            <a:noAutofit/>
          </a:bodyPr>
          <a:lstStyle>
            <a:lvl1pPr>
              <a:defRPr sz="4000" b="0" i="0">
                <a:solidFill>
                  <a:srgbClr val="548FD6"/>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en-US" dirty="0" smtClean="0"/>
              <a:t>Title</a:t>
            </a:r>
            <a:endParaRPr lang="en-US" dirty="0"/>
          </a:p>
        </p:txBody>
      </p:sp>
      <p:sp>
        <p:nvSpPr>
          <p:cNvPr id="8" name="Rectangle 7"/>
          <p:cNvSpPr/>
          <p:nvPr userDrawn="1"/>
        </p:nvSpPr>
        <p:spPr>
          <a:xfrm>
            <a:off x="0" y="0"/>
            <a:ext cx="270933" cy="6858000"/>
          </a:xfrm>
          <a:prstGeom prst="rect">
            <a:avLst/>
          </a:prstGeom>
          <a:solidFill>
            <a:srgbClr val="548FD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24A1A8"/>
              </a:solidFill>
            </a:endParaRPr>
          </a:p>
        </p:txBody>
      </p:sp>
      <p:sp>
        <p:nvSpPr>
          <p:cNvPr id="13" name="TextBox 12"/>
          <p:cNvSpPr txBox="1"/>
          <p:nvPr userDrawn="1"/>
        </p:nvSpPr>
        <p:spPr>
          <a:xfrm>
            <a:off x="843376" y="6506031"/>
            <a:ext cx="3196701" cy="215444"/>
          </a:xfrm>
          <a:prstGeom prst="rect">
            <a:avLst/>
          </a:prstGeom>
          <a:noFill/>
        </p:spPr>
        <p:txBody>
          <a:bodyPr wrap="square" rtlCol="0" anchor="b">
            <a:spAutoFit/>
          </a:bodyPr>
          <a:lstStyle/>
          <a:p>
            <a:pPr algn="l"/>
            <a:r>
              <a:rPr lang="en-US" sz="800" b="0" i="0" kern="1000" spc="100" baseline="0" dirty="0">
                <a:solidFill>
                  <a:srgbClr val="E19D39"/>
                </a:solidFill>
                <a:latin typeface="+mj-lt"/>
                <a:ea typeface="Lato" charset="0"/>
                <a:cs typeface="Lato" charset="0"/>
              </a:rPr>
              <a:t>HELPMEGROWNATIONAL.ORG</a:t>
            </a:r>
          </a:p>
        </p:txBody>
      </p:sp>
      <p:sp>
        <p:nvSpPr>
          <p:cNvPr id="10" name="Oval 9"/>
          <p:cNvSpPr/>
          <p:nvPr userDrawn="1"/>
        </p:nvSpPr>
        <p:spPr>
          <a:xfrm>
            <a:off x="11432878" y="351904"/>
            <a:ext cx="457200" cy="457200"/>
          </a:xfrm>
          <a:prstGeom prst="ellipse">
            <a:avLst/>
          </a:prstGeom>
          <a:solidFill>
            <a:srgbClr val="548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12"/>
          </p:nvPr>
        </p:nvSpPr>
        <p:spPr>
          <a:xfrm>
            <a:off x="11484863" y="397941"/>
            <a:ext cx="353231" cy="365125"/>
          </a:xfrm>
          <a:noFill/>
        </p:spPr>
        <p:txBody>
          <a:bodyPr/>
          <a:lstStyle>
            <a:lvl1pPr algn="ctr">
              <a:defRPr sz="1000">
                <a:solidFill>
                  <a:schemeClr val="bg1"/>
                </a:solidFill>
              </a:defRPr>
            </a:lvl1pPr>
          </a:lstStyle>
          <a:p>
            <a:fld id="{02752262-9B0A-E64D-B1C3-707FD47A2213}" type="slidenum">
              <a:rPr lang="en-US" smtClean="0"/>
              <a:pPr/>
              <a:t>‹#›</a:t>
            </a:fld>
            <a:endParaRPr lang="en-US" dirty="0"/>
          </a:p>
        </p:txBody>
      </p:sp>
      <p:sp>
        <p:nvSpPr>
          <p:cNvPr id="3" name="TextBox 2"/>
          <p:cNvSpPr txBox="1"/>
          <p:nvPr userDrawn="1"/>
        </p:nvSpPr>
        <p:spPr>
          <a:xfrm>
            <a:off x="843376" y="2244436"/>
            <a:ext cx="10509598" cy="461665"/>
          </a:xfrm>
          <a:prstGeom prst="rect">
            <a:avLst/>
          </a:prstGeom>
          <a:noFill/>
        </p:spPr>
        <p:txBody>
          <a:bodyPr wrap="square" rtlCol="0">
            <a:spAutoFit/>
          </a:bodyPr>
          <a:lstStyle/>
          <a:p>
            <a:r>
              <a:rPr lang="en-US" sz="2400" dirty="0" smtClean="0">
                <a:solidFill>
                  <a:schemeClr val="bg2">
                    <a:lumMod val="25000"/>
                  </a:schemeClr>
                </a:solidFill>
                <a:latin typeface="Calibri" panose="020F0502020204030204" pitchFamily="34" charset="0"/>
                <a:cs typeface="Calibri" panose="020F0502020204030204" pitchFamily="34" charset="0"/>
              </a:rPr>
              <a:t>Click to add text</a:t>
            </a:r>
            <a:endParaRPr lang="en-US" sz="24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4638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Tree>
    <p:extLst>
      <p:ext uri="{BB962C8B-B14F-4D97-AF65-F5344CB8AC3E}">
        <p14:creationId xmlns:p14="http://schemas.microsoft.com/office/powerpoint/2010/main" val="6416028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24A1A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914400" y="6492240"/>
            <a:ext cx="10326029"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Oval 1"/>
          <p:cNvSpPr/>
          <p:nvPr userDrawn="1"/>
        </p:nvSpPr>
        <p:spPr>
          <a:xfrm>
            <a:off x="11432878" y="351904"/>
            <a:ext cx="457200" cy="45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11484863" y="388798"/>
            <a:ext cx="353231" cy="365125"/>
          </a:xfrm>
          <a:noFill/>
        </p:spPr>
        <p:txBody>
          <a:bodyPr/>
          <a:lstStyle>
            <a:lvl1pPr algn="ctr">
              <a:defRPr sz="1000">
                <a:solidFill>
                  <a:srgbClr val="24A1A8"/>
                </a:solidFill>
              </a:defRPr>
            </a:lvl1pPr>
          </a:lstStyle>
          <a:p>
            <a:fld id="{02752262-9B0A-E64D-B1C3-707FD47A2213}" type="slidenum">
              <a:rPr lang="en-US" smtClean="0"/>
              <a:pPr/>
              <a:t>‹#›</a:t>
            </a:fld>
            <a:endParaRPr lang="en-US" dirty="0"/>
          </a:p>
        </p:txBody>
      </p:sp>
      <p:sp>
        <p:nvSpPr>
          <p:cNvPr id="3" name="TextBox 2"/>
          <p:cNvSpPr txBox="1"/>
          <p:nvPr userDrawn="1"/>
        </p:nvSpPr>
        <p:spPr>
          <a:xfrm>
            <a:off x="914400" y="2955636"/>
            <a:ext cx="8174182" cy="707886"/>
          </a:xfrm>
          <a:prstGeom prst="rect">
            <a:avLst/>
          </a:prstGeom>
          <a:noFill/>
        </p:spPr>
        <p:txBody>
          <a:bodyPr wrap="square" rtlCol="0">
            <a:spAutoFit/>
          </a:bodyPr>
          <a:lstStyle/>
          <a:p>
            <a:r>
              <a:rPr lang="en-US" sz="4000" dirty="0" smtClean="0">
                <a:solidFill>
                  <a:schemeClr val="bg1"/>
                </a:solidFill>
                <a:latin typeface="+mj-lt"/>
              </a:rPr>
              <a:t>Click</a:t>
            </a:r>
            <a:r>
              <a:rPr lang="en-US" sz="4000" baseline="0" dirty="0" smtClean="0">
                <a:solidFill>
                  <a:schemeClr val="bg1"/>
                </a:solidFill>
                <a:latin typeface="+mj-lt"/>
              </a:rPr>
              <a:t> to add section title</a:t>
            </a:r>
            <a:endParaRPr lang="en-US" sz="4000" dirty="0">
              <a:solidFill>
                <a:schemeClr val="bg1"/>
              </a:solidFill>
              <a:latin typeface="+mj-lt"/>
            </a:endParaRPr>
          </a:p>
        </p:txBody>
      </p:sp>
    </p:spTree>
    <p:extLst>
      <p:ext uri="{BB962C8B-B14F-4D97-AF65-F5344CB8AC3E}">
        <p14:creationId xmlns:p14="http://schemas.microsoft.com/office/powerpoint/2010/main" val="4198471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2.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52262-9B0A-E64D-B1C3-707FD47A2213}" type="slidenum">
              <a:rPr lang="en-US" smtClean="0"/>
              <a:t>‹#›</a:t>
            </a:fld>
            <a:endParaRPr lang="en-US"/>
          </a:p>
        </p:txBody>
      </p:sp>
    </p:spTree>
    <p:extLst>
      <p:ext uri="{BB962C8B-B14F-4D97-AF65-F5344CB8AC3E}">
        <p14:creationId xmlns:p14="http://schemas.microsoft.com/office/powerpoint/2010/main" val="3569642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4" r:id="rId3"/>
    <p:sldLayoutId id="2147483660" r:id="rId4"/>
    <p:sldLayoutId id="2147483663" r:id="rId5"/>
    <p:sldLayoutId id="2147483662" r:id="rId6"/>
    <p:sldLayoutId id="2147483673" r:id="rId7"/>
    <p:sldLayoutId id="2147483664" r:id="rId8"/>
    <p:sldLayoutId id="2147483669" r:id="rId9"/>
    <p:sldLayoutId id="2147483661" r:id="rId10"/>
    <p:sldLayoutId id="2147483668" r:id="rId11"/>
    <p:sldLayoutId id="2147483650" r:id="rId12"/>
    <p:sldLayoutId id="2147483670" r:id="rId13"/>
    <p:sldLayoutId id="2147483652" r:id="rId14"/>
    <p:sldLayoutId id="2147483667" r:id="rId15"/>
    <p:sldLayoutId id="2147483665" r:id="rId16"/>
    <p:sldLayoutId id="2147483671" r:id="rId17"/>
    <p:sldLayoutId id="2147483666" r:id="rId18"/>
    <p:sldLayoutId id="2147483672" r:id="rId19"/>
    <p:sldLayoutId id="2147483675" r:id="rId20"/>
    <p:sldLayoutId id="2147483653" r:id="rId21"/>
    <p:sldLayoutId id="2147483654" r:id="rId22"/>
    <p:sldLayoutId id="2147483656" r:id="rId23"/>
    <p:sldLayoutId id="2147483657" r:id="rId24"/>
    <p:sldLayoutId id="2147483658" r:id="rId25"/>
    <p:sldLayoutId id="2147483659" r:id="rId26"/>
    <p:sldLayoutId id="2147483695" r:id="rId2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52262-9B0A-E64D-B1C3-707FD47A2213}" type="slidenum">
              <a:rPr lang="en-US" smtClean="0"/>
              <a:t>‹#›</a:t>
            </a:fld>
            <a:endParaRPr lang="en-US"/>
          </a:p>
        </p:txBody>
      </p:sp>
    </p:spTree>
    <p:extLst>
      <p:ext uri="{BB962C8B-B14F-4D97-AF65-F5344CB8AC3E}">
        <p14:creationId xmlns:p14="http://schemas.microsoft.com/office/powerpoint/2010/main" val="360385992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12614" y="1858225"/>
            <a:ext cx="4943712" cy="1346746"/>
          </a:xfrm>
        </p:spPr>
        <p:txBody>
          <a:bodyPr anchor="t">
            <a:noAutofit/>
          </a:bodyPr>
          <a:lstStyle/>
          <a:p>
            <a:pPr>
              <a:lnSpc>
                <a:spcPts val="5400"/>
              </a:lnSpc>
              <a:spcAft>
                <a:spcPts val="1200"/>
              </a:spcAft>
            </a:pPr>
            <a:r>
              <a:rPr lang="en-US" altLang="zh-CN" sz="4500" b="1" dirty="0" smtClean="0">
                <a:solidFill>
                  <a:schemeClr val="bg1"/>
                </a:solidFill>
                <a:ea typeface="Lato" charset="0"/>
                <a:cs typeface="Lato" charset="0"/>
              </a:rPr>
              <a:t>Title</a:t>
            </a:r>
            <a:endParaRPr lang="en-US" sz="3600" b="1" dirty="0">
              <a:solidFill>
                <a:schemeClr val="bg1"/>
              </a:solidFill>
              <a:ea typeface="Lato" charset="0"/>
              <a:cs typeface="Lato" charset="0"/>
            </a:endParaRPr>
          </a:p>
        </p:txBody>
      </p:sp>
      <p:sp>
        <p:nvSpPr>
          <p:cNvPr id="3" name="Rectangle 2"/>
          <p:cNvSpPr/>
          <p:nvPr/>
        </p:nvSpPr>
        <p:spPr>
          <a:xfrm>
            <a:off x="7214745" y="2437069"/>
            <a:ext cx="4751887" cy="3139321"/>
          </a:xfrm>
          <a:prstGeom prst="rect">
            <a:avLst/>
          </a:prstGeom>
          <a:solidFill>
            <a:srgbClr val="DDCBB3">
              <a:alpha val="51000"/>
            </a:srgbClr>
          </a:solidFill>
          <a:ln>
            <a:solidFill>
              <a:schemeClr val="bg2">
                <a:lumMod val="25000"/>
              </a:schemeClr>
            </a:solidFill>
          </a:ln>
        </p:spPr>
        <p:txBody>
          <a:bodyPr wrap="square" lIns="0" rIns="27432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endParaRPr>
          </a:p>
          <a:p>
            <a:pPr lvl="1">
              <a:defRPr/>
            </a:pPr>
            <a:r>
              <a:rPr lang="en-US" b="1" dirty="0" smtClean="0">
                <a:solidFill>
                  <a:srgbClr val="2E413A"/>
                </a:solidFill>
                <a:latin typeface="Calibri Light" panose="020F0302020204030204" pitchFamily="34" charset="0"/>
                <a:cs typeface="Calibri Light" panose="020F0302020204030204" pitchFamily="34" charset="0"/>
              </a:rPr>
              <a:t>Transforming Systems to be Goal Concordant</a:t>
            </a:r>
            <a:endParaRPr lang="en-US" dirty="0">
              <a:solidFill>
                <a:srgbClr val="2E413A"/>
              </a:solidFill>
              <a:latin typeface="Calibri Light" panose="020F0302020204030204" pitchFamily="34" charset="0"/>
              <a:cs typeface="Calibri Light" panose="020F0302020204030204" pitchFamily="34" charset="0"/>
            </a:endParaRPr>
          </a:p>
          <a:p>
            <a:pPr lvl="1">
              <a:defRPr/>
            </a:pPr>
            <a:r>
              <a:rPr lang="en-US" dirty="0" smtClean="0">
                <a:solidFill>
                  <a:srgbClr val="2E413A"/>
                </a:solidFill>
                <a:latin typeface="Calibri Light" panose="020F0302020204030204" pitchFamily="34" charset="0"/>
                <a:cs typeface="Calibri Light" panose="020F0302020204030204" pitchFamily="34" charset="0"/>
              </a:rPr>
              <a:t>Transformations Conference 2023 T-Practice Session</a:t>
            </a:r>
            <a:endParaRPr kumimoji="0" lang="en-US" sz="1800" b="0"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rPr>
              <a:t>July 13</a:t>
            </a:r>
            <a:r>
              <a:rPr kumimoji="0" lang="en-US" sz="1800" b="0" i="0" u="none" strike="noStrike" kern="1200" cap="none" spc="0" normalizeH="0" baseline="3000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rPr>
              <a:t>th</a:t>
            </a:r>
            <a:r>
              <a:rPr kumimoji="0" lang="en-US" sz="1800" b="0"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rPr>
              <a:t>, 2023</a:t>
            </a:r>
            <a:endParaRPr kumimoji="0" lang="en-US" sz="1800" b="0" i="0" u="none" strike="noStrike" kern="1200" cap="none" spc="0" normalizeH="0" baseline="0" noProof="0" dirty="0">
              <a:ln>
                <a:noFill/>
              </a:ln>
              <a:solidFill>
                <a:srgbClr val="2E413A"/>
              </a:solidFill>
              <a:effectLst/>
              <a:uLnTx/>
              <a:uFillTx/>
              <a:latin typeface="Calibri Light" panose="020F0302020204030204" pitchFamily="34" charset="0"/>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rPr>
              <a:t>Melissa Passarelli, MA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rPr>
              <a:t>Associate</a:t>
            </a:r>
            <a:r>
              <a:rPr kumimoji="0" lang="en-US" sz="1600" b="0" i="0" u="none" strike="noStrike" kern="1200" cap="none" spc="0" normalizeH="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rPr>
              <a:t> Director, Implementation &amp; System Building, Help Me Grow National Center</a:t>
            </a:r>
            <a:endParaRPr kumimoji="0" lang="en-US" sz="1600" b="0" i="0" u="none" strike="noStrike" kern="1200" cap="none" spc="0" normalizeH="0" baseline="0" noProof="0" dirty="0" smtClean="0">
              <a:ln>
                <a:noFill/>
              </a:ln>
              <a:solidFill>
                <a:srgbClr val="2E413A"/>
              </a:solidFill>
              <a:effectLst/>
              <a:uLnTx/>
              <a:uFillTx/>
              <a:latin typeface="Calibri Light" panose="020F0302020204030204" pitchFamily="34" charset="0"/>
              <a:ea typeface="+mn-ea"/>
              <a:cs typeface="Calibri Light" panose="020F03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2E413A"/>
              </a:solidFill>
              <a:effectLst/>
              <a:uLnTx/>
              <a:uFillTx/>
              <a:latin typeface="Calibri Light" panose="020F0302020204030204" pitchFamily="34" charset="0"/>
              <a:ea typeface="+mn-ea"/>
              <a:cs typeface="Calibri Light" panose="020F0302020204030204" pitchFamily="34" charset="0"/>
            </a:endParaRPr>
          </a:p>
        </p:txBody>
      </p:sp>
      <p:sp>
        <p:nvSpPr>
          <p:cNvPr id="4" name="Rectangle 3"/>
          <p:cNvSpPr/>
          <p:nvPr/>
        </p:nvSpPr>
        <p:spPr>
          <a:xfrm>
            <a:off x="-15241" y="289062"/>
            <a:ext cx="6096000" cy="135421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0" i="0" u="none" strike="noStrike" kern="1200" cap="none" spc="0" normalizeH="0" baseline="0" noProof="0" dirty="0">
                <a:ln>
                  <a:noFill/>
                </a:ln>
                <a:solidFill>
                  <a:srgbClr val="24A1A8"/>
                </a:solidFill>
                <a:effectLst/>
                <a:uLnTx/>
                <a:uFillTx/>
                <a:latin typeface="Calibri Light" panose="020F0302020204030204" pitchFamily="34" charset="0"/>
                <a:ea typeface="+mn-ea"/>
                <a:cs typeface="Calibri Light" panose="020F0302020204030204" pitchFamily="34" charset="0"/>
              </a:rPr>
              <a:t>Help Me Grow: </a:t>
            </a:r>
            <a:br>
              <a:rPr kumimoji="0" lang="en-US" sz="4100" b="0" i="0" u="none" strike="noStrike" kern="1200" cap="none" spc="0" normalizeH="0" baseline="0" noProof="0" dirty="0">
                <a:ln>
                  <a:noFill/>
                </a:ln>
                <a:solidFill>
                  <a:srgbClr val="24A1A8"/>
                </a:solidFill>
                <a:effectLst/>
                <a:uLnTx/>
                <a:uFillTx/>
                <a:latin typeface="Calibri Light" panose="020F0302020204030204" pitchFamily="34" charset="0"/>
                <a:ea typeface="+mn-ea"/>
                <a:cs typeface="Calibri Light" panose="020F0302020204030204" pitchFamily="34" charset="0"/>
              </a:rPr>
            </a:br>
            <a:r>
              <a:rPr kumimoji="0" lang="en-US" sz="4100" b="0" i="0" u="none" strike="noStrike" kern="1200" cap="none" spc="0" normalizeH="0" baseline="0" noProof="0" dirty="0">
                <a:ln>
                  <a:noFill/>
                </a:ln>
                <a:solidFill>
                  <a:srgbClr val="24A1A8"/>
                </a:solidFill>
                <a:effectLst/>
                <a:uLnTx/>
                <a:uFillTx/>
                <a:latin typeface="Calibri Light" panose="020F0302020204030204" pitchFamily="34" charset="0"/>
                <a:ea typeface="+mn-ea"/>
                <a:cs typeface="Calibri Light" panose="020F0302020204030204" pitchFamily="34" charset="0"/>
              </a:rPr>
              <a:t>So All Children Can Shine</a:t>
            </a:r>
          </a:p>
        </p:txBody>
      </p:sp>
      <p:sp>
        <p:nvSpPr>
          <p:cNvPr id="5" name="Shape 121"/>
          <p:cNvSpPr txBox="1">
            <a:spLocks/>
          </p:cNvSpPr>
          <p:nvPr/>
        </p:nvSpPr>
        <p:spPr>
          <a:xfrm>
            <a:off x="7678740" y="6316060"/>
            <a:ext cx="4958833" cy="36315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900" i="1" kern="1200" spc="38">
                <a:solidFill>
                  <a:srgbClr val="FFFFFF"/>
                </a:solidFill>
                <a:latin typeface="Lato Regular"/>
                <a:ea typeface="Lato Regular"/>
                <a:cs typeface="Lato Regular"/>
                <a:sym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38" normalizeH="0" baseline="0" noProof="0" dirty="0" smtClean="0">
                <a:ln>
                  <a:noFill/>
                </a:ln>
                <a:solidFill>
                  <a:srgbClr val="FFFFFF"/>
                </a:solidFill>
                <a:effectLst/>
                <a:uLnTx/>
                <a:uFillTx/>
                <a:latin typeface="Lato Regular"/>
                <a:sym typeface="Lato Regular"/>
              </a:rPr>
              <a:t>Part of Connecticut Children’s Office for Community Child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38" normalizeH="0" baseline="0" noProof="0" dirty="0" smtClean="0">
                <a:ln>
                  <a:noFill/>
                </a:ln>
                <a:solidFill>
                  <a:srgbClr val="FFFFFF"/>
                </a:solidFill>
                <a:effectLst/>
                <a:uLnTx/>
                <a:uFillTx/>
                <a:latin typeface="Lato Regular"/>
                <a:sym typeface="Lato Regular"/>
              </a:rPr>
              <a:t>www.helpmegrownational.org</a:t>
            </a:r>
            <a:endParaRPr kumimoji="0" lang="en-US" sz="800" b="1" i="0" u="none" strike="noStrike" kern="1200" cap="none" spc="38" normalizeH="0" baseline="0" noProof="0" dirty="0">
              <a:ln>
                <a:noFill/>
              </a:ln>
              <a:solidFill>
                <a:srgbClr val="FFFFFF"/>
              </a:solidFill>
              <a:effectLst/>
              <a:uLnTx/>
              <a:uFillTx/>
              <a:latin typeface="Lato Regular"/>
              <a:sym typeface="Lato Regular"/>
            </a:endParaRPr>
          </a:p>
        </p:txBody>
      </p:sp>
      <p:sp>
        <p:nvSpPr>
          <p:cNvPr id="6" name="Shape 123"/>
          <p:cNvSpPr/>
          <p:nvPr/>
        </p:nvSpPr>
        <p:spPr>
          <a:xfrm>
            <a:off x="7584147" y="6216845"/>
            <a:ext cx="4013084" cy="2"/>
          </a:xfrm>
          <a:prstGeom prst="line">
            <a:avLst/>
          </a:prstGeom>
          <a:ln>
            <a:solidFill>
              <a:srgbClr val="FFFFFF"/>
            </a:solidFill>
            <a:miter lim="400000"/>
          </a:ln>
        </p:spPr>
        <p:txBody>
          <a:bodyPr lIns="35719" tIns="35719" rIns="35719" bIns="35719" anchor="ctr"/>
          <a:lstStyle/>
          <a:p>
            <a:pPr marL="0" marR="0" lvl="0" indent="0" algn="l" defTabSz="914411" rtl="0" eaLnBrk="1" fontAlgn="auto" latinLnBrk="0" hangingPunct="1">
              <a:lnSpc>
                <a:spcPct val="100000"/>
              </a:lnSpc>
              <a:spcBef>
                <a:spcPts val="0"/>
              </a:spcBef>
              <a:spcAft>
                <a:spcPts val="0"/>
              </a:spcAft>
              <a:buClrTx/>
              <a:buSzTx/>
              <a:buFontTx/>
              <a:buNone/>
              <a:tabLst/>
              <a:defRPr sz="2400"/>
            </a:pPr>
            <a:endParaRPr kumimoji="0" sz="1687"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3332" y="122104"/>
            <a:ext cx="3659360" cy="940697"/>
          </a:xfrm>
          <a:prstGeom prst="rect">
            <a:avLst/>
          </a:prstGeom>
        </p:spPr>
      </p:pic>
    </p:spTree>
    <p:extLst>
      <p:ext uri="{BB962C8B-B14F-4D97-AF65-F5344CB8AC3E}">
        <p14:creationId xmlns:p14="http://schemas.microsoft.com/office/powerpoint/2010/main" val="1305946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p:cNvSpPr txBox="1">
            <a:spLocks/>
          </p:cNvSpPr>
          <p:nvPr/>
        </p:nvSpPr>
        <p:spPr>
          <a:xfrm>
            <a:off x="894735" y="2950606"/>
            <a:ext cx="6424593"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ltLang="zh-CN" sz="4000" b="1" dirty="0" smtClean="0">
                <a:solidFill>
                  <a:schemeClr val="bg1"/>
                </a:solidFill>
                <a:latin typeface="+mj-lt"/>
                <a:ea typeface="Lato" charset="0"/>
                <a:cs typeface="Lato" charset="0"/>
              </a:rPr>
              <a:t>What is Goal Concordant Care?</a:t>
            </a:r>
            <a:endParaRPr lang="en-US" sz="4000" b="1" dirty="0">
              <a:solidFill>
                <a:schemeClr val="bg1"/>
              </a:solidFill>
              <a:latin typeface="+mj-lt"/>
              <a:ea typeface="Lato" charset="0"/>
              <a:cs typeface="Lato" charset="0"/>
            </a:endParaRPr>
          </a:p>
        </p:txBody>
      </p:sp>
    </p:spTree>
    <p:extLst>
      <p:ext uri="{BB962C8B-B14F-4D97-AF65-F5344CB8AC3E}">
        <p14:creationId xmlns:p14="http://schemas.microsoft.com/office/powerpoint/2010/main" val="3322293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Goal Concordant Care</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11</a:t>
            </a:fld>
            <a:endParaRPr lang="en-US" dirty="0"/>
          </a:p>
        </p:txBody>
      </p:sp>
      <p:sp>
        <p:nvSpPr>
          <p:cNvPr id="4" name="Content Placeholder 3"/>
          <p:cNvSpPr>
            <a:spLocks noGrp="1"/>
          </p:cNvSpPr>
          <p:nvPr>
            <p:ph sz="quarter" idx="13"/>
          </p:nvPr>
        </p:nvSpPr>
        <p:spPr/>
        <p:txBody>
          <a:bodyPr/>
          <a:lstStyle/>
          <a:p>
            <a:r>
              <a:rPr lang="en-US" dirty="0" smtClean="0"/>
              <a:t>From palliative care</a:t>
            </a:r>
          </a:p>
          <a:p>
            <a:r>
              <a:rPr lang="en-US" dirty="0" smtClean="0"/>
              <a:t>Identifies what a patient wants for their care in the context of their clinical situation</a:t>
            </a:r>
          </a:p>
          <a:p>
            <a:r>
              <a:rPr lang="en-US" dirty="0" smtClean="0"/>
              <a:t>Involves shared decision-making between patient and provider</a:t>
            </a:r>
            <a:endParaRPr lang="en-US" dirty="0"/>
          </a:p>
        </p:txBody>
      </p:sp>
    </p:spTree>
    <p:extLst>
      <p:ext uri="{BB962C8B-B14F-4D97-AF65-F5344CB8AC3E}">
        <p14:creationId xmlns:p14="http://schemas.microsoft.com/office/powerpoint/2010/main" val="3827793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3" y="471665"/>
            <a:ext cx="10515600" cy="491864"/>
          </a:xfrm>
        </p:spPr>
        <p:txBody>
          <a:bodyPr/>
          <a:lstStyle/>
          <a:p>
            <a:r>
              <a:rPr lang="en-US" dirty="0" smtClean="0"/>
              <a:t>Goal Concordant Care in Multiple Contexts</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12</a:t>
            </a:fld>
            <a:endParaRPr lang="en-US" dirty="0"/>
          </a:p>
        </p:txBody>
      </p:sp>
      <p:sp>
        <p:nvSpPr>
          <p:cNvPr id="4" name="Content Placeholder 3"/>
          <p:cNvSpPr>
            <a:spLocks noGrp="1"/>
          </p:cNvSpPr>
          <p:nvPr>
            <p:ph sz="quarter" idx="13"/>
          </p:nvPr>
        </p:nvSpPr>
        <p:spPr>
          <a:xfrm>
            <a:off x="923999" y="1060684"/>
            <a:ext cx="10509598" cy="2410980"/>
          </a:xfrm>
        </p:spPr>
        <p:txBody>
          <a:bodyPr/>
          <a:lstStyle/>
          <a:p>
            <a:r>
              <a:rPr lang="en-US" dirty="0" smtClean="0"/>
              <a:t>Focusing on the end goals of users</a:t>
            </a:r>
          </a:p>
          <a:p>
            <a:r>
              <a:rPr lang="en-US" dirty="0" smtClean="0"/>
              <a:t>Distinguish between needs (deficit) and wants (asset)-&gt; can open up important conversations and ultimately put power back in the hands of the end user</a:t>
            </a:r>
            <a:endParaRPr lang="en-US" dirty="0"/>
          </a:p>
        </p:txBody>
      </p:sp>
      <p:pic>
        <p:nvPicPr>
          <p:cNvPr id="18" name="Picture 17"/>
          <p:cNvPicPr>
            <a:picLocks noChangeAspect="1"/>
          </p:cNvPicPr>
          <p:nvPr/>
        </p:nvPicPr>
        <p:blipFill rotWithShape="1">
          <a:blip r:embed="rId2"/>
          <a:srcRect l="54506" t="15834" r="4986" b="11111"/>
          <a:stretch/>
        </p:blipFill>
        <p:spPr>
          <a:xfrm>
            <a:off x="2699643" y="2870290"/>
            <a:ext cx="7054839" cy="3578442"/>
          </a:xfrm>
          <a:prstGeom prst="rect">
            <a:avLst/>
          </a:prstGeom>
        </p:spPr>
      </p:pic>
    </p:spTree>
    <p:extLst>
      <p:ext uri="{BB962C8B-B14F-4D97-AF65-F5344CB8AC3E}">
        <p14:creationId xmlns:p14="http://schemas.microsoft.com/office/powerpoint/2010/main" val="4021096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5062-D287-614D-85F2-FF531E858523}"/>
              </a:ext>
            </a:extLst>
          </p:cNvPr>
          <p:cNvSpPr>
            <a:spLocks noGrp="1"/>
          </p:cNvSpPr>
          <p:nvPr>
            <p:ph type="title"/>
          </p:nvPr>
        </p:nvSpPr>
        <p:spPr>
          <a:xfrm>
            <a:off x="840420" y="571360"/>
            <a:ext cx="10515600" cy="491864"/>
          </a:xfrm>
        </p:spPr>
        <p:txBody>
          <a:bodyPr>
            <a:noAutofit/>
          </a:bodyPr>
          <a:lstStyle/>
          <a:p>
            <a:r>
              <a:rPr lang="en-US" sz="3200" dirty="0" smtClean="0"/>
              <a:t>Help Me Grow Model Progression</a:t>
            </a:r>
            <a:br>
              <a:rPr lang="en-US" sz="3200" dirty="0" smtClean="0"/>
            </a:br>
            <a:r>
              <a:rPr lang="en-US" sz="3200" dirty="0" smtClean="0"/>
              <a:t>Advancing Goal Concordant Care via Help Me Grow</a:t>
            </a:r>
            <a:endParaRPr lang="en-US" sz="3200" dirty="0"/>
          </a:p>
        </p:txBody>
      </p:sp>
      <p:sp>
        <p:nvSpPr>
          <p:cNvPr id="3" name="Slide Number Placeholder 2">
            <a:extLst>
              <a:ext uri="{FF2B5EF4-FFF2-40B4-BE49-F238E27FC236}">
                <a16:creationId xmlns:a16="http://schemas.microsoft.com/office/drawing/2014/main" id="{A23848C5-18B6-7845-AFA5-E7145FDDD8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graphicFrame>
        <p:nvGraphicFramePr>
          <p:cNvPr id="6" name="Diagram 5"/>
          <p:cNvGraphicFramePr/>
          <p:nvPr>
            <p:extLst>
              <p:ext uri="{D42A27DB-BD31-4B8C-83A1-F6EECF244321}">
                <p14:modId xmlns:p14="http://schemas.microsoft.com/office/powerpoint/2010/main" val="965891433"/>
              </p:ext>
            </p:extLst>
          </p:nvPr>
        </p:nvGraphicFramePr>
        <p:xfrm>
          <a:off x="1741802" y="1494087"/>
          <a:ext cx="8712837" cy="3742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1222606" y="5236645"/>
            <a:ext cx="10544368" cy="1015663"/>
          </a:xfrm>
          <a:prstGeom prst="rect">
            <a:avLst/>
          </a:prstGeom>
        </p:spPr>
        <p:txBody>
          <a:bodyPr wrap="square">
            <a:spAutoFit/>
          </a:bodyPr>
          <a:lstStyle/>
          <a:p>
            <a:r>
              <a:rPr lang="en-US" sz="2000" b="1" dirty="0" smtClean="0">
                <a:solidFill>
                  <a:srgbClr val="D86036"/>
                </a:solidFill>
              </a:rPr>
              <a:t>Goal Concordant Care:</a:t>
            </a:r>
          </a:p>
          <a:p>
            <a:r>
              <a:rPr lang="en-US" sz="2000" dirty="0" smtClean="0">
                <a:latin typeface="Calibri" panose="020F0502020204030204" pitchFamily="34" charset="0"/>
                <a:cs typeface="Calibri" panose="020F0502020204030204" pitchFamily="34" charset="0"/>
              </a:rPr>
              <a:t>Engagement of those </a:t>
            </a:r>
            <a:r>
              <a:rPr lang="en-US" sz="2000" dirty="0">
                <a:latin typeface="Calibri" panose="020F0502020204030204" pitchFamily="34" charset="0"/>
                <a:cs typeface="Calibri" panose="020F0502020204030204" pitchFamily="34" charset="0"/>
              </a:rPr>
              <a:t>targeted by our programs, services, and systems to define the </a:t>
            </a:r>
            <a:r>
              <a:rPr lang="en-US" sz="2000" dirty="0" smtClean="0">
                <a:latin typeface="Calibri" panose="020F0502020204030204" pitchFamily="34" charset="0"/>
                <a:cs typeface="Calibri" panose="020F0502020204030204" pitchFamily="34" charset="0"/>
              </a:rPr>
              <a:t>goals, efforts, and </a:t>
            </a:r>
            <a:r>
              <a:rPr lang="en-US" sz="2000" dirty="0">
                <a:latin typeface="Calibri" panose="020F0502020204030204" pitchFamily="34" charset="0"/>
                <a:cs typeface="Calibri" panose="020F0502020204030204" pitchFamily="34" charset="0"/>
              </a:rPr>
              <a:t>meaningful measures and metrics for our </a:t>
            </a:r>
            <a:r>
              <a:rPr lang="en-US" sz="2000" dirty="0" smtClean="0">
                <a:latin typeface="Calibri" panose="020F0502020204030204" pitchFamily="34" charset="0"/>
                <a:cs typeface="Calibri" panose="020F0502020204030204" pitchFamily="34" charset="0"/>
              </a:rPr>
              <a:t>work.</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9214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Concordant Care in the context of Help Me Grow</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14</a:t>
            </a:fld>
            <a:endParaRPr lang="en-US" dirty="0"/>
          </a:p>
        </p:txBody>
      </p:sp>
      <p:sp>
        <p:nvSpPr>
          <p:cNvPr id="4" name="Content Placeholder 3"/>
          <p:cNvSpPr>
            <a:spLocks noGrp="1"/>
          </p:cNvSpPr>
          <p:nvPr>
            <p:ph sz="quarter" idx="13"/>
          </p:nvPr>
        </p:nvSpPr>
        <p:spPr>
          <a:xfrm>
            <a:off x="843376" y="1720953"/>
            <a:ext cx="10509598" cy="4597960"/>
          </a:xfrm>
        </p:spPr>
        <p:txBody>
          <a:bodyPr>
            <a:normAutofit fontScale="92500" lnSpcReduction="10000"/>
          </a:bodyPr>
          <a:lstStyle/>
          <a:p>
            <a:r>
              <a:rPr lang="en-US" dirty="0" smtClean="0"/>
              <a:t>A strength-based approach to eliciting parents’ goals for their child’s well-being that ensures parents’ goals drive the process of developmental promotion, early identification of concern and need, referral and linkage</a:t>
            </a:r>
          </a:p>
          <a:p>
            <a:endParaRPr lang="en-US" dirty="0" smtClean="0"/>
          </a:p>
          <a:p>
            <a:r>
              <a:rPr lang="en-US" dirty="0" smtClean="0"/>
              <a:t>GCC offers the opportunity for HMG to advance a paradigm shift where parents and caregivers are partners in decision-making, and resources provided are in concordance with the goals, aspirations, and values of the family</a:t>
            </a:r>
          </a:p>
          <a:p>
            <a:endParaRPr lang="en-US" dirty="0"/>
          </a:p>
          <a:p>
            <a:r>
              <a:rPr lang="en-US" dirty="0" smtClean="0"/>
              <a:t>Talking to parents about goals matters:</a:t>
            </a:r>
          </a:p>
          <a:p>
            <a:pPr lvl="1"/>
            <a:r>
              <a:rPr lang="en-US" dirty="0" smtClean="0"/>
              <a:t>Helps shift power dynamics </a:t>
            </a:r>
          </a:p>
          <a:p>
            <a:pPr lvl="1"/>
            <a:r>
              <a:rPr lang="en-US" dirty="0" smtClean="0"/>
              <a:t>Leading with priorities improves satisfaction, adherence and outcomes</a:t>
            </a:r>
            <a:endParaRPr lang="en-US" dirty="0"/>
          </a:p>
        </p:txBody>
      </p:sp>
    </p:spTree>
    <p:extLst>
      <p:ext uri="{BB962C8B-B14F-4D97-AF65-F5344CB8AC3E}">
        <p14:creationId xmlns:p14="http://schemas.microsoft.com/office/powerpoint/2010/main" val="2548092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376" y="851348"/>
            <a:ext cx="10515600" cy="491864"/>
          </a:xfrm>
        </p:spPr>
        <p:txBody>
          <a:bodyPr>
            <a:normAutofit fontScale="90000"/>
          </a:bodyPr>
          <a:lstStyle/>
          <a:p>
            <a:r>
              <a:rPr lang="en-US" sz="4000" b="1" dirty="0"/>
              <a:t>GCC PILLARS for </a:t>
            </a:r>
            <a:r>
              <a:rPr lang="en-US" sz="4000" b="1" dirty="0" smtClean="0"/>
              <a:t>Help </a:t>
            </a:r>
            <a:r>
              <a:rPr lang="en-US" sz="4000" b="1" dirty="0"/>
              <a:t>Me Grow</a:t>
            </a:r>
          </a:p>
        </p:txBody>
      </p:sp>
      <p:sp>
        <p:nvSpPr>
          <p:cNvPr id="3" name="Content Placeholder 2"/>
          <p:cNvSpPr>
            <a:spLocks noGrp="1"/>
          </p:cNvSpPr>
          <p:nvPr>
            <p:ph idx="4294967295"/>
          </p:nvPr>
        </p:nvSpPr>
        <p:spPr>
          <a:xfrm>
            <a:off x="931863" y="1481138"/>
            <a:ext cx="11260137" cy="4979987"/>
          </a:xfrm>
          <a:ln w="19050">
            <a:noFill/>
          </a:ln>
        </p:spPr>
        <p:txBody>
          <a:bodyPr>
            <a:normAutofit/>
          </a:bodyPr>
          <a:lstStyle/>
          <a:p>
            <a:pPr marL="0" indent="0">
              <a:buNone/>
            </a:pPr>
            <a:endParaRPr lang="en-US" dirty="0"/>
          </a:p>
          <a:p>
            <a:pPr marL="0" lvl="0" indent="0">
              <a:buNone/>
            </a:pPr>
            <a:r>
              <a:rPr lang="en-US" b="1" u="sng" dirty="0">
                <a:solidFill>
                  <a:srgbClr val="D86036"/>
                </a:solidFill>
              </a:rPr>
              <a:t>Trust:</a:t>
            </a:r>
            <a:r>
              <a:rPr lang="en-US" dirty="0">
                <a:solidFill>
                  <a:srgbClr val="D86036"/>
                </a:solidFill>
              </a:rPr>
              <a:t> </a:t>
            </a:r>
            <a:r>
              <a:rPr lang="en-US" dirty="0">
                <a:solidFill>
                  <a:prstClr val="black"/>
                </a:solidFill>
              </a:rPr>
              <a:t>respect parent’s expertise of their child’s development and utilize their goals for their family in prioritizing resources and referral.</a:t>
            </a:r>
            <a:endParaRPr lang="en-US" dirty="0"/>
          </a:p>
          <a:p>
            <a:pPr marL="0" indent="0">
              <a:buNone/>
            </a:pPr>
            <a:r>
              <a:rPr lang="en-US" b="1" u="sng" dirty="0">
                <a:solidFill>
                  <a:srgbClr val="D86036"/>
                </a:solidFill>
              </a:rPr>
              <a:t>Agency: </a:t>
            </a:r>
            <a:r>
              <a:rPr lang="en-US" dirty="0"/>
              <a:t>parent’s knowledge, skills, and resources are equal inputs into the goal identification and prioritization process. </a:t>
            </a:r>
          </a:p>
          <a:p>
            <a:pPr marL="0" indent="0">
              <a:buNone/>
            </a:pPr>
            <a:r>
              <a:rPr lang="en-US" b="1" u="sng" dirty="0">
                <a:solidFill>
                  <a:srgbClr val="D86036"/>
                </a:solidFill>
              </a:rPr>
              <a:t>Partnership: </a:t>
            </a:r>
            <a:r>
              <a:rPr lang="en-US" dirty="0"/>
              <a:t>a shared approach among multiple child-serving sectors that elicits and values parent’s goals </a:t>
            </a:r>
            <a:r>
              <a:rPr lang="en-US" dirty="0" smtClean="0"/>
              <a:t>as </a:t>
            </a:r>
            <a:r>
              <a:rPr lang="en-US" dirty="0"/>
              <a:t>a key driver for resource identification and allocation.  </a:t>
            </a:r>
          </a:p>
          <a:p>
            <a:pPr marL="0" indent="0">
              <a:buNone/>
            </a:pPr>
            <a:r>
              <a:rPr lang="en-US" b="1" u="sng" dirty="0">
                <a:solidFill>
                  <a:srgbClr val="D86036"/>
                </a:solidFill>
              </a:rPr>
              <a:t>Communicate:</a:t>
            </a:r>
            <a:r>
              <a:rPr lang="en-US" dirty="0">
                <a:solidFill>
                  <a:srgbClr val="D86036"/>
                </a:solidFill>
              </a:rPr>
              <a:t> </a:t>
            </a:r>
            <a:r>
              <a:rPr lang="en-US" dirty="0"/>
              <a:t>parent’s goals are shared among partners when closing the feedback loop and in linking to community-based resources and services. </a:t>
            </a:r>
          </a:p>
        </p:txBody>
      </p:sp>
    </p:spTree>
    <p:extLst>
      <p:ext uri="{BB962C8B-B14F-4D97-AF65-F5344CB8AC3E}">
        <p14:creationId xmlns:p14="http://schemas.microsoft.com/office/powerpoint/2010/main" val="846065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43" y="679670"/>
            <a:ext cx="10515600" cy="491864"/>
          </a:xfrm>
        </p:spPr>
        <p:txBody>
          <a:bodyPr>
            <a:noAutofit/>
          </a:bodyPr>
          <a:lstStyle/>
          <a:p>
            <a:r>
              <a:rPr lang="en-US" sz="3200" dirty="0">
                <a:latin typeface="Calibri Light" panose="020F0302020204030204" pitchFamily="34" charset="0"/>
                <a:cs typeface="Calibri Light" panose="020F0302020204030204" pitchFamily="34" charset="0"/>
              </a:rPr>
              <a:t>Goal Concordant Care Practices for </a:t>
            </a:r>
            <a:r>
              <a:rPr lang="en-US" sz="3200" dirty="0" smtClean="0">
                <a:latin typeface="Calibri Light" panose="020F0302020204030204" pitchFamily="34" charset="0"/>
                <a:cs typeface="Calibri Light" panose="020F0302020204030204" pitchFamily="34" charset="0"/>
              </a:rPr>
              <a:t>Help Me Grow</a:t>
            </a:r>
            <a:endParaRPr lang="en-US" sz="3200" dirty="0">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12"/>
          </p:nvPr>
        </p:nvSpPr>
        <p:spPr/>
        <p:txBody>
          <a:bodyPr/>
          <a:lstStyle/>
          <a:p>
            <a:fld id="{02752262-9B0A-E64D-B1C3-707FD47A2213}" type="slidenum">
              <a:rPr lang="en-US" smtClean="0"/>
              <a:pPr/>
              <a:t>16</a:t>
            </a:fld>
            <a:endParaRPr lang="en-US" dirty="0"/>
          </a:p>
        </p:txBody>
      </p:sp>
      <p:sp>
        <p:nvSpPr>
          <p:cNvPr id="4" name="TextBox 3"/>
          <p:cNvSpPr txBox="1"/>
          <p:nvPr/>
        </p:nvSpPr>
        <p:spPr>
          <a:xfrm>
            <a:off x="771643" y="1294176"/>
            <a:ext cx="11066451" cy="5078313"/>
          </a:xfrm>
          <a:prstGeom prst="rect">
            <a:avLst/>
          </a:prstGeom>
          <a:noFill/>
        </p:spPr>
        <p:txBody>
          <a:bodyPr wrap="square" rtlCol="0">
            <a:spAutoFit/>
          </a:bodyPr>
          <a:lstStyle/>
          <a:p>
            <a:r>
              <a:rPr lang="en-US" b="1" dirty="0">
                <a:solidFill>
                  <a:srgbClr val="D86036"/>
                </a:solidFill>
                <a:latin typeface="Gill Sans MT" panose="020B0502020104020203" pitchFamily="34" charset="0"/>
              </a:rPr>
              <a:t>Individual </a:t>
            </a:r>
          </a:p>
          <a:p>
            <a:pPr marL="285750" indent="-285750">
              <a:buFont typeface="Arial" panose="020B0604020202020204" pitchFamily="34" charset="0"/>
              <a:buChar char="•"/>
            </a:pPr>
            <a:r>
              <a:rPr lang="en-US" sz="1600" dirty="0">
                <a:latin typeface="Gill Sans MT" panose="020B0502020104020203" pitchFamily="34" charset="0"/>
              </a:rPr>
              <a:t>Elicit parent goals at the onset of engagement </a:t>
            </a:r>
          </a:p>
          <a:p>
            <a:pPr marL="285750" indent="-285750">
              <a:buFont typeface="Arial" panose="020B0604020202020204" pitchFamily="34" charset="0"/>
              <a:buChar char="•"/>
            </a:pPr>
            <a:r>
              <a:rPr lang="en-US" sz="1600" dirty="0">
                <a:latin typeface="Gill Sans MT" panose="020B0502020104020203" pitchFamily="34" charset="0"/>
              </a:rPr>
              <a:t>Validate parent goals </a:t>
            </a:r>
          </a:p>
          <a:p>
            <a:pPr marL="285750" indent="-285750">
              <a:buFont typeface="Arial" panose="020B0604020202020204" pitchFamily="34" charset="0"/>
              <a:buChar char="•"/>
            </a:pPr>
            <a:r>
              <a:rPr lang="en-US" sz="1600" dirty="0">
                <a:latin typeface="Gill Sans MT" panose="020B0502020104020203" pitchFamily="34" charset="0"/>
              </a:rPr>
              <a:t>Negotiate and align parent goals with provider priorities, if needed. </a:t>
            </a:r>
          </a:p>
          <a:p>
            <a:pPr marL="285750" indent="-285750">
              <a:buFont typeface="Arial" panose="020B0604020202020204" pitchFamily="34" charset="0"/>
              <a:buChar char="•"/>
            </a:pPr>
            <a:r>
              <a:rPr lang="en-US" sz="1600" dirty="0">
                <a:latin typeface="Gill Sans MT" panose="020B0502020104020203" pitchFamily="34" charset="0"/>
              </a:rPr>
              <a:t>Document parent goals and next steps.</a:t>
            </a:r>
          </a:p>
          <a:p>
            <a:pPr marL="285750" indent="-285750">
              <a:buFont typeface="Arial" panose="020B0604020202020204" pitchFamily="34" charset="0"/>
              <a:buChar char="•"/>
            </a:pPr>
            <a:r>
              <a:rPr lang="en-US" sz="1600" dirty="0">
                <a:latin typeface="Gill Sans MT" panose="020B0502020104020203" pitchFamily="34" charset="0"/>
              </a:rPr>
              <a:t>Communicate parent goals when making referrals and closing the feedback </a:t>
            </a:r>
            <a:r>
              <a:rPr lang="en-US" sz="1600" dirty="0" smtClean="0">
                <a:latin typeface="Gill Sans MT" panose="020B0502020104020203" pitchFamily="34" charset="0"/>
              </a:rPr>
              <a:t>loop</a:t>
            </a:r>
            <a:endParaRPr lang="en-US" sz="1600" dirty="0">
              <a:latin typeface="Gill Sans MT" panose="020B0502020104020203" pitchFamily="34" charset="0"/>
            </a:endParaRPr>
          </a:p>
          <a:p>
            <a:pPr marL="285750" indent="-285750">
              <a:buFont typeface="Arial" panose="020B0604020202020204" pitchFamily="34" charset="0"/>
              <a:buChar char="•"/>
            </a:pPr>
            <a:r>
              <a:rPr lang="en-US" sz="1600" dirty="0">
                <a:latin typeface="Gill Sans MT" panose="020B0502020104020203" pitchFamily="34" charset="0"/>
              </a:rPr>
              <a:t>Monitor and ensure resources and linkage are aligned with parent goals and provider </a:t>
            </a:r>
            <a:r>
              <a:rPr lang="en-US" sz="1600" dirty="0" smtClean="0">
                <a:latin typeface="Gill Sans MT" panose="020B0502020104020203" pitchFamily="34" charset="0"/>
              </a:rPr>
              <a:t>priorities</a:t>
            </a:r>
            <a:endParaRPr lang="en-US" sz="1600" dirty="0">
              <a:latin typeface="Gill Sans MT" panose="020B0502020104020203" pitchFamily="34" charset="0"/>
            </a:endParaRPr>
          </a:p>
          <a:p>
            <a:endParaRPr lang="en-US" sz="1600" dirty="0">
              <a:latin typeface="Gill Sans MT" panose="020B0502020104020203" pitchFamily="34" charset="0"/>
            </a:endParaRPr>
          </a:p>
          <a:p>
            <a:r>
              <a:rPr lang="en-US" b="1" dirty="0">
                <a:solidFill>
                  <a:srgbClr val="D86036"/>
                </a:solidFill>
                <a:latin typeface="Gill Sans MT" panose="020B0502020104020203" pitchFamily="34" charset="0"/>
              </a:rPr>
              <a:t>Organizational</a:t>
            </a:r>
            <a:r>
              <a:rPr lang="en-US" b="1" dirty="0">
                <a:solidFill>
                  <a:srgbClr val="548FD6"/>
                </a:solidFill>
                <a:latin typeface="Gill Sans MT" panose="020B0502020104020203" pitchFamily="34" charset="0"/>
              </a:rPr>
              <a:t> </a:t>
            </a:r>
          </a:p>
          <a:p>
            <a:pPr marL="285750" indent="-285750">
              <a:buFont typeface="Arial" panose="020B0604020202020204" pitchFamily="34" charset="0"/>
              <a:buChar char="•"/>
            </a:pPr>
            <a:r>
              <a:rPr lang="en-US" sz="1600" dirty="0">
                <a:latin typeface="Gill Sans MT" panose="020B0502020104020203" pitchFamily="34" charset="0"/>
              </a:rPr>
              <a:t>Systematize individual approaches to goal concordant care through training, policies, and quality </a:t>
            </a:r>
            <a:r>
              <a:rPr lang="en-US" sz="1600" dirty="0" smtClean="0">
                <a:latin typeface="Gill Sans MT" panose="020B0502020104020203" pitchFamily="34" charset="0"/>
              </a:rPr>
              <a:t>improvement</a:t>
            </a:r>
            <a:endParaRPr lang="en-US" sz="1600" dirty="0">
              <a:latin typeface="Gill Sans MT" panose="020B0502020104020203" pitchFamily="34" charset="0"/>
            </a:endParaRPr>
          </a:p>
          <a:p>
            <a:pPr marL="285750" indent="-285750">
              <a:buFont typeface="Arial" panose="020B0604020202020204" pitchFamily="34" charset="0"/>
              <a:buChar char="•"/>
            </a:pPr>
            <a:r>
              <a:rPr lang="en-US" sz="1600" dirty="0">
                <a:latin typeface="Gill Sans MT" panose="020B0502020104020203" pitchFamily="34" charset="0"/>
              </a:rPr>
              <a:t>Engage team members in capacity building activities, such as training, coaching, and mentorship, to enhance their ability and skills to implement GCC practices and document their </a:t>
            </a:r>
            <a:r>
              <a:rPr lang="en-US" sz="1600" dirty="0" smtClean="0">
                <a:latin typeface="Gill Sans MT" panose="020B0502020104020203" pitchFamily="34" charset="0"/>
              </a:rPr>
              <a:t>efforts</a:t>
            </a:r>
            <a:endParaRPr lang="en-US" sz="1600" dirty="0">
              <a:latin typeface="Gill Sans MT" panose="020B0502020104020203" pitchFamily="34" charset="0"/>
            </a:endParaRPr>
          </a:p>
          <a:p>
            <a:pPr marL="285750" indent="-285750">
              <a:buFont typeface="Arial" panose="020B0604020202020204" pitchFamily="34" charset="0"/>
              <a:buChar char="•"/>
            </a:pPr>
            <a:r>
              <a:rPr lang="en-US" sz="1600" dirty="0">
                <a:latin typeface="Gill Sans MT" panose="020B0502020104020203" pitchFamily="34" charset="0"/>
              </a:rPr>
              <a:t>Provide the infrastructure necessary, such as data collection systems, to support implementation of GCC </a:t>
            </a:r>
            <a:r>
              <a:rPr lang="en-US" sz="1600" dirty="0" smtClean="0">
                <a:latin typeface="Gill Sans MT" panose="020B0502020104020203" pitchFamily="34" charset="0"/>
              </a:rPr>
              <a:t>practices</a:t>
            </a:r>
            <a:endParaRPr lang="en-US" sz="1600" dirty="0">
              <a:latin typeface="Gill Sans MT" panose="020B0502020104020203" pitchFamily="34" charset="0"/>
            </a:endParaRPr>
          </a:p>
          <a:p>
            <a:endParaRPr lang="en-US" sz="1600" dirty="0">
              <a:latin typeface="Gill Sans MT" panose="020B0502020104020203" pitchFamily="34" charset="0"/>
            </a:endParaRPr>
          </a:p>
          <a:p>
            <a:r>
              <a:rPr lang="en-US" b="1" dirty="0">
                <a:solidFill>
                  <a:srgbClr val="D86036"/>
                </a:solidFill>
                <a:latin typeface="Gill Sans MT" panose="020B0502020104020203" pitchFamily="34" charset="0"/>
              </a:rPr>
              <a:t>System</a:t>
            </a:r>
            <a:r>
              <a:rPr lang="en-US" b="1" dirty="0">
                <a:solidFill>
                  <a:srgbClr val="548FD6"/>
                </a:solidFill>
                <a:latin typeface="Gill Sans MT" panose="020B0502020104020203" pitchFamily="34" charset="0"/>
              </a:rPr>
              <a:t> </a:t>
            </a:r>
          </a:p>
          <a:p>
            <a:pPr marL="285750" indent="-285750">
              <a:buFont typeface="Arial" panose="020B0604020202020204" pitchFamily="34" charset="0"/>
              <a:buChar char="•"/>
            </a:pPr>
            <a:r>
              <a:rPr lang="en-US" sz="1600" dirty="0">
                <a:latin typeface="Gill Sans MT" panose="020B0502020104020203" pitchFamily="34" charset="0"/>
              </a:rPr>
              <a:t>Maintain a coalition that champions parent’s goals and needs to guide developmental promotion, early identification, referral and linkage to community based </a:t>
            </a:r>
            <a:r>
              <a:rPr lang="en-US" sz="1600" dirty="0" smtClean="0">
                <a:latin typeface="Gill Sans MT" panose="020B0502020104020203" pitchFamily="34" charset="0"/>
              </a:rPr>
              <a:t>services</a:t>
            </a:r>
            <a:endParaRPr lang="en-US" sz="1600" dirty="0">
              <a:latin typeface="Gill Sans MT" panose="020B0502020104020203" pitchFamily="34" charset="0"/>
            </a:endParaRPr>
          </a:p>
          <a:p>
            <a:pPr marL="285750" indent="-285750">
              <a:buFont typeface="Arial" panose="020B0604020202020204" pitchFamily="34" charset="0"/>
              <a:buChar char="•"/>
            </a:pPr>
            <a:r>
              <a:rPr lang="en-US" sz="1600" dirty="0">
                <a:latin typeface="Gill Sans MT" panose="020B0502020104020203" pitchFamily="34" charset="0"/>
              </a:rPr>
              <a:t>Document and share at an aggregate  parent’s goals </a:t>
            </a:r>
          </a:p>
          <a:p>
            <a:pPr marL="285750" indent="-285750">
              <a:buFont typeface="Arial" panose="020B0604020202020204" pitchFamily="34" charset="0"/>
              <a:buChar char="•"/>
            </a:pPr>
            <a:r>
              <a:rPr lang="en-US" sz="1600" dirty="0">
                <a:latin typeface="Gill Sans MT" panose="020B0502020104020203" pitchFamily="34" charset="0"/>
              </a:rPr>
              <a:t>Ensure universal and equitable access to early childhood services and resources that address parent’s goals</a:t>
            </a:r>
          </a:p>
          <a:p>
            <a:pPr marL="285750" indent="-285750">
              <a:buFont typeface="Arial" panose="020B0604020202020204" pitchFamily="34" charset="0"/>
              <a:buChar char="•"/>
            </a:pPr>
            <a:r>
              <a:rPr lang="en-US" sz="1600" dirty="0">
                <a:latin typeface="Gill Sans MT" panose="020B0502020104020203" pitchFamily="34" charset="0"/>
              </a:rPr>
              <a:t>Set community goals that are reflective of families priorities and needs</a:t>
            </a:r>
            <a:endParaRPr lang="en-US" sz="1600" dirty="0">
              <a:solidFill>
                <a:srgbClr val="7030A0"/>
              </a:solidFill>
              <a:latin typeface="Gill Sans MT" panose="020B0502020104020203" pitchFamily="34" charset="0"/>
            </a:endParaRPr>
          </a:p>
        </p:txBody>
      </p:sp>
    </p:spTree>
    <p:extLst>
      <p:ext uri="{BB962C8B-B14F-4D97-AF65-F5344CB8AC3E}">
        <p14:creationId xmlns:p14="http://schemas.microsoft.com/office/powerpoint/2010/main" val="15494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5062-D287-614D-85F2-FF531E858523}"/>
              </a:ext>
            </a:extLst>
          </p:cNvPr>
          <p:cNvSpPr>
            <a:spLocks noGrp="1"/>
          </p:cNvSpPr>
          <p:nvPr>
            <p:ph type="title"/>
          </p:nvPr>
        </p:nvSpPr>
        <p:spPr/>
        <p:txBody>
          <a:bodyPr>
            <a:noAutofit/>
          </a:bodyPr>
          <a:lstStyle/>
          <a:p>
            <a:r>
              <a:rPr lang="en-US" sz="3200" b="0" dirty="0" smtClean="0"/>
              <a:t>Advancing Goal Concordant Care via Help Me Grow</a:t>
            </a:r>
            <a:endParaRPr lang="en-US" sz="3200" b="0" dirty="0"/>
          </a:p>
        </p:txBody>
      </p:sp>
      <p:sp>
        <p:nvSpPr>
          <p:cNvPr id="3" name="Slide Number Placeholder 2">
            <a:extLst>
              <a:ext uri="{FF2B5EF4-FFF2-40B4-BE49-F238E27FC236}">
                <a16:creationId xmlns:a16="http://schemas.microsoft.com/office/drawing/2014/main" id="{A23848C5-18B6-7845-AFA5-E7145FDDD8D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5" name="Rectangle 4"/>
          <p:cNvSpPr/>
          <p:nvPr/>
        </p:nvSpPr>
        <p:spPr>
          <a:xfrm>
            <a:off x="837374" y="1390187"/>
            <a:ext cx="10958513" cy="469359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The </a:t>
            </a:r>
            <a:r>
              <a:rPr kumimoji="0" lang="en-US" sz="2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project seeks to study how the health, development, social, and well-being goals prioritized by parents/caregivers for their young children might be further advanced by applying a novel GCC framework within the context of the evidence-based HMG early childhood system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Adapting and Adopting the Term </a:t>
            </a:r>
            <a:r>
              <a:rPr kumimoji="0" lang="en-US" sz="2000" b="1" i="0" u="none" strike="noStrike" kern="1200" cap="none" spc="0" normalizeH="0" baseline="0" noProof="0" dirty="0" smtClean="0">
                <a:ln>
                  <a:noFill/>
                </a:ln>
                <a:solidFill>
                  <a:srgbClr val="24A1A8"/>
                </a:solidFill>
                <a:effectLst/>
                <a:uLnTx/>
                <a:uFillTx/>
                <a:latin typeface="Calibri" panose="020F0502020204030204" pitchFamily="34" charset="0"/>
                <a:ea typeface="+mn-ea"/>
                <a:cs typeface="Calibri" panose="020F0502020204030204" pitchFamily="34" charset="0"/>
              </a:rPr>
              <a:t>Goal-Concordant Care </a:t>
            </a:r>
            <a:r>
              <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for HMG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High quality support for families is: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Guided by families’ goals and values.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Respectful of families’ preferences and boundaries.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Dependent on open, continuous communication and asking meaningful questions to elicit families’ points of view.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Dependent upon well-trained providers who understand why and how to work in a way that advances families' self-determined goals.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Calibri" panose="020F0502020204030204" pitchFamily="34" charset="0"/>
              </a:rPr>
              <a:t>A shift in the power dynamic. It moves barriers out of the way and creates space for family autonomy and shared power where the provider role is to meet caregiver, versus clinical, priorities.</a:t>
            </a: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82791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263" y="471665"/>
            <a:ext cx="10515600" cy="491864"/>
          </a:xfrm>
        </p:spPr>
        <p:txBody>
          <a:bodyPr/>
          <a:lstStyle/>
          <a:p>
            <a:r>
              <a:rPr lang="en-US" dirty="0" smtClean="0"/>
              <a:t>What would “Goal Concordant Care” mean in your context?</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18</a:t>
            </a:fld>
            <a:endParaRPr lang="en-US" dirty="0"/>
          </a:p>
        </p:txBody>
      </p:sp>
      <p:sp>
        <p:nvSpPr>
          <p:cNvPr id="4" name="Content Placeholder 3"/>
          <p:cNvSpPr>
            <a:spLocks noGrp="1"/>
          </p:cNvSpPr>
          <p:nvPr>
            <p:ph sz="quarter" idx="13"/>
          </p:nvPr>
        </p:nvSpPr>
        <p:spPr>
          <a:xfrm>
            <a:off x="923999" y="1060684"/>
            <a:ext cx="10509598" cy="2410980"/>
          </a:xfrm>
        </p:spPr>
        <p:txBody>
          <a:bodyPr/>
          <a:lstStyle/>
          <a:p>
            <a:r>
              <a:rPr lang="en-US" dirty="0" smtClean="0"/>
              <a:t>How do you center the voice of your end user as a driver of your work?</a:t>
            </a:r>
          </a:p>
          <a:p>
            <a:r>
              <a:rPr lang="en-US" dirty="0" smtClean="0"/>
              <a:t>How do you focus service provision on assets, in addition to meeting needs?</a:t>
            </a:r>
            <a:endParaRPr lang="en-US" dirty="0"/>
          </a:p>
        </p:txBody>
      </p:sp>
      <p:pic>
        <p:nvPicPr>
          <p:cNvPr id="18" name="Picture 17"/>
          <p:cNvPicPr>
            <a:picLocks noChangeAspect="1"/>
          </p:cNvPicPr>
          <p:nvPr/>
        </p:nvPicPr>
        <p:blipFill rotWithShape="1">
          <a:blip r:embed="rId2"/>
          <a:srcRect l="54506" t="15834" r="4986" b="11111"/>
          <a:stretch/>
        </p:blipFill>
        <p:spPr>
          <a:xfrm>
            <a:off x="2699643" y="2870290"/>
            <a:ext cx="7054839" cy="3578442"/>
          </a:xfrm>
          <a:prstGeom prst="rect">
            <a:avLst/>
          </a:prstGeom>
        </p:spPr>
      </p:pic>
    </p:spTree>
    <p:extLst>
      <p:ext uri="{BB962C8B-B14F-4D97-AF65-F5344CB8AC3E}">
        <p14:creationId xmlns:p14="http://schemas.microsoft.com/office/powerpoint/2010/main" val="3374158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pPr/>
              <a:t>19</a:t>
            </a:fld>
            <a:endParaRPr lang="en-US" dirty="0"/>
          </a:p>
        </p:txBody>
      </p:sp>
      <p:sp>
        <p:nvSpPr>
          <p:cNvPr id="3" name="Text Placeholder 13"/>
          <p:cNvSpPr txBox="1">
            <a:spLocks/>
          </p:cNvSpPr>
          <p:nvPr/>
        </p:nvSpPr>
        <p:spPr>
          <a:xfrm>
            <a:off x="894735" y="2950606"/>
            <a:ext cx="10234974"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ltLang="zh-CN" sz="4000" b="1" dirty="0" smtClean="0">
                <a:solidFill>
                  <a:schemeClr val="bg1"/>
                </a:solidFill>
                <a:latin typeface="+mj-lt"/>
                <a:ea typeface="Lato" charset="0"/>
                <a:cs typeface="Lato" charset="0"/>
              </a:rPr>
              <a:t>The Help Me Grow Goal Concordant Care Project</a:t>
            </a:r>
            <a:endParaRPr lang="en-US" sz="4000" b="1" dirty="0">
              <a:solidFill>
                <a:schemeClr val="bg1"/>
              </a:solidFill>
              <a:latin typeface="+mj-lt"/>
              <a:ea typeface="Lato" charset="0"/>
              <a:cs typeface="Lato" charset="0"/>
            </a:endParaRPr>
          </a:p>
        </p:txBody>
      </p:sp>
    </p:spTree>
    <p:extLst>
      <p:ext uri="{BB962C8B-B14F-4D97-AF65-F5344CB8AC3E}">
        <p14:creationId xmlns:p14="http://schemas.microsoft.com/office/powerpoint/2010/main" val="3241066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3152" y="396243"/>
            <a:ext cx="310896" cy="365125"/>
          </a:xfrm>
        </p:spPr>
        <p:txBody>
          <a:bodyPr/>
          <a:lstStyle/>
          <a:p>
            <a:fld id="{02752262-9B0A-E64D-B1C3-707FD47A2213}" type="slidenum">
              <a:rPr lang="en-US" sz="1050" smtClean="0"/>
              <a:t>2</a:t>
            </a:fld>
            <a:endParaRPr lang="en-US" sz="1050" dirty="0"/>
          </a:p>
        </p:txBody>
      </p:sp>
      <p:sp>
        <p:nvSpPr>
          <p:cNvPr id="4" name="Text Placeholder 13"/>
          <p:cNvSpPr txBox="1">
            <a:spLocks/>
          </p:cNvSpPr>
          <p:nvPr/>
        </p:nvSpPr>
        <p:spPr>
          <a:xfrm>
            <a:off x="894735" y="2950606"/>
            <a:ext cx="6424593"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ltLang="zh-CN" sz="4000" b="1" dirty="0" smtClean="0">
                <a:solidFill>
                  <a:schemeClr val="bg1"/>
                </a:solidFill>
                <a:latin typeface="+mj-lt"/>
                <a:ea typeface="Lato" charset="0"/>
                <a:cs typeface="Lato" charset="0"/>
              </a:rPr>
              <a:t>Session Details</a:t>
            </a:r>
            <a:endParaRPr lang="en-US" sz="4000" b="1" dirty="0">
              <a:solidFill>
                <a:schemeClr val="bg1"/>
              </a:solidFill>
              <a:latin typeface="+mj-lt"/>
              <a:ea typeface="Lato" charset="0"/>
              <a:cs typeface="Lato" charset="0"/>
            </a:endParaRPr>
          </a:p>
        </p:txBody>
      </p:sp>
    </p:spTree>
    <p:extLst>
      <p:ext uri="{BB962C8B-B14F-4D97-AF65-F5344CB8AC3E}">
        <p14:creationId xmlns:p14="http://schemas.microsoft.com/office/powerpoint/2010/main" val="1266079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Help Me Grow Model</a:t>
            </a:r>
            <a:endParaRPr lang="en-US" dirty="0"/>
          </a:p>
        </p:txBody>
      </p:sp>
      <p:graphicFrame>
        <p:nvGraphicFramePr>
          <p:cNvPr id="4" name="Content Placeholder 4"/>
          <p:cNvGraphicFramePr>
            <a:graphicFrameLocks noGrp="1"/>
          </p:cNvGraphicFramePr>
          <p:nvPr>
            <p:ph sz="quarter" idx="13"/>
            <p:extLst>
              <p:ext uri="{D42A27DB-BD31-4B8C-83A1-F6EECF244321}">
                <p14:modId xmlns:p14="http://schemas.microsoft.com/office/powerpoint/2010/main" val="2158754179"/>
              </p:ext>
            </p:extLst>
          </p:nvPr>
        </p:nvGraphicFramePr>
        <p:xfrm>
          <a:off x="837374" y="1589144"/>
          <a:ext cx="10995235" cy="3795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595027" y="5384800"/>
            <a:ext cx="11405420" cy="1160379"/>
          </a:xfrm>
          <a:prstGeom prst="roundRect">
            <a:avLst/>
          </a:prstGeom>
          <a:solidFill>
            <a:srgbClr val="1D3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Structural requirements: </a:t>
            </a:r>
          </a:p>
          <a:p>
            <a:pPr marL="342900" indent="-342900" algn="ctr">
              <a:buAutoNum type="arabicPeriod"/>
            </a:pPr>
            <a:r>
              <a:rPr lang="en-US" dirty="0" smtClean="0"/>
              <a:t>Organizing Entity</a:t>
            </a:r>
          </a:p>
          <a:p>
            <a:pPr marL="342900" indent="-342900" algn="ctr">
              <a:buAutoNum type="arabicPeriod"/>
            </a:pPr>
            <a:r>
              <a:rPr lang="en-US" dirty="0" smtClean="0"/>
              <a:t>Continuous System Improvement</a:t>
            </a:r>
          </a:p>
          <a:p>
            <a:pPr marL="342900" indent="-342900" algn="ctr">
              <a:buAutoNum type="arabicPeriod"/>
            </a:pPr>
            <a:r>
              <a:rPr lang="en-US" dirty="0" smtClean="0"/>
              <a:t>3. Scale and Spread</a:t>
            </a:r>
            <a:endParaRPr lang="en-US" dirty="0"/>
          </a:p>
        </p:txBody>
      </p:sp>
    </p:spTree>
    <p:extLst>
      <p:ext uri="{BB962C8B-B14F-4D97-AF65-F5344CB8AC3E}">
        <p14:creationId xmlns:p14="http://schemas.microsoft.com/office/powerpoint/2010/main" val="3567045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Concordant Care Learning Community: Why are we here?</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21</a:t>
            </a:fld>
            <a:endParaRPr lang="en-US" dirty="0"/>
          </a:p>
        </p:txBody>
      </p:sp>
      <p:sp>
        <p:nvSpPr>
          <p:cNvPr id="4" name="Content Placeholder 3"/>
          <p:cNvSpPr>
            <a:spLocks noGrp="1"/>
          </p:cNvSpPr>
          <p:nvPr>
            <p:ph sz="quarter" idx="13"/>
          </p:nvPr>
        </p:nvSpPr>
        <p:spPr/>
        <p:txBody>
          <a:bodyPr>
            <a:normAutofit fontScale="92500" lnSpcReduction="20000"/>
          </a:bodyPr>
          <a:lstStyle/>
          <a:p>
            <a:pPr marL="0" indent="0" algn="ctr" fontAlgn="base">
              <a:buNone/>
            </a:pPr>
            <a:r>
              <a:rPr lang="en-US" sz="4000" dirty="0" smtClean="0"/>
              <a:t>Within </a:t>
            </a:r>
            <a:r>
              <a:rPr lang="en-US" sz="4000" dirty="0"/>
              <a:t>the context of HMG, </a:t>
            </a:r>
            <a:r>
              <a:rPr lang="en-US" sz="4000" b="1" dirty="0" smtClean="0"/>
              <a:t>goal concordant care </a:t>
            </a:r>
            <a:r>
              <a:rPr lang="en-US" sz="4000" dirty="0" smtClean="0"/>
              <a:t>is defined as a </a:t>
            </a:r>
            <a:r>
              <a:rPr lang="en-US" sz="4000" dirty="0"/>
              <a:t>strength-based approach to eliciting parents’ goals for their child’s well-being that ensures parents’ goals drive the process of developmental promotion, early identification of concern and need, referral and </a:t>
            </a:r>
            <a:r>
              <a:rPr lang="en-US" sz="4000" dirty="0" smtClean="0"/>
              <a:t>linkage</a:t>
            </a:r>
          </a:p>
          <a:p>
            <a:pPr fontAlgn="base"/>
            <a:endParaRPr lang="en-US" b="1" dirty="0"/>
          </a:p>
          <a:p>
            <a:endParaRPr lang="en-US" dirty="0"/>
          </a:p>
        </p:txBody>
      </p:sp>
    </p:spTree>
    <p:extLst>
      <p:ext uri="{BB962C8B-B14F-4D97-AF65-F5344CB8AC3E}">
        <p14:creationId xmlns:p14="http://schemas.microsoft.com/office/powerpoint/2010/main" val="2548035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Help Me Grow Model with a Goal Concordant Framework</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22</a:t>
            </a:fld>
            <a:endParaRPr lang="en-US" dirty="0"/>
          </a:p>
        </p:txBody>
      </p:sp>
      <p:sp>
        <p:nvSpPr>
          <p:cNvPr id="8" name="Content Placeholder 7"/>
          <p:cNvSpPr>
            <a:spLocks noGrp="1"/>
          </p:cNvSpPr>
          <p:nvPr>
            <p:ph sz="quarter" idx="13"/>
          </p:nvPr>
        </p:nvSpPr>
        <p:spPr/>
        <p:txBody>
          <a:bodyPr/>
          <a:lstStyle/>
          <a:p>
            <a:endParaRPr lang="en-US"/>
          </a:p>
        </p:txBody>
      </p:sp>
      <p:graphicFrame>
        <p:nvGraphicFramePr>
          <p:cNvPr id="5" name="Content Placeholder 4"/>
          <p:cNvGraphicFramePr>
            <a:graphicFrameLocks/>
          </p:cNvGraphicFramePr>
          <p:nvPr>
            <p:extLst/>
          </p:nvPr>
        </p:nvGraphicFramePr>
        <p:xfrm>
          <a:off x="595027" y="822633"/>
          <a:ext cx="11405419" cy="4562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595027" y="5384800"/>
            <a:ext cx="11405420" cy="1160379"/>
          </a:xfrm>
          <a:prstGeom prst="roundRect">
            <a:avLst/>
          </a:prstGeom>
          <a:solidFill>
            <a:srgbClr val="1D3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t>Structural requirements: </a:t>
            </a:r>
          </a:p>
          <a:p>
            <a:pPr marL="342900" indent="-342900" algn="ctr">
              <a:buAutoNum type="arabicPeriod"/>
            </a:pPr>
            <a:r>
              <a:rPr lang="en-US" dirty="0" smtClean="0"/>
              <a:t>Organizing Entity</a:t>
            </a:r>
          </a:p>
          <a:p>
            <a:pPr marL="342900" indent="-342900" algn="ctr">
              <a:buAutoNum type="arabicPeriod"/>
            </a:pPr>
            <a:r>
              <a:rPr lang="en-US" dirty="0" smtClean="0"/>
              <a:t>Continuous System Improvement</a:t>
            </a:r>
          </a:p>
          <a:p>
            <a:pPr marL="342900" indent="-342900" algn="ctr">
              <a:buAutoNum type="arabicPeriod"/>
            </a:pPr>
            <a:r>
              <a:rPr lang="en-US" dirty="0" smtClean="0"/>
              <a:t>3. Scale and Spread</a:t>
            </a:r>
            <a:endParaRPr lang="en-US" dirty="0"/>
          </a:p>
        </p:txBody>
      </p:sp>
      <p:sp>
        <p:nvSpPr>
          <p:cNvPr id="7" name="Oval 6"/>
          <p:cNvSpPr/>
          <p:nvPr/>
        </p:nvSpPr>
        <p:spPr>
          <a:xfrm>
            <a:off x="4267200" y="5999747"/>
            <a:ext cx="4058653"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23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Design: Learning Community with 4 “Branches”</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23</a:t>
            </a:fld>
            <a:endParaRPr lang="en-US" dirty="0"/>
          </a:p>
        </p:txBody>
      </p:sp>
      <p:graphicFrame>
        <p:nvGraphicFramePr>
          <p:cNvPr id="5" name="Diagram 4"/>
          <p:cNvGraphicFramePr/>
          <p:nvPr>
            <p:extLst>
              <p:ext uri="{D42A27DB-BD31-4B8C-83A1-F6EECF244321}">
                <p14:modId xmlns:p14="http://schemas.microsoft.com/office/powerpoint/2010/main" val="2400114704"/>
              </p:ext>
            </p:extLst>
          </p:nvPr>
        </p:nvGraphicFramePr>
        <p:xfrm>
          <a:off x="1037230" y="2251881"/>
          <a:ext cx="10315743" cy="4053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521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3" y="969655"/>
            <a:ext cx="10515600" cy="491864"/>
          </a:xfrm>
        </p:spPr>
        <p:txBody>
          <a:bodyPr/>
          <a:lstStyle/>
          <a:p>
            <a:r>
              <a:rPr lang="en-US" dirty="0" smtClean="0"/>
              <a:t>Uncharted Territory</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24</a:t>
            </a:fld>
            <a:endParaRPr lang="en-US" dirty="0"/>
          </a:p>
        </p:txBody>
      </p:sp>
      <p:pic>
        <p:nvPicPr>
          <p:cNvPr id="1026" name="Picture 2" descr="30k+ Forest Aerial Pictures | Download Free Images on Unsplash"/>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2951185" y="1589145"/>
            <a:ext cx="6330467" cy="4747850"/>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a:off x="6070593" y="1589144"/>
            <a:ext cx="481781" cy="44245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5978376" y="5476568"/>
            <a:ext cx="399033" cy="420978"/>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281652" y="1681316"/>
            <a:ext cx="2910348" cy="2308324"/>
          </a:xfrm>
          <a:prstGeom prst="rect">
            <a:avLst/>
          </a:prstGeom>
          <a:noFill/>
        </p:spPr>
        <p:txBody>
          <a:bodyPr wrap="square" rtlCol="0">
            <a:spAutoFit/>
          </a:bodyPr>
          <a:lstStyle/>
          <a:p>
            <a:r>
              <a:rPr lang="en-US" b="1" dirty="0" smtClean="0"/>
              <a:t>Destination</a:t>
            </a:r>
            <a:r>
              <a:rPr lang="en-US" dirty="0" smtClean="0"/>
              <a:t>: Early childhood systems that </a:t>
            </a:r>
            <a:r>
              <a:rPr lang="en-US" b="1" i="1" dirty="0" smtClean="0"/>
              <a:t>center </a:t>
            </a:r>
            <a:r>
              <a:rPr lang="en-US" b="1" i="1" dirty="0"/>
              <a:t>parents’ goals </a:t>
            </a:r>
            <a:r>
              <a:rPr lang="en-US" b="1" i="1" dirty="0" smtClean="0"/>
              <a:t>to drive the </a:t>
            </a:r>
            <a:r>
              <a:rPr lang="en-US" b="1" i="1" dirty="0"/>
              <a:t>process of </a:t>
            </a:r>
            <a:r>
              <a:rPr lang="en-US" dirty="0"/>
              <a:t>developmental promotion, early identification of concern and need, referral and linkage</a:t>
            </a:r>
          </a:p>
          <a:p>
            <a:endParaRPr lang="en-US" dirty="0"/>
          </a:p>
        </p:txBody>
      </p:sp>
      <p:sp>
        <p:nvSpPr>
          <p:cNvPr id="8" name="TextBox 7"/>
          <p:cNvSpPr txBox="1"/>
          <p:nvPr/>
        </p:nvSpPr>
        <p:spPr>
          <a:xfrm>
            <a:off x="464859" y="3989640"/>
            <a:ext cx="2467897" cy="2308324"/>
          </a:xfrm>
          <a:prstGeom prst="rect">
            <a:avLst/>
          </a:prstGeom>
          <a:noFill/>
        </p:spPr>
        <p:txBody>
          <a:bodyPr wrap="square" rtlCol="0">
            <a:spAutoFit/>
          </a:bodyPr>
          <a:lstStyle/>
          <a:p>
            <a:r>
              <a:rPr lang="en-US" b="1" dirty="0" smtClean="0"/>
              <a:t>Starting Point: </a:t>
            </a:r>
            <a:r>
              <a:rPr lang="en-US" dirty="0" smtClean="0"/>
              <a:t>Early childhood systems that serve parents around developmental promotion, early identification of concern and need, referral and linkage</a:t>
            </a:r>
            <a:endParaRPr lang="en-US" b="1" dirty="0"/>
          </a:p>
        </p:txBody>
      </p:sp>
      <p:sp>
        <p:nvSpPr>
          <p:cNvPr id="4" name="5-Point Star 3"/>
          <p:cNvSpPr/>
          <p:nvPr/>
        </p:nvSpPr>
        <p:spPr>
          <a:xfrm>
            <a:off x="5890893" y="753923"/>
            <a:ext cx="573998" cy="54543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80711" y="753922"/>
            <a:ext cx="5302432" cy="923330"/>
          </a:xfrm>
          <a:prstGeom prst="rect">
            <a:avLst/>
          </a:prstGeom>
          <a:noFill/>
        </p:spPr>
        <p:txBody>
          <a:bodyPr wrap="square" rtlCol="0">
            <a:spAutoFit/>
          </a:bodyPr>
          <a:lstStyle/>
          <a:p>
            <a:r>
              <a:rPr lang="en-US" b="1" dirty="0" smtClean="0"/>
              <a:t>North Star= How did our changes impact families?</a:t>
            </a:r>
          </a:p>
          <a:p>
            <a:r>
              <a:rPr lang="en-US" b="1" dirty="0" smtClean="0"/>
              <a:t>How did our changes impact us as providers/systems?</a:t>
            </a:r>
          </a:p>
          <a:p>
            <a:endParaRPr lang="en-US" b="1" dirty="0"/>
          </a:p>
        </p:txBody>
      </p:sp>
    </p:spTree>
    <p:extLst>
      <p:ext uri="{BB962C8B-B14F-4D97-AF65-F5344CB8AC3E}">
        <p14:creationId xmlns:p14="http://schemas.microsoft.com/office/powerpoint/2010/main" val="22804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4"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
          <p:cNvSpPr txBox="1">
            <a:spLocks noGrp="1"/>
          </p:cNvSpPr>
          <p:nvPr>
            <p:ph type="sldNum" idx="12"/>
          </p:nvPr>
        </p:nvSpPr>
        <p:spPr>
          <a:xfrm>
            <a:off x="8613647" y="298456"/>
            <a:ext cx="264800" cy="2740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pPr/>
              <a:t>25</a:t>
            </a:fld>
            <a:endParaRPr/>
          </a:p>
        </p:txBody>
      </p:sp>
      <p:sp>
        <p:nvSpPr>
          <p:cNvPr id="500" name="Google Shape;500;p5"/>
          <p:cNvSpPr txBox="1">
            <a:spLocks noGrp="1"/>
          </p:cNvSpPr>
          <p:nvPr>
            <p:ph type="body" idx="1"/>
          </p:nvPr>
        </p:nvSpPr>
        <p:spPr>
          <a:xfrm>
            <a:off x="843376" y="1472655"/>
            <a:ext cx="10509600" cy="4830800"/>
          </a:xfrm>
          <a:prstGeom prst="rect">
            <a:avLst/>
          </a:prstGeom>
          <a:noFill/>
          <a:ln>
            <a:noFill/>
          </a:ln>
        </p:spPr>
        <p:txBody>
          <a:bodyPr spcFirstLastPara="1" vert="horz" wrap="square" lIns="91433" tIns="45700" rIns="91433" bIns="45700" rtlCol="0" anchor="t" anchorCtr="0">
            <a:normAutofit/>
          </a:bodyPr>
          <a:lstStyle/>
          <a:p>
            <a:pPr marL="0" lvl="2" indent="0">
              <a:spcBef>
                <a:spcPts val="0"/>
              </a:spcBef>
              <a:buSzPts val="1500"/>
              <a:buNone/>
            </a:pPr>
            <a:endParaRPr/>
          </a:p>
          <a:p>
            <a:pPr marL="745048" lvl="2" indent="-101597">
              <a:buSzPts val="1500"/>
              <a:buNone/>
            </a:pPr>
            <a:endParaRPr/>
          </a:p>
          <a:p>
            <a:pPr marL="0" lvl="1" indent="0">
              <a:buSzPts val="1800"/>
              <a:buNone/>
            </a:pPr>
            <a:endParaRPr/>
          </a:p>
          <a:p>
            <a:pPr marL="694249" lvl="1" indent="-84665">
              <a:buSzPts val="1800"/>
              <a:buNone/>
            </a:pPr>
            <a:endParaRPr/>
          </a:p>
          <a:p>
            <a:pPr marL="694249" lvl="1" indent="-84665">
              <a:buSzPts val="1800"/>
              <a:buNone/>
            </a:pPr>
            <a:endParaRPr/>
          </a:p>
        </p:txBody>
      </p:sp>
      <p:sp>
        <p:nvSpPr>
          <p:cNvPr id="501" name="Google Shape;501;p5"/>
          <p:cNvSpPr txBox="1"/>
          <p:nvPr/>
        </p:nvSpPr>
        <p:spPr>
          <a:xfrm>
            <a:off x="760677" y="340166"/>
            <a:ext cx="10515600" cy="1163711"/>
          </a:xfrm>
          <a:prstGeom prst="rect">
            <a:avLst/>
          </a:prstGeom>
          <a:noFill/>
          <a:ln>
            <a:noFill/>
          </a:ln>
        </p:spPr>
        <p:txBody>
          <a:bodyPr spcFirstLastPara="1" wrap="square" lIns="91433" tIns="45700" rIns="91433" bIns="45700" anchor="t" anchorCtr="0">
            <a:noAutofit/>
          </a:bodyPr>
          <a:lstStyle/>
          <a:p>
            <a:pPr>
              <a:lnSpc>
                <a:spcPct val="90000"/>
              </a:lnSpc>
              <a:buClr>
                <a:srgbClr val="E19D39"/>
              </a:buClr>
              <a:buSzPts val="3000"/>
            </a:pPr>
            <a:r>
              <a:rPr lang="en-US" sz="3200" b="1" dirty="0">
                <a:solidFill>
                  <a:srgbClr val="548FD6"/>
                </a:solidFill>
                <a:latin typeface="Calibri"/>
                <a:ea typeface="Calibri"/>
                <a:cs typeface="Calibri"/>
                <a:sym typeface="Calibri"/>
              </a:rPr>
              <a:t>GCC Study:  4 Populations of Interest</a:t>
            </a:r>
            <a:endParaRPr sz="3200" dirty="0"/>
          </a:p>
        </p:txBody>
      </p:sp>
      <p:graphicFrame>
        <p:nvGraphicFramePr>
          <p:cNvPr id="3" name="Diagram 2">
            <a:extLst>
              <a:ext uri="{FF2B5EF4-FFF2-40B4-BE49-F238E27FC236}">
                <a16:creationId xmlns:a16="http://schemas.microsoft.com/office/drawing/2014/main" id="{986C8703-515E-19E7-B83F-BC35EA1D0343}"/>
              </a:ext>
            </a:extLst>
          </p:cNvPr>
          <p:cNvGraphicFramePr/>
          <p:nvPr>
            <p:extLst>
              <p:ext uri="{D42A27DB-BD31-4B8C-83A1-F6EECF244321}">
                <p14:modId xmlns:p14="http://schemas.microsoft.com/office/powerpoint/2010/main" val="1336172530"/>
              </p:ext>
            </p:extLst>
          </p:nvPr>
        </p:nvGraphicFramePr>
        <p:xfrm>
          <a:off x="2384213" y="1354667"/>
          <a:ext cx="6990945" cy="4310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156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7"/>
          <p:cNvSpPr txBox="1">
            <a:spLocks noGrp="1"/>
          </p:cNvSpPr>
          <p:nvPr>
            <p:ph type="title"/>
          </p:nvPr>
        </p:nvSpPr>
        <p:spPr>
          <a:xfrm>
            <a:off x="712683" y="438150"/>
            <a:ext cx="10515600" cy="4918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E19D39"/>
              </a:buClr>
              <a:buSzPts val="4000"/>
              <a:buFont typeface="Calibri"/>
              <a:buNone/>
            </a:pPr>
            <a:r>
              <a:rPr lang="en-US" dirty="0"/>
              <a:t>GCC: Three Levels of Project Evaluation</a:t>
            </a:r>
            <a:endParaRPr dirty="0"/>
          </a:p>
        </p:txBody>
      </p:sp>
      <p:sp>
        <p:nvSpPr>
          <p:cNvPr id="405" name="Google Shape;405;p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grpSp>
        <p:nvGrpSpPr>
          <p:cNvPr id="406" name="Google Shape;406;p27"/>
          <p:cNvGrpSpPr/>
          <p:nvPr/>
        </p:nvGrpSpPr>
        <p:grpSpPr>
          <a:xfrm>
            <a:off x="387927" y="1320156"/>
            <a:ext cx="11096936" cy="5094499"/>
            <a:chOff x="1476447" y="1514673"/>
            <a:chExt cx="9865346" cy="5159136"/>
          </a:xfrm>
        </p:grpSpPr>
        <p:grpSp>
          <p:nvGrpSpPr>
            <p:cNvPr id="407" name="Google Shape;407;p27"/>
            <p:cNvGrpSpPr/>
            <p:nvPr/>
          </p:nvGrpSpPr>
          <p:grpSpPr>
            <a:xfrm>
              <a:off x="1476447" y="1514673"/>
              <a:ext cx="5922163" cy="5062970"/>
              <a:chOff x="1164176" y="29343"/>
              <a:chExt cx="5922163" cy="5062970"/>
            </a:xfrm>
          </p:grpSpPr>
          <p:sp>
            <p:nvSpPr>
              <p:cNvPr id="408" name="Google Shape;408;p27"/>
              <p:cNvSpPr/>
              <p:nvPr/>
            </p:nvSpPr>
            <p:spPr>
              <a:xfrm rot="5400000">
                <a:off x="1514804" y="1496390"/>
                <a:ext cx="1323428" cy="1506676"/>
              </a:xfrm>
              <a:prstGeom prst="bentUpArrow">
                <a:avLst>
                  <a:gd name="adj1" fmla="val 32840"/>
                  <a:gd name="adj2" fmla="val 25000"/>
                  <a:gd name="adj3" fmla="val 35780"/>
                </a:avLst>
              </a:prstGeom>
              <a:solidFill>
                <a:srgbClr val="1D375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1164176" y="29343"/>
                <a:ext cx="2227874" cy="1559439"/>
              </a:xfrm>
              <a:prstGeom prst="roundRect">
                <a:avLst>
                  <a:gd name="adj" fmla="val 16670"/>
                </a:avLst>
              </a:prstGeom>
              <a:solidFill>
                <a:srgbClr val="1D375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txBox="1"/>
              <p:nvPr/>
            </p:nvSpPr>
            <p:spPr>
              <a:xfrm>
                <a:off x="1240315" y="105482"/>
                <a:ext cx="2075596" cy="140716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dirty="0">
                    <a:solidFill>
                      <a:schemeClr val="lt1"/>
                    </a:solidFill>
                    <a:latin typeface="Calibri"/>
                    <a:ea typeface="Calibri"/>
                    <a:cs typeface="Calibri"/>
                    <a:sym typeface="Calibri"/>
                  </a:rPr>
                  <a:t>(1)</a:t>
                </a:r>
                <a:endParaRPr dirty="0"/>
              </a:p>
              <a:p>
                <a:pPr marL="0" marR="0" lvl="0" indent="0" algn="ctr" rtl="0">
                  <a:lnSpc>
                    <a:spcPct val="90000"/>
                  </a:lnSpc>
                  <a:spcBef>
                    <a:spcPts val="980"/>
                  </a:spcBef>
                  <a:spcAft>
                    <a:spcPts val="0"/>
                  </a:spcAft>
                  <a:buNone/>
                </a:pPr>
                <a:r>
                  <a:rPr lang="en-US" sz="2800" dirty="0">
                    <a:solidFill>
                      <a:schemeClr val="lt1"/>
                    </a:solidFill>
                    <a:latin typeface="Calibri"/>
                    <a:ea typeface="Calibri"/>
                    <a:cs typeface="Calibri"/>
                    <a:sym typeface="Calibri"/>
                  </a:rPr>
                  <a:t>HMG Model</a:t>
                </a:r>
                <a:endParaRPr dirty="0"/>
              </a:p>
            </p:txBody>
          </p:sp>
          <p:sp>
            <p:nvSpPr>
              <p:cNvPr id="411" name="Google Shape;411;p27"/>
              <p:cNvSpPr/>
              <p:nvPr/>
            </p:nvSpPr>
            <p:spPr>
              <a:xfrm>
                <a:off x="3392051" y="178071"/>
                <a:ext cx="1620343" cy="12604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txBox="1"/>
              <p:nvPr/>
            </p:nvSpPr>
            <p:spPr>
              <a:xfrm>
                <a:off x="3392051" y="178071"/>
                <a:ext cx="1620343" cy="1260408"/>
              </a:xfrm>
              <a:prstGeom prst="rect">
                <a:avLst/>
              </a:prstGeom>
              <a:noFill/>
              <a:ln>
                <a:noFill/>
              </a:ln>
            </p:spPr>
            <p:txBody>
              <a:bodyPr spcFirstLastPara="1" wrap="square" lIns="106675" tIns="106675" rIns="106675" bIns="106675" anchor="ctr" anchorCtr="0">
                <a:noAutofit/>
              </a:bodyPr>
              <a:lstStyle/>
              <a:p>
                <a:pPr marL="228600" marR="0" lvl="1" indent="-88900" algn="l" rtl="0">
                  <a:lnSpc>
                    <a:spcPct val="90000"/>
                  </a:lnSpc>
                  <a:spcBef>
                    <a:spcPts val="0"/>
                  </a:spcBef>
                  <a:spcAft>
                    <a:spcPts val="0"/>
                  </a:spcAft>
                  <a:buClr>
                    <a:schemeClr val="dk1"/>
                  </a:buClr>
                  <a:buSzPts val="2200"/>
                  <a:buFont typeface="Calibri"/>
                  <a:buNone/>
                </a:pPr>
                <a:endParaRPr sz="2200" b="0" i="0" u="none" strike="noStrike" cap="none">
                  <a:solidFill>
                    <a:schemeClr val="dk1"/>
                  </a:solidFill>
                  <a:latin typeface="Calibri"/>
                  <a:ea typeface="Calibri"/>
                  <a:cs typeface="Calibri"/>
                  <a:sym typeface="Calibri"/>
                </a:endParaRPr>
              </a:p>
            </p:txBody>
          </p:sp>
          <p:sp>
            <p:nvSpPr>
              <p:cNvPr id="413" name="Google Shape;413;p27"/>
              <p:cNvSpPr/>
              <p:nvPr/>
            </p:nvSpPr>
            <p:spPr>
              <a:xfrm rot="5400000">
                <a:off x="3361949" y="3248156"/>
                <a:ext cx="1323428" cy="1506676"/>
              </a:xfrm>
              <a:prstGeom prst="bentUpArrow">
                <a:avLst>
                  <a:gd name="adj1" fmla="val 32840"/>
                  <a:gd name="adj2" fmla="val 25000"/>
                  <a:gd name="adj3" fmla="val 35780"/>
                </a:avLst>
              </a:prstGeom>
              <a:solidFill>
                <a:srgbClr val="548FD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3011321" y="1781109"/>
                <a:ext cx="2227874" cy="1559439"/>
              </a:xfrm>
              <a:prstGeom prst="roundRect">
                <a:avLst>
                  <a:gd name="adj" fmla="val 16670"/>
                </a:avLst>
              </a:prstGeom>
              <a:solidFill>
                <a:srgbClr val="548FD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txBox="1"/>
              <p:nvPr/>
            </p:nvSpPr>
            <p:spPr>
              <a:xfrm>
                <a:off x="3087460" y="1857248"/>
                <a:ext cx="2075596" cy="140716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(2) </a:t>
                </a:r>
                <a:endParaRPr/>
              </a:p>
              <a:p>
                <a:pPr marL="0" marR="0" lvl="0" indent="0" algn="ctr" rtl="0">
                  <a:lnSpc>
                    <a:spcPct val="90000"/>
                  </a:lnSpc>
                  <a:spcBef>
                    <a:spcPts val="980"/>
                  </a:spcBef>
                  <a:spcAft>
                    <a:spcPts val="0"/>
                  </a:spcAft>
                  <a:buNone/>
                </a:pPr>
                <a:r>
                  <a:rPr lang="en-US" sz="2800">
                    <a:solidFill>
                      <a:schemeClr val="lt1"/>
                    </a:solidFill>
                    <a:latin typeface="Calibri"/>
                    <a:ea typeface="Calibri"/>
                    <a:cs typeface="Calibri"/>
                    <a:sym typeface="Calibri"/>
                  </a:rPr>
                  <a:t>Branch</a:t>
                </a:r>
                <a:endParaRPr/>
              </a:p>
            </p:txBody>
          </p:sp>
          <p:sp>
            <p:nvSpPr>
              <p:cNvPr id="416" name="Google Shape;416;p27"/>
              <p:cNvSpPr/>
              <p:nvPr/>
            </p:nvSpPr>
            <p:spPr>
              <a:xfrm>
                <a:off x="5239195" y="1929837"/>
                <a:ext cx="1620343" cy="126040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4858465" y="3532874"/>
                <a:ext cx="2227874" cy="1559439"/>
              </a:xfrm>
              <a:prstGeom prst="roundRect">
                <a:avLst>
                  <a:gd name="adj" fmla="val 16670"/>
                </a:avLst>
              </a:prstGeom>
              <a:solidFill>
                <a:srgbClr val="24A1A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txBox="1"/>
              <p:nvPr/>
            </p:nvSpPr>
            <p:spPr>
              <a:xfrm>
                <a:off x="4934604" y="3609013"/>
                <a:ext cx="2075596" cy="140716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(3) </a:t>
                </a:r>
                <a:endParaRPr/>
              </a:p>
              <a:p>
                <a:pPr marL="0" marR="0" lvl="0" indent="0" algn="ctr" rtl="0">
                  <a:lnSpc>
                    <a:spcPct val="90000"/>
                  </a:lnSpc>
                  <a:spcBef>
                    <a:spcPts val="980"/>
                  </a:spcBef>
                  <a:spcAft>
                    <a:spcPts val="0"/>
                  </a:spcAft>
                  <a:buNone/>
                </a:pPr>
                <a:r>
                  <a:rPr lang="en-US" sz="2800">
                    <a:solidFill>
                      <a:schemeClr val="lt1"/>
                    </a:solidFill>
                    <a:latin typeface="Calibri"/>
                    <a:ea typeface="Calibri"/>
                    <a:cs typeface="Calibri"/>
                    <a:sym typeface="Calibri"/>
                  </a:rPr>
                  <a:t>HMG System</a:t>
                </a:r>
                <a:endParaRPr/>
              </a:p>
            </p:txBody>
          </p:sp>
        </p:grpSp>
        <p:sp>
          <p:nvSpPr>
            <p:cNvPr id="419" name="Google Shape;419;p27"/>
            <p:cNvSpPr txBox="1"/>
            <p:nvPr/>
          </p:nvSpPr>
          <p:spPr>
            <a:xfrm>
              <a:off x="3648449" y="1576483"/>
              <a:ext cx="7603568" cy="1077218"/>
            </a:xfrm>
            <a:prstGeom prst="rect">
              <a:avLst/>
            </a:prstGeom>
            <a:noFill/>
            <a:ln w="9525" cap="flat" cmpd="sng">
              <a:solidFill>
                <a:srgbClr val="1D375A"/>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1D375A"/>
                </a:buClr>
                <a:buSzPts val="1600"/>
                <a:buFont typeface="Arial"/>
                <a:buChar char="•"/>
              </a:pPr>
              <a:r>
                <a:rPr lang="en-US" sz="1600">
                  <a:solidFill>
                    <a:srgbClr val="1D375A"/>
                  </a:solidFill>
                  <a:latin typeface="Calibri"/>
                  <a:ea typeface="Calibri"/>
                  <a:cs typeface="Calibri"/>
                  <a:sym typeface="Calibri"/>
                </a:rPr>
                <a:t>Universal metrics--all 4 branches</a:t>
              </a:r>
              <a:endParaRPr/>
            </a:p>
            <a:p>
              <a:pPr marL="285750" marR="0" lvl="0" indent="-285750" algn="l" rtl="0">
                <a:spcBef>
                  <a:spcPts val="0"/>
                </a:spcBef>
                <a:spcAft>
                  <a:spcPts val="0"/>
                </a:spcAft>
                <a:buClr>
                  <a:srgbClr val="1D375A"/>
                </a:buClr>
                <a:buSzPts val="1600"/>
                <a:buFont typeface="Arial"/>
                <a:buChar char="•"/>
              </a:pPr>
              <a:r>
                <a:rPr lang="en-US" sz="1600">
                  <a:solidFill>
                    <a:srgbClr val="1D375A"/>
                  </a:solidFill>
                  <a:latin typeface="Calibri"/>
                  <a:ea typeface="Calibri"/>
                  <a:cs typeface="Calibri"/>
                  <a:sym typeface="Calibri"/>
                </a:rPr>
                <a:t>Data collection methods determined locally</a:t>
              </a:r>
              <a:endParaRPr/>
            </a:p>
            <a:p>
              <a:pPr marL="285750" marR="0" lvl="0" indent="-285750" algn="l" rtl="0">
                <a:spcBef>
                  <a:spcPts val="0"/>
                </a:spcBef>
                <a:spcAft>
                  <a:spcPts val="0"/>
                </a:spcAft>
                <a:buClr>
                  <a:srgbClr val="1D375A"/>
                </a:buClr>
                <a:buSzPts val="1600"/>
                <a:buFont typeface="Arial"/>
                <a:buChar char="•"/>
              </a:pPr>
              <a:r>
                <a:rPr lang="en-US" sz="1600">
                  <a:solidFill>
                    <a:srgbClr val="1D375A"/>
                  </a:solidFill>
                  <a:latin typeface="Calibri"/>
                  <a:ea typeface="Calibri"/>
                  <a:cs typeface="Calibri"/>
                  <a:sym typeface="Calibri"/>
                </a:rPr>
                <a:t>Document in HMG System-Specific Action Plan by 12/12/22</a:t>
              </a:r>
              <a:endParaRPr/>
            </a:p>
            <a:p>
              <a:pPr marL="285750" marR="0" lvl="0" indent="-285750" algn="l" rtl="0">
                <a:spcBef>
                  <a:spcPts val="0"/>
                </a:spcBef>
                <a:spcAft>
                  <a:spcPts val="0"/>
                </a:spcAft>
                <a:buClr>
                  <a:srgbClr val="1D375A"/>
                </a:buClr>
                <a:buSzPts val="1600"/>
                <a:buFont typeface="Arial"/>
                <a:buChar char="•"/>
              </a:pPr>
              <a:r>
                <a:rPr lang="en-US" sz="1600">
                  <a:solidFill>
                    <a:srgbClr val="1D375A"/>
                  </a:solidFill>
                  <a:latin typeface="Calibri"/>
                  <a:ea typeface="Calibri"/>
                  <a:cs typeface="Calibri"/>
                  <a:sym typeface="Calibri"/>
                </a:rPr>
                <a:t>Report in Quarterly All-System Report (via link provided by HMG National Center)</a:t>
              </a:r>
              <a:endParaRPr sz="1600">
                <a:solidFill>
                  <a:schemeClr val="dk1"/>
                </a:solidFill>
                <a:latin typeface="Calibri"/>
                <a:ea typeface="Calibri"/>
                <a:cs typeface="Calibri"/>
                <a:sym typeface="Calibri"/>
              </a:endParaRPr>
            </a:p>
          </p:txBody>
        </p:sp>
        <p:sp>
          <p:nvSpPr>
            <p:cNvPr id="420" name="Google Shape;420;p27"/>
            <p:cNvSpPr txBox="1"/>
            <p:nvPr/>
          </p:nvSpPr>
          <p:spPr>
            <a:xfrm>
              <a:off x="5486214" y="3065742"/>
              <a:ext cx="5765803" cy="1815882"/>
            </a:xfrm>
            <a:prstGeom prst="rect">
              <a:avLst/>
            </a:prstGeom>
            <a:noFill/>
            <a:ln w="9525" cap="flat" cmpd="sng">
              <a:solidFill>
                <a:srgbClr val="548FD6"/>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548FD6"/>
                </a:buClr>
                <a:buSzPts val="1600"/>
                <a:buFont typeface="Arial"/>
                <a:buChar char="•"/>
              </a:pPr>
              <a:r>
                <a:rPr lang="en-US" sz="1600">
                  <a:solidFill>
                    <a:srgbClr val="548FD6"/>
                  </a:solidFill>
                  <a:latin typeface="Calibri"/>
                  <a:ea typeface="Calibri"/>
                  <a:cs typeface="Calibri"/>
                  <a:sym typeface="Calibri"/>
                </a:rPr>
                <a:t>Core Component (CC) level</a:t>
              </a:r>
              <a:endParaRPr/>
            </a:p>
            <a:p>
              <a:pPr marL="285750" marR="0" lvl="0" indent="-285750" algn="l" rtl="0">
                <a:spcBef>
                  <a:spcPts val="0"/>
                </a:spcBef>
                <a:spcAft>
                  <a:spcPts val="0"/>
                </a:spcAft>
                <a:buClr>
                  <a:srgbClr val="548FD6"/>
                </a:buClr>
                <a:buSzPts val="1600"/>
                <a:buFont typeface="Arial"/>
                <a:buChar char="•"/>
              </a:pPr>
              <a:r>
                <a:rPr lang="en-US" sz="1600">
                  <a:solidFill>
                    <a:srgbClr val="548FD6"/>
                  </a:solidFill>
                  <a:latin typeface="Calibri"/>
                  <a:ea typeface="Calibri"/>
                  <a:cs typeface="Calibri"/>
                  <a:sym typeface="Calibri"/>
                </a:rPr>
                <a:t>Extent to which enhancements are implemented with integrity </a:t>
              </a:r>
              <a:endParaRPr/>
            </a:p>
            <a:p>
              <a:pPr marL="285750" marR="0" lvl="0" indent="-285750" algn="l" rtl="0">
                <a:spcBef>
                  <a:spcPts val="0"/>
                </a:spcBef>
                <a:spcAft>
                  <a:spcPts val="0"/>
                </a:spcAft>
                <a:buClr>
                  <a:srgbClr val="548FD6"/>
                </a:buClr>
                <a:buSzPts val="1600"/>
                <a:buFont typeface="Arial"/>
                <a:buChar char="•"/>
              </a:pPr>
              <a:r>
                <a:rPr lang="en-US" sz="1600">
                  <a:solidFill>
                    <a:srgbClr val="548FD6"/>
                  </a:solidFill>
                  <a:latin typeface="Calibri"/>
                  <a:ea typeface="Calibri"/>
                  <a:cs typeface="Calibri"/>
                  <a:sym typeface="Calibri"/>
                </a:rPr>
                <a:t>How integration of strategies impacts HMG CC Key Activities</a:t>
              </a:r>
              <a:endParaRPr/>
            </a:p>
            <a:p>
              <a:pPr marL="285750" marR="0" lvl="0" indent="-285750" algn="l" rtl="0">
                <a:spcBef>
                  <a:spcPts val="0"/>
                </a:spcBef>
                <a:spcAft>
                  <a:spcPts val="0"/>
                </a:spcAft>
                <a:buClr>
                  <a:srgbClr val="548FD6"/>
                </a:buClr>
                <a:buSzPts val="1600"/>
                <a:buFont typeface="Arial"/>
                <a:buChar char="•"/>
              </a:pPr>
              <a:r>
                <a:rPr lang="en-US" sz="1600">
                  <a:solidFill>
                    <a:srgbClr val="548FD6"/>
                  </a:solidFill>
                  <a:latin typeface="Calibri"/>
                  <a:ea typeface="Calibri"/>
                  <a:cs typeface="Calibri"/>
                  <a:sym typeface="Calibri"/>
                </a:rPr>
                <a:t>Measured by CBP’s existing forms of evaluation</a:t>
              </a:r>
              <a:endParaRPr/>
            </a:p>
            <a:p>
              <a:pPr marL="285750" marR="0" lvl="0" indent="-285750" algn="l" rtl="0">
                <a:spcBef>
                  <a:spcPts val="0"/>
                </a:spcBef>
                <a:spcAft>
                  <a:spcPts val="0"/>
                </a:spcAft>
                <a:buClr>
                  <a:srgbClr val="548FD6"/>
                </a:buClr>
                <a:buSzPts val="1600"/>
                <a:buFont typeface="Arial"/>
                <a:buChar char="•"/>
              </a:pPr>
              <a:r>
                <a:rPr lang="en-US" sz="1600">
                  <a:solidFill>
                    <a:srgbClr val="548FD6"/>
                  </a:solidFill>
                  <a:latin typeface="Calibri"/>
                  <a:ea typeface="Calibri"/>
                  <a:cs typeface="Calibri"/>
                  <a:sym typeface="Calibri"/>
                </a:rPr>
                <a:t>Informed by Quality Improvement (QI)</a:t>
              </a:r>
              <a:endParaRPr/>
            </a:p>
            <a:p>
              <a:pPr marL="285750" marR="0" lvl="0" indent="-285750" algn="l" rtl="0">
                <a:spcBef>
                  <a:spcPts val="0"/>
                </a:spcBef>
                <a:spcAft>
                  <a:spcPts val="0"/>
                </a:spcAft>
                <a:buClr>
                  <a:srgbClr val="548FD6"/>
                </a:buClr>
                <a:buSzPts val="1600"/>
                <a:buFont typeface="Arial"/>
                <a:buChar char="•"/>
              </a:pPr>
              <a:r>
                <a:rPr lang="en-US" sz="1600">
                  <a:solidFill>
                    <a:srgbClr val="548FD6"/>
                  </a:solidFill>
                  <a:latin typeface="Calibri"/>
                  <a:ea typeface="Calibri"/>
                  <a:cs typeface="Calibri"/>
                  <a:sym typeface="Calibri"/>
                </a:rPr>
                <a:t>Document in HMG System-Specific Action Plan by 1/31/22, with ways to capture and summarize on data</a:t>
              </a:r>
              <a:endParaRPr/>
            </a:p>
          </p:txBody>
        </p:sp>
        <p:sp>
          <p:nvSpPr>
            <p:cNvPr id="421" name="Google Shape;421;p27"/>
            <p:cNvSpPr txBox="1"/>
            <p:nvPr/>
          </p:nvSpPr>
          <p:spPr>
            <a:xfrm>
              <a:off x="7437663" y="5104149"/>
              <a:ext cx="3904130" cy="1569660"/>
            </a:xfrm>
            <a:prstGeom prst="rect">
              <a:avLst/>
            </a:prstGeom>
            <a:noFill/>
            <a:ln w="9525" cap="flat" cmpd="sng">
              <a:solidFill>
                <a:srgbClr val="24A1A8"/>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24A1A8"/>
                </a:buClr>
                <a:buSzPts val="1600"/>
                <a:buFont typeface="Arial"/>
                <a:buChar char="•"/>
              </a:pPr>
              <a:r>
                <a:rPr lang="en-US" sz="1600">
                  <a:solidFill>
                    <a:srgbClr val="24A1A8"/>
                  </a:solidFill>
                  <a:latin typeface="Calibri"/>
                  <a:ea typeface="Calibri"/>
                  <a:cs typeface="Calibri"/>
                  <a:sym typeface="Calibri"/>
                </a:rPr>
                <a:t>Based on system-specific priorities</a:t>
              </a:r>
              <a:endParaRPr/>
            </a:p>
            <a:p>
              <a:pPr marL="285750" marR="0" lvl="0" indent="-285750" algn="l" rtl="0">
                <a:spcBef>
                  <a:spcPts val="0"/>
                </a:spcBef>
                <a:spcAft>
                  <a:spcPts val="0"/>
                </a:spcAft>
                <a:buClr>
                  <a:srgbClr val="24A1A8"/>
                </a:buClr>
                <a:buSzPts val="1600"/>
                <a:buFont typeface="Arial"/>
                <a:buChar char="•"/>
              </a:pPr>
              <a:r>
                <a:rPr lang="en-US" sz="1600">
                  <a:solidFill>
                    <a:srgbClr val="24A1A8"/>
                  </a:solidFill>
                  <a:latin typeface="Calibri"/>
                  <a:ea typeface="Calibri"/>
                  <a:cs typeface="Calibri"/>
                  <a:sym typeface="Calibri"/>
                </a:rPr>
                <a:t>Indicators not captured at Model or Branch levels</a:t>
              </a:r>
              <a:endParaRPr/>
            </a:p>
            <a:p>
              <a:pPr marL="285750" marR="0" lvl="0" indent="-285750" algn="l" rtl="0">
                <a:spcBef>
                  <a:spcPts val="0"/>
                </a:spcBef>
                <a:spcAft>
                  <a:spcPts val="0"/>
                </a:spcAft>
                <a:buClr>
                  <a:srgbClr val="24A1A8"/>
                </a:buClr>
                <a:buSzPts val="1600"/>
                <a:buFont typeface="Arial"/>
                <a:buChar char="•"/>
              </a:pPr>
              <a:r>
                <a:rPr lang="en-US" sz="1600">
                  <a:solidFill>
                    <a:srgbClr val="24A1A8"/>
                  </a:solidFill>
                  <a:latin typeface="Calibri"/>
                  <a:ea typeface="Calibri"/>
                  <a:cs typeface="Calibri"/>
                  <a:sym typeface="Calibri"/>
                </a:rPr>
                <a:t>Document in HMG System-Specific Action Plan by 1/31/22, with ways to capture and summarize data</a:t>
              </a:r>
              <a:endParaRPr/>
            </a:p>
          </p:txBody>
        </p:sp>
      </p:grpSp>
    </p:spTree>
    <p:extLst>
      <p:ext uri="{BB962C8B-B14F-4D97-AF65-F5344CB8AC3E}">
        <p14:creationId xmlns:p14="http://schemas.microsoft.com/office/powerpoint/2010/main" val="3141545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Co-Design of Project</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27</a:t>
            </a:fld>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2797646123"/>
              </p:ext>
            </p:extLst>
          </p:nvPr>
        </p:nvGraphicFramePr>
        <p:xfrm>
          <a:off x="842962" y="1589144"/>
          <a:ext cx="10510012" cy="4934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75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28</a:t>
            </a:fld>
            <a:endParaRPr lang="en-US" dirty="0"/>
          </a:p>
        </p:txBody>
      </p:sp>
      <p:sp>
        <p:nvSpPr>
          <p:cNvPr id="4" name="Content Placeholder 3"/>
          <p:cNvSpPr>
            <a:spLocks noGrp="1"/>
          </p:cNvSpPr>
          <p:nvPr>
            <p:ph sz="quarter" idx="13"/>
          </p:nvPr>
        </p:nvSpPr>
        <p:spPr/>
        <p:txBody>
          <a:bodyPr/>
          <a:lstStyle/>
          <a:p>
            <a:r>
              <a:rPr lang="en-US" dirty="0" smtClean="0"/>
              <a:t>Based on the project design presented, what questions or concerns would you have?</a:t>
            </a:r>
          </a:p>
          <a:p>
            <a:endParaRPr lang="en-US" dirty="0"/>
          </a:p>
          <a:p>
            <a:r>
              <a:rPr lang="en-US" dirty="0" smtClean="0"/>
              <a:t>How would you go about understanding the impact of the work on the “end user” (in this case, young children and their families?) </a:t>
            </a:r>
            <a:endParaRPr lang="en-US" dirty="0"/>
          </a:p>
        </p:txBody>
      </p:sp>
    </p:spTree>
    <p:extLst>
      <p:ext uri="{BB962C8B-B14F-4D97-AF65-F5344CB8AC3E}">
        <p14:creationId xmlns:p14="http://schemas.microsoft.com/office/powerpoint/2010/main" val="2456407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pPr/>
              <a:t>29</a:t>
            </a:fld>
            <a:endParaRPr lang="en-US" dirty="0"/>
          </a:p>
        </p:txBody>
      </p:sp>
      <p:sp>
        <p:nvSpPr>
          <p:cNvPr id="3" name="Text Placeholder 2"/>
          <p:cNvSpPr>
            <a:spLocks noGrp="1"/>
          </p:cNvSpPr>
          <p:nvPr>
            <p:ph type="body" sz="quarter" idx="13"/>
          </p:nvPr>
        </p:nvSpPr>
        <p:spPr/>
        <p:txBody>
          <a:bodyPr>
            <a:normAutofit fontScale="92500"/>
          </a:bodyPr>
          <a:lstStyle/>
          <a:p>
            <a:r>
              <a:rPr lang="en-US" dirty="0" smtClean="0"/>
              <a:t>Initial Findings and Lessons Learned (so far)</a:t>
            </a:r>
            <a:endParaRPr lang="en-US" dirty="0"/>
          </a:p>
        </p:txBody>
      </p:sp>
    </p:spTree>
    <p:extLst>
      <p:ext uri="{BB962C8B-B14F-4D97-AF65-F5344CB8AC3E}">
        <p14:creationId xmlns:p14="http://schemas.microsoft.com/office/powerpoint/2010/main" val="1715713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3</a:t>
            </a:fld>
            <a:endParaRPr lang="en-US" dirty="0"/>
          </a:p>
        </p:txBody>
      </p:sp>
      <p:sp>
        <p:nvSpPr>
          <p:cNvPr id="4" name="Text Placeholder 3"/>
          <p:cNvSpPr>
            <a:spLocks noGrp="1"/>
          </p:cNvSpPr>
          <p:nvPr>
            <p:ph type="body" sz="quarter" idx="13"/>
          </p:nvPr>
        </p:nvSpPr>
        <p:spPr/>
        <p:txBody>
          <a:bodyPr>
            <a:normAutofit lnSpcReduction="10000"/>
          </a:bodyPr>
          <a:lstStyle/>
          <a:p>
            <a:pPr marL="514350" indent="-514350">
              <a:buFont typeface="+mj-lt"/>
              <a:buAutoNum type="arabicPeriod"/>
            </a:pPr>
            <a:r>
              <a:rPr lang="en-US" dirty="0" smtClean="0"/>
              <a:t>Understand the concept of goal concordant care and its utility in co-designing more equitable systems of care</a:t>
            </a:r>
          </a:p>
          <a:p>
            <a:pPr marL="514350" indent="-514350">
              <a:buFont typeface="+mj-lt"/>
              <a:buAutoNum type="arabicPeriod"/>
            </a:pPr>
            <a:endParaRPr lang="en-US" dirty="0"/>
          </a:p>
          <a:p>
            <a:pPr marL="514350" indent="-514350">
              <a:buFont typeface="+mj-lt"/>
              <a:buAutoNum type="arabicPeriod"/>
            </a:pPr>
            <a:r>
              <a:rPr lang="en-US" dirty="0" smtClean="0"/>
              <a:t>Learn a concrete example of how goal concordant care could be incorporated into a system-level initiative</a:t>
            </a:r>
          </a:p>
          <a:p>
            <a:pPr marL="514350" indent="-514350">
              <a:buFont typeface="+mj-lt"/>
              <a:buAutoNum type="arabicPeriod"/>
            </a:pPr>
            <a:endParaRPr lang="en-US" dirty="0"/>
          </a:p>
          <a:p>
            <a:pPr marL="514350" indent="-514350">
              <a:buFont typeface="+mj-lt"/>
              <a:buAutoNum type="arabicPeriod"/>
            </a:pPr>
            <a:r>
              <a:rPr lang="en-US" dirty="0" smtClean="0"/>
              <a:t>Identify opportunities for implementing goal concordant care in their work</a:t>
            </a:r>
            <a:endParaRPr lang="en-US" dirty="0"/>
          </a:p>
        </p:txBody>
      </p:sp>
    </p:spTree>
    <p:extLst>
      <p:ext uri="{BB962C8B-B14F-4D97-AF65-F5344CB8AC3E}">
        <p14:creationId xmlns:p14="http://schemas.microsoft.com/office/powerpoint/2010/main" val="871474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
          <p:cNvSpPr txBox="1">
            <a:spLocks noGrp="1"/>
          </p:cNvSpPr>
          <p:nvPr>
            <p:ph type="sldNum" idx="12"/>
          </p:nvPr>
        </p:nvSpPr>
        <p:spPr>
          <a:xfrm>
            <a:off x="8613647" y="298456"/>
            <a:ext cx="264800" cy="2740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pPr/>
              <a:t>30</a:t>
            </a:fld>
            <a:endParaRPr/>
          </a:p>
        </p:txBody>
      </p:sp>
      <p:sp>
        <p:nvSpPr>
          <p:cNvPr id="501" name="Google Shape;501;p5"/>
          <p:cNvSpPr txBox="1"/>
          <p:nvPr/>
        </p:nvSpPr>
        <p:spPr>
          <a:xfrm>
            <a:off x="533400" y="572457"/>
            <a:ext cx="10515600" cy="1163711"/>
          </a:xfrm>
          <a:prstGeom prst="rect">
            <a:avLst/>
          </a:prstGeom>
          <a:noFill/>
          <a:ln>
            <a:noFill/>
          </a:ln>
        </p:spPr>
        <p:txBody>
          <a:bodyPr spcFirstLastPara="1" wrap="square" lIns="91433" tIns="45700" rIns="91433" bIns="45700" anchor="t" anchorCtr="0">
            <a:noAutofit/>
          </a:bodyPr>
          <a:lstStyle/>
          <a:p>
            <a:pPr>
              <a:lnSpc>
                <a:spcPct val="90000"/>
              </a:lnSpc>
              <a:buClr>
                <a:srgbClr val="E19D39"/>
              </a:buClr>
              <a:buSzPts val="3000"/>
            </a:pPr>
            <a:r>
              <a:rPr lang="en-US" sz="3200" b="1" dirty="0" smtClean="0">
                <a:solidFill>
                  <a:srgbClr val="548FD6"/>
                </a:solidFill>
                <a:latin typeface="Calibri"/>
                <a:cs typeface="Calibri"/>
                <a:sym typeface="Calibri"/>
              </a:rPr>
              <a:t>Family Input Session (near start of project)</a:t>
            </a:r>
            <a:endParaRPr sz="3200" dirty="0"/>
          </a:p>
        </p:txBody>
      </p:sp>
      <p:graphicFrame>
        <p:nvGraphicFramePr>
          <p:cNvPr id="8" name="Diagram 7">
            <a:extLst>
              <a:ext uri="{FF2B5EF4-FFF2-40B4-BE49-F238E27FC236}">
                <a16:creationId xmlns:a16="http://schemas.microsoft.com/office/drawing/2014/main" id="{64DB6AB4-6303-99AD-4035-863B82EC9929}"/>
              </a:ext>
            </a:extLst>
          </p:cNvPr>
          <p:cNvGraphicFramePr/>
          <p:nvPr>
            <p:extLst/>
          </p:nvPr>
        </p:nvGraphicFramePr>
        <p:xfrm>
          <a:off x="533401" y="1482105"/>
          <a:ext cx="11386457" cy="4559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45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
          <p:cNvSpPr txBox="1">
            <a:spLocks noGrp="1"/>
          </p:cNvSpPr>
          <p:nvPr>
            <p:ph type="sldNum" idx="12"/>
          </p:nvPr>
        </p:nvSpPr>
        <p:spPr>
          <a:xfrm>
            <a:off x="8613647" y="298456"/>
            <a:ext cx="264800" cy="2740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pPr/>
              <a:t>31</a:t>
            </a:fld>
            <a:endParaRPr/>
          </a:p>
        </p:txBody>
      </p:sp>
      <p:sp>
        <p:nvSpPr>
          <p:cNvPr id="501" name="Google Shape;501;p5"/>
          <p:cNvSpPr txBox="1"/>
          <p:nvPr/>
        </p:nvSpPr>
        <p:spPr>
          <a:xfrm>
            <a:off x="717133" y="298457"/>
            <a:ext cx="10515600" cy="670372"/>
          </a:xfrm>
          <a:prstGeom prst="rect">
            <a:avLst/>
          </a:prstGeom>
          <a:noFill/>
          <a:ln>
            <a:noFill/>
          </a:ln>
        </p:spPr>
        <p:txBody>
          <a:bodyPr spcFirstLastPara="1" wrap="square" lIns="91433" tIns="45700" rIns="91433" bIns="45700" anchor="t" anchorCtr="0">
            <a:noAutofit/>
          </a:bodyPr>
          <a:lstStyle/>
          <a:p>
            <a:pPr>
              <a:lnSpc>
                <a:spcPct val="90000"/>
              </a:lnSpc>
              <a:buClr>
                <a:srgbClr val="E19D39"/>
              </a:buClr>
              <a:buSzPts val="3000"/>
            </a:pPr>
            <a:r>
              <a:rPr lang="en-US" sz="3200" b="1" dirty="0">
                <a:solidFill>
                  <a:srgbClr val="548FD6"/>
                </a:solidFill>
                <a:latin typeface="Calibri"/>
                <a:cs typeface="Calibri"/>
                <a:sym typeface="Calibri"/>
              </a:rPr>
              <a:t>Key Takeaways</a:t>
            </a:r>
            <a:endParaRPr sz="3200" i="1" dirty="0"/>
          </a:p>
        </p:txBody>
      </p:sp>
      <p:graphicFrame>
        <p:nvGraphicFramePr>
          <p:cNvPr id="3" name="Table 3">
            <a:extLst>
              <a:ext uri="{FF2B5EF4-FFF2-40B4-BE49-F238E27FC236}">
                <a16:creationId xmlns:a16="http://schemas.microsoft.com/office/drawing/2014/main" id="{F881DDEB-5F40-867A-2F0D-4345E6298564}"/>
              </a:ext>
            </a:extLst>
          </p:cNvPr>
          <p:cNvGraphicFramePr>
            <a:graphicFrameLocks noGrp="1"/>
          </p:cNvGraphicFramePr>
          <p:nvPr>
            <p:extLst/>
          </p:nvPr>
        </p:nvGraphicFramePr>
        <p:xfrm>
          <a:off x="717134" y="1152837"/>
          <a:ext cx="10930581" cy="4958080"/>
        </p:xfrm>
        <a:graphic>
          <a:graphicData uri="http://schemas.openxmlformats.org/drawingml/2006/table">
            <a:tbl>
              <a:tblPr firstRow="1" bandRow="1"/>
              <a:tblGrid>
                <a:gridCol w="634365">
                  <a:extLst>
                    <a:ext uri="{9D8B030D-6E8A-4147-A177-3AD203B41FA5}">
                      <a16:colId xmlns:a16="http://schemas.microsoft.com/office/drawing/2014/main" val="1495301547"/>
                    </a:ext>
                  </a:extLst>
                </a:gridCol>
                <a:gridCol w="10296216">
                  <a:extLst>
                    <a:ext uri="{9D8B030D-6E8A-4147-A177-3AD203B41FA5}">
                      <a16:colId xmlns:a16="http://schemas.microsoft.com/office/drawing/2014/main" val="2821539438"/>
                    </a:ext>
                  </a:extLst>
                </a:gridCol>
              </a:tblGrid>
              <a:tr h="772160">
                <a:tc>
                  <a:txBody>
                    <a:bodyPr/>
                    <a:lstStyle/>
                    <a:p>
                      <a:pPr algn="ctr"/>
                      <a:r>
                        <a:rPr lang="en-US" sz="2100" dirty="0">
                          <a:solidFill>
                            <a:schemeClr val="tx1"/>
                          </a:solidFill>
                          <a:latin typeface="+mj-lt"/>
                        </a:rPr>
                        <a:t>1</a:t>
                      </a:r>
                    </a:p>
                  </a:txBody>
                  <a:tcPr marL="121920" marR="121920" marT="60960" marB="60960">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100" b="1" dirty="0">
                          <a:solidFill>
                            <a:schemeClr val="tx1"/>
                          </a:solidFill>
                          <a:latin typeface="+mj-lt"/>
                        </a:rPr>
                        <a:t>Trusted, affirming environments and interactions </a:t>
                      </a:r>
                      <a:r>
                        <a:rPr lang="en-US" sz="2100" b="0" dirty="0">
                          <a:solidFill>
                            <a:schemeClr val="tx1"/>
                          </a:solidFill>
                          <a:latin typeface="+mj-lt"/>
                        </a:rPr>
                        <a:t>are important to parents in their early childhood system experiences.</a:t>
                      </a:r>
                    </a:p>
                  </a:txBody>
                  <a:tcPr marL="121920" marR="121920" marT="60960" marB="60960">
                    <a:solidFill>
                      <a:schemeClr val="bg1">
                        <a:lumMod val="85000"/>
                      </a:schemeClr>
                    </a:solidFill>
                  </a:tcPr>
                </a:tc>
                <a:extLst>
                  <a:ext uri="{0D108BD9-81ED-4DB2-BD59-A6C34878D82A}">
                    <a16:rowId xmlns:a16="http://schemas.microsoft.com/office/drawing/2014/main" val="1068072355"/>
                  </a:ext>
                </a:extLst>
              </a:tr>
              <a:tr h="77216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100" b="1" i="0" u="none" strike="noStrike" cap="none" dirty="0">
                          <a:solidFill>
                            <a:schemeClr val="tx1"/>
                          </a:solidFill>
                          <a:latin typeface="+mj-lt"/>
                          <a:ea typeface="Calibri"/>
                          <a:cs typeface="Calibri"/>
                          <a:sym typeface="Arial"/>
                        </a:rPr>
                        <a:t>2</a:t>
                      </a:r>
                    </a:p>
                    <a:p>
                      <a:endParaRPr lang="en-US" sz="2100" dirty="0">
                        <a:latin typeface="+mj-lt"/>
                      </a:endParaRPr>
                    </a:p>
                  </a:txBody>
                  <a:tcPr marL="121920" marR="121920" marT="60960" marB="60960"/>
                </a:tc>
                <a:tc>
                  <a:txBody>
                    <a:bodyPr/>
                    <a:lstStyle/>
                    <a:p>
                      <a:pPr lvl="0" algn="l"/>
                      <a:r>
                        <a:rPr lang="en-US" sz="2100" b="0" dirty="0">
                          <a:solidFill>
                            <a:schemeClr val="tx1"/>
                          </a:solidFill>
                          <a:latin typeface="+mj-lt"/>
                        </a:rPr>
                        <a:t>Parents want to see </a:t>
                      </a:r>
                      <a:r>
                        <a:rPr lang="en-US" sz="2100" b="1" dirty="0">
                          <a:solidFill>
                            <a:schemeClr val="tx1"/>
                          </a:solidFill>
                          <a:latin typeface="+mj-lt"/>
                        </a:rPr>
                        <a:t>balanced power dynamics </a:t>
                      </a:r>
                      <a:r>
                        <a:rPr lang="en-US" sz="2100" dirty="0">
                          <a:solidFill>
                            <a:schemeClr val="tx1"/>
                          </a:solidFill>
                          <a:latin typeface="+mj-lt"/>
                        </a:rPr>
                        <a:t>among parents and medical, education, service providers.</a:t>
                      </a:r>
                      <a:endParaRPr lang="en-US" sz="2100" dirty="0">
                        <a:latin typeface="+mj-lt"/>
                      </a:endParaRPr>
                    </a:p>
                  </a:txBody>
                  <a:tcPr marL="121920" marR="121920" marT="60960" marB="60960"/>
                </a:tc>
                <a:extLst>
                  <a:ext uri="{0D108BD9-81ED-4DB2-BD59-A6C34878D82A}">
                    <a16:rowId xmlns:a16="http://schemas.microsoft.com/office/drawing/2014/main" val="1898906249"/>
                  </a:ext>
                </a:extLst>
              </a:tr>
              <a:tr h="772160">
                <a:tc>
                  <a:txBody>
                    <a:bodyPr/>
                    <a:lstStyle/>
                    <a:p>
                      <a:pPr algn="ctr"/>
                      <a:r>
                        <a:rPr lang="en-US" sz="2100" b="1" dirty="0">
                          <a:latin typeface="+mj-lt"/>
                        </a:rPr>
                        <a:t>3</a:t>
                      </a:r>
                    </a:p>
                  </a:txBody>
                  <a:tcPr marL="121920" marR="121920" marT="60960" marB="60960">
                    <a:solidFill>
                      <a:schemeClr val="bg1">
                        <a:lumMod val="85000"/>
                      </a:schemeClr>
                    </a:solidFill>
                  </a:tcPr>
                </a:tc>
                <a:tc>
                  <a:txBody>
                    <a:bodyPr/>
                    <a:lstStyle/>
                    <a:p>
                      <a:r>
                        <a:rPr lang="en-US" sz="2100" dirty="0">
                          <a:latin typeface="+mj-lt"/>
                        </a:rPr>
                        <a:t>HMG Family Leaders believe that </a:t>
                      </a:r>
                      <a:r>
                        <a:rPr lang="en-US" sz="2100" b="1" dirty="0">
                          <a:latin typeface="+mj-lt"/>
                        </a:rPr>
                        <a:t>parents think of goals as different than needs</a:t>
                      </a:r>
                      <a:r>
                        <a:rPr lang="en-US" sz="2100" dirty="0">
                          <a:latin typeface="+mj-lt"/>
                        </a:rPr>
                        <a:t>, concerns, or priorities, with goals being aspirational, positive, and empowering.</a:t>
                      </a:r>
                    </a:p>
                  </a:txBody>
                  <a:tcPr marL="121920" marR="121920" marT="60960" marB="60960">
                    <a:solidFill>
                      <a:schemeClr val="bg1">
                        <a:lumMod val="85000"/>
                      </a:schemeClr>
                    </a:solidFill>
                  </a:tcPr>
                </a:tc>
                <a:extLst>
                  <a:ext uri="{0D108BD9-81ED-4DB2-BD59-A6C34878D82A}">
                    <a16:rowId xmlns:a16="http://schemas.microsoft.com/office/drawing/2014/main" val="2673717895"/>
                  </a:ext>
                </a:extLst>
              </a:tr>
              <a:tr h="772160">
                <a:tc>
                  <a:txBody>
                    <a:bodyPr/>
                    <a:lstStyle/>
                    <a:p>
                      <a:pPr algn="ctr"/>
                      <a:r>
                        <a:rPr lang="en-US" sz="2100" b="1" dirty="0">
                          <a:latin typeface="+mj-lt"/>
                        </a:rPr>
                        <a:t>4</a:t>
                      </a:r>
                    </a:p>
                  </a:txBody>
                  <a:tcPr marL="121920" marR="121920" marT="60960" marB="60960"/>
                </a:tc>
                <a:tc>
                  <a:txBody>
                    <a:bodyPr/>
                    <a:lstStyle/>
                    <a:p>
                      <a:r>
                        <a:rPr lang="en-US" sz="2100" dirty="0">
                          <a:latin typeface="+mj-lt"/>
                        </a:rPr>
                        <a:t>When early childhood providers </a:t>
                      </a:r>
                      <a:r>
                        <a:rPr lang="en-US" sz="2100" b="1" dirty="0">
                          <a:latin typeface="+mj-lt"/>
                        </a:rPr>
                        <a:t>recognize and respect family goals</a:t>
                      </a:r>
                      <a:r>
                        <a:rPr lang="en-US" sz="2100" dirty="0">
                          <a:latin typeface="+mj-lt"/>
                        </a:rPr>
                        <a:t>, parents sense a shift in power dynamics. </a:t>
                      </a:r>
                    </a:p>
                  </a:txBody>
                  <a:tcPr marL="121920" marR="121920" marT="60960" marB="60960"/>
                </a:tc>
                <a:extLst>
                  <a:ext uri="{0D108BD9-81ED-4DB2-BD59-A6C34878D82A}">
                    <a16:rowId xmlns:a16="http://schemas.microsoft.com/office/drawing/2014/main" val="2395158768"/>
                  </a:ext>
                </a:extLst>
              </a:tr>
              <a:tr h="1097280">
                <a:tc>
                  <a:txBody>
                    <a:bodyPr/>
                    <a:lstStyle/>
                    <a:p>
                      <a:pPr algn="ctr"/>
                      <a:r>
                        <a:rPr lang="en-US" sz="2100" b="1" dirty="0">
                          <a:latin typeface="+mj-lt"/>
                        </a:rPr>
                        <a:t>5</a:t>
                      </a:r>
                    </a:p>
                  </a:txBody>
                  <a:tcPr marL="121920" marR="121920" marT="60960" marB="60960">
                    <a:solidFill>
                      <a:schemeClr val="bg1">
                        <a:lumMod val="85000"/>
                      </a:schemeClr>
                    </a:solidFill>
                  </a:tcPr>
                </a:tc>
                <a:tc>
                  <a:txBody>
                    <a:bodyPr/>
                    <a:lstStyle/>
                    <a:p>
                      <a:r>
                        <a:rPr lang="en-US" sz="2100" dirty="0">
                          <a:latin typeface="+mj-lt"/>
                        </a:rPr>
                        <a:t>Family Leaders find it </a:t>
                      </a:r>
                      <a:r>
                        <a:rPr lang="en-US" sz="2100" b="1" dirty="0">
                          <a:latin typeface="+mj-lt"/>
                        </a:rPr>
                        <a:t>desirable for HMG systems to discuss goals/aspirations</a:t>
                      </a:r>
                      <a:r>
                        <a:rPr lang="en-US" sz="2100" dirty="0">
                          <a:latin typeface="+mj-lt"/>
                        </a:rPr>
                        <a:t> with parents, in addition to needs/concerns. They see potential for HMG to lead in shifting power dynamics in early childhood systems.</a:t>
                      </a:r>
                    </a:p>
                  </a:txBody>
                  <a:tcPr marL="121920" marR="121920" marT="60960" marB="60960">
                    <a:solidFill>
                      <a:schemeClr val="bg1">
                        <a:lumMod val="85000"/>
                      </a:schemeClr>
                    </a:solidFill>
                  </a:tcPr>
                </a:tc>
                <a:extLst>
                  <a:ext uri="{0D108BD9-81ED-4DB2-BD59-A6C34878D82A}">
                    <a16:rowId xmlns:a16="http://schemas.microsoft.com/office/drawing/2014/main" val="3716590276"/>
                  </a:ext>
                </a:extLst>
              </a:tr>
              <a:tr h="772160">
                <a:tc>
                  <a:txBody>
                    <a:bodyPr/>
                    <a:lstStyle/>
                    <a:p>
                      <a:pPr algn="ctr"/>
                      <a:r>
                        <a:rPr lang="en-US" sz="2100" b="1" dirty="0">
                          <a:latin typeface="+mj-lt"/>
                        </a:rPr>
                        <a:t>6</a:t>
                      </a:r>
                    </a:p>
                  </a:txBody>
                  <a:tcPr marL="121920" marR="121920" marT="60960" marB="60960"/>
                </a:tc>
                <a:tc>
                  <a:txBody>
                    <a:bodyPr/>
                    <a:lstStyle/>
                    <a:p>
                      <a:r>
                        <a:rPr lang="en-US" sz="2100" dirty="0">
                          <a:latin typeface="+mj-lt"/>
                        </a:rPr>
                        <a:t>Families with young children would appreciate </a:t>
                      </a:r>
                      <a:r>
                        <a:rPr lang="en-US" sz="2100" b="1" dirty="0">
                          <a:latin typeface="+mj-lt"/>
                        </a:rPr>
                        <a:t>concrete tools/supports to identify and track progress</a:t>
                      </a:r>
                      <a:r>
                        <a:rPr lang="en-US" sz="2100" b="0" dirty="0">
                          <a:latin typeface="+mj-lt"/>
                        </a:rPr>
                        <a:t> toward their goals.</a:t>
                      </a:r>
                    </a:p>
                  </a:txBody>
                  <a:tcPr marL="121920" marR="121920" marT="60960" marB="60960"/>
                </a:tc>
                <a:extLst>
                  <a:ext uri="{0D108BD9-81ED-4DB2-BD59-A6C34878D82A}">
                    <a16:rowId xmlns:a16="http://schemas.microsoft.com/office/drawing/2014/main" val="3248709743"/>
                  </a:ext>
                </a:extLst>
              </a:tr>
            </a:tbl>
          </a:graphicData>
        </a:graphic>
      </p:graphicFrame>
    </p:spTree>
    <p:extLst>
      <p:ext uri="{BB962C8B-B14F-4D97-AF65-F5344CB8AC3E}">
        <p14:creationId xmlns:p14="http://schemas.microsoft.com/office/powerpoint/2010/main" val="3607947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
          <p:cNvSpPr txBox="1">
            <a:spLocks noGrp="1"/>
          </p:cNvSpPr>
          <p:nvPr>
            <p:ph type="sldNum" idx="12"/>
          </p:nvPr>
        </p:nvSpPr>
        <p:spPr>
          <a:xfrm>
            <a:off x="8613647" y="298456"/>
            <a:ext cx="264800" cy="2740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pPr/>
              <a:t>32</a:t>
            </a:fld>
            <a:endParaRPr/>
          </a:p>
        </p:txBody>
      </p:sp>
      <p:sp>
        <p:nvSpPr>
          <p:cNvPr id="2" name="Google Shape;501;p5">
            <a:extLst>
              <a:ext uri="{FF2B5EF4-FFF2-40B4-BE49-F238E27FC236}">
                <a16:creationId xmlns:a16="http://schemas.microsoft.com/office/drawing/2014/main" id="{A983CDE1-9EB4-5EDA-3ACD-38F4292FBC4D}"/>
              </a:ext>
            </a:extLst>
          </p:cNvPr>
          <p:cNvSpPr txBox="1"/>
          <p:nvPr/>
        </p:nvSpPr>
        <p:spPr>
          <a:xfrm>
            <a:off x="575617" y="298455"/>
            <a:ext cx="10515600" cy="1878687"/>
          </a:xfrm>
          <a:prstGeom prst="rect">
            <a:avLst/>
          </a:prstGeom>
          <a:noFill/>
          <a:ln>
            <a:noFill/>
          </a:ln>
        </p:spPr>
        <p:txBody>
          <a:bodyPr spcFirstLastPara="1" wrap="square" lIns="91433" tIns="45700" rIns="91433" bIns="45700" anchor="t" anchorCtr="0">
            <a:noAutofit/>
          </a:bodyPr>
          <a:lstStyle/>
          <a:p>
            <a:pPr>
              <a:lnSpc>
                <a:spcPct val="90000"/>
              </a:lnSpc>
              <a:buClr>
                <a:srgbClr val="E19D39"/>
              </a:buClr>
              <a:buSzPts val="3000"/>
            </a:pPr>
            <a:r>
              <a:rPr lang="en-US" sz="3200" b="1" dirty="0">
                <a:solidFill>
                  <a:srgbClr val="548FD6"/>
                </a:solidFill>
                <a:latin typeface="Calibri"/>
                <a:cs typeface="Calibri"/>
                <a:sym typeface="Calibri"/>
              </a:rPr>
              <a:t>Parents See Goals as Different than Needs/Concerns</a:t>
            </a:r>
            <a:endParaRPr sz="2400" i="1" dirty="0"/>
          </a:p>
        </p:txBody>
      </p:sp>
      <p:graphicFrame>
        <p:nvGraphicFramePr>
          <p:cNvPr id="4" name="Table 3">
            <a:extLst>
              <a:ext uri="{FF2B5EF4-FFF2-40B4-BE49-F238E27FC236}">
                <a16:creationId xmlns:a16="http://schemas.microsoft.com/office/drawing/2014/main" id="{4E0C2680-1070-9ECF-AF13-4E0A06D571EB}"/>
              </a:ext>
            </a:extLst>
          </p:cNvPr>
          <p:cNvGraphicFramePr>
            <a:graphicFrameLocks noGrp="1"/>
          </p:cNvGraphicFramePr>
          <p:nvPr>
            <p:extLst/>
          </p:nvPr>
        </p:nvGraphicFramePr>
        <p:xfrm>
          <a:off x="575617" y="847665"/>
          <a:ext cx="10626056" cy="5783009"/>
        </p:xfrm>
        <a:graphic>
          <a:graphicData uri="http://schemas.openxmlformats.org/drawingml/2006/table">
            <a:tbl>
              <a:tblPr firstRow="1" firstCol="1" bandRow="1"/>
              <a:tblGrid>
                <a:gridCol w="5120545">
                  <a:extLst>
                    <a:ext uri="{9D8B030D-6E8A-4147-A177-3AD203B41FA5}">
                      <a16:colId xmlns:a16="http://schemas.microsoft.com/office/drawing/2014/main" val="2723981347"/>
                    </a:ext>
                  </a:extLst>
                </a:gridCol>
                <a:gridCol w="5505511">
                  <a:extLst>
                    <a:ext uri="{9D8B030D-6E8A-4147-A177-3AD203B41FA5}">
                      <a16:colId xmlns:a16="http://schemas.microsoft.com/office/drawing/2014/main" val="3395899403"/>
                    </a:ext>
                  </a:extLst>
                </a:gridCol>
              </a:tblGrid>
              <a:tr h="260943">
                <a:tc>
                  <a:txBody>
                    <a:bodyPr/>
                    <a:lstStyle/>
                    <a:p>
                      <a:pPr marL="0" marR="0" algn="just">
                        <a:lnSpc>
                          <a:spcPct val="107000"/>
                        </a:lnSpc>
                        <a:spcBef>
                          <a:spcPts val="135"/>
                        </a:spcBef>
                        <a:spcAft>
                          <a:spcPts val="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NEEDS</a:t>
                      </a:r>
                      <a:endParaRPr lang="en-US" sz="1600" dirty="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just">
                        <a:lnSpc>
                          <a:spcPct val="107000"/>
                        </a:lnSpc>
                        <a:spcBef>
                          <a:spcPts val="135"/>
                        </a:spcBef>
                        <a:spcAft>
                          <a:spcPts val="0"/>
                        </a:spcAft>
                      </a:pPr>
                      <a:r>
                        <a:rPr lang="en-US" sz="1600" b="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GOALS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18559196"/>
                  </a:ext>
                </a:extLst>
              </a:tr>
              <a:tr h="260943">
                <a:tc>
                  <a:txBody>
                    <a:bodyPr/>
                    <a:lstStyle/>
                    <a:p>
                      <a:pPr marL="0" marR="0" algn="just">
                        <a:lnSpc>
                          <a:spcPct val="107000"/>
                        </a:lnSpc>
                        <a:spcBef>
                          <a:spcPts val="135"/>
                        </a:spcBef>
                        <a:spcAft>
                          <a:spcPts val="0"/>
                        </a:spcAft>
                      </a:pPr>
                      <a:r>
                        <a:rPr lang="en-US" sz="1600">
                          <a:effectLst/>
                          <a:latin typeface="+mj-lt"/>
                          <a:ea typeface="Times New Roman" panose="02020603050405020304" pitchFamily="18" charset="0"/>
                          <a:cs typeface="Times New Roman" panose="02020603050405020304" pitchFamily="18" charset="0"/>
                        </a:rPr>
                        <a:t>Immediate/Short-term priority</a:t>
                      </a:r>
                      <a:endParaRPr lang="en-US" sz="160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135"/>
                        </a:spcBef>
                        <a:spcAft>
                          <a:spcPts val="0"/>
                        </a:spcAft>
                      </a:pPr>
                      <a:r>
                        <a:rPr lang="en-US" sz="1600">
                          <a:effectLst/>
                          <a:latin typeface="Lato" panose="020F0502020204030203" pitchFamily="34" charset="0"/>
                          <a:ea typeface="Times New Roman" panose="02020603050405020304" pitchFamily="18" charset="0"/>
                          <a:cs typeface="Times New Roman" panose="02020603050405020304" pitchFamily="18" charset="0"/>
                        </a:rPr>
                        <a:t>Long-term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149335"/>
                  </a:ext>
                </a:extLst>
              </a:tr>
              <a:tr h="260943">
                <a:tc>
                  <a:txBody>
                    <a:bodyPr/>
                    <a:lstStyle/>
                    <a:p>
                      <a:pPr marL="0" marR="0" algn="just">
                        <a:lnSpc>
                          <a:spcPct val="107000"/>
                        </a:lnSpc>
                        <a:spcBef>
                          <a:spcPts val="135"/>
                        </a:spcBef>
                        <a:spcAft>
                          <a:spcPts val="0"/>
                        </a:spcAft>
                      </a:pPr>
                      <a:r>
                        <a:rPr lang="en-US" sz="1600" dirty="0">
                          <a:effectLst/>
                          <a:latin typeface="+mj-lt"/>
                          <a:ea typeface="Times New Roman" panose="02020603050405020304" pitchFamily="18" charset="0"/>
                          <a:cs typeface="Times New Roman" panose="02020603050405020304" pitchFamily="18" charset="0"/>
                        </a:rPr>
                        <a:t>Essential for survival</a:t>
                      </a:r>
                      <a:endParaRPr lang="en-US" sz="1600" dirty="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135"/>
                        </a:spcBef>
                        <a:spcAft>
                          <a:spcPts val="0"/>
                        </a:spcAft>
                      </a:pPr>
                      <a:r>
                        <a:rPr lang="en-US" sz="1600">
                          <a:effectLst/>
                          <a:latin typeface="Lato" panose="020F0502020204030203" pitchFamily="34" charset="0"/>
                          <a:ea typeface="Times New Roman" panose="02020603050405020304" pitchFamily="18" charset="0"/>
                          <a:cs typeface="Times New Roman" panose="02020603050405020304" pitchFamily="18" charset="0"/>
                        </a:rPr>
                        <a:t>Aspirational/visionary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225703"/>
                  </a:ext>
                </a:extLst>
              </a:tr>
              <a:tr h="260943">
                <a:tc>
                  <a:txBody>
                    <a:bodyPr/>
                    <a:lstStyle/>
                    <a:p>
                      <a:pPr marL="0" marR="0" algn="just">
                        <a:lnSpc>
                          <a:spcPct val="107000"/>
                        </a:lnSpc>
                        <a:spcBef>
                          <a:spcPts val="135"/>
                        </a:spcBef>
                        <a:spcAft>
                          <a:spcPts val="0"/>
                        </a:spcAft>
                      </a:pPr>
                      <a:r>
                        <a:rPr lang="en-US" sz="1600">
                          <a:effectLst/>
                          <a:latin typeface="+mj-lt"/>
                          <a:ea typeface="Times New Roman" panose="02020603050405020304" pitchFamily="18" charset="0"/>
                          <a:cs typeface="Times New Roman" panose="02020603050405020304" pitchFamily="18" charset="0"/>
                        </a:rPr>
                        <a:t>Often concrete in nature</a:t>
                      </a:r>
                      <a:endParaRPr lang="en-US" sz="160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135"/>
                        </a:spcBef>
                        <a:spcAft>
                          <a:spcPts val="0"/>
                        </a:spcAft>
                      </a:pPr>
                      <a:r>
                        <a:rPr lang="en-US" sz="1600" dirty="0">
                          <a:effectLst/>
                          <a:latin typeface="Lato" panose="020F0502020204030203" pitchFamily="34" charset="0"/>
                          <a:ea typeface="Times New Roman" panose="02020603050405020304" pitchFamily="18" charset="0"/>
                          <a:cs typeface="Times New Roman" panose="02020603050405020304" pitchFamily="18" charset="0"/>
                        </a:rPr>
                        <a:t>Often abstract in nature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464548"/>
                  </a:ext>
                </a:extLst>
              </a:tr>
              <a:tr h="260943">
                <a:tc>
                  <a:txBody>
                    <a:bodyPr/>
                    <a:lstStyle/>
                    <a:p>
                      <a:pPr marL="0" marR="0" algn="just">
                        <a:lnSpc>
                          <a:spcPct val="107000"/>
                        </a:lnSpc>
                        <a:spcBef>
                          <a:spcPts val="135"/>
                        </a:spcBef>
                        <a:spcAft>
                          <a:spcPts val="0"/>
                        </a:spcAft>
                      </a:pPr>
                      <a:r>
                        <a:rPr lang="en-US" sz="1600">
                          <a:effectLst/>
                          <a:latin typeface="+mj-lt"/>
                          <a:ea typeface="Times New Roman" panose="02020603050405020304" pitchFamily="18" charset="0"/>
                          <a:cs typeface="Times New Roman" panose="02020603050405020304" pitchFamily="18" charset="0"/>
                        </a:rPr>
                        <a:t>Prerequisites to goal realization/”stepping stones”</a:t>
                      </a:r>
                      <a:endParaRPr lang="en-US" sz="160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135"/>
                        </a:spcBef>
                        <a:spcAft>
                          <a:spcPts val="0"/>
                        </a:spcAft>
                      </a:pPr>
                      <a:r>
                        <a:rPr lang="en-US" sz="1600">
                          <a:effectLst/>
                          <a:latin typeface="Lato" panose="020F0502020204030203" pitchFamily="34" charset="0"/>
                          <a:ea typeface="Times New Roman" panose="02020603050405020304" pitchFamily="18" charset="0"/>
                          <a:cs typeface="Times New Roman" panose="02020603050405020304" pitchFamily="18" charset="0"/>
                        </a:rPr>
                        <a:t>Broader level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412830"/>
                  </a:ext>
                </a:extLst>
              </a:tr>
              <a:tr h="260943">
                <a:tc>
                  <a:txBody>
                    <a:bodyPr/>
                    <a:lstStyle/>
                    <a:p>
                      <a:pPr marL="0" marR="0" algn="just">
                        <a:lnSpc>
                          <a:spcPct val="107000"/>
                        </a:lnSpc>
                        <a:spcBef>
                          <a:spcPts val="135"/>
                        </a:spcBef>
                        <a:spcAft>
                          <a:spcPts val="0"/>
                        </a:spcAft>
                      </a:pPr>
                      <a:r>
                        <a:rPr lang="en-US" sz="1600">
                          <a:effectLst/>
                          <a:latin typeface="+mj-lt"/>
                          <a:ea typeface="Times New Roman" panose="02020603050405020304" pitchFamily="18" charset="0"/>
                          <a:cs typeface="Times New Roman" panose="02020603050405020304" pitchFamily="18" charset="0"/>
                        </a:rPr>
                        <a:t>Deficit-driven</a:t>
                      </a:r>
                      <a:endParaRPr lang="en-US" sz="160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135"/>
                        </a:spcBef>
                        <a:spcAft>
                          <a:spcPts val="0"/>
                        </a:spcAft>
                      </a:pPr>
                      <a:r>
                        <a:rPr lang="en-US" sz="1600">
                          <a:effectLst/>
                          <a:latin typeface="Lato" panose="020F0502020204030203" pitchFamily="34" charset="0"/>
                          <a:ea typeface="Times New Roman" panose="02020603050405020304" pitchFamily="18" charset="0"/>
                          <a:cs typeface="Times New Roman" panose="02020603050405020304" pitchFamily="18" charset="0"/>
                        </a:rPr>
                        <a:t>Strengths-aligned; value-based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492004"/>
                  </a:ext>
                </a:extLst>
              </a:tr>
              <a:tr h="2483951">
                <a:tc>
                  <a:txBody>
                    <a:bodyPr/>
                    <a:lstStyle/>
                    <a:p>
                      <a:pPr marL="0" marR="0" algn="just">
                        <a:lnSpc>
                          <a:spcPct val="107000"/>
                        </a:lnSpc>
                        <a:spcBef>
                          <a:spcPts val="135"/>
                        </a:spcBef>
                        <a:spcAft>
                          <a:spcPts val="0"/>
                        </a:spcAft>
                      </a:pPr>
                      <a:r>
                        <a:rPr lang="en-US" sz="1600" dirty="0">
                          <a:effectLst/>
                          <a:latin typeface="+mj-lt"/>
                          <a:ea typeface="Times New Roman" panose="02020603050405020304" pitchFamily="18" charset="0"/>
                          <a:cs typeface="Times New Roman" panose="02020603050405020304" pitchFamily="18" charset="0"/>
                        </a:rPr>
                        <a:t>Examples cited by participants:</a:t>
                      </a:r>
                      <a:endParaRPr lang="en-US" sz="1600" dirty="0">
                        <a:effectLst/>
                        <a:latin typeface="+mj-lt"/>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Food</a:t>
                      </a:r>
                      <a:endParaRPr lang="en-US" sz="1600" dirty="0">
                        <a:effectLst/>
                        <a:latin typeface="+mj-lt"/>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Shelter/housing</a:t>
                      </a:r>
                      <a:endParaRPr lang="en-US" sz="1600" dirty="0">
                        <a:effectLst/>
                        <a:latin typeface="+mj-lt"/>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Clothing</a:t>
                      </a:r>
                      <a:endParaRPr lang="en-US" sz="1600" dirty="0">
                        <a:effectLst/>
                        <a:latin typeface="+mj-lt"/>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Safety</a:t>
                      </a:r>
                      <a:endParaRPr lang="en-US" sz="1600" dirty="0">
                        <a:effectLst/>
                        <a:latin typeface="+mj-lt"/>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Health Care/medicine</a:t>
                      </a:r>
                      <a:endParaRPr lang="en-US" sz="1600" dirty="0">
                        <a:effectLst/>
                        <a:latin typeface="+mj-lt"/>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Speech therapy</a:t>
                      </a:r>
                      <a:endParaRPr lang="en-US" sz="1600" dirty="0">
                        <a:effectLst/>
                        <a:latin typeface="+mj-lt"/>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Basic human rights</a:t>
                      </a:r>
                      <a:endParaRPr lang="en-US" sz="1600" dirty="0">
                        <a:effectLst/>
                        <a:latin typeface="+mj-lt"/>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dirty="0">
                          <a:effectLst/>
                          <a:latin typeface="+mj-lt"/>
                          <a:ea typeface="Times New Roman" panose="02020603050405020304" pitchFamily="18" charset="0"/>
                          <a:cs typeface="Times New Roman" panose="02020603050405020304" pitchFamily="18" charset="0"/>
                        </a:rPr>
                        <a:t>Transportation</a:t>
                      </a:r>
                      <a:endParaRPr lang="en-US" sz="1600" dirty="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135"/>
                        </a:spcBef>
                        <a:spcAft>
                          <a:spcPts val="0"/>
                        </a:spcAft>
                      </a:pPr>
                      <a:r>
                        <a:rPr lang="en-US" sz="1600">
                          <a:effectLst/>
                          <a:latin typeface="Lato" panose="020F0502020204030203" pitchFamily="34" charset="0"/>
                          <a:ea typeface="Times New Roman" panose="02020603050405020304" pitchFamily="18" charset="0"/>
                          <a:cs typeface="Times New Roman" panose="02020603050405020304" pitchFamily="18" charset="0"/>
                        </a:rPr>
                        <a:t>Examples cited by participants: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a:effectLst/>
                          <a:latin typeface="Lato" panose="020F0502020204030203" pitchFamily="34" charset="0"/>
                          <a:ea typeface="Times New Roman" panose="02020603050405020304" pitchFamily="18" charset="0"/>
                          <a:cs typeface="Times New Roman" panose="02020603050405020304" pitchFamily="18" charset="0"/>
                        </a:rPr>
                        <a:t>Being ready for kindergarten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a:effectLst/>
                          <a:latin typeface="Lato" panose="020F0502020204030203" pitchFamily="34" charset="0"/>
                          <a:ea typeface="Times New Roman" panose="02020603050405020304" pitchFamily="18" charset="0"/>
                          <a:cs typeface="Times New Roman" panose="02020603050405020304" pitchFamily="18" charset="0"/>
                        </a:rPr>
                        <a:t>Healthy, thriving children prepared for life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a:effectLst/>
                          <a:latin typeface="Lato" panose="020F0502020204030203" pitchFamily="34" charset="0"/>
                          <a:ea typeface="Times New Roman" panose="02020603050405020304" pitchFamily="18" charset="0"/>
                          <a:cs typeface="Times New Roman" panose="02020603050405020304" pitchFamily="18" charset="0"/>
                        </a:rPr>
                        <a:t>Financial security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a:effectLst/>
                          <a:latin typeface="Lato" panose="020F0502020204030203" pitchFamily="34" charset="0"/>
                          <a:ea typeface="Times New Roman" panose="02020603050405020304" pitchFamily="18" charset="0"/>
                          <a:cs typeface="Times New Roman" panose="02020603050405020304" pitchFamily="18" charset="0"/>
                        </a:rPr>
                        <a:t>Comfortable lifestyle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a:effectLst/>
                          <a:latin typeface="Lato" panose="020F0502020204030203" pitchFamily="34" charset="0"/>
                          <a:ea typeface="Times New Roman" panose="02020603050405020304" pitchFamily="18" charset="0"/>
                          <a:cs typeface="Times New Roman" panose="02020603050405020304" pitchFamily="18" charset="0"/>
                        </a:rPr>
                        <a:t>Obtaining a college degree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a:effectLst/>
                          <a:latin typeface="Lato" panose="020F0502020204030203" pitchFamily="34" charset="0"/>
                          <a:ea typeface="Times New Roman" panose="02020603050405020304" pitchFamily="18" charset="0"/>
                          <a:cs typeface="Times New Roman" panose="02020603050405020304" pitchFamily="18" charset="0"/>
                        </a:rPr>
                        <a:t>Being a healthy individual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a:effectLst/>
                          <a:latin typeface="Lato" panose="020F0502020204030203" pitchFamily="34" charset="0"/>
                          <a:ea typeface="Times New Roman" panose="02020603050405020304" pitchFamily="18" charset="0"/>
                          <a:cs typeface="Times New Roman" panose="02020603050405020304" pitchFamily="18" charset="0"/>
                        </a:rPr>
                        <a:t>Being productive in society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135"/>
                        </a:spcBef>
                        <a:spcAft>
                          <a:spcPts val="0"/>
                        </a:spcAft>
                        <a:buFont typeface="Symbol" panose="05050102010706020507" pitchFamily="18" charset="2"/>
                        <a:buChar char=""/>
                      </a:pPr>
                      <a:r>
                        <a:rPr lang="en-US" sz="1600">
                          <a:effectLst/>
                          <a:latin typeface="Lato" panose="020F0502020204030203" pitchFamily="34" charset="0"/>
                          <a:ea typeface="Times New Roman" panose="02020603050405020304" pitchFamily="18" charset="0"/>
                          <a:cs typeface="Times New Roman" panose="02020603050405020304" pitchFamily="18" charset="0"/>
                        </a:rPr>
                        <a:t>Career or sports achievements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410158"/>
                  </a:ext>
                </a:extLst>
              </a:tr>
              <a:tr h="260943">
                <a:tc gridSpan="2">
                  <a:txBody>
                    <a:bodyPr/>
                    <a:lstStyle/>
                    <a:p>
                      <a:pPr marL="0" marR="0" algn="just">
                        <a:lnSpc>
                          <a:spcPct val="107000"/>
                        </a:lnSpc>
                        <a:spcBef>
                          <a:spcPts val="135"/>
                        </a:spcBef>
                        <a:spcAft>
                          <a:spcPts val="0"/>
                        </a:spcAft>
                      </a:pPr>
                      <a:r>
                        <a:rPr lang="en-US" sz="1600">
                          <a:solidFill>
                            <a:srgbClr val="FFFFFF"/>
                          </a:solidFill>
                          <a:effectLst/>
                          <a:latin typeface="+mj-lt"/>
                          <a:ea typeface="Times New Roman" panose="02020603050405020304" pitchFamily="18" charset="0"/>
                          <a:cs typeface="Times New Roman" panose="02020603050405020304" pitchFamily="18" charset="0"/>
                        </a:rPr>
                        <a:t>KEY QUOTES</a:t>
                      </a:r>
                      <a:endParaRPr lang="en-US" sz="160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hMerge="1">
                  <a:txBody>
                    <a:bodyPr/>
                    <a:lstStyle/>
                    <a:p>
                      <a:endParaRPr lang="en-US"/>
                    </a:p>
                  </a:txBody>
                  <a:tcPr/>
                </a:tc>
                <a:extLst>
                  <a:ext uri="{0D108BD9-81ED-4DB2-BD59-A6C34878D82A}">
                    <a16:rowId xmlns:a16="http://schemas.microsoft.com/office/drawing/2014/main" val="4262440101"/>
                  </a:ext>
                </a:extLst>
              </a:tr>
              <a:tr h="1472457">
                <a:tc gridSpan="2">
                  <a:txBody>
                    <a:bodyPr/>
                    <a:lstStyle/>
                    <a:p>
                      <a:pPr marL="0" marR="0" algn="just">
                        <a:lnSpc>
                          <a:spcPct val="107000"/>
                        </a:lnSpc>
                        <a:spcBef>
                          <a:spcPts val="135"/>
                        </a:spcBef>
                        <a:spcAft>
                          <a:spcPts val="0"/>
                        </a:spcAft>
                      </a:pPr>
                      <a:r>
                        <a:rPr lang="en-US" sz="1600" i="1" dirty="0">
                          <a:effectLst/>
                          <a:latin typeface="+mj-lt"/>
                          <a:ea typeface="Times New Roman" panose="02020603050405020304" pitchFamily="18" charset="0"/>
                          <a:cs typeface="Times New Roman" panose="02020603050405020304" pitchFamily="18" charset="0"/>
                        </a:rPr>
                        <a:t>“Needs are what we need to survive (food, shelter, safety, etc.).  Goals are more of what we wish for our children.”</a:t>
                      </a:r>
                      <a:endParaRPr lang="en-US" sz="16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135"/>
                        </a:spcBef>
                        <a:spcAft>
                          <a:spcPts val="0"/>
                        </a:spcAft>
                      </a:pPr>
                      <a:r>
                        <a:rPr lang="en-US" sz="1600" i="1" dirty="0">
                          <a:effectLst/>
                          <a:latin typeface="+mj-lt"/>
                          <a:ea typeface="Times New Roman" panose="02020603050405020304" pitchFamily="18" charset="0"/>
                          <a:cs typeface="Times New Roman" panose="02020603050405020304" pitchFamily="18" charset="0"/>
                        </a:rPr>
                        <a:t>“Needs are basic human rights; things like safety, health, food, and shelter.  Once basic needs are met, humans can reach for and achieve goals, which are hopes and aspirations.” </a:t>
                      </a:r>
                      <a:endParaRPr lang="en-US" sz="16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135"/>
                        </a:spcBef>
                        <a:spcAft>
                          <a:spcPts val="0"/>
                        </a:spcAft>
                      </a:pPr>
                      <a:r>
                        <a:rPr lang="en-US" sz="1600" i="1" dirty="0">
                          <a:effectLst/>
                          <a:latin typeface="+mj-lt"/>
                          <a:ea typeface="Times New Roman" panose="02020603050405020304" pitchFamily="18" charset="0"/>
                          <a:cs typeface="Times New Roman" panose="02020603050405020304" pitchFamily="18" charset="0"/>
                        </a:rPr>
                        <a:t>“You can have needs and goals simultaneously, but when the needs are met first, it’s easier to dream bigger for longer-term goals.”</a:t>
                      </a:r>
                      <a:endParaRPr lang="en-US" sz="1600" dirty="0">
                        <a:effectLst/>
                        <a:latin typeface="+mj-lt"/>
                        <a:ea typeface="Calibri" panose="020F0502020204030204" pitchFamily="34" charset="0"/>
                        <a:cs typeface="Times New Roman" panose="02020603050405020304" pitchFamily="18" charset="0"/>
                      </a:endParaRPr>
                    </a:p>
                  </a:txBody>
                  <a:tcPr marL="77984" marR="779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25815438"/>
                  </a:ext>
                </a:extLst>
              </a:tr>
            </a:tbl>
          </a:graphicData>
        </a:graphic>
      </p:graphicFrame>
    </p:spTree>
    <p:extLst>
      <p:ext uri="{BB962C8B-B14F-4D97-AF65-F5344CB8AC3E}">
        <p14:creationId xmlns:p14="http://schemas.microsoft.com/office/powerpoint/2010/main" val="907114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
          <p:cNvSpPr txBox="1">
            <a:spLocks noGrp="1"/>
          </p:cNvSpPr>
          <p:nvPr>
            <p:ph type="sldNum" idx="12"/>
          </p:nvPr>
        </p:nvSpPr>
        <p:spPr>
          <a:xfrm>
            <a:off x="8613647" y="298456"/>
            <a:ext cx="264800" cy="2740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pPr/>
              <a:t>33</a:t>
            </a:fld>
            <a:endParaRPr/>
          </a:p>
        </p:txBody>
      </p:sp>
      <p:sp>
        <p:nvSpPr>
          <p:cNvPr id="501" name="Google Shape;501;p5"/>
          <p:cNvSpPr txBox="1"/>
          <p:nvPr/>
        </p:nvSpPr>
        <p:spPr>
          <a:xfrm>
            <a:off x="760676" y="481307"/>
            <a:ext cx="10930581" cy="1434579"/>
          </a:xfrm>
          <a:prstGeom prst="rect">
            <a:avLst/>
          </a:prstGeom>
          <a:noFill/>
          <a:ln>
            <a:noFill/>
          </a:ln>
        </p:spPr>
        <p:txBody>
          <a:bodyPr spcFirstLastPara="1" wrap="square" lIns="91433" tIns="45700" rIns="91433" bIns="45700" anchor="t" anchorCtr="0">
            <a:noAutofit/>
          </a:bodyPr>
          <a:lstStyle/>
          <a:p>
            <a:pPr>
              <a:lnSpc>
                <a:spcPct val="90000"/>
              </a:lnSpc>
              <a:buClr>
                <a:srgbClr val="E19D39"/>
              </a:buClr>
              <a:buSzPts val="3000"/>
            </a:pPr>
            <a:r>
              <a:rPr lang="en-US" sz="3200" b="1" dirty="0">
                <a:solidFill>
                  <a:srgbClr val="548FD6"/>
                </a:solidFill>
                <a:latin typeface="Calibri"/>
                <a:cs typeface="Calibri"/>
                <a:sym typeface="Calibri"/>
              </a:rPr>
              <a:t>What Matters Most to Families with Young Children </a:t>
            </a:r>
          </a:p>
          <a:p>
            <a:pPr>
              <a:lnSpc>
                <a:spcPct val="90000"/>
              </a:lnSpc>
              <a:buClr>
                <a:srgbClr val="E19D39"/>
              </a:buClr>
              <a:buSzPts val="3000"/>
            </a:pPr>
            <a:r>
              <a:rPr lang="en-US" sz="2400" dirty="0">
                <a:solidFill>
                  <a:srgbClr val="548FD6"/>
                </a:solidFill>
                <a:latin typeface="Calibri"/>
                <a:cs typeface="Calibri"/>
                <a:sym typeface="Calibri"/>
              </a:rPr>
              <a:t>HMG Parent Leaders shared what they consider most important to families w/young children.</a:t>
            </a:r>
            <a:endParaRPr sz="2400" dirty="0"/>
          </a:p>
        </p:txBody>
      </p:sp>
      <p:graphicFrame>
        <p:nvGraphicFramePr>
          <p:cNvPr id="3" name="Diagram 2">
            <a:extLst>
              <a:ext uri="{FF2B5EF4-FFF2-40B4-BE49-F238E27FC236}">
                <a16:creationId xmlns:a16="http://schemas.microsoft.com/office/drawing/2014/main" id="{A4EAA124-BF14-3536-2340-D56C33A7A4DA}"/>
              </a:ext>
            </a:extLst>
          </p:cNvPr>
          <p:cNvGraphicFramePr/>
          <p:nvPr>
            <p:extLst/>
          </p:nvPr>
        </p:nvGraphicFramePr>
        <p:xfrm>
          <a:off x="805543" y="1915885"/>
          <a:ext cx="10580915" cy="4460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901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
          <p:cNvSpPr txBox="1">
            <a:spLocks noGrp="1"/>
          </p:cNvSpPr>
          <p:nvPr>
            <p:ph type="sldNum" idx="12"/>
          </p:nvPr>
        </p:nvSpPr>
        <p:spPr>
          <a:xfrm>
            <a:off x="8613647" y="298456"/>
            <a:ext cx="264800" cy="2740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pPr/>
              <a:t>34</a:t>
            </a:fld>
            <a:endParaRPr/>
          </a:p>
        </p:txBody>
      </p:sp>
      <p:sp>
        <p:nvSpPr>
          <p:cNvPr id="501" name="Google Shape;501;p5"/>
          <p:cNvSpPr txBox="1"/>
          <p:nvPr/>
        </p:nvSpPr>
        <p:spPr>
          <a:xfrm>
            <a:off x="760676" y="481307"/>
            <a:ext cx="10930581" cy="1434579"/>
          </a:xfrm>
          <a:prstGeom prst="rect">
            <a:avLst/>
          </a:prstGeom>
          <a:noFill/>
          <a:ln>
            <a:noFill/>
          </a:ln>
        </p:spPr>
        <p:txBody>
          <a:bodyPr spcFirstLastPara="1" wrap="square" lIns="91433" tIns="45700" rIns="91433" bIns="45700" anchor="t" anchorCtr="0">
            <a:noAutofit/>
          </a:bodyPr>
          <a:lstStyle/>
          <a:p>
            <a:pPr>
              <a:lnSpc>
                <a:spcPct val="90000"/>
              </a:lnSpc>
              <a:buClr>
                <a:srgbClr val="E19D39"/>
              </a:buClr>
              <a:buSzPts val="3000"/>
            </a:pPr>
            <a:r>
              <a:rPr lang="en-US" sz="3200" b="1" dirty="0">
                <a:solidFill>
                  <a:srgbClr val="548FD6"/>
                </a:solidFill>
                <a:latin typeface="Calibri"/>
                <a:cs typeface="Calibri"/>
                <a:sym typeface="Calibri"/>
              </a:rPr>
              <a:t>Challenges for Families in Progressing toward Goals </a:t>
            </a:r>
          </a:p>
          <a:p>
            <a:pPr>
              <a:lnSpc>
                <a:spcPct val="90000"/>
              </a:lnSpc>
              <a:buClr>
                <a:srgbClr val="E19D39"/>
              </a:buClr>
              <a:buSzPts val="3000"/>
            </a:pPr>
            <a:r>
              <a:rPr lang="en-US" sz="2400" dirty="0">
                <a:solidFill>
                  <a:srgbClr val="548FD6"/>
                </a:solidFill>
                <a:latin typeface="Calibri"/>
                <a:cs typeface="Calibri"/>
                <a:sym typeface="Calibri"/>
              </a:rPr>
              <a:t>Parents frequently feel distressed about immediate concerns and short-term family needs. They  need help resolving these so they can chart a pathway toward goals. </a:t>
            </a:r>
            <a:endParaRPr sz="2400" dirty="0"/>
          </a:p>
        </p:txBody>
      </p:sp>
      <p:sp>
        <p:nvSpPr>
          <p:cNvPr id="4" name="TextBox 3">
            <a:extLst>
              <a:ext uri="{FF2B5EF4-FFF2-40B4-BE49-F238E27FC236}">
                <a16:creationId xmlns:a16="http://schemas.microsoft.com/office/drawing/2014/main" id="{9A8D0E1C-89E9-BFB1-C9AE-6E65F15C403E}"/>
              </a:ext>
            </a:extLst>
          </p:cNvPr>
          <p:cNvSpPr txBox="1"/>
          <p:nvPr/>
        </p:nvSpPr>
        <p:spPr>
          <a:xfrm>
            <a:off x="630379" y="1862638"/>
            <a:ext cx="11191176" cy="4811061"/>
          </a:xfrm>
          <a:prstGeom prst="rect">
            <a:avLst/>
          </a:prstGeom>
          <a:noFill/>
        </p:spPr>
        <p:txBody>
          <a:bodyPr wrap="square" rtlCol="0">
            <a:spAutoFit/>
          </a:bodyPr>
          <a:lstStyle/>
          <a:p>
            <a:pPr marL="380990" indent="-380990">
              <a:buFont typeface="Arial" panose="020B0604020202020204" pitchFamily="34" charset="0"/>
              <a:buChar char="•"/>
            </a:pPr>
            <a:r>
              <a:rPr lang="en-US" sz="2133" dirty="0"/>
              <a:t>Feeling overwhelmed</a:t>
            </a:r>
          </a:p>
          <a:p>
            <a:pPr marL="380990" lvl="1"/>
            <a:endParaRPr lang="en-US" sz="2400" i="1" dirty="0"/>
          </a:p>
          <a:p>
            <a:pPr marL="380990" indent="-380990" defTabSz="1219170">
              <a:buClr>
                <a:srgbClr val="000000"/>
              </a:buClr>
              <a:buFont typeface="Arial" panose="020B0604020202020204" pitchFamily="34" charset="0"/>
              <a:buChar char="•"/>
              <a:defRPr/>
            </a:pPr>
            <a:r>
              <a:rPr lang="en-US" sz="2133" kern="0" dirty="0">
                <a:solidFill>
                  <a:srgbClr val="000000"/>
                </a:solidFill>
                <a:latin typeface="Arial"/>
                <a:cs typeface="Arial"/>
                <a:sym typeface="Arial"/>
              </a:rPr>
              <a:t>Lack of knowledge of available resources and accessibility</a:t>
            </a:r>
          </a:p>
          <a:p>
            <a:pPr defTabSz="1219170">
              <a:buClr>
                <a:srgbClr val="000000"/>
              </a:buClr>
              <a:defRPr/>
            </a:pPr>
            <a:endParaRPr lang="en-US" sz="2133"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defRPr/>
            </a:pPr>
            <a:r>
              <a:rPr lang="en-US" sz="2133" kern="0" dirty="0">
                <a:solidFill>
                  <a:srgbClr val="000000"/>
                </a:solidFill>
                <a:latin typeface="Arial"/>
                <a:cs typeface="Arial"/>
                <a:sym typeface="Arial"/>
              </a:rPr>
              <a:t>Lack of resources</a:t>
            </a:r>
          </a:p>
          <a:p>
            <a:pPr marL="380990" lvl="1" defTabSz="1219170">
              <a:buClr>
                <a:srgbClr val="000000"/>
              </a:buClr>
              <a:defRPr/>
            </a:pPr>
            <a:endParaRPr lang="en-US" sz="1867" i="1"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defRPr/>
            </a:pPr>
            <a:r>
              <a:rPr lang="en-US" sz="2133" dirty="0"/>
              <a:t>Language and cultural barriers</a:t>
            </a:r>
            <a:endParaRPr lang="en-US" sz="2133" kern="0" dirty="0">
              <a:solidFill>
                <a:srgbClr val="000000"/>
              </a:solidFill>
              <a:latin typeface="Arial"/>
              <a:cs typeface="Arial"/>
              <a:sym typeface="Arial"/>
            </a:endParaRPr>
          </a:p>
          <a:p>
            <a:pPr marL="380990" lvl="1" defTabSz="1219170">
              <a:buClr>
                <a:srgbClr val="000000"/>
              </a:buClr>
              <a:defRPr/>
            </a:pPr>
            <a:endParaRPr lang="en-US" sz="2400" i="1" dirty="0">
              <a:solidFill>
                <a:srgbClr val="C00000"/>
              </a:solidFill>
            </a:endParaRPr>
          </a:p>
          <a:p>
            <a:pPr marL="380990" indent="-380990" defTabSz="1219170">
              <a:buClr>
                <a:srgbClr val="000000"/>
              </a:buClr>
              <a:buFont typeface="Arial" panose="020B0604020202020204" pitchFamily="34" charset="0"/>
              <a:buChar char="•"/>
              <a:defRPr/>
            </a:pPr>
            <a:r>
              <a:rPr lang="en-US" sz="2133" dirty="0"/>
              <a:t>Technology access, technology “literacy”, other technology challenges</a:t>
            </a:r>
            <a:endParaRPr lang="en-US" sz="2133" kern="0" dirty="0">
              <a:solidFill>
                <a:srgbClr val="000000"/>
              </a:solidFill>
              <a:latin typeface="Arial"/>
              <a:cs typeface="Arial"/>
              <a:sym typeface="Arial"/>
            </a:endParaRPr>
          </a:p>
          <a:p>
            <a:pPr marL="380990" lvl="1" defTabSz="1219170">
              <a:buClr>
                <a:srgbClr val="000000"/>
              </a:buClr>
              <a:defRPr/>
            </a:pPr>
            <a:endParaRPr lang="en-US" sz="2400" i="1" dirty="0">
              <a:solidFill>
                <a:srgbClr val="C00000"/>
              </a:solidFill>
            </a:endParaRPr>
          </a:p>
          <a:p>
            <a:pPr marL="380990" indent="-380990" defTabSz="1219170">
              <a:buClr>
                <a:srgbClr val="000000"/>
              </a:buClr>
              <a:buFont typeface="Arial" panose="020B0604020202020204" pitchFamily="34" charset="0"/>
              <a:buChar char="•"/>
              <a:defRPr/>
            </a:pPr>
            <a:r>
              <a:rPr lang="en-US" sz="2133" dirty="0"/>
              <a:t>Parent l</a:t>
            </a:r>
            <a:r>
              <a:rPr lang="en-US" sz="2133" kern="0" dirty="0" err="1">
                <a:solidFill>
                  <a:srgbClr val="000000"/>
                </a:solidFill>
                <a:latin typeface="Arial"/>
                <a:cs typeface="Arial"/>
                <a:sym typeface="Arial"/>
              </a:rPr>
              <a:t>iteracy</a:t>
            </a:r>
            <a:endParaRPr lang="en-US" sz="2133" kern="0" dirty="0">
              <a:solidFill>
                <a:srgbClr val="000000"/>
              </a:solidFill>
              <a:latin typeface="Arial"/>
              <a:cs typeface="Arial"/>
              <a:sym typeface="Arial"/>
            </a:endParaRPr>
          </a:p>
          <a:p>
            <a:pPr marL="380990" indent="-380990" defTabSz="1219170">
              <a:buClr>
                <a:srgbClr val="000000"/>
              </a:buClr>
              <a:buFont typeface="Arial" panose="020B0604020202020204" pitchFamily="34" charset="0"/>
              <a:buChar char="•"/>
              <a:defRPr/>
            </a:pPr>
            <a:endParaRPr lang="en-US" sz="2133" dirty="0"/>
          </a:p>
          <a:p>
            <a:pPr marL="380990" indent="-380990" defTabSz="1219170">
              <a:buClr>
                <a:srgbClr val="000000"/>
              </a:buClr>
              <a:buFont typeface="Arial" panose="020B0604020202020204" pitchFamily="34" charset="0"/>
              <a:buChar char="•"/>
              <a:defRPr/>
            </a:pPr>
            <a:r>
              <a:rPr lang="en-US" sz="2133" dirty="0"/>
              <a:t>Differing priorities between families and providers</a:t>
            </a:r>
            <a:endParaRPr lang="en-US" sz="2400" dirty="0"/>
          </a:p>
          <a:p>
            <a:pPr marL="380990" lvl="1"/>
            <a:endParaRPr lang="en-US" sz="2400" i="1" dirty="0"/>
          </a:p>
        </p:txBody>
      </p:sp>
    </p:spTree>
    <p:extLst>
      <p:ext uri="{BB962C8B-B14F-4D97-AF65-F5344CB8AC3E}">
        <p14:creationId xmlns:p14="http://schemas.microsoft.com/office/powerpoint/2010/main" val="1833986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
          <p:cNvSpPr txBox="1">
            <a:spLocks noGrp="1"/>
          </p:cNvSpPr>
          <p:nvPr>
            <p:ph type="sldNum" idx="12"/>
          </p:nvPr>
        </p:nvSpPr>
        <p:spPr>
          <a:xfrm>
            <a:off x="8613647" y="298456"/>
            <a:ext cx="264800" cy="2740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pPr/>
              <a:t>35</a:t>
            </a:fld>
            <a:endParaRPr/>
          </a:p>
        </p:txBody>
      </p:sp>
      <p:sp>
        <p:nvSpPr>
          <p:cNvPr id="501" name="Google Shape;501;p5"/>
          <p:cNvSpPr txBox="1"/>
          <p:nvPr/>
        </p:nvSpPr>
        <p:spPr>
          <a:xfrm>
            <a:off x="705585" y="331114"/>
            <a:ext cx="10515600" cy="1271293"/>
          </a:xfrm>
          <a:prstGeom prst="rect">
            <a:avLst/>
          </a:prstGeom>
          <a:noFill/>
          <a:ln>
            <a:noFill/>
          </a:ln>
        </p:spPr>
        <p:txBody>
          <a:bodyPr spcFirstLastPara="1" wrap="square" lIns="91433" tIns="45700" rIns="91433" bIns="45700" anchor="t" anchorCtr="0">
            <a:noAutofit/>
          </a:bodyPr>
          <a:lstStyle/>
          <a:p>
            <a:pPr>
              <a:lnSpc>
                <a:spcPct val="90000"/>
              </a:lnSpc>
              <a:buClr>
                <a:srgbClr val="E19D39"/>
              </a:buClr>
              <a:buSzPts val="3000"/>
            </a:pPr>
            <a:r>
              <a:rPr lang="en-US" sz="3200" b="1" dirty="0">
                <a:solidFill>
                  <a:srgbClr val="548FD6"/>
                </a:solidFill>
                <a:latin typeface="Calibri"/>
                <a:cs typeface="Calibri"/>
                <a:sym typeface="Calibri"/>
              </a:rPr>
              <a:t>The Importance of Relationship Building</a:t>
            </a:r>
          </a:p>
          <a:p>
            <a:pPr>
              <a:lnSpc>
                <a:spcPct val="90000"/>
              </a:lnSpc>
              <a:buClr>
                <a:srgbClr val="E19D39"/>
              </a:buClr>
              <a:buSzPts val="3000"/>
            </a:pPr>
            <a:r>
              <a:rPr lang="en-US" sz="2400" dirty="0">
                <a:solidFill>
                  <a:srgbClr val="548FD6"/>
                </a:solidFill>
                <a:latin typeface="Calibri"/>
                <a:cs typeface="Calibri"/>
                <a:sym typeface="Calibri"/>
              </a:rPr>
              <a:t>Within early childhood systems, parents are looking for </a:t>
            </a:r>
            <a:r>
              <a:rPr lang="en-US" sz="2400" b="1" dirty="0">
                <a:solidFill>
                  <a:srgbClr val="548FD6"/>
                </a:solidFill>
                <a:latin typeface="Calibri"/>
                <a:cs typeface="Calibri"/>
                <a:sym typeface="Calibri"/>
              </a:rPr>
              <a:t>relationship-building </a:t>
            </a:r>
            <a:r>
              <a:rPr lang="en-US" sz="2400" dirty="0">
                <a:solidFill>
                  <a:srgbClr val="548FD6"/>
                </a:solidFill>
                <a:latin typeface="Calibri"/>
                <a:cs typeface="Calibri"/>
                <a:sym typeface="Calibri"/>
              </a:rPr>
              <a:t>and </a:t>
            </a:r>
            <a:r>
              <a:rPr lang="en-US" sz="2400" b="1" dirty="0">
                <a:solidFill>
                  <a:srgbClr val="548FD6"/>
                </a:solidFill>
                <a:latin typeface="Calibri"/>
                <a:cs typeface="Calibri"/>
                <a:sym typeface="Calibri"/>
              </a:rPr>
              <a:t>trust</a:t>
            </a:r>
            <a:r>
              <a:rPr lang="en-US" sz="2400" dirty="0">
                <a:solidFill>
                  <a:srgbClr val="548FD6"/>
                </a:solidFill>
                <a:latin typeface="Calibri"/>
                <a:cs typeface="Calibri"/>
                <a:sym typeface="Calibri"/>
              </a:rPr>
              <a:t> with those who provide support and services.</a:t>
            </a:r>
            <a:endParaRPr sz="2400" dirty="0"/>
          </a:p>
        </p:txBody>
      </p:sp>
      <p:sp>
        <p:nvSpPr>
          <p:cNvPr id="2" name="TextBox 1">
            <a:extLst>
              <a:ext uri="{FF2B5EF4-FFF2-40B4-BE49-F238E27FC236}">
                <a16:creationId xmlns:a16="http://schemas.microsoft.com/office/drawing/2014/main" id="{EEDB2013-B44A-7A55-68D7-DBD1BF1E3119}"/>
              </a:ext>
            </a:extLst>
          </p:cNvPr>
          <p:cNvSpPr txBox="1"/>
          <p:nvPr/>
        </p:nvSpPr>
        <p:spPr>
          <a:xfrm>
            <a:off x="760676" y="1722150"/>
            <a:ext cx="10405419" cy="4359335"/>
          </a:xfrm>
          <a:prstGeom prst="rect">
            <a:avLst/>
          </a:prstGeom>
          <a:noFill/>
        </p:spPr>
        <p:txBody>
          <a:bodyPr wrap="square" rtlCol="0">
            <a:spAutoFit/>
          </a:bodyPr>
          <a:lstStyle/>
          <a:p>
            <a:r>
              <a:rPr lang="en-US" sz="2133" b="1" dirty="0"/>
              <a:t>What does an effective, trusting relationship look and feel like for parents?</a:t>
            </a:r>
          </a:p>
          <a:p>
            <a:pPr marL="380990" indent="-380990">
              <a:buFont typeface="Arial" panose="020B0604020202020204" pitchFamily="34" charset="0"/>
              <a:buChar char="•"/>
            </a:pPr>
            <a:r>
              <a:rPr lang="en-US" sz="2133" dirty="0"/>
              <a:t>Common life experiences and/or shared cultures</a:t>
            </a:r>
          </a:p>
          <a:p>
            <a:pPr marL="380990" indent="-380990">
              <a:buFont typeface="Arial" panose="020B0604020202020204" pitchFamily="34" charset="0"/>
              <a:buChar char="•"/>
            </a:pPr>
            <a:r>
              <a:rPr lang="en-US" sz="2133" dirty="0"/>
              <a:t>Language(s) spoken</a:t>
            </a:r>
          </a:p>
          <a:p>
            <a:pPr marL="380990" indent="-380990">
              <a:buFont typeface="Arial" panose="020B0604020202020204" pitchFamily="34" charset="0"/>
              <a:buChar char="•"/>
            </a:pPr>
            <a:r>
              <a:rPr lang="en-US" sz="2133" dirty="0"/>
              <a:t>Mutual respect; no judgment or shaming</a:t>
            </a:r>
          </a:p>
          <a:p>
            <a:pPr marL="380990" indent="-380990">
              <a:buFont typeface="Arial" panose="020B0604020202020204" pitchFamily="34" charset="0"/>
              <a:buChar char="•"/>
            </a:pPr>
            <a:r>
              <a:rPr lang="en-US" sz="2133" dirty="0"/>
              <a:t>Recognize family’s strengths/things that are going well</a:t>
            </a:r>
          </a:p>
          <a:p>
            <a:pPr marL="380990" indent="-380990">
              <a:buFont typeface="Arial" panose="020B0604020202020204" pitchFamily="34" charset="0"/>
              <a:buChar char="•"/>
            </a:pPr>
            <a:r>
              <a:rPr lang="en-US" sz="2133" dirty="0"/>
              <a:t>Ask permission before sharing information or making suggestions</a:t>
            </a:r>
          </a:p>
          <a:p>
            <a:pPr marL="380990" indent="-380990">
              <a:buFont typeface="Arial" panose="020B0604020202020204" pitchFamily="34" charset="0"/>
              <a:buChar char="•"/>
            </a:pPr>
            <a:r>
              <a:rPr lang="en-US" sz="2133" dirty="0"/>
              <a:t>Two-way “information/knowledge sharing” versus “being educated by an expert” </a:t>
            </a:r>
          </a:p>
          <a:p>
            <a:pPr marL="380990" indent="-380990">
              <a:buFont typeface="Arial" panose="020B0604020202020204" pitchFamily="34" charset="0"/>
              <a:buChar char="•"/>
            </a:pPr>
            <a:r>
              <a:rPr lang="en-US" sz="2133" dirty="0"/>
              <a:t>Do what has been promised/agreed upon (“follow-through”)</a:t>
            </a:r>
          </a:p>
          <a:p>
            <a:pPr marL="380990" indent="-380990">
              <a:buFont typeface="Arial" panose="020B0604020202020204" pitchFamily="34" charset="0"/>
              <a:buChar char="•"/>
            </a:pPr>
            <a:r>
              <a:rPr lang="en-US" sz="2133" dirty="0"/>
              <a:t>Be “human” and show authentic care</a:t>
            </a:r>
          </a:p>
          <a:p>
            <a:pPr marL="1219170" lvl="2" indent="-380990">
              <a:buFont typeface="Courier New" panose="02070309020205020404" pitchFamily="49" charset="0"/>
              <a:buChar char="o"/>
            </a:pPr>
            <a:r>
              <a:rPr lang="en-US" sz="2133" dirty="0"/>
              <a:t>Show empathy for challenges</a:t>
            </a:r>
          </a:p>
          <a:p>
            <a:pPr marL="1219170" lvl="2" indent="-380990">
              <a:buFont typeface="Courier New" panose="02070309020205020404" pitchFamily="49" charset="0"/>
              <a:buChar char="o"/>
            </a:pPr>
            <a:r>
              <a:rPr lang="en-US" sz="2133" dirty="0"/>
              <a:t>Follow up regularly (as appropriate) to assess family’s well-being and help problem solve, provide additional assistance if needed </a:t>
            </a:r>
          </a:p>
          <a:p>
            <a:pPr marL="1219170" lvl="2" indent="-380990">
              <a:buFont typeface="Courier New" panose="02070309020205020404" pitchFamily="49" charset="0"/>
              <a:buChar char="o"/>
            </a:pPr>
            <a:r>
              <a:rPr lang="en-US" sz="2133" dirty="0"/>
              <a:t>Remember/track personal details of family’s situation</a:t>
            </a:r>
          </a:p>
        </p:txBody>
      </p:sp>
    </p:spTree>
    <p:extLst>
      <p:ext uri="{BB962C8B-B14F-4D97-AF65-F5344CB8AC3E}">
        <p14:creationId xmlns:p14="http://schemas.microsoft.com/office/powerpoint/2010/main" val="4239316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
          <p:cNvSpPr txBox="1">
            <a:spLocks noGrp="1"/>
          </p:cNvSpPr>
          <p:nvPr>
            <p:ph type="sldNum" idx="12"/>
          </p:nvPr>
        </p:nvSpPr>
        <p:spPr>
          <a:xfrm>
            <a:off x="8613647" y="298456"/>
            <a:ext cx="264800" cy="2740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US"/>
              <a:pPr/>
              <a:t>36</a:t>
            </a:fld>
            <a:endParaRPr/>
          </a:p>
        </p:txBody>
      </p:sp>
      <p:sp>
        <p:nvSpPr>
          <p:cNvPr id="501" name="Google Shape;501;p5"/>
          <p:cNvSpPr txBox="1"/>
          <p:nvPr/>
        </p:nvSpPr>
        <p:spPr>
          <a:xfrm>
            <a:off x="678363" y="754584"/>
            <a:ext cx="10515600" cy="620880"/>
          </a:xfrm>
          <a:prstGeom prst="rect">
            <a:avLst/>
          </a:prstGeom>
          <a:noFill/>
          <a:ln>
            <a:noFill/>
          </a:ln>
        </p:spPr>
        <p:txBody>
          <a:bodyPr spcFirstLastPara="1" wrap="square" lIns="91433" tIns="45700" rIns="91433" bIns="45700" anchor="t" anchorCtr="0">
            <a:noAutofit/>
          </a:bodyPr>
          <a:lstStyle/>
          <a:p>
            <a:pPr>
              <a:lnSpc>
                <a:spcPct val="90000"/>
              </a:lnSpc>
              <a:buClr>
                <a:srgbClr val="E19D39"/>
              </a:buClr>
              <a:buSzPts val="3000"/>
            </a:pPr>
            <a:r>
              <a:rPr lang="en-US" sz="3200" b="1" dirty="0">
                <a:solidFill>
                  <a:srgbClr val="548FD6"/>
                </a:solidFill>
                <a:latin typeface="Calibri"/>
                <a:cs typeface="Calibri"/>
                <a:sym typeface="Calibri"/>
              </a:rPr>
              <a:t>Shifting the Balance of Power: A Parent-led Agenda</a:t>
            </a:r>
          </a:p>
        </p:txBody>
      </p:sp>
      <p:grpSp>
        <p:nvGrpSpPr>
          <p:cNvPr id="12" name="Group 11">
            <a:extLst>
              <a:ext uri="{FF2B5EF4-FFF2-40B4-BE49-F238E27FC236}">
                <a16:creationId xmlns:a16="http://schemas.microsoft.com/office/drawing/2014/main" id="{DC237472-5A8A-A8F5-2453-03FA82194185}"/>
              </a:ext>
            </a:extLst>
          </p:cNvPr>
          <p:cNvGrpSpPr/>
          <p:nvPr/>
        </p:nvGrpSpPr>
        <p:grpSpPr>
          <a:xfrm>
            <a:off x="678363" y="1557593"/>
            <a:ext cx="10680213" cy="4350028"/>
            <a:chOff x="508772" y="1304991"/>
            <a:chExt cx="8010160" cy="3262521"/>
          </a:xfrm>
        </p:grpSpPr>
        <p:sp>
          <p:nvSpPr>
            <p:cNvPr id="4" name="TextBox 3">
              <a:extLst>
                <a:ext uri="{FF2B5EF4-FFF2-40B4-BE49-F238E27FC236}">
                  <a16:creationId xmlns:a16="http://schemas.microsoft.com/office/drawing/2014/main" id="{261636FD-7EAA-6450-231C-D24695BCA4FA}"/>
                </a:ext>
              </a:extLst>
            </p:cNvPr>
            <p:cNvSpPr txBox="1"/>
            <p:nvPr/>
          </p:nvSpPr>
          <p:spPr>
            <a:xfrm>
              <a:off x="508775" y="1304991"/>
              <a:ext cx="8010157" cy="253915"/>
            </a:xfrm>
            <a:prstGeom prst="rect">
              <a:avLst/>
            </a:prstGeom>
            <a:solidFill>
              <a:schemeClr val="bg1">
                <a:lumMod val="85000"/>
              </a:schemeClr>
            </a:solidFill>
          </p:spPr>
          <p:txBody>
            <a:bodyPr wrap="square" rtlCol="0">
              <a:spAutoFit/>
            </a:bodyPr>
            <a:lstStyle/>
            <a:p>
              <a:r>
                <a:rPr lang="en-US" sz="1600" dirty="0"/>
                <a:t>“It’s better to identify what parents need instead of providers being like, ’This is what you need.’”</a:t>
              </a:r>
            </a:p>
          </p:txBody>
        </p:sp>
        <p:sp>
          <p:nvSpPr>
            <p:cNvPr id="6" name="TextBox 5">
              <a:extLst>
                <a:ext uri="{FF2B5EF4-FFF2-40B4-BE49-F238E27FC236}">
                  <a16:creationId xmlns:a16="http://schemas.microsoft.com/office/drawing/2014/main" id="{65D14B0D-E919-6710-9C73-EFA620A5AC88}"/>
                </a:ext>
              </a:extLst>
            </p:cNvPr>
            <p:cNvSpPr txBox="1"/>
            <p:nvPr/>
          </p:nvSpPr>
          <p:spPr>
            <a:xfrm>
              <a:off x="508775" y="1711620"/>
              <a:ext cx="8010157" cy="253915"/>
            </a:xfrm>
            <a:prstGeom prst="rect">
              <a:avLst/>
            </a:prstGeom>
            <a:solidFill>
              <a:schemeClr val="bg1">
                <a:lumMod val="85000"/>
              </a:schemeClr>
            </a:solidFill>
          </p:spPr>
          <p:txBody>
            <a:bodyPr wrap="square" rtlCol="0">
              <a:spAutoFit/>
            </a:bodyPr>
            <a:lstStyle/>
            <a:p>
              <a:r>
                <a:rPr lang="en-US" sz="1600" dirty="0"/>
                <a:t>“See the strengths [families] already have.  Help them realize they’re already a leader.”</a:t>
              </a:r>
            </a:p>
          </p:txBody>
        </p:sp>
        <p:sp>
          <p:nvSpPr>
            <p:cNvPr id="7" name="TextBox 6">
              <a:extLst>
                <a:ext uri="{FF2B5EF4-FFF2-40B4-BE49-F238E27FC236}">
                  <a16:creationId xmlns:a16="http://schemas.microsoft.com/office/drawing/2014/main" id="{14EA2866-32B8-07BB-B4AD-3E542571619E}"/>
                </a:ext>
              </a:extLst>
            </p:cNvPr>
            <p:cNvSpPr txBox="1"/>
            <p:nvPr/>
          </p:nvSpPr>
          <p:spPr>
            <a:xfrm>
              <a:off x="508772" y="2104572"/>
              <a:ext cx="8010157" cy="253915"/>
            </a:xfrm>
            <a:prstGeom prst="rect">
              <a:avLst/>
            </a:prstGeom>
            <a:solidFill>
              <a:schemeClr val="bg1">
                <a:lumMod val="85000"/>
              </a:schemeClr>
            </a:solidFill>
          </p:spPr>
          <p:txBody>
            <a:bodyPr wrap="square" rtlCol="0">
              <a:spAutoFit/>
            </a:bodyPr>
            <a:lstStyle/>
            <a:p>
              <a:r>
                <a:rPr lang="en-US" sz="1600" dirty="0"/>
                <a:t>“Providers, don’t go in with your goals and your agenda; it’s an immediate shutdown [for parents].”</a:t>
              </a:r>
            </a:p>
          </p:txBody>
        </p:sp>
        <p:sp>
          <p:nvSpPr>
            <p:cNvPr id="8" name="TextBox 7">
              <a:extLst>
                <a:ext uri="{FF2B5EF4-FFF2-40B4-BE49-F238E27FC236}">
                  <a16:creationId xmlns:a16="http://schemas.microsoft.com/office/drawing/2014/main" id="{B85E2331-2660-03A9-FD0B-A38D7E78D257}"/>
                </a:ext>
              </a:extLst>
            </p:cNvPr>
            <p:cNvSpPr txBox="1"/>
            <p:nvPr/>
          </p:nvSpPr>
          <p:spPr>
            <a:xfrm>
              <a:off x="508772" y="2507207"/>
              <a:ext cx="8010157" cy="253915"/>
            </a:xfrm>
            <a:prstGeom prst="rect">
              <a:avLst/>
            </a:prstGeom>
            <a:solidFill>
              <a:schemeClr val="bg1">
                <a:lumMod val="85000"/>
              </a:schemeClr>
            </a:solidFill>
          </p:spPr>
          <p:txBody>
            <a:bodyPr wrap="square" rtlCol="0">
              <a:spAutoFit/>
            </a:bodyPr>
            <a:lstStyle/>
            <a:p>
              <a:r>
                <a:rPr lang="en-US" sz="1600" dirty="0"/>
                <a:t>“Let parents lead, especially at the initial stages when you’re just building trust.”</a:t>
              </a:r>
            </a:p>
          </p:txBody>
        </p:sp>
        <p:sp>
          <p:nvSpPr>
            <p:cNvPr id="9" name="TextBox 8">
              <a:extLst>
                <a:ext uri="{FF2B5EF4-FFF2-40B4-BE49-F238E27FC236}">
                  <a16:creationId xmlns:a16="http://schemas.microsoft.com/office/drawing/2014/main" id="{E90DED75-843C-010F-DB22-C0A493ABD911}"/>
                </a:ext>
              </a:extLst>
            </p:cNvPr>
            <p:cNvSpPr txBox="1"/>
            <p:nvPr/>
          </p:nvSpPr>
          <p:spPr>
            <a:xfrm>
              <a:off x="508772" y="2904153"/>
              <a:ext cx="8010157" cy="438581"/>
            </a:xfrm>
            <a:prstGeom prst="rect">
              <a:avLst/>
            </a:prstGeom>
            <a:solidFill>
              <a:schemeClr val="bg1">
                <a:lumMod val="85000"/>
              </a:schemeClr>
            </a:solidFill>
          </p:spPr>
          <p:txBody>
            <a:bodyPr wrap="square" rtlCol="0">
              <a:spAutoFit/>
            </a:bodyPr>
            <a:lstStyle/>
            <a:p>
              <a:r>
                <a:rPr lang="en-US" sz="1600" dirty="0"/>
                <a:t>“It just seems like a foolish plan [to lead with provider goals]. People are going to work toward what they feel is important, so you just have to go with what parents’ priorities are.”</a:t>
              </a:r>
            </a:p>
          </p:txBody>
        </p:sp>
        <p:sp>
          <p:nvSpPr>
            <p:cNvPr id="10" name="TextBox 9">
              <a:extLst>
                <a:ext uri="{FF2B5EF4-FFF2-40B4-BE49-F238E27FC236}">
                  <a16:creationId xmlns:a16="http://schemas.microsoft.com/office/drawing/2014/main" id="{7978AB46-626D-EAB2-A53F-DEDC1509D100}"/>
                </a:ext>
              </a:extLst>
            </p:cNvPr>
            <p:cNvSpPr txBox="1"/>
            <p:nvPr/>
          </p:nvSpPr>
          <p:spPr>
            <a:xfrm>
              <a:off x="508772" y="3516542"/>
              <a:ext cx="8010157" cy="438581"/>
            </a:xfrm>
            <a:prstGeom prst="rect">
              <a:avLst/>
            </a:prstGeom>
            <a:solidFill>
              <a:schemeClr val="bg1">
                <a:lumMod val="85000"/>
              </a:schemeClr>
            </a:solidFill>
          </p:spPr>
          <p:txBody>
            <a:bodyPr wrap="square" rtlCol="0">
              <a:spAutoFit/>
            </a:bodyPr>
            <a:lstStyle/>
            <a:p>
              <a:r>
                <a:rPr lang="en-US" sz="1600" dirty="0"/>
                <a:t>“There should be information and education back and forth [between providers and parents]. People on both sides have a pretty good reason for that being their priority.”</a:t>
              </a:r>
            </a:p>
          </p:txBody>
        </p:sp>
        <p:sp>
          <p:nvSpPr>
            <p:cNvPr id="11" name="TextBox 10">
              <a:extLst>
                <a:ext uri="{FF2B5EF4-FFF2-40B4-BE49-F238E27FC236}">
                  <a16:creationId xmlns:a16="http://schemas.microsoft.com/office/drawing/2014/main" id="{A0989764-6D17-2472-87DB-11CC5CC69E30}"/>
                </a:ext>
              </a:extLst>
            </p:cNvPr>
            <p:cNvSpPr txBox="1"/>
            <p:nvPr/>
          </p:nvSpPr>
          <p:spPr>
            <a:xfrm>
              <a:off x="508772" y="4128931"/>
              <a:ext cx="8010157" cy="438581"/>
            </a:xfrm>
            <a:prstGeom prst="rect">
              <a:avLst/>
            </a:prstGeom>
            <a:solidFill>
              <a:schemeClr val="bg1">
                <a:lumMod val="85000"/>
              </a:schemeClr>
            </a:solidFill>
          </p:spPr>
          <p:txBody>
            <a:bodyPr wrap="square" rtlCol="0">
              <a:spAutoFit/>
            </a:bodyPr>
            <a:lstStyle/>
            <a:p>
              <a:r>
                <a:rPr lang="en-US" sz="1600" dirty="0"/>
                <a:t>“Your own values [as a provider] need to take a sidestep; you really need to put that in a compartment and guide the family and focus and facilitate.”</a:t>
              </a:r>
            </a:p>
          </p:txBody>
        </p:sp>
      </p:grpSp>
    </p:spTree>
    <p:extLst>
      <p:ext uri="{BB962C8B-B14F-4D97-AF65-F5344CB8AC3E}">
        <p14:creationId xmlns:p14="http://schemas.microsoft.com/office/powerpoint/2010/main" val="523734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Findings from Project</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37</a:t>
            </a:fld>
            <a:endParaRPr lang="en-US" dirty="0"/>
          </a:p>
        </p:txBody>
      </p:sp>
      <p:sp>
        <p:nvSpPr>
          <p:cNvPr id="5" name="Rectangle: Rounded Corners 33">
            <a:extLst>
              <a:ext uri="{FF2B5EF4-FFF2-40B4-BE49-F238E27FC236}">
                <a16:creationId xmlns:a16="http://schemas.microsoft.com/office/drawing/2014/main" id="{EB90FCFA-2FCD-4CA5-8D49-B0AE6CBB702B}"/>
              </a:ext>
            </a:extLst>
          </p:cNvPr>
          <p:cNvSpPr/>
          <p:nvPr/>
        </p:nvSpPr>
        <p:spPr>
          <a:xfrm>
            <a:off x="630576" y="2411379"/>
            <a:ext cx="3518344" cy="3907534"/>
          </a:xfrm>
          <a:prstGeom prst="roundRect">
            <a:avLst/>
          </a:prstGeom>
          <a:solidFill>
            <a:srgbClr val="D8603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8003" b="1" dirty="0"/>
              <a:t>95%</a:t>
            </a:r>
            <a:r>
              <a:rPr lang="en-US" sz="2000" dirty="0"/>
              <a:t> </a:t>
            </a:r>
          </a:p>
          <a:p>
            <a:pPr algn="ctr"/>
            <a:r>
              <a:rPr lang="en-US" sz="2000" dirty="0"/>
              <a:t>Participating HMG system </a:t>
            </a:r>
          </a:p>
          <a:p>
            <a:pPr algn="ctr"/>
            <a:r>
              <a:rPr lang="en-US" sz="2000" dirty="0"/>
              <a:t>team members </a:t>
            </a:r>
            <a:r>
              <a:rPr lang="en-US" sz="2000" b="1" dirty="0"/>
              <a:t>“Strongly Agree/Agree”</a:t>
            </a:r>
            <a:r>
              <a:rPr lang="en-US" sz="2000" dirty="0"/>
              <a:t> a goal-considerate approach has the potential to improve how they can serve their families</a:t>
            </a:r>
            <a:endParaRPr lang="en-US" dirty="0"/>
          </a:p>
        </p:txBody>
      </p:sp>
      <p:sp>
        <p:nvSpPr>
          <p:cNvPr id="6" name="Rectangle: Rounded Corners 32">
            <a:extLst>
              <a:ext uri="{FF2B5EF4-FFF2-40B4-BE49-F238E27FC236}">
                <a16:creationId xmlns:a16="http://schemas.microsoft.com/office/drawing/2014/main" id="{892AE114-161A-4ECF-BE1A-F213A04E68A3}"/>
              </a:ext>
            </a:extLst>
          </p:cNvPr>
          <p:cNvSpPr/>
          <p:nvPr/>
        </p:nvSpPr>
        <p:spPr>
          <a:xfrm>
            <a:off x="4750562" y="2411380"/>
            <a:ext cx="3219731" cy="3907534"/>
          </a:xfrm>
          <a:prstGeom prst="roundRect">
            <a:avLst/>
          </a:prstGeom>
          <a:solidFill>
            <a:srgbClr val="24A1A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US" sz="8003" b="1" dirty="0"/>
              <a:t>32%</a:t>
            </a:r>
            <a:r>
              <a:rPr lang="en-US" sz="8003" b="1" dirty="0">
                <a:sym typeface="Wingdings" panose="05000000000000000000" pitchFamily="2" charset="2"/>
              </a:rPr>
              <a:t></a:t>
            </a:r>
            <a:r>
              <a:rPr lang="en-US" sz="2000" dirty="0"/>
              <a:t> </a:t>
            </a:r>
          </a:p>
          <a:p>
            <a:pPr algn="ctr"/>
            <a:r>
              <a:rPr lang="en-US" sz="2000" dirty="0"/>
              <a:t>Increased understanding of why and how to engage families in goal elicitation and discussion among HMG team members</a:t>
            </a:r>
          </a:p>
        </p:txBody>
      </p:sp>
      <p:sp>
        <p:nvSpPr>
          <p:cNvPr id="7" name="Rectangle: Rounded Corners 39">
            <a:extLst>
              <a:ext uri="{FF2B5EF4-FFF2-40B4-BE49-F238E27FC236}">
                <a16:creationId xmlns:a16="http://schemas.microsoft.com/office/drawing/2014/main" id="{7BC0272E-C845-4C38-AFE0-FCD906E1AE3C}"/>
              </a:ext>
            </a:extLst>
          </p:cNvPr>
          <p:cNvSpPr/>
          <p:nvPr/>
        </p:nvSpPr>
        <p:spPr>
          <a:xfrm>
            <a:off x="8273312" y="2411379"/>
            <a:ext cx="3564782" cy="3907534"/>
          </a:xfrm>
          <a:prstGeom prst="roundRect">
            <a:avLst/>
          </a:prstGeom>
          <a:solidFill>
            <a:srgbClr val="976CA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sz="8003" b="1" dirty="0"/>
              <a:t>1 </a:t>
            </a:r>
            <a:r>
              <a:rPr lang="en-US" sz="8003" b="1" dirty="0">
                <a:sym typeface="Wingdings" panose="05000000000000000000" pitchFamily="2" charset="2"/>
              </a:rPr>
              <a:t> 11</a:t>
            </a:r>
            <a:endParaRPr lang="en-US" sz="8003" b="1" dirty="0"/>
          </a:p>
          <a:p>
            <a:pPr algn="ctr"/>
            <a:r>
              <a:rPr lang="en-US" sz="2000" dirty="0"/>
              <a:t>11 out of 12 systems now inquire about parent goals when Family Support Specialists communicate with families. </a:t>
            </a:r>
          </a:p>
        </p:txBody>
      </p:sp>
    </p:spTree>
    <p:extLst>
      <p:ext uri="{BB962C8B-B14F-4D97-AF65-F5344CB8AC3E}">
        <p14:creationId xmlns:p14="http://schemas.microsoft.com/office/powerpoint/2010/main" val="3438951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2343612-5A33-09B8-4214-3F131399F5ED}"/>
              </a:ext>
            </a:extLst>
          </p:cNvPr>
          <p:cNvSpPr>
            <a:spLocks noGrp="1"/>
          </p:cNvSpPr>
          <p:nvPr>
            <p:ph type="title"/>
          </p:nvPr>
        </p:nvSpPr>
        <p:spPr>
          <a:xfrm>
            <a:off x="837374" y="610875"/>
            <a:ext cx="10515600" cy="491864"/>
          </a:xfrm>
        </p:spPr>
        <p:txBody>
          <a:bodyPr>
            <a:noAutofit/>
          </a:bodyPr>
          <a:lstStyle/>
          <a:p>
            <a:r>
              <a:rPr lang="en-US" dirty="0"/>
              <a:t>Where Are We after Project Quarter 2?</a:t>
            </a:r>
            <a:endParaRPr lang="en-US" dirty="0">
              <a:solidFill>
                <a:srgbClr val="D86036"/>
              </a:solidFill>
            </a:endParaRPr>
          </a:p>
        </p:txBody>
      </p:sp>
      <p:sp>
        <p:nvSpPr>
          <p:cNvPr id="3" name="Slide Number Placeholder 2">
            <a:extLst>
              <a:ext uri="{FF2B5EF4-FFF2-40B4-BE49-F238E27FC236}">
                <a16:creationId xmlns:a16="http://schemas.microsoft.com/office/drawing/2014/main" id="{D837E3D1-1179-4EC7-AA43-A9CF836D393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249F0BC6-C991-493B-ACBD-28D923B26577}"/>
              </a:ext>
            </a:extLst>
          </p:cNvPr>
          <p:cNvSpPr txBox="1"/>
          <p:nvPr/>
        </p:nvSpPr>
        <p:spPr>
          <a:xfrm>
            <a:off x="2778302" y="6496434"/>
            <a:ext cx="146677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92BC"/>
                </a:solidFill>
                <a:effectLst/>
                <a:uLnTx/>
                <a:uFillTx/>
                <a:latin typeface="Gill Sans MT" panose="020B0502020104020203"/>
                <a:ea typeface="Times New Roman" panose="02020603050405020304" pitchFamily="18" charset="0"/>
                <a:cs typeface="+mn-cs"/>
              </a:rPr>
              <a:t>AUCD.ORG</a:t>
            </a:r>
            <a:endParaRPr kumimoji="0" lang="en-US" sz="900" b="0" i="0" u="none" strike="noStrike" kern="1200" cap="none" spc="0" normalizeH="0" baseline="0" noProof="0">
              <a:ln>
                <a:noFill/>
              </a:ln>
              <a:solidFill>
                <a:srgbClr val="0092BC"/>
              </a:solidFill>
              <a:effectLst/>
              <a:uLnTx/>
              <a:uFillTx/>
              <a:latin typeface="Gill Sans MT" panose="020B0502020104020203"/>
              <a:ea typeface="+mn-ea"/>
              <a:cs typeface="+mn-cs"/>
            </a:endParaRPr>
          </a:p>
        </p:txBody>
      </p:sp>
      <p:sp>
        <p:nvSpPr>
          <p:cNvPr id="7" name="Rectangle: Rounded Corners 6">
            <a:extLst>
              <a:ext uri="{FF2B5EF4-FFF2-40B4-BE49-F238E27FC236}">
                <a16:creationId xmlns:a16="http://schemas.microsoft.com/office/drawing/2014/main" id="{77BBE369-DB97-9462-184F-DECBD4FC4195}"/>
              </a:ext>
            </a:extLst>
          </p:cNvPr>
          <p:cNvSpPr/>
          <p:nvPr/>
        </p:nvSpPr>
        <p:spPr>
          <a:xfrm>
            <a:off x="837373" y="1316773"/>
            <a:ext cx="10647489" cy="1022666"/>
          </a:xfrm>
          <a:prstGeom prst="roundRect">
            <a:avLst/>
          </a:prstGeom>
          <a:solidFill>
            <a:srgbClr val="548F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Gill Sans MT" panose="020B0502020104020203"/>
                <a:ea typeface="+mn-ea"/>
                <a:cs typeface="+mn-cs"/>
              </a:rPr>
              <a:t>Greater knowledge and confidence in understanding the “spirit” of GCC and branch enhancements</a:t>
            </a:r>
          </a:p>
        </p:txBody>
      </p:sp>
      <p:sp>
        <p:nvSpPr>
          <p:cNvPr id="9" name="Rectangle: Rounded Corners 8">
            <a:extLst>
              <a:ext uri="{FF2B5EF4-FFF2-40B4-BE49-F238E27FC236}">
                <a16:creationId xmlns:a16="http://schemas.microsoft.com/office/drawing/2014/main" id="{07794B26-B495-4196-3397-F018B3DF67EB}"/>
              </a:ext>
            </a:extLst>
          </p:cNvPr>
          <p:cNvSpPr/>
          <p:nvPr/>
        </p:nvSpPr>
        <p:spPr>
          <a:xfrm>
            <a:off x="837374" y="2609204"/>
            <a:ext cx="10647489" cy="1022666"/>
          </a:xfrm>
          <a:prstGeom prst="roundRect">
            <a:avLst/>
          </a:prstGeom>
          <a:solidFill>
            <a:srgbClr val="548F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Gill Sans MT" panose="020B0502020104020203"/>
                <a:ea typeface="+mn-ea"/>
                <a:cs typeface="+mn-cs"/>
              </a:rPr>
              <a:t>Exploring GCC feasibility and operationalizability within HMG Model, with full implementation of branch enhancements just beginning</a:t>
            </a:r>
          </a:p>
        </p:txBody>
      </p:sp>
      <p:sp>
        <p:nvSpPr>
          <p:cNvPr id="10" name="Rectangle: Rounded Corners 9">
            <a:extLst>
              <a:ext uri="{FF2B5EF4-FFF2-40B4-BE49-F238E27FC236}">
                <a16:creationId xmlns:a16="http://schemas.microsoft.com/office/drawing/2014/main" id="{92D22C29-9DE5-66AF-4861-7A43BA8206AD}"/>
              </a:ext>
            </a:extLst>
          </p:cNvPr>
          <p:cNvSpPr/>
          <p:nvPr/>
        </p:nvSpPr>
        <p:spPr>
          <a:xfrm>
            <a:off x="837374" y="3901635"/>
            <a:ext cx="10647489" cy="1022666"/>
          </a:xfrm>
          <a:prstGeom prst="roundRect">
            <a:avLst/>
          </a:prstGeom>
          <a:solidFill>
            <a:srgbClr val="548F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Gill Sans MT" panose="020B0502020104020203"/>
                <a:ea typeface="+mn-ea"/>
                <a:cs typeface="+mn-cs"/>
              </a:rPr>
              <a:t>Continued need to vet parent, provider, and service partner receptivity to a goal-concordant approach within different HMG communities</a:t>
            </a:r>
          </a:p>
        </p:txBody>
      </p:sp>
      <p:sp>
        <p:nvSpPr>
          <p:cNvPr id="11" name="Rectangle: Rounded Corners 10">
            <a:extLst>
              <a:ext uri="{FF2B5EF4-FFF2-40B4-BE49-F238E27FC236}">
                <a16:creationId xmlns:a16="http://schemas.microsoft.com/office/drawing/2014/main" id="{2044CB2F-CC13-F989-8AC6-3CD7AA8FA162}"/>
              </a:ext>
            </a:extLst>
          </p:cNvPr>
          <p:cNvSpPr/>
          <p:nvPr/>
        </p:nvSpPr>
        <p:spPr>
          <a:xfrm>
            <a:off x="837374" y="5194066"/>
            <a:ext cx="10647489" cy="1022666"/>
          </a:xfrm>
          <a:prstGeom prst="roundRect">
            <a:avLst/>
          </a:prstGeom>
          <a:solidFill>
            <a:srgbClr val="548F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FFFFFF"/>
                </a:solidFill>
                <a:effectLst/>
                <a:uLnTx/>
                <a:uFillTx/>
                <a:latin typeface="Gill Sans MT" panose="020B0502020104020203"/>
                <a:ea typeface="+mn-ea"/>
                <a:cs typeface="+mn-cs"/>
              </a:rPr>
              <a:t>Assessing what a goal-concordant approach might actually mean for HMG and how that may impact the HMG mission and model </a:t>
            </a:r>
          </a:p>
        </p:txBody>
      </p:sp>
    </p:spTree>
    <p:extLst>
      <p:ext uri="{BB962C8B-B14F-4D97-AF65-F5344CB8AC3E}">
        <p14:creationId xmlns:p14="http://schemas.microsoft.com/office/powerpoint/2010/main" val="2771338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HMG affiliate systems: </a:t>
            </a:r>
            <a:r>
              <a:rPr lang="en-US" sz="3200" dirty="0"/>
              <a:t>Eliciting, documenting, and sharing parents’ goals provides promising opportunities:</a:t>
            </a:r>
            <a:br>
              <a:rPr lang="en-US" sz="3200" dirty="0"/>
            </a:br>
            <a:endParaRPr lang="en-US" sz="3200" dirty="0"/>
          </a:p>
        </p:txBody>
      </p:sp>
      <p:sp>
        <p:nvSpPr>
          <p:cNvPr id="3" name="Slide Number Placeholder 2"/>
          <p:cNvSpPr>
            <a:spLocks noGrp="1"/>
          </p:cNvSpPr>
          <p:nvPr>
            <p:ph type="sldNum" idx="12"/>
          </p:nvPr>
        </p:nvSpPr>
        <p:spPr/>
        <p:txBody>
          <a:bodyPr/>
          <a:lstStyle/>
          <a:p>
            <a:fld id="{00000000-1234-1234-1234-123412341234}" type="slidenum">
              <a:rPr lang="en-US" smtClean="0"/>
              <a:pPr/>
              <a:t>39</a:t>
            </a:fld>
            <a:endParaRPr lang="en-US"/>
          </a:p>
        </p:txBody>
      </p:sp>
      <p:sp>
        <p:nvSpPr>
          <p:cNvPr id="4" name="Text Placeholder 3"/>
          <p:cNvSpPr>
            <a:spLocks noGrp="1"/>
          </p:cNvSpPr>
          <p:nvPr>
            <p:ph type="body" idx="1"/>
          </p:nvPr>
        </p:nvSpPr>
        <p:spPr>
          <a:xfrm>
            <a:off x="843376" y="2245014"/>
            <a:ext cx="10509597" cy="4224025"/>
          </a:xfrm>
        </p:spPr>
        <p:txBody>
          <a:bodyPr>
            <a:normAutofit/>
          </a:bodyPr>
          <a:lstStyle/>
          <a:p>
            <a:pPr marL="914670" lvl="1" indent="-465275">
              <a:buFont typeface="Arial" panose="020B0604020202020204" pitchFamily="34" charset="0"/>
              <a:buChar char="•"/>
            </a:pPr>
            <a:r>
              <a:rPr lang="en-US" sz="2601" dirty="0"/>
              <a:t>A HMG-parent conversation around family goals can provide value to parents by being strengths-based and power-equalizing;</a:t>
            </a:r>
          </a:p>
          <a:p>
            <a:pPr marL="914670" lvl="1" indent="-465275">
              <a:buFont typeface="Arial" panose="020B0604020202020204" pitchFamily="34" charset="0"/>
              <a:buChar char="•"/>
            </a:pPr>
            <a:r>
              <a:rPr lang="en-US" sz="2601" dirty="0"/>
              <a:t>HMG systems can better match information, referrals, and follow-up activities to holistic intents of families, with the potential for greater follow-through;</a:t>
            </a:r>
          </a:p>
          <a:p>
            <a:pPr marL="914670" lvl="1" indent="-465275">
              <a:buFont typeface="Arial" panose="020B0604020202020204" pitchFamily="34" charset="0"/>
              <a:buChar char="•"/>
            </a:pPr>
            <a:r>
              <a:rPr lang="en-US" sz="2601" dirty="0"/>
              <a:t>Intentional consideration of goals enhances relationship-building and results in repeated, ongoing use of HMG services by families; and</a:t>
            </a:r>
          </a:p>
          <a:p>
            <a:pPr marL="914670" lvl="1" indent="-465275">
              <a:buFont typeface="Arial" panose="020B0604020202020204" pitchFamily="34" charset="0"/>
              <a:buChar char="•"/>
            </a:pPr>
            <a:r>
              <a:rPr lang="en-US" sz="2601" dirty="0"/>
              <a:t>Sharing and consideration of parents’ strengths, goals, priorities, and aspirations adds value to coordinated referral and follow-up with multiple sector partners.</a:t>
            </a:r>
          </a:p>
          <a:p>
            <a:endParaRPr lang="en-US" dirty="0"/>
          </a:p>
        </p:txBody>
      </p:sp>
    </p:spTree>
    <p:extLst>
      <p:ext uri="{BB962C8B-B14F-4D97-AF65-F5344CB8AC3E}">
        <p14:creationId xmlns:p14="http://schemas.microsoft.com/office/powerpoint/2010/main" val="45735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3" y="761984"/>
            <a:ext cx="10515600" cy="491864"/>
          </a:xfrm>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4</a:t>
            </a:fld>
            <a:endParaRPr lang="en-US" dirty="0"/>
          </a:p>
        </p:txBody>
      </p:sp>
      <p:sp>
        <p:nvSpPr>
          <p:cNvPr id="4" name="Text Placeholder 3"/>
          <p:cNvSpPr>
            <a:spLocks noGrp="1"/>
          </p:cNvSpPr>
          <p:nvPr>
            <p:ph type="body" sz="quarter" idx="13"/>
          </p:nvPr>
        </p:nvSpPr>
        <p:spPr>
          <a:xfrm>
            <a:off x="842963" y="1666481"/>
            <a:ext cx="10509250" cy="4642338"/>
          </a:xfrm>
        </p:spPr>
        <p:txBody>
          <a:bodyPr>
            <a:normAutofit/>
          </a:bodyPr>
          <a:lstStyle/>
          <a:p>
            <a:r>
              <a:rPr lang="en-US" dirty="0" smtClean="0"/>
              <a:t>What is “goal concordant care”?</a:t>
            </a:r>
          </a:p>
          <a:p>
            <a:pPr marL="0" indent="0">
              <a:buNone/>
            </a:pPr>
            <a:endParaRPr lang="en-US" dirty="0" smtClean="0"/>
          </a:p>
          <a:p>
            <a:r>
              <a:rPr lang="en-US" dirty="0" smtClean="0"/>
              <a:t>The Help Me Grow Goal Concordant Care project</a:t>
            </a:r>
          </a:p>
          <a:p>
            <a:pPr marL="0" indent="0">
              <a:buNone/>
            </a:pPr>
            <a:endParaRPr lang="en-US" dirty="0" smtClean="0"/>
          </a:p>
          <a:p>
            <a:r>
              <a:rPr lang="en-US" dirty="0" smtClean="0"/>
              <a:t>Breakout: What opportunities are there in your field to improve goal concordant practices?</a:t>
            </a:r>
          </a:p>
          <a:p>
            <a:pPr marL="0" indent="0">
              <a:buNone/>
            </a:pPr>
            <a:endParaRPr lang="en-US" dirty="0" smtClean="0"/>
          </a:p>
          <a:p>
            <a:r>
              <a:rPr lang="en-US" dirty="0" smtClean="0"/>
              <a:t>The future of transforming practice and systems to be goal concordant</a:t>
            </a:r>
          </a:p>
        </p:txBody>
      </p:sp>
    </p:spTree>
    <p:extLst>
      <p:ext uri="{BB962C8B-B14F-4D97-AF65-F5344CB8AC3E}">
        <p14:creationId xmlns:p14="http://schemas.microsoft.com/office/powerpoint/2010/main" val="1000198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The HMG GCC project: Themes</a:t>
            </a:r>
            <a:endParaRPr lang="en-US" b="1" dirty="0"/>
          </a:p>
        </p:txBody>
      </p:sp>
      <p:sp>
        <p:nvSpPr>
          <p:cNvPr id="2" name="Slide Number Placeholder 1"/>
          <p:cNvSpPr>
            <a:spLocks noGrp="1"/>
          </p:cNvSpPr>
          <p:nvPr>
            <p:ph type="sldNum" sz="quarter" idx="12"/>
          </p:nvPr>
        </p:nvSpPr>
        <p:spPr/>
        <p:txBody>
          <a:bodyPr/>
          <a:lstStyle/>
          <a:p>
            <a:fld id="{02752262-9B0A-E64D-B1C3-707FD47A2213}" type="slidenum">
              <a:rPr lang="en-US" smtClean="0"/>
              <a:pPr/>
              <a:t>40</a:t>
            </a:fld>
            <a:endParaRPr lang="en-US" dirty="0"/>
          </a:p>
        </p:txBody>
      </p:sp>
      <p:sp>
        <p:nvSpPr>
          <p:cNvPr id="4" name="Content Placeholder 3"/>
          <p:cNvSpPr>
            <a:spLocks noGrp="1"/>
          </p:cNvSpPr>
          <p:nvPr>
            <p:ph sz="quarter" idx="13"/>
          </p:nvPr>
        </p:nvSpPr>
        <p:spPr>
          <a:xfrm>
            <a:off x="843376" y="2245012"/>
            <a:ext cx="10509598" cy="4019309"/>
          </a:xfrm>
        </p:spPr>
        <p:txBody>
          <a:bodyPr>
            <a:normAutofit fontScale="85000" lnSpcReduction="20000"/>
          </a:bodyPr>
          <a:lstStyle/>
          <a:p>
            <a:r>
              <a:rPr lang="en-US" b="1" dirty="0" smtClean="0"/>
              <a:t>Responsibility</a:t>
            </a:r>
            <a:r>
              <a:rPr lang="en-US" dirty="0" smtClean="0"/>
              <a:t>: </a:t>
            </a:r>
            <a:r>
              <a:rPr lang="en-US" dirty="0"/>
              <a:t>To what extent does asking about goals </a:t>
            </a:r>
            <a:r>
              <a:rPr lang="en-US" dirty="0" smtClean="0"/>
              <a:t>make HMG responsible to "deliver</a:t>
            </a:r>
            <a:r>
              <a:rPr lang="en-US" dirty="0"/>
              <a:t>" on goal achievement</a:t>
            </a:r>
            <a:r>
              <a:rPr lang="en-US" dirty="0" smtClean="0"/>
              <a:t>?</a:t>
            </a:r>
          </a:p>
          <a:p>
            <a:endParaRPr lang="en-US" dirty="0" smtClean="0"/>
          </a:p>
          <a:p>
            <a:r>
              <a:rPr lang="en-US" b="1" dirty="0" smtClean="0"/>
              <a:t>Sustainability: </a:t>
            </a:r>
            <a:r>
              <a:rPr lang="en-US" dirty="0" smtClean="0"/>
              <a:t>How do we sustain practices that may require ongoing training, staff capacity, and supervision?</a:t>
            </a:r>
          </a:p>
          <a:p>
            <a:endParaRPr lang="en-US" b="1" dirty="0" smtClean="0"/>
          </a:p>
          <a:p>
            <a:r>
              <a:rPr lang="en-US" b="1" dirty="0" smtClean="0"/>
              <a:t>Ethical Concerns: </a:t>
            </a:r>
            <a:r>
              <a:rPr lang="en-US" dirty="0" smtClean="0"/>
              <a:t>How do we share goals with partners that may not be prepared to receive them?</a:t>
            </a:r>
          </a:p>
          <a:p>
            <a:endParaRPr lang="en-US" b="1" dirty="0" smtClean="0"/>
          </a:p>
          <a:p>
            <a:r>
              <a:rPr lang="en-US" b="1" dirty="0" smtClean="0"/>
              <a:t>Spirit of a Parent-led agenda: </a:t>
            </a:r>
            <a:r>
              <a:rPr lang="en-US" dirty="0" smtClean="0"/>
              <a:t>How do we make sure the spirit of elevating parent voice and family choice is not overshadowed?</a:t>
            </a:r>
            <a:endParaRPr lang="en-US" dirty="0"/>
          </a:p>
        </p:txBody>
      </p:sp>
    </p:spTree>
    <p:extLst>
      <p:ext uri="{BB962C8B-B14F-4D97-AF65-F5344CB8AC3E}">
        <p14:creationId xmlns:p14="http://schemas.microsoft.com/office/powerpoint/2010/main" val="3963425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376" y="517134"/>
            <a:ext cx="10515600" cy="491864"/>
          </a:xfrm>
        </p:spPr>
        <p:txBody>
          <a:bodyPr/>
          <a:lstStyle/>
          <a:p>
            <a:r>
              <a:rPr lang="en-US" b="1" dirty="0" smtClean="0"/>
              <a:t>Key Issue: “Measuring” goal concordance</a:t>
            </a:r>
            <a:endParaRPr lang="en-US" b="1"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41</a:t>
            </a:fld>
            <a:endParaRPr lang="en-US" dirty="0"/>
          </a:p>
        </p:txBody>
      </p:sp>
      <p:sp>
        <p:nvSpPr>
          <p:cNvPr id="4" name="Content Placeholder 3"/>
          <p:cNvSpPr>
            <a:spLocks noGrp="1"/>
          </p:cNvSpPr>
          <p:nvPr>
            <p:ph sz="quarter" idx="13"/>
          </p:nvPr>
        </p:nvSpPr>
        <p:spPr>
          <a:xfrm>
            <a:off x="843376" y="1228299"/>
            <a:ext cx="10509598" cy="5281683"/>
          </a:xfrm>
        </p:spPr>
        <p:txBody>
          <a:bodyPr>
            <a:normAutofit fontScale="92500" lnSpcReduction="10000"/>
          </a:bodyPr>
          <a:lstStyle/>
          <a:p>
            <a:r>
              <a:rPr lang="en-US" dirty="0" smtClean="0"/>
              <a:t>Attempts to have a standardized question for families after receiving their respective intervention… did not work</a:t>
            </a:r>
          </a:p>
          <a:p>
            <a:r>
              <a:rPr lang="en-US" dirty="0" smtClean="0"/>
              <a:t>Switched to two categories of questions that could be decided upon in each branch: </a:t>
            </a:r>
          </a:p>
          <a:p>
            <a:pPr lvl="1"/>
            <a:r>
              <a:rPr lang="en-US" b="1" dirty="0"/>
              <a:t>1. Family Satisfaction with Interaction:  </a:t>
            </a:r>
            <a:r>
              <a:rPr lang="en-US" dirty="0"/>
              <a:t>This question should be posed to parents at the end of each interaction with the HMG CAP*, regardless of the type or frequency of the interaction.  The question to assess </a:t>
            </a:r>
            <a:r>
              <a:rPr lang="en-US" b="1" dirty="0"/>
              <a:t>Family Satisfaction with an Interaction</a:t>
            </a:r>
            <a:r>
              <a:rPr lang="en-US" dirty="0"/>
              <a:t> is, </a:t>
            </a:r>
            <a:r>
              <a:rPr lang="en-US" b="1" i="1" dirty="0"/>
              <a:t>“Were you satisfied with the support I provided just now?” </a:t>
            </a:r>
            <a:endParaRPr lang="en-US" b="1" i="1" dirty="0" smtClean="0"/>
          </a:p>
          <a:p>
            <a:pPr lvl="1"/>
            <a:r>
              <a:rPr lang="en-US" b="1" dirty="0"/>
              <a:t>2. Family Feelings about Interaction:</a:t>
            </a:r>
            <a:r>
              <a:rPr lang="en-US" dirty="0"/>
              <a:t> This question should be posed to parents at the end of each interaction with the HMG system, regardless of the type or frequency of the interaction.  The question to assess Family Feelings about an Interaction is, </a:t>
            </a:r>
            <a:r>
              <a:rPr lang="en-US" b="1" i="1" dirty="0"/>
              <a:t>“Do you feel I </a:t>
            </a:r>
            <a:r>
              <a:rPr lang="en-US" dirty="0"/>
              <a:t> </a:t>
            </a:r>
            <a:r>
              <a:rPr lang="en-US" b="1" i="1" dirty="0"/>
              <a:t>addressed what mattered most to you?” </a:t>
            </a:r>
            <a:endParaRPr lang="en-US" b="1" i="1" dirty="0" smtClean="0"/>
          </a:p>
          <a:p>
            <a:r>
              <a:rPr lang="en-US" b="1" dirty="0" smtClean="0"/>
              <a:t>This still did not work for many! </a:t>
            </a:r>
            <a:r>
              <a:rPr lang="en-US" dirty="0" smtClean="0"/>
              <a:t>Because of the nature of the interaction with families, many HMGs felt that asking these questions was not garnering meaningful answers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595255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pPr/>
              <a:t>42</a:t>
            </a:fld>
            <a:endParaRPr lang="en-US" dirty="0"/>
          </a:p>
        </p:txBody>
      </p:sp>
      <p:sp>
        <p:nvSpPr>
          <p:cNvPr id="3" name="Text Placeholder 13"/>
          <p:cNvSpPr txBox="1">
            <a:spLocks/>
          </p:cNvSpPr>
          <p:nvPr/>
        </p:nvSpPr>
        <p:spPr>
          <a:xfrm>
            <a:off x="894735" y="2950606"/>
            <a:ext cx="6424593" cy="11032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ltLang="zh-CN" sz="4000" b="1" dirty="0" smtClean="0">
                <a:solidFill>
                  <a:schemeClr val="bg1"/>
                </a:solidFill>
                <a:latin typeface="+mj-lt"/>
                <a:ea typeface="Lato" charset="0"/>
                <a:cs typeface="Lato" charset="0"/>
              </a:rPr>
              <a:t>Applying GCC To Your Work</a:t>
            </a:r>
            <a:endParaRPr lang="en-US" sz="4000" b="1" dirty="0">
              <a:solidFill>
                <a:schemeClr val="bg1"/>
              </a:solidFill>
              <a:latin typeface="+mj-lt"/>
              <a:ea typeface="Lato" charset="0"/>
              <a:cs typeface="Lato" charset="0"/>
            </a:endParaRPr>
          </a:p>
        </p:txBody>
      </p:sp>
    </p:spTree>
    <p:extLst>
      <p:ext uri="{BB962C8B-B14F-4D97-AF65-F5344CB8AC3E}">
        <p14:creationId xmlns:p14="http://schemas.microsoft.com/office/powerpoint/2010/main" val="3633503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43</a:t>
            </a:fld>
            <a:endParaRPr lang="en-US" dirty="0"/>
          </a:p>
        </p:txBody>
      </p:sp>
      <p:sp>
        <p:nvSpPr>
          <p:cNvPr id="4" name="Content Placeholder 3"/>
          <p:cNvSpPr>
            <a:spLocks noGrp="1"/>
          </p:cNvSpPr>
          <p:nvPr>
            <p:ph sz="quarter" idx="13"/>
          </p:nvPr>
        </p:nvSpPr>
        <p:spPr>
          <a:xfrm>
            <a:off x="843377" y="1787858"/>
            <a:ext cx="10509598" cy="4271748"/>
          </a:xfrm>
        </p:spPr>
        <p:txBody>
          <a:bodyPr>
            <a:normAutofit/>
          </a:bodyPr>
          <a:lstStyle/>
          <a:p>
            <a:r>
              <a:rPr lang="en-US" dirty="0" smtClean="0"/>
              <a:t>How might the activities and initial findings from Help Me Grow’s Goal Concordant Care project be relevant to your work?</a:t>
            </a:r>
          </a:p>
          <a:p>
            <a:endParaRPr lang="en-US" dirty="0"/>
          </a:p>
          <a:p>
            <a:r>
              <a:rPr lang="en-US" dirty="0" smtClean="0"/>
              <a:t>What opportunities are there in your field to improve goal concordant practices?</a:t>
            </a:r>
          </a:p>
          <a:p>
            <a:endParaRPr lang="en-US" dirty="0"/>
          </a:p>
          <a:p>
            <a:r>
              <a:rPr lang="en-US" dirty="0" smtClean="0"/>
              <a:t>How might you measure “goal concordance” in your work?</a:t>
            </a:r>
            <a:endParaRPr lang="en-US" dirty="0"/>
          </a:p>
        </p:txBody>
      </p:sp>
    </p:spTree>
    <p:extLst>
      <p:ext uri="{BB962C8B-B14F-4D97-AF65-F5344CB8AC3E}">
        <p14:creationId xmlns:p14="http://schemas.microsoft.com/office/powerpoint/2010/main" val="35064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752262-9B0A-E64D-B1C3-707FD47A2213}" type="slidenum">
              <a:rPr lang="en-US" smtClean="0"/>
              <a:pPr/>
              <a:t>44</a:t>
            </a:fld>
            <a:endParaRPr lang="en-US" dirty="0"/>
          </a:p>
        </p:txBody>
      </p:sp>
      <p:sp>
        <p:nvSpPr>
          <p:cNvPr id="3" name="Text Placeholder 13"/>
          <p:cNvSpPr txBox="1">
            <a:spLocks/>
          </p:cNvSpPr>
          <p:nvPr/>
        </p:nvSpPr>
        <p:spPr>
          <a:xfrm>
            <a:off x="894735" y="2950606"/>
            <a:ext cx="10445989" cy="110323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ltLang="zh-CN" sz="4000" b="1" dirty="0" smtClean="0">
                <a:solidFill>
                  <a:schemeClr val="bg1"/>
                </a:solidFill>
                <a:latin typeface="+mj-lt"/>
                <a:ea typeface="Lato" charset="0"/>
                <a:cs typeface="Lato" charset="0"/>
              </a:rPr>
              <a:t>The Future: Transforming Systems to be Goal Concordant</a:t>
            </a:r>
            <a:endParaRPr lang="en-US" sz="4000" b="1" dirty="0">
              <a:solidFill>
                <a:schemeClr val="bg1"/>
              </a:solidFill>
              <a:latin typeface="+mj-lt"/>
              <a:ea typeface="Lato" charset="0"/>
              <a:cs typeface="Lato" charset="0"/>
            </a:endParaRPr>
          </a:p>
        </p:txBody>
      </p:sp>
    </p:spTree>
    <p:extLst>
      <p:ext uri="{BB962C8B-B14F-4D97-AF65-F5344CB8AC3E}">
        <p14:creationId xmlns:p14="http://schemas.microsoft.com/office/powerpoint/2010/main" val="11055836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Next Phases for Our Work</a:t>
            </a:r>
            <a:endParaRPr lang="en-US" b="1"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45</a:t>
            </a:fld>
            <a:endParaRPr lang="en-US" dirty="0"/>
          </a:p>
        </p:txBody>
      </p:sp>
      <p:sp>
        <p:nvSpPr>
          <p:cNvPr id="4" name="Content Placeholder 3"/>
          <p:cNvSpPr>
            <a:spLocks noGrp="1"/>
          </p:cNvSpPr>
          <p:nvPr>
            <p:ph sz="quarter" idx="13"/>
          </p:nvPr>
        </p:nvSpPr>
        <p:spPr/>
        <p:txBody>
          <a:bodyPr>
            <a:normAutofit fontScale="92500" lnSpcReduction="10000"/>
          </a:bodyPr>
          <a:lstStyle/>
          <a:p>
            <a:r>
              <a:rPr lang="en-US" sz="3600" dirty="0" smtClean="0"/>
              <a:t>Finish project in October 2023</a:t>
            </a:r>
          </a:p>
          <a:p>
            <a:r>
              <a:rPr lang="en-US" sz="3600" dirty="0" smtClean="0"/>
              <a:t>Review and publish results</a:t>
            </a:r>
          </a:p>
          <a:p>
            <a:r>
              <a:rPr lang="en-US" sz="3600" dirty="0" smtClean="0"/>
              <a:t>Scale up any meaningful strategies across our Network</a:t>
            </a:r>
          </a:p>
          <a:p>
            <a:r>
              <a:rPr lang="en-US" sz="3600" dirty="0" smtClean="0"/>
              <a:t>Identify key strategies and measures of goal concordance and update our Model and measurement accordingly</a:t>
            </a:r>
          </a:p>
          <a:p>
            <a:r>
              <a:rPr lang="en-US" sz="3600" dirty="0" smtClean="0"/>
              <a:t>Build out capacity (skills, knowledge, etc.) of leaders and invest in community “infrastructure” to design and implement systems of care driven by family goals</a:t>
            </a:r>
          </a:p>
          <a:p>
            <a:endParaRPr lang="en-US" sz="3600" dirty="0"/>
          </a:p>
        </p:txBody>
      </p:sp>
    </p:spTree>
    <p:extLst>
      <p:ext uri="{BB962C8B-B14F-4D97-AF65-F5344CB8AC3E}">
        <p14:creationId xmlns:p14="http://schemas.microsoft.com/office/powerpoint/2010/main" val="3969768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Vision for the Future</a:t>
            </a:r>
            <a:endParaRPr lang="en-US" b="1"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46</a:t>
            </a:fld>
            <a:endParaRPr lang="en-US" dirty="0"/>
          </a:p>
        </p:txBody>
      </p:sp>
      <p:sp>
        <p:nvSpPr>
          <p:cNvPr id="4" name="Content Placeholder 3"/>
          <p:cNvSpPr>
            <a:spLocks noGrp="1"/>
          </p:cNvSpPr>
          <p:nvPr>
            <p:ph sz="quarter" idx="13"/>
          </p:nvPr>
        </p:nvSpPr>
        <p:spPr>
          <a:xfrm>
            <a:off x="842963" y="2189163"/>
            <a:ext cx="4561550" cy="3943350"/>
          </a:xfrm>
        </p:spPr>
        <p:txBody>
          <a:bodyPr>
            <a:normAutofit fontScale="92500" lnSpcReduction="10000"/>
          </a:bodyPr>
          <a:lstStyle/>
          <a:p>
            <a:r>
              <a:rPr lang="en-US" b="1" dirty="0" smtClean="0"/>
              <a:t>The “end user” (families) is the driving force in the care they receive</a:t>
            </a:r>
          </a:p>
          <a:p>
            <a:endParaRPr lang="en-US" b="1" dirty="0" smtClean="0"/>
          </a:p>
          <a:p>
            <a:r>
              <a:rPr lang="en-US" b="1" dirty="0" smtClean="0"/>
              <a:t>Shift in power dynamics among “providers” and “recipients” can advance equity and improve outcomes</a:t>
            </a:r>
          </a:p>
          <a:p>
            <a:endParaRPr lang="en-US" b="1" dirty="0"/>
          </a:p>
          <a:p>
            <a:r>
              <a:rPr lang="en-US" b="1" dirty="0" smtClean="0"/>
              <a:t>What is your vision?</a:t>
            </a:r>
            <a:endParaRPr lang="en-US" b="1" dirty="0"/>
          </a:p>
        </p:txBody>
      </p:sp>
    </p:spTree>
    <p:extLst>
      <p:ext uri="{BB962C8B-B14F-4D97-AF65-F5344CB8AC3E}">
        <p14:creationId xmlns:p14="http://schemas.microsoft.com/office/powerpoint/2010/main" val="292563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648" y="2790877"/>
            <a:ext cx="3196702" cy="727606"/>
          </a:xfrm>
          <a:prstGeom prst="rect">
            <a:avLst/>
          </a:prstGeom>
        </p:spPr>
      </p:pic>
      <p:sp>
        <p:nvSpPr>
          <p:cNvPr id="4" name="TextBox 3"/>
          <p:cNvSpPr txBox="1"/>
          <p:nvPr/>
        </p:nvSpPr>
        <p:spPr>
          <a:xfrm>
            <a:off x="4497648" y="6241559"/>
            <a:ext cx="3196701" cy="215444"/>
          </a:xfrm>
          <a:prstGeom prst="rect">
            <a:avLst/>
          </a:prstGeom>
          <a:noFill/>
        </p:spPr>
        <p:txBody>
          <a:bodyPr wrap="square" rtlCol="0" anchor="b">
            <a:spAutoFit/>
          </a:bodyPr>
          <a:lstStyle/>
          <a:p>
            <a:pPr algn="ctr"/>
            <a:r>
              <a:rPr lang="en-US" sz="800" kern="1000" spc="100" dirty="0">
                <a:solidFill>
                  <a:schemeClr val="bg1"/>
                </a:solidFill>
                <a:latin typeface="Lato" charset="0"/>
                <a:ea typeface="Lato" charset="0"/>
                <a:cs typeface="Lato" charset="0"/>
              </a:rPr>
              <a:t>HELPMEGROWNATIONAL.ORG</a:t>
            </a:r>
          </a:p>
        </p:txBody>
      </p:sp>
    </p:spTree>
    <p:extLst>
      <p:ext uri="{BB962C8B-B14F-4D97-AF65-F5344CB8AC3E}">
        <p14:creationId xmlns:p14="http://schemas.microsoft.com/office/powerpoint/2010/main" val="1715682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3" y="763066"/>
            <a:ext cx="10515600" cy="491864"/>
          </a:xfrm>
        </p:spPr>
        <p:txBody>
          <a:bodyPr/>
          <a:lstStyle/>
          <a:p>
            <a:r>
              <a:rPr lang="en-US" dirty="0" smtClean="0"/>
              <a:t>Context</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5</a:t>
            </a:fld>
            <a:endParaRPr lang="en-US" dirty="0"/>
          </a:p>
        </p:txBody>
      </p:sp>
      <p:sp>
        <p:nvSpPr>
          <p:cNvPr id="4" name="Text Placeholder 3"/>
          <p:cNvSpPr>
            <a:spLocks noGrp="1"/>
          </p:cNvSpPr>
          <p:nvPr>
            <p:ph type="body" sz="quarter" idx="13"/>
          </p:nvPr>
        </p:nvSpPr>
        <p:spPr>
          <a:xfrm>
            <a:off x="849313" y="1625600"/>
            <a:ext cx="10509250" cy="4193309"/>
          </a:xfrm>
        </p:spPr>
        <p:txBody>
          <a:bodyPr/>
          <a:lstStyle/>
          <a:p>
            <a:r>
              <a:rPr lang="en-US" dirty="0" smtClean="0"/>
              <a:t>Early childhood field= all those that work to support young children and their families, inclusive of health care providers, child care providers, social services, community-based organizations, family leaders, etc.</a:t>
            </a:r>
          </a:p>
          <a:p>
            <a:pPr lvl="1"/>
            <a:r>
              <a:rPr lang="en-US" dirty="0" smtClean="0"/>
              <a:t>The child– and therefore, the family– is our “end user”</a:t>
            </a:r>
          </a:p>
          <a:p>
            <a:r>
              <a:rPr lang="en-US" dirty="0" smtClean="0"/>
              <a:t>U.S. cultural context:</a:t>
            </a:r>
          </a:p>
          <a:p>
            <a:pPr lvl="1"/>
            <a:r>
              <a:rPr lang="en-US" dirty="0" smtClean="0"/>
              <a:t>Culture of individualism and capitalism -&gt; do not have a lot of comprehensive, preventative, supportive services</a:t>
            </a:r>
          </a:p>
          <a:p>
            <a:pPr lvl="1"/>
            <a:r>
              <a:rPr lang="en-US" dirty="0" smtClean="0"/>
              <a:t>History of “power over”</a:t>
            </a:r>
            <a:endParaRPr lang="en-US" dirty="0"/>
          </a:p>
        </p:txBody>
      </p:sp>
    </p:spTree>
    <p:extLst>
      <p:ext uri="{BB962C8B-B14F-4D97-AF65-F5344CB8AC3E}">
        <p14:creationId xmlns:p14="http://schemas.microsoft.com/office/powerpoint/2010/main" val="126979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is an early childhood system?</a:t>
            </a:r>
            <a:endParaRPr lang="en-US"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02752262-9B0A-E64D-B1C3-707FD47A2213}" type="slidenum">
              <a:rPr lang="en-US" smtClean="0"/>
              <a:pPr/>
              <a:t>6</a:t>
            </a:fld>
            <a:endParaRPr lang="en-US" dirty="0"/>
          </a:p>
        </p:txBody>
      </p:sp>
      <p:sp>
        <p:nvSpPr>
          <p:cNvPr id="4" name="Content Placeholder 3"/>
          <p:cNvSpPr>
            <a:spLocks noGrp="1"/>
          </p:cNvSpPr>
          <p:nvPr>
            <p:ph type="body" sz="quarter" idx="13"/>
          </p:nvPr>
        </p:nvSpPr>
        <p:spPr>
          <a:xfrm>
            <a:off x="842963" y="1966913"/>
            <a:ext cx="4370482" cy="3417887"/>
          </a:xfrm>
        </p:spPr>
        <p:txBody>
          <a:bodyPr/>
          <a:lstStyle/>
          <a:p>
            <a:r>
              <a:rPr lang="en-US" dirty="0" smtClean="0"/>
              <a:t>Interdependent policies, programs, services, and infrastructure</a:t>
            </a:r>
          </a:p>
          <a:p>
            <a:r>
              <a:rPr lang="en-US" dirty="0" smtClean="0"/>
              <a:t>Inclusive of all child- and family-serving systems</a:t>
            </a:r>
          </a:p>
          <a:p>
            <a:r>
              <a:rPr lang="en-US" dirty="0" smtClean="0"/>
              <a:t>The system is a sum of its parts– it’s how all of the gears work together</a:t>
            </a:r>
            <a:endParaRPr lang="en-US" dirty="0"/>
          </a:p>
        </p:txBody>
      </p:sp>
      <p:pic>
        <p:nvPicPr>
          <p:cNvPr id="5" name="Picture 2" descr="occh flower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672" y="2286995"/>
            <a:ext cx="6435191" cy="4078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5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0" dirty="0" smtClean="0"/>
              <a:t>Early Childhood System Building</a:t>
            </a:r>
            <a:br>
              <a:rPr lang="en-US" sz="3200" b="0" dirty="0" smtClean="0"/>
            </a:br>
            <a:r>
              <a:rPr lang="en-US" sz="3200" b="0" dirty="0" smtClean="0"/>
              <a:t>Guided by Families, Advanced by Help Me Grow</a:t>
            </a:r>
            <a:endParaRPr lang="en-US" sz="3200" b="0"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992" y="2389803"/>
            <a:ext cx="4740965" cy="3160643"/>
          </a:xfrm>
          <a:prstGeom prst="ellipse">
            <a:avLst/>
          </a:prstGeom>
          <a:ln w="31750" cap="rnd">
            <a:solidFill>
              <a:srgbClr val="24A1A8"/>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4"/>
          <a:srcRect l="1598"/>
          <a:stretch/>
        </p:blipFill>
        <p:spPr>
          <a:xfrm>
            <a:off x="5742137" y="1865307"/>
            <a:ext cx="5610837" cy="4209636"/>
          </a:xfrm>
          <a:prstGeom prst="rect">
            <a:avLst/>
          </a:prstGeom>
        </p:spPr>
      </p:pic>
    </p:spTree>
    <p:extLst>
      <p:ext uri="{BB962C8B-B14F-4D97-AF65-F5344CB8AC3E}">
        <p14:creationId xmlns:p14="http://schemas.microsoft.com/office/powerpoint/2010/main" val="1179068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20361" b="5393"/>
          <a:stretch/>
        </p:blipFill>
        <p:spPr>
          <a:xfrm>
            <a:off x="2882085" y="1198627"/>
            <a:ext cx="6898548" cy="5118752"/>
          </a:xfrm>
          <a:prstGeom prst="rect">
            <a:avLst/>
          </a:prstGeom>
        </p:spPr>
      </p:pic>
      <p:sp>
        <p:nvSpPr>
          <p:cNvPr id="7" name="Title 6"/>
          <p:cNvSpPr>
            <a:spLocks noGrp="1"/>
          </p:cNvSpPr>
          <p:nvPr>
            <p:ph type="title"/>
          </p:nvPr>
        </p:nvSpPr>
        <p:spPr/>
        <p:txBody>
          <a:bodyPr>
            <a:normAutofit fontScale="90000"/>
          </a:bodyPr>
          <a:lstStyle/>
          <a:p>
            <a:pPr algn="ctr"/>
            <a:r>
              <a:rPr lang="en-US" sz="3600" b="0" dirty="0" smtClean="0">
                <a:solidFill>
                  <a:srgbClr val="E19D39"/>
                </a:solidFill>
              </a:rPr>
              <a:t>THE HELP ME GROW MODEL </a:t>
            </a:r>
            <a:endParaRPr lang="en-US" sz="3600" b="0" dirty="0">
              <a:solidFill>
                <a:srgbClr val="E19D39"/>
              </a:solidFill>
            </a:endParaRP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2752262-9B0A-E64D-B1C3-707FD47A2213}" type="slidenum">
              <a:rPr kumimoji="0" lang="en-US" sz="105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5" name="Picture 4" descr="HMG_logo_NtlCtr-1TRADEMARK.png"/>
          <p:cNvPicPr>
            <a:picLocks noChangeAspect="1"/>
          </p:cNvPicPr>
          <p:nvPr/>
        </p:nvPicPr>
        <p:blipFill>
          <a:blip r:embed="rId3" cstate="print"/>
          <a:stretch>
            <a:fillRect/>
          </a:stretch>
        </p:blipFill>
        <p:spPr>
          <a:xfrm>
            <a:off x="9281024" y="5965903"/>
            <a:ext cx="2557070" cy="6573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9969" y="1924879"/>
            <a:ext cx="2247002" cy="228537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3307" y="1529926"/>
            <a:ext cx="2271097" cy="230988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7987" y="3758003"/>
            <a:ext cx="2369820" cy="241029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6252" y="3385804"/>
            <a:ext cx="2288371" cy="2327451"/>
          </a:xfrm>
          <a:prstGeom prst="rect">
            <a:avLst/>
          </a:prstGeom>
        </p:spPr>
      </p:pic>
    </p:spTree>
    <p:extLst>
      <p:ext uri="{BB962C8B-B14F-4D97-AF65-F5344CB8AC3E}">
        <p14:creationId xmlns:p14="http://schemas.microsoft.com/office/powerpoint/2010/main" val="377974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4500" fill="hold"/>
                                        <p:tgtEl>
                                          <p:spTgt spid="9"/>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4500" fill="hold"/>
                                        <p:tgtEl>
                                          <p:spTgt spid="10"/>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4500" fill="hold"/>
                                        <p:tgtEl>
                                          <p:spTgt spid="12"/>
                                        </p:tgtEl>
                                        <p:attrNameLst>
                                          <p:attrName>r</p:attrName>
                                        </p:attrNameLst>
                                      </p:cBhvr>
                                    </p:animRot>
                                  </p:childTnLst>
                                </p:cTn>
                              </p:par>
                              <p:par>
                                <p:cTn id="11" presetID="8" presetClass="emph" presetSubtype="0" repeatCount="indefinite" fill="hold" nodeType="withEffect">
                                  <p:stCondLst>
                                    <p:cond delay="0"/>
                                  </p:stCondLst>
                                  <p:endCondLst>
                                    <p:cond evt="onNext" delay="0">
                                      <p:tgtEl>
                                        <p:sldTgt/>
                                      </p:tgtEl>
                                    </p:cond>
                                  </p:endCondLst>
                                  <p:childTnLst>
                                    <p:animRot by="21600000">
                                      <p:cBhvr>
                                        <p:cTn id="12" dur="45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context? Poll Answers</a:t>
            </a:r>
            <a:endParaRPr lang="en-US" dirty="0"/>
          </a:p>
        </p:txBody>
      </p:sp>
      <p:sp>
        <p:nvSpPr>
          <p:cNvPr id="3" name="Slide Number Placeholder 2"/>
          <p:cNvSpPr>
            <a:spLocks noGrp="1"/>
          </p:cNvSpPr>
          <p:nvPr>
            <p:ph type="sldNum" sz="quarter" idx="12"/>
          </p:nvPr>
        </p:nvSpPr>
        <p:spPr/>
        <p:txBody>
          <a:bodyPr/>
          <a:lstStyle/>
          <a:p>
            <a:fld id="{02752262-9B0A-E64D-B1C3-707FD47A2213}" type="slidenum">
              <a:rPr lang="en-US" smtClean="0"/>
              <a:pPr/>
              <a:t>9</a:t>
            </a:fld>
            <a:endParaRPr lang="en-US" dirty="0"/>
          </a:p>
        </p:txBody>
      </p:sp>
      <p:sp>
        <p:nvSpPr>
          <p:cNvPr id="4" name="Text Placeholder 3"/>
          <p:cNvSpPr>
            <a:spLocks noGrp="1"/>
          </p:cNvSpPr>
          <p:nvPr>
            <p:ph type="body" sz="quarter" idx="13"/>
          </p:nvPr>
        </p:nvSpPr>
        <p:spPr/>
        <p:txBody>
          <a:bodyPr/>
          <a:lstStyle/>
          <a:p>
            <a:r>
              <a:rPr lang="en-US" dirty="0" smtClean="0"/>
              <a:t>How would you describe your field of work?</a:t>
            </a:r>
          </a:p>
          <a:p>
            <a:endParaRPr lang="en-US" dirty="0"/>
          </a:p>
          <a:p>
            <a:r>
              <a:rPr lang="en-US" dirty="0" smtClean="0"/>
              <a:t>What do you think of when you hear the term “goal concordant?”</a:t>
            </a:r>
            <a:endParaRPr lang="en-US" dirty="0"/>
          </a:p>
        </p:txBody>
      </p:sp>
    </p:spTree>
    <p:extLst>
      <p:ext uri="{BB962C8B-B14F-4D97-AF65-F5344CB8AC3E}">
        <p14:creationId xmlns:p14="http://schemas.microsoft.com/office/powerpoint/2010/main" val="276965220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MG National Slide Deck Template_June2022" id="{F02245E4-E742-46A6-B336-0E2C03F75047}" vid="{A6FECB6D-07B5-4C18-96D1-2D2E342CAF2C}"/>
    </a:ext>
  </a:extLst>
</a:theme>
</file>

<file path=ppt/theme/theme2.xml><?xml version="1.0" encoding="utf-8"?>
<a:theme xmlns:a="http://schemas.openxmlformats.org/drawingml/2006/main" name="1_Office Theme">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HMG National Slide Deck Template_June2022</Template>
  <TotalTime>404</TotalTime>
  <Words>4467</Words>
  <Application>Microsoft Office PowerPoint</Application>
  <PresentationFormat>Widescreen</PresentationFormat>
  <Paragraphs>493</Paragraphs>
  <Slides>47</Slides>
  <Notes>23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47</vt:i4>
      </vt:variant>
    </vt:vector>
  </HeadingPairs>
  <TitlesOfParts>
    <vt:vector size="60" baseType="lpstr">
      <vt:lpstr>Acumin Pro</vt:lpstr>
      <vt:lpstr>Arial</vt:lpstr>
      <vt:lpstr>Calibri</vt:lpstr>
      <vt:lpstr>Calibri Light</vt:lpstr>
      <vt:lpstr>Courier New</vt:lpstr>
      <vt:lpstr>Gill Sans MT</vt:lpstr>
      <vt:lpstr>Lato</vt:lpstr>
      <vt:lpstr>Lato Regular</vt:lpstr>
      <vt:lpstr>Symbol</vt:lpstr>
      <vt:lpstr>Times New Roman</vt:lpstr>
      <vt:lpstr>Wingdings</vt:lpstr>
      <vt:lpstr>Office Theme</vt:lpstr>
      <vt:lpstr>1_Office Theme</vt:lpstr>
      <vt:lpstr>Title</vt:lpstr>
      <vt:lpstr>PowerPoint Presentation</vt:lpstr>
      <vt:lpstr>Session Objectives</vt:lpstr>
      <vt:lpstr>Agenda</vt:lpstr>
      <vt:lpstr>Context</vt:lpstr>
      <vt:lpstr>What is an early childhood system?</vt:lpstr>
      <vt:lpstr>Early Childhood System Building Guided by Families, Advanced by Help Me Grow</vt:lpstr>
      <vt:lpstr>THE HELP ME GROW MODEL </vt:lpstr>
      <vt:lpstr>What’s your context? Poll Answers</vt:lpstr>
      <vt:lpstr>PowerPoint Presentation</vt:lpstr>
      <vt:lpstr>History of Goal Concordant Care</vt:lpstr>
      <vt:lpstr>Goal Concordant Care in Multiple Contexts</vt:lpstr>
      <vt:lpstr>Help Me Grow Model Progression Advancing Goal Concordant Care via Help Me Grow</vt:lpstr>
      <vt:lpstr>Goal Concordant Care in the context of Help Me Grow</vt:lpstr>
      <vt:lpstr>GCC PILLARS for Help Me Grow</vt:lpstr>
      <vt:lpstr>Goal Concordant Care Practices for Help Me Grow</vt:lpstr>
      <vt:lpstr>Advancing Goal Concordant Care via Help Me Grow</vt:lpstr>
      <vt:lpstr>What would “Goal Concordant Care” mean in your context?</vt:lpstr>
      <vt:lpstr>PowerPoint Presentation</vt:lpstr>
      <vt:lpstr>The Help Me Grow Model</vt:lpstr>
      <vt:lpstr>Goal Concordant Care Learning Community: Why are we here?</vt:lpstr>
      <vt:lpstr>The Help Me Grow Model with a Goal Concordant Framework</vt:lpstr>
      <vt:lpstr>Project Design: Learning Community with 4 “Branches”</vt:lpstr>
      <vt:lpstr>Uncharted Territory</vt:lpstr>
      <vt:lpstr>PowerPoint Presentation</vt:lpstr>
      <vt:lpstr>GCC: Three Levels of Project Evaluation</vt:lpstr>
      <vt:lpstr>Co-Design of Project</vt:lpstr>
      <vt:lpstr>Your Turn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Findings from Project</vt:lpstr>
      <vt:lpstr>Where Are We after Project Quarter 2?</vt:lpstr>
      <vt:lpstr>HMG affiliate systems: Eliciting, documenting, and sharing parents’ goals provides promising opportunities: </vt:lpstr>
      <vt:lpstr>The HMG GCC project: Themes</vt:lpstr>
      <vt:lpstr>Key Issue: “Measuring” goal concordance</vt:lpstr>
      <vt:lpstr>PowerPoint Presentation</vt:lpstr>
      <vt:lpstr>Discussion</vt:lpstr>
      <vt:lpstr>PowerPoint Presentation</vt:lpstr>
      <vt:lpstr>Next Phases for Our Work</vt:lpstr>
      <vt:lpstr>A Vision for the Future</vt:lpstr>
      <vt:lpstr>PowerPoint Presentation</vt:lpstr>
    </vt:vector>
  </TitlesOfParts>
  <Company>Connecticut Children's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Passarelli, Melissa</dc:creator>
  <cp:lastModifiedBy>Passarelli, Melissa</cp:lastModifiedBy>
  <cp:revision>17</cp:revision>
  <cp:lastPrinted>2019-04-12T14:56:32Z</cp:lastPrinted>
  <dcterms:created xsi:type="dcterms:W3CDTF">2023-07-03T11:41:55Z</dcterms:created>
  <dcterms:modified xsi:type="dcterms:W3CDTF">2023-07-11T01:03:51Z</dcterms:modified>
</cp:coreProperties>
</file>