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3"/>
  </p:notesMasterIdLst>
  <p:handoutMasterIdLst>
    <p:handoutMasterId r:id="rId4"/>
  </p:handoutMasterIdLst>
  <p:sldIdLst>
    <p:sldId id="283" r:id="rId2"/>
  </p:sldIdLst>
  <p:sldSz cx="32918400" cy="49377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D39"/>
    <a:srgbClr val="548FD6"/>
    <a:srgbClr val="A37CB2"/>
    <a:srgbClr val="9263A5"/>
    <a:srgbClr val="62416F"/>
    <a:srgbClr val="976CA9"/>
    <a:srgbClr val="BB9EC6"/>
    <a:srgbClr val="AF8DBD"/>
    <a:srgbClr val="24A1A8"/>
    <a:srgbClr val="D86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4"/>
    <p:restoredTop sz="96472" autoAdjust="0"/>
  </p:normalViewPr>
  <p:slideViewPr>
    <p:cSldViewPr snapToGrid="0" snapToObjects="1">
      <p:cViewPr varScale="1">
        <p:scale>
          <a:sx n="10" d="100"/>
          <a:sy n="10" d="100"/>
        </p:scale>
        <p:origin x="1600" y="4"/>
      </p:cViewPr>
      <p:guideLst/>
    </p:cSldViewPr>
  </p:slideViewPr>
  <p:notesTextViewPr>
    <p:cViewPr>
      <p:scale>
        <a:sx n="1" d="1"/>
        <a:sy n="1" d="1"/>
      </p:scale>
      <p:origin x="0" y="0"/>
    </p:cViewPr>
  </p:notesTextViewPr>
  <p:notesViewPr>
    <p:cSldViewPr snapToGrid="0" snapToObjects="1">
      <p:cViewPr varScale="1">
        <p:scale>
          <a:sx n="139" d="100"/>
          <a:sy n="139" d="100"/>
        </p:scale>
        <p:origin x="34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9931F-7442-4D1F-ACF3-FEC0BB6F8B8F}"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B2831E5A-ECD3-4689-9E38-60421A7B3109}">
      <dgm:prSet phldrT="[Text]"/>
      <dgm:spPr/>
      <dgm:t>
        <a:bodyPr/>
        <a:lstStyle/>
        <a:p>
          <a:r>
            <a:rPr lang="en-US" dirty="0"/>
            <a:t>Motivational Interviewing</a:t>
          </a:r>
        </a:p>
      </dgm:t>
    </dgm:pt>
    <dgm:pt modelId="{30CB5E2E-4EA0-4D22-9A83-BE2C4AA358D2}" type="parTrans" cxnId="{6BBBF957-580F-44AD-8077-746BB8368AD0}">
      <dgm:prSet/>
      <dgm:spPr/>
      <dgm:t>
        <a:bodyPr/>
        <a:lstStyle/>
        <a:p>
          <a:endParaRPr lang="en-US"/>
        </a:p>
      </dgm:t>
    </dgm:pt>
    <dgm:pt modelId="{CA99C2D7-8428-4569-8AA0-3DD893682004}" type="sibTrans" cxnId="{6BBBF957-580F-44AD-8077-746BB8368AD0}">
      <dgm:prSet/>
      <dgm:spPr/>
      <dgm:t>
        <a:bodyPr/>
        <a:lstStyle/>
        <a:p>
          <a:endParaRPr lang="en-US"/>
        </a:p>
      </dgm:t>
    </dgm:pt>
    <dgm:pt modelId="{93493755-C3C5-4435-A935-79588CE014B2}">
      <dgm:prSet phldrT="[Text]"/>
      <dgm:spPr/>
      <dgm:t>
        <a:bodyPr/>
        <a:lstStyle/>
        <a:p>
          <a:r>
            <a:rPr lang="en-US" dirty="0"/>
            <a:t>Centralized Access Point</a:t>
          </a:r>
        </a:p>
      </dgm:t>
    </dgm:pt>
    <dgm:pt modelId="{7A324F40-ED8C-40CE-BC75-AE5AAD1508D3}" type="parTrans" cxnId="{7D45305D-8FC8-458A-AF9B-7CCB090ACE47}">
      <dgm:prSet/>
      <dgm:spPr/>
      <dgm:t>
        <a:bodyPr/>
        <a:lstStyle/>
        <a:p>
          <a:endParaRPr lang="en-US"/>
        </a:p>
      </dgm:t>
    </dgm:pt>
    <dgm:pt modelId="{63118A26-F044-45B8-A208-D6D4B5E5F4EF}" type="sibTrans" cxnId="{7D45305D-8FC8-458A-AF9B-7CCB090ACE47}">
      <dgm:prSet/>
      <dgm:spPr/>
      <dgm:t>
        <a:bodyPr/>
        <a:lstStyle/>
        <a:p>
          <a:endParaRPr lang="en-US"/>
        </a:p>
      </dgm:t>
    </dgm:pt>
    <dgm:pt modelId="{68092194-664F-4D51-8E7D-0E4DECF89BF4}">
      <dgm:prSet phldrT="[Text]"/>
      <dgm:spPr/>
      <dgm:t>
        <a:bodyPr/>
        <a:lstStyle/>
        <a:p>
          <a:r>
            <a:rPr lang="en-US" dirty="0"/>
            <a:t>University at Buffalo Motivational Interviewing Center</a:t>
          </a:r>
        </a:p>
      </dgm:t>
    </dgm:pt>
    <dgm:pt modelId="{1576377F-3580-4643-B6EA-19CD1FAABB63}" type="parTrans" cxnId="{C3E94FCB-A869-4F5C-A28F-A2AE7D812C26}">
      <dgm:prSet/>
      <dgm:spPr/>
      <dgm:t>
        <a:bodyPr/>
        <a:lstStyle/>
        <a:p>
          <a:endParaRPr lang="en-US"/>
        </a:p>
      </dgm:t>
    </dgm:pt>
    <dgm:pt modelId="{3D4145F6-F016-4BAB-9B00-E7DA8234930A}" type="sibTrans" cxnId="{C3E94FCB-A869-4F5C-A28F-A2AE7D812C26}">
      <dgm:prSet/>
      <dgm:spPr/>
      <dgm:t>
        <a:bodyPr/>
        <a:lstStyle/>
        <a:p>
          <a:endParaRPr lang="en-US"/>
        </a:p>
      </dgm:t>
    </dgm:pt>
    <dgm:pt modelId="{0F2B604C-ECEC-465A-A673-7EF57729CEA3}">
      <dgm:prSet phldrT="[Text]"/>
      <dgm:spPr/>
      <dgm:t>
        <a:bodyPr/>
        <a:lstStyle/>
        <a:p>
          <a:r>
            <a:rPr lang="en-US" dirty="0"/>
            <a:t>Healthy Outcomes from Positive Experiences (HOPE)</a:t>
          </a:r>
        </a:p>
      </dgm:t>
    </dgm:pt>
    <dgm:pt modelId="{34C71655-D2B0-4D2B-A0D8-0FC43EAA3281}" type="parTrans" cxnId="{9C2141F4-BEAB-4BC1-9120-0C932C85FF05}">
      <dgm:prSet/>
      <dgm:spPr/>
      <dgm:t>
        <a:bodyPr/>
        <a:lstStyle/>
        <a:p>
          <a:endParaRPr lang="en-US"/>
        </a:p>
      </dgm:t>
    </dgm:pt>
    <dgm:pt modelId="{8FEA4F8E-4DA4-40BC-9D6D-33F3B3AF797A}" type="sibTrans" cxnId="{9C2141F4-BEAB-4BC1-9120-0C932C85FF05}">
      <dgm:prSet/>
      <dgm:spPr/>
      <dgm:t>
        <a:bodyPr/>
        <a:lstStyle/>
        <a:p>
          <a:endParaRPr lang="en-US"/>
        </a:p>
      </dgm:t>
    </dgm:pt>
    <dgm:pt modelId="{CBAD185C-1993-4428-A8CA-5719B9E787F4}">
      <dgm:prSet phldrT="[Text]"/>
      <dgm:spPr/>
      <dgm:t>
        <a:bodyPr/>
        <a:lstStyle/>
        <a:p>
          <a:r>
            <a:rPr lang="en-US" dirty="0"/>
            <a:t>Child Health Care Provider Outreach</a:t>
          </a:r>
        </a:p>
      </dgm:t>
    </dgm:pt>
    <dgm:pt modelId="{FE09A19C-EE35-4A20-8523-35DE193C3F0D}" type="parTrans" cxnId="{861E2319-2335-4EAF-A6EF-BFF739F37FA1}">
      <dgm:prSet/>
      <dgm:spPr/>
      <dgm:t>
        <a:bodyPr/>
        <a:lstStyle/>
        <a:p>
          <a:endParaRPr lang="en-US"/>
        </a:p>
      </dgm:t>
    </dgm:pt>
    <dgm:pt modelId="{105305AA-FE27-492F-9B50-2784C79BEC19}" type="sibTrans" cxnId="{861E2319-2335-4EAF-A6EF-BFF739F37FA1}">
      <dgm:prSet/>
      <dgm:spPr/>
      <dgm:t>
        <a:bodyPr/>
        <a:lstStyle/>
        <a:p>
          <a:endParaRPr lang="en-US"/>
        </a:p>
      </dgm:t>
    </dgm:pt>
    <dgm:pt modelId="{A86956B5-D29B-41B6-93D5-57C4F6A11A55}">
      <dgm:prSet phldrT="[Text]"/>
      <dgm:spPr/>
      <dgm:t>
        <a:bodyPr/>
        <a:lstStyle/>
        <a:p>
          <a:r>
            <a:rPr lang="en-US" dirty="0"/>
            <a:t>HOPE National Resource Center, Tufts University</a:t>
          </a:r>
        </a:p>
      </dgm:t>
    </dgm:pt>
    <dgm:pt modelId="{0292DEAA-E03C-4BC9-8A27-E1A2F74E5BF6}" type="parTrans" cxnId="{C896D0D3-C418-4D6F-8EC1-7323CB3B0C95}">
      <dgm:prSet/>
      <dgm:spPr/>
      <dgm:t>
        <a:bodyPr/>
        <a:lstStyle/>
        <a:p>
          <a:endParaRPr lang="en-US"/>
        </a:p>
      </dgm:t>
    </dgm:pt>
    <dgm:pt modelId="{5A7D6137-1FDA-4315-BAF6-2922167E1BA6}" type="sibTrans" cxnId="{C896D0D3-C418-4D6F-8EC1-7323CB3B0C95}">
      <dgm:prSet/>
      <dgm:spPr/>
      <dgm:t>
        <a:bodyPr/>
        <a:lstStyle/>
        <a:p>
          <a:endParaRPr lang="en-US"/>
        </a:p>
      </dgm:t>
    </dgm:pt>
    <dgm:pt modelId="{9EEF36F5-6D32-403B-9919-20ADB9957E85}">
      <dgm:prSet phldrT="[Text]"/>
      <dgm:spPr/>
      <dgm:t>
        <a:bodyPr/>
        <a:lstStyle/>
        <a:p>
          <a:r>
            <a:rPr lang="en-US" dirty="0"/>
            <a:t>Parent Caf</a:t>
          </a:r>
          <a:r>
            <a:rPr lang="en-US" dirty="0">
              <a:latin typeface="Calibri" panose="020F0502020204030204" pitchFamily="34" charset="0"/>
              <a:cs typeface="Calibri" panose="020F0502020204030204" pitchFamily="34" charset="0"/>
            </a:rPr>
            <a:t>és</a:t>
          </a:r>
          <a:endParaRPr lang="en-US" dirty="0"/>
        </a:p>
      </dgm:t>
    </dgm:pt>
    <dgm:pt modelId="{9C277B99-EEF5-47E5-817A-2E6D9AFBBFAD}" type="parTrans" cxnId="{2D1C893D-6927-4620-993A-7CB532802A22}">
      <dgm:prSet/>
      <dgm:spPr/>
      <dgm:t>
        <a:bodyPr/>
        <a:lstStyle/>
        <a:p>
          <a:endParaRPr lang="en-US"/>
        </a:p>
      </dgm:t>
    </dgm:pt>
    <dgm:pt modelId="{EA49094B-A05A-4617-9E6C-916CE966E625}" type="sibTrans" cxnId="{2D1C893D-6927-4620-993A-7CB532802A22}">
      <dgm:prSet/>
      <dgm:spPr/>
      <dgm:t>
        <a:bodyPr/>
        <a:lstStyle/>
        <a:p>
          <a:endParaRPr lang="en-US"/>
        </a:p>
      </dgm:t>
    </dgm:pt>
    <dgm:pt modelId="{864A6A2A-10AD-461B-A0B8-7AD3D63E3438}">
      <dgm:prSet phldrT="[Text]"/>
      <dgm:spPr/>
      <dgm:t>
        <a:bodyPr/>
        <a:lstStyle/>
        <a:p>
          <a:r>
            <a:rPr lang="en-US" dirty="0"/>
            <a:t>Family &amp; Community Outreach</a:t>
          </a:r>
        </a:p>
      </dgm:t>
    </dgm:pt>
    <dgm:pt modelId="{97BC75DE-3CBE-4FE7-8725-D5BF3B35E105}" type="parTrans" cxnId="{7313C824-8CA0-4F23-A26A-146E4C67BAB2}">
      <dgm:prSet/>
      <dgm:spPr/>
      <dgm:t>
        <a:bodyPr/>
        <a:lstStyle/>
        <a:p>
          <a:endParaRPr lang="en-US"/>
        </a:p>
      </dgm:t>
    </dgm:pt>
    <dgm:pt modelId="{3EA377B1-C777-469B-806B-15B4B97BB598}" type="sibTrans" cxnId="{7313C824-8CA0-4F23-A26A-146E4C67BAB2}">
      <dgm:prSet/>
      <dgm:spPr/>
      <dgm:t>
        <a:bodyPr/>
        <a:lstStyle/>
        <a:p>
          <a:endParaRPr lang="en-US"/>
        </a:p>
      </dgm:t>
    </dgm:pt>
    <dgm:pt modelId="{8CAAF90C-2249-4DB9-8CEF-18DF367DE1C8}">
      <dgm:prSet phldrT="[Text]"/>
      <dgm:spPr/>
      <dgm:t>
        <a:bodyPr/>
        <a:lstStyle/>
        <a:p>
          <a:r>
            <a:rPr lang="en-US" dirty="0"/>
            <a:t>Be Strong Families</a:t>
          </a:r>
        </a:p>
      </dgm:t>
    </dgm:pt>
    <dgm:pt modelId="{3D00037B-CA96-4D95-BF4D-45C59F3FBE0F}" type="parTrans" cxnId="{DBF34448-7A41-434F-BB63-3564C39BE4CD}">
      <dgm:prSet/>
      <dgm:spPr/>
      <dgm:t>
        <a:bodyPr/>
        <a:lstStyle/>
        <a:p>
          <a:endParaRPr lang="en-US"/>
        </a:p>
      </dgm:t>
    </dgm:pt>
    <dgm:pt modelId="{5C6D383F-2935-45F1-8FEB-70C4EDA9E874}" type="sibTrans" cxnId="{DBF34448-7A41-434F-BB63-3564C39BE4CD}">
      <dgm:prSet/>
      <dgm:spPr/>
      <dgm:t>
        <a:bodyPr/>
        <a:lstStyle/>
        <a:p>
          <a:endParaRPr lang="en-US"/>
        </a:p>
      </dgm:t>
    </dgm:pt>
    <dgm:pt modelId="{10DF9870-0085-4852-BAAC-F4F5790CF9CD}">
      <dgm:prSet phldrT="[Text]"/>
      <dgm:spPr/>
      <dgm:t>
        <a:bodyPr/>
        <a:lstStyle/>
        <a:p>
          <a:r>
            <a:rPr lang="en-US" dirty="0"/>
            <a:t>Continuous System Improvement &amp; Data Sharing Across Sectors</a:t>
          </a:r>
        </a:p>
      </dgm:t>
    </dgm:pt>
    <dgm:pt modelId="{97BCA68F-812A-4E75-991A-55C6749153CA}" type="parTrans" cxnId="{6C8F4078-24AA-48BB-9F93-0793EEFB0EE3}">
      <dgm:prSet/>
      <dgm:spPr/>
      <dgm:t>
        <a:bodyPr/>
        <a:lstStyle/>
        <a:p>
          <a:endParaRPr lang="en-US"/>
        </a:p>
      </dgm:t>
    </dgm:pt>
    <dgm:pt modelId="{36CBA021-E13D-4B12-90FE-66FD71B9F1B0}" type="sibTrans" cxnId="{6C8F4078-24AA-48BB-9F93-0793EEFB0EE3}">
      <dgm:prSet/>
      <dgm:spPr/>
      <dgm:t>
        <a:bodyPr/>
        <a:lstStyle/>
        <a:p>
          <a:endParaRPr lang="en-US"/>
        </a:p>
      </dgm:t>
    </dgm:pt>
    <dgm:pt modelId="{BB3D0B3E-9796-4DED-A07A-AA1D20387256}">
      <dgm:prSet phldrT="[Text]"/>
      <dgm:spPr/>
      <dgm:t>
        <a:bodyPr/>
        <a:lstStyle/>
        <a:p>
          <a:r>
            <a:rPr lang="en-US" dirty="0"/>
            <a:t>Data Collection &amp; Analysis</a:t>
          </a:r>
        </a:p>
      </dgm:t>
    </dgm:pt>
    <dgm:pt modelId="{4C9C4605-B757-4336-BAAA-EECBC13BB817}" type="parTrans" cxnId="{1C4AAECA-FA77-4E74-996E-AA21E9DB179C}">
      <dgm:prSet/>
      <dgm:spPr/>
      <dgm:t>
        <a:bodyPr/>
        <a:lstStyle/>
        <a:p>
          <a:endParaRPr lang="en-US"/>
        </a:p>
      </dgm:t>
    </dgm:pt>
    <dgm:pt modelId="{7E5F664A-B488-45E6-A484-10165B5FAB39}" type="sibTrans" cxnId="{1C4AAECA-FA77-4E74-996E-AA21E9DB179C}">
      <dgm:prSet/>
      <dgm:spPr/>
      <dgm:t>
        <a:bodyPr/>
        <a:lstStyle/>
        <a:p>
          <a:endParaRPr lang="en-US"/>
        </a:p>
      </dgm:t>
    </dgm:pt>
    <dgm:pt modelId="{BA365775-DC38-4675-B099-377A5728735A}">
      <dgm:prSet phldrT="[Text]"/>
      <dgm:spPr/>
      <dgm:t>
        <a:bodyPr/>
        <a:lstStyle/>
        <a:p>
          <a:r>
            <a:rPr lang="en-US" dirty="0"/>
            <a:t>Center for the Study of Social Policy; All Good Consulting</a:t>
          </a:r>
        </a:p>
      </dgm:t>
    </dgm:pt>
    <dgm:pt modelId="{33D72461-7B0D-4115-ACBE-3CC9A9B2BE63}" type="parTrans" cxnId="{D57F1C42-A07D-47BC-B083-3A566F67C2C2}">
      <dgm:prSet/>
      <dgm:spPr/>
      <dgm:t>
        <a:bodyPr/>
        <a:lstStyle/>
        <a:p>
          <a:endParaRPr lang="en-US"/>
        </a:p>
      </dgm:t>
    </dgm:pt>
    <dgm:pt modelId="{528F5BDD-BF44-4FE1-93C6-53C6E98C19E0}" type="sibTrans" cxnId="{D57F1C42-A07D-47BC-B083-3A566F67C2C2}">
      <dgm:prSet/>
      <dgm:spPr/>
      <dgm:t>
        <a:bodyPr/>
        <a:lstStyle/>
        <a:p>
          <a:endParaRPr lang="en-US"/>
        </a:p>
      </dgm:t>
    </dgm:pt>
    <dgm:pt modelId="{1C169D20-0A81-4E94-AD6B-70778F32EA09}" type="pres">
      <dgm:prSet presAssocID="{CD29931F-7442-4D1F-ACF3-FEC0BB6F8B8F}" presName="theList" presStyleCnt="0">
        <dgm:presLayoutVars>
          <dgm:dir/>
          <dgm:animLvl val="lvl"/>
          <dgm:resizeHandles val="exact"/>
        </dgm:presLayoutVars>
      </dgm:prSet>
      <dgm:spPr/>
    </dgm:pt>
    <dgm:pt modelId="{2ED17059-C3BD-41EC-9709-7869EA982945}" type="pres">
      <dgm:prSet presAssocID="{B2831E5A-ECD3-4689-9E38-60421A7B3109}" presName="compNode" presStyleCnt="0"/>
      <dgm:spPr/>
    </dgm:pt>
    <dgm:pt modelId="{0912BEBE-8FEA-43C8-BCB7-6430B52E6376}" type="pres">
      <dgm:prSet presAssocID="{B2831E5A-ECD3-4689-9E38-60421A7B3109}" presName="aNode" presStyleLbl="bgShp" presStyleIdx="0" presStyleCnt="4"/>
      <dgm:spPr/>
    </dgm:pt>
    <dgm:pt modelId="{4C4F3030-7699-4703-947A-3F61A24899DC}" type="pres">
      <dgm:prSet presAssocID="{B2831E5A-ECD3-4689-9E38-60421A7B3109}" presName="textNode" presStyleLbl="bgShp" presStyleIdx="0" presStyleCnt="4"/>
      <dgm:spPr/>
    </dgm:pt>
    <dgm:pt modelId="{391001CD-5749-47DB-B409-47E4F0AFB471}" type="pres">
      <dgm:prSet presAssocID="{B2831E5A-ECD3-4689-9E38-60421A7B3109}" presName="compChildNode" presStyleCnt="0"/>
      <dgm:spPr/>
    </dgm:pt>
    <dgm:pt modelId="{21C3B042-6BC6-4DBB-8707-FBBE4447A0C6}" type="pres">
      <dgm:prSet presAssocID="{B2831E5A-ECD3-4689-9E38-60421A7B3109}" presName="theInnerList" presStyleCnt="0"/>
      <dgm:spPr/>
    </dgm:pt>
    <dgm:pt modelId="{CF8D7ED3-56DB-4D8A-8322-CE2E611335A7}" type="pres">
      <dgm:prSet presAssocID="{93493755-C3C5-4435-A935-79588CE014B2}" presName="childNode" presStyleLbl="node1" presStyleIdx="0" presStyleCnt="8" custScaleY="49678">
        <dgm:presLayoutVars>
          <dgm:bulletEnabled val="1"/>
        </dgm:presLayoutVars>
      </dgm:prSet>
      <dgm:spPr/>
    </dgm:pt>
    <dgm:pt modelId="{D566B4B4-030F-462B-A0EC-CCE774970935}" type="pres">
      <dgm:prSet presAssocID="{93493755-C3C5-4435-A935-79588CE014B2}" presName="aSpace2" presStyleCnt="0"/>
      <dgm:spPr/>
    </dgm:pt>
    <dgm:pt modelId="{1E037B95-82EE-48B3-88BE-3A6F3FCB5591}" type="pres">
      <dgm:prSet presAssocID="{68092194-664F-4D51-8E7D-0E4DECF89BF4}" presName="childNode" presStyleLbl="node1" presStyleIdx="1" presStyleCnt="8">
        <dgm:presLayoutVars>
          <dgm:bulletEnabled val="1"/>
        </dgm:presLayoutVars>
      </dgm:prSet>
      <dgm:spPr/>
    </dgm:pt>
    <dgm:pt modelId="{3E0ACF57-E654-4243-A9BE-1F4437077A1E}" type="pres">
      <dgm:prSet presAssocID="{B2831E5A-ECD3-4689-9E38-60421A7B3109}" presName="aSpace" presStyleCnt="0"/>
      <dgm:spPr/>
    </dgm:pt>
    <dgm:pt modelId="{B3D8FF66-1623-400C-BBB3-FEE7C904B27A}" type="pres">
      <dgm:prSet presAssocID="{0F2B604C-ECEC-465A-A673-7EF57729CEA3}" presName="compNode" presStyleCnt="0"/>
      <dgm:spPr/>
    </dgm:pt>
    <dgm:pt modelId="{EDFBD676-ED07-46A7-9428-354A0D072011}" type="pres">
      <dgm:prSet presAssocID="{0F2B604C-ECEC-465A-A673-7EF57729CEA3}" presName="aNode" presStyleLbl="bgShp" presStyleIdx="1" presStyleCnt="4"/>
      <dgm:spPr/>
    </dgm:pt>
    <dgm:pt modelId="{A4CF97A4-3EF6-4EE7-B889-7839955D0DAD}" type="pres">
      <dgm:prSet presAssocID="{0F2B604C-ECEC-465A-A673-7EF57729CEA3}" presName="textNode" presStyleLbl="bgShp" presStyleIdx="1" presStyleCnt="4"/>
      <dgm:spPr/>
    </dgm:pt>
    <dgm:pt modelId="{D9C50C97-2AF5-40FD-97A6-7BD8D8463DFF}" type="pres">
      <dgm:prSet presAssocID="{0F2B604C-ECEC-465A-A673-7EF57729CEA3}" presName="compChildNode" presStyleCnt="0"/>
      <dgm:spPr/>
    </dgm:pt>
    <dgm:pt modelId="{0A13E2DF-F6BD-455D-AAE2-CD40BB14026F}" type="pres">
      <dgm:prSet presAssocID="{0F2B604C-ECEC-465A-A673-7EF57729CEA3}" presName="theInnerList" presStyleCnt="0"/>
      <dgm:spPr/>
    </dgm:pt>
    <dgm:pt modelId="{C80101AF-391A-4B3A-987B-66B6E37A07F8}" type="pres">
      <dgm:prSet presAssocID="{CBAD185C-1993-4428-A8CA-5719B9E787F4}" presName="childNode" presStyleLbl="node1" presStyleIdx="2" presStyleCnt="8" custScaleY="48659">
        <dgm:presLayoutVars>
          <dgm:bulletEnabled val="1"/>
        </dgm:presLayoutVars>
      </dgm:prSet>
      <dgm:spPr/>
    </dgm:pt>
    <dgm:pt modelId="{622FCDA1-F3FF-4303-B8D0-E6E2274048F2}" type="pres">
      <dgm:prSet presAssocID="{CBAD185C-1993-4428-A8CA-5719B9E787F4}" presName="aSpace2" presStyleCnt="0"/>
      <dgm:spPr/>
    </dgm:pt>
    <dgm:pt modelId="{FF6FF9AF-D1D8-4064-BC41-82E86F0793B2}" type="pres">
      <dgm:prSet presAssocID="{A86956B5-D29B-41B6-93D5-57C4F6A11A55}" presName="childNode" presStyleLbl="node1" presStyleIdx="3" presStyleCnt="8">
        <dgm:presLayoutVars>
          <dgm:bulletEnabled val="1"/>
        </dgm:presLayoutVars>
      </dgm:prSet>
      <dgm:spPr/>
    </dgm:pt>
    <dgm:pt modelId="{C95E2B1E-6C54-4053-A267-D116D45B1361}" type="pres">
      <dgm:prSet presAssocID="{0F2B604C-ECEC-465A-A673-7EF57729CEA3}" presName="aSpace" presStyleCnt="0"/>
      <dgm:spPr/>
    </dgm:pt>
    <dgm:pt modelId="{67FFE28B-E454-4548-95EA-AEE165A3D6AB}" type="pres">
      <dgm:prSet presAssocID="{9EEF36F5-6D32-403B-9919-20ADB9957E85}" presName="compNode" presStyleCnt="0"/>
      <dgm:spPr/>
    </dgm:pt>
    <dgm:pt modelId="{AED1FE55-E10D-4CE6-91F4-77EE1FA5CF0D}" type="pres">
      <dgm:prSet presAssocID="{9EEF36F5-6D32-403B-9919-20ADB9957E85}" presName="aNode" presStyleLbl="bgShp" presStyleIdx="2" presStyleCnt="4"/>
      <dgm:spPr/>
    </dgm:pt>
    <dgm:pt modelId="{F3BDFBFE-D545-45BF-91BF-3630FCBE1557}" type="pres">
      <dgm:prSet presAssocID="{9EEF36F5-6D32-403B-9919-20ADB9957E85}" presName="textNode" presStyleLbl="bgShp" presStyleIdx="2" presStyleCnt="4"/>
      <dgm:spPr/>
    </dgm:pt>
    <dgm:pt modelId="{4FC994FA-9200-42C4-A60C-FE793954FC6F}" type="pres">
      <dgm:prSet presAssocID="{9EEF36F5-6D32-403B-9919-20ADB9957E85}" presName="compChildNode" presStyleCnt="0"/>
      <dgm:spPr/>
    </dgm:pt>
    <dgm:pt modelId="{192F4202-85DB-4A20-8262-3EBC88DE1BB7}" type="pres">
      <dgm:prSet presAssocID="{9EEF36F5-6D32-403B-9919-20ADB9957E85}" presName="theInnerList" presStyleCnt="0"/>
      <dgm:spPr/>
    </dgm:pt>
    <dgm:pt modelId="{5924F54E-AB6C-4F60-B243-5D6EA59BC219}" type="pres">
      <dgm:prSet presAssocID="{864A6A2A-10AD-461B-A0B8-7AD3D63E3438}" presName="childNode" presStyleLbl="node1" presStyleIdx="4" presStyleCnt="8" custScaleY="48855">
        <dgm:presLayoutVars>
          <dgm:bulletEnabled val="1"/>
        </dgm:presLayoutVars>
      </dgm:prSet>
      <dgm:spPr/>
    </dgm:pt>
    <dgm:pt modelId="{B6F64654-E75B-47CE-B89F-EE1853A47E2C}" type="pres">
      <dgm:prSet presAssocID="{864A6A2A-10AD-461B-A0B8-7AD3D63E3438}" presName="aSpace2" presStyleCnt="0"/>
      <dgm:spPr/>
    </dgm:pt>
    <dgm:pt modelId="{4A2056DE-D519-4400-81FC-B1B6EA67BBA7}" type="pres">
      <dgm:prSet presAssocID="{8CAAF90C-2249-4DB9-8CEF-18DF367DE1C8}" presName="childNode" presStyleLbl="node1" presStyleIdx="5" presStyleCnt="8">
        <dgm:presLayoutVars>
          <dgm:bulletEnabled val="1"/>
        </dgm:presLayoutVars>
      </dgm:prSet>
      <dgm:spPr/>
    </dgm:pt>
    <dgm:pt modelId="{4BCE47A9-C04F-4833-BE84-3DE37CB7D7B2}" type="pres">
      <dgm:prSet presAssocID="{9EEF36F5-6D32-403B-9919-20ADB9957E85}" presName="aSpace" presStyleCnt="0"/>
      <dgm:spPr/>
    </dgm:pt>
    <dgm:pt modelId="{0670CC4C-1B13-4D1F-BE92-8A1F76BF37A7}" type="pres">
      <dgm:prSet presAssocID="{10DF9870-0085-4852-BAAC-F4F5790CF9CD}" presName="compNode" presStyleCnt="0"/>
      <dgm:spPr/>
    </dgm:pt>
    <dgm:pt modelId="{B05D9FCF-E077-44EC-8B02-62EFC104E2A7}" type="pres">
      <dgm:prSet presAssocID="{10DF9870-0085-4852-BAAC-F4F5790CF9CD}" presName="aNode" presStyleLbl="bgShp" presStyleIdx="3" presStyleCnt="4"/>
      <dgm:spPr/>
    </dgm:pt>
    <dgm:pt modelId="{23EEB300-707F-4B00-BA33-15196703E935}" type="pres">
      <dgm:prSet presAssocID="{10DF9870-0085-4852-BAAC-F4F5790CF9CD}" presName="textNode" presStyleLbl="bgShp" presStyleIdx="3" presStyleCnt="4"/>
      <dgm:spPr/>
    </dgm:pt>
    <dgm:pt modelId="{90946996-B56B-4F9C-A505-C782949327D8}" type="pres">
      <dgm:prSet presAssocID="{10DF9870-0085-4852-BAAC-F4F5790CF9CD}" presName="compChildNode" presStyleCnt="0"/>
      <dgm:spPr/>
    </dgm:pt>
    <dgm:pt modelId="{4614C698-5784-4E8D-8267-F01222324322}" type="pres">
      <dgm:prSet presAssocID="{10DF9870-0085-4852-BAAC-F4F5790CF9CD}" presName="theInnerList" presStyleCnt="0"/>
      <dgm:spPr/>
    </dgm:pt>
    <dgm:pt modelId="{FB4EE717-838C-4F5E-AB82-6A900C7066A9}" type="pres">
      <dgm:prSet presAssocID="{BB3D0B3E-9796-4DED-A07A-AA1D20387256}" presName="childNode" presStyleLbl="node1" presStyleIdx="6" presStyleCnt="8" custScaleY="48855">
        <dgm:presLayoutVars>
          <dgm:bulletEnabled val="1"/>
        </dgm:presLayoutVars>
      </dgm:prSet>
      <dgm:spPr/>
    </dgm:pt>
    <dgm:pt modelId="{454EE731-FB47-45DF-B6B9-CB57432C1C4B}" type="pres">
      <dgm:prSet presAssocID="{BB3D0B3E-9796-4DED-A07A-AA1D20387256}" presName="aSpace2" presStyleCnt="0"/>
      <dgm:spPr/>
    </dgm:pt>
    <dgm:pt modelId="{ED801A2C-6433-4BB3-B0E1-B27A5BC589B4}" type="pres">
      <dgm:prSet presAssocID="{BA365775-DC38-4675-B099-377A5728735A}" presName="childNode" presStyleLbl="node1" presStyleIdx="7" presStyleCnt="8">
        <dgm:presLayoutVars>
          <dgm:bulletEnabled val="1"/>
        </dgm:presLayoutVars>
      </dgm:prSet>
      <dgm:spPr/>
    </dgm:pt>
  </dgm:ptLst>
  <dgm:cxnLst>
    <dgm:cxn modelId="{5E77B802-90E9-4F96-838D-E3452D4F7D3C}" type="presOf" srcId="{10DF9870-0085-4852-BAAC-F4F5790CF9CD}" destId="{B05D9FCF-E077-44EC-8B02-62EFC104E2A7}" srcOrd="0" destOrd="0" presId="urn:microsoft.com/office/officeart/2005/8/layout/lProcess2"/>
    <dgm:cxn modelId="{E67B8E12-F1BE-4AF2-AC55-E4B5C80410A0}" type="presOf" srcId="{93493755-C3C5-4435-A935-79588CE014B2}" destId="{CF8D7ED3-56DB-4D8A-8322-CE2E611335A7}" srcOrd="0" destOrd="0" presId="urn:microsoft.com/office/officeart/2005/8/layout/lProcess2"/>
    <dgm:cxn modelId="{861E2319-2335-4EAF-A6EF-BFF739F37FA1}" srcId="{0F2B604C-ECEC-465A-A673-7EF57729CEA3}" destId="{CBAD185C-1993-4428-A8CA-5719B9E787F4}" srcOrd="0" destOrd="0" parTransId="{FE09A19C-EE35-4A20-8523-35DE193C3F0D}" sibTransId="{105305AA-FE27-492F-9B50-2784C79BEC19}"/>
    <dgm:cxn modelId="{7313C824-8CA0-4F23-A26A-146E4C67BAB2}" srcId="{9EEF36F5-6D32-403B-9919-20ADB9957E85}" destId="{864A6A2A-10AD-461B-A0B8-7AD3D63E3438}" srcOrd="0" destOrd="0" parTransId="{97BC75DE-3CBE-4FE7-8725-D5BF3B35E105}" sibTransId="{3EA377B1-C777-469B-806B-15B4B97BB598}"/>
    <dgm:cxn modelId="{2D1C893D-6927-4620-993A-7CB532802A22}" srcId="{CD29931F-7442-4D1F-ACF3-FEC0BB6F8B8F}" destId="{9EEF36F5-6D32-403B-9919-20ADB9957E85}" srcOrd="2" destOrd="0" parTransId="{9C277B99-EEF5-47E5-817A-2E6D9AFBBFAD}" sibTransId="{EA49094B-A05A-4617-9E6C-916CE966E625}"/>
    <dgm:cxn modelId="{7DE8175D-0B96-4975-A950-62535AABE0D6}" type="presOf" srcId="{0F2B604C-ECEC-465A-A673-7EF57729CEA3}" destId="{A4CF97A4-3EF6-4EE7-B889-7839955D0DAD}" srcOrd="1" destOrd="0" presId="urn:microsoft.com/office/officeart/2005/8/layout/lProcess2"/>
    <dgm:cxn modelId="{7D45305D-8FC8-458A-AF9B-7CCB090ACE47}" srcId="{B2831E5A-ECD3-4689-9E38-60421A7B3109}" destId="{93493755-C3C5-4435-A935-79588CE014B2}" srcOrd="0" destOrd="0" parTransId="{7A324F40-ED8C-40CE-BC75-AE5AAD1508D3}" sibTransId="{63118A26-F044-45B8-A208-D6D4B5E5F4EF}"/>
    <dgm:cxn modelId="{D57F1C42-A07D-47BC-B083-3A566F67C2C2}" srcId="{10DF9870-0085-4852-BAAC-F4F5790CF9CD}" destId="{BA365775-DC38-4675-B099-377A5728735A}" srcOrd="1" destOrd="0" parTransId="{33D72461-7B0D-4115-ACBE-3CC9A9B2BE63}" sibTransId="{528F5BDD-BF44-4FE1-93C6-53C6E98C19E0}"/>
    <dgm:cxn modelId="{A3710F67-98BD-49CC-9D59-4599B2E16D2B}" type="presOf" srcId="{A86956B5-D29B-41B6-93D5-57C4F6A11A55}" destId="{FF6FF9AF-D1D8-4064-BC41-82E86F0793B2}" srcOrd="0" destOrd="0" presId="urn:microsoft.com/office/officeart/2005/8/layout/lProcess2"/>
    <dgm:cxn modelId="{DBF34448-7A41-434F-BB63-3564C39BE4CD}" srcId="{9EEF36F5-6D32-403B-9919-20ADB9957E85}" destId="{8CAAF90C-2249-4DB9-8CEF-18DF367DE1C8}" srcOrd="1" destOrd="0" parTransId="{3D00037B-CA96-4D95-BF4D-45C59F3FBE0F}" sibTransId="{5C6D383F-2935-45F1-8FEB-70C4EDA9E874}"/>
    <dgm:cxn modelId="{9963B64B-B98D-4E58-8506-82763B84DF7C}" type="presOf" srcId="{BA365775-DC38-4675-B099-377A5728735A}" destId="{ED801A2C-6433-4BB3-B0E1-B27A5BC589B4}" srcOrd="0" destOrd="0" presId="urn:microsoft.com/office/officeart/2005/8/layout/lProcess2"/>
    <dgm:cxn modelId="{A615B750-16F0-4E88-8188-42B8220B269F}" type="presOf" srcId="{BB3D0B3E-9796-4DED-A07A-AA1D20387256}" destId="{FB4EE717-838C-4F5E-AB82-6A900C7066A9}" srcOrd="0" destOrd="0" presId="urn:microsoft.com/office/officeart/2005/8/layout/lProcess2"/>
    <dgm:cxn modelId="{0601EA51-3734-4EA3-B98F-F795898BA380}" type="presOf" srcId="{9EEF36F5-6D32-403B-9919-20ADB9957E85}" destId="{AED1FE55-E10D-4CE6-91F4-77EE1FA5CF0D}" srcOrd="0" destOrd="0" presId="urn:microsoft.com/office/officeart/2005/8/layout/lProcess2"/>
    <dgm:cxn modelId="{6BBBF957-580F-44AD-8077-746BB8368AD0}" srcId="{CD29931F-7442-4D1F-ACF3-FEC0BB6F8B8F}" destId="{B2831E5A-ECD3-4689-9E38-60421A7B3109}" srcOrd="0" destOrd="0" parTransId="{30CB5E2E-4EA0-4D22-9A83-BE2C4AA358D2}" sibTransId="{CA99C2D7-8428-4569-8AA0-3DD893682004}"/>
    <dgm:cxn modelId="{491C3C78-9B51-4A0B-87BF-D775BDC0408A}" type="presOf" srcId="{9EEF36F5-6D32-403B-9919-20ADB9957E85}" destId="{F3BDFBFE-D545-45BF-91BF-3630FCBE1557}" srcOrd="1" destOrd="0" presId="urn:microsoft.com/office/officeart/2005/8/layout/lProcess2"/>
    <dgm:cxn modelId="{6C8F4078-24AA-48BB-9F93-0793EEFB0EE3}" srcId="{CD29931F-7442-4D1F-ACF3-FEC0BB6F8B8F}" destId="{10DF9870-0085-4852-BAAC-F4F5790CF9CD}" srcOrd="3" destOrd="0" parTransId="{97BCA68F-812A-4E75-991A-55C6749153CA}" sibTransId="{36CBA021-E13D-4B12-90FE-66FD71B9F1B0}"/>
    <dgm:cxn modelId="{87D97A82-3D29-487C-A92C-E48088F115A3}" type="presOf" srcId="{CBAD185C-1993-4428-A8CA-5719B9E787F4}" destId="{C80101AF-391A-4B3A-987B-66B6E37A07F8}" srcOrd="0" destOrd="0" presId="urn:microsoft.com/office/officeart/2005/8/layout/lProcess2"/>
    <dgm:cxn modelId="{159FF58D-33CA-4895-B493-5BF330DD7CF1}" type="presOf" srcId="{68092194-664F-4D51-8E7D-0E4DECF89BF4}" destId="{1E037B95-82EE-48B3-88BE-3A6F3FCB5591}" srcOrd="0" destOrd="0" presId="urn:microsoft.com/office/officeart/2005/8/layout/lProcess2"/>
    <dgm:cxn modelId="{0D00528E-A171-489F-8EBC-E82C4369BD48}" type="presOf" srcId="{864A6A2A-10AD-461B-A0B8-7AD3D63E3438}" destId="{5924F54E-AB6C-4F60-B243-5D6EA59BC219}" srcOrd="0" destOrd="0" presId="urn:microsoft.com/office/officeart/2005/8/layout/lProcess2"/>
    <dgm:cxn modelId="{478297A0-CEDB-4B7C-AB70-8A2D52CEF88F}" type="presOf" srcId="{8CAAF90C-2249-4DB9-8CEF-18DF367DE1C8}" destId="{4A2056DE-D519-4400-81FC-B1B6EA67BBA7}" srcOrd="0" destOrd="0" presId="urn:microsoft.com/office/officeart/2005/8/layout/lProcess2"/>
    <dgm:cxn modelId="{6A17C6AD-3D80-4C52-BA01-DEA20E1453FC}" type="presOf" srcId="{CD29931F-7442-4D1F-ACF3-FEC0BB6F8B8F}" destId="{1C169D20-0A81-4E94-AD6B-70778F32EA09}" srcOrd="0" destOrd="0" presId="urn:microsoft.com/office/officeart/2005/8/layout/lProcess2"/>
    <dgm:cxn modelId="{8A2E1DB3-DC35-427A-9B96-DB98B84A3C0C}" type="presOf" srcId="{B2831E5A-ECD3-4689-9E38-60421A7B3109}" destId="{4C4F3030-7699-4703-947A-3F61A24899DC}" srcOrd="1" destOrd="0" presId="urn:microsoft.com/office/officeart/2005/8/layout/lProcess2"/>
    <dgm:cxn modelId="{BD504EC4-519D-4AB9-B8B7-641B7F2A6F38}" type="presOf" srcId="{B2831E5A-ECD3-4689-9E38-60421A7B3109}" destId="{0912BEBE-8FEA-43C8-BCB7-6430B52E6376}" srcOrd="0" destOrd="0" presId="urn:microsoft.com/office/officeart/2005/8/layout/lProcess2"/>
    <dgm:cxn modelId="{1C4AAECA-FA77-4E74-996E-AA21E9DB179C}" srcId="{10DF9870-0085-4852-BAAC-F4F5790CF9CD}" destId="{BB3D0B3E-9796-4DED-A07A-AA1D20387256}" srcOrd="0" destOrd="0" parTransId="{4C9C4605-B757-4336-BAAA-EECBC13BB817}" sibTransId="{7E5F664A-B488-45E6-A484-10165B5FAB39}"/>
    <dgm:cxn modelId="{C3E94FCB-A869-4F5C-A28F-A2AE7D812C26}" srcId="{B2831E5A-ECD3-4689-9E38-60421A7B3109}" destId="{68092194-664F-4D51-8E7D-0E4DECF89BF4}" srcOrd="1" destOrd="0" parTransId="{1576377F-3580-4643-B6EA-19CD1FAABB63}" sibTransId="{3D4145F6-F016-4BAB-9B00-E7DA8234930A}"/>
    <dgm:cxn modelId="{C896D0D3-C418-4D6F-8EC1-7323CB3B0C95}" srcId="{0F2B604C-ECEC-465A-A673-7EF57729CEA3}" destId="{A86956B5-D29B-41B6-93D5-57C4F6A11A55}" srcOrd="1" destOrd="0" parTransId="{0292DEAA-E03C-4BC9-8A27-E1A2F74E5BF6}" sibTransId="{5A7D6137-1FDA-4315-BAF6-2922167E1BA6}"/>
    <dgm:cxn modelId="{F36071D9-A53D-4AFC-9611-C4918C22B434}" type="presOf" srcId="{0F2B604C-ECEC-465A-A673-7EF57729CEA3}" destId="{EDFBD676-ED07-46A7-9428-354A0D072011}" srcOrd="0" destOrd="0" presId="urn:microsoft.com/office/officeart/2005/8/layout/lProcess2"/>
    <dgm:cxn modelId="{7B62B3F0-3C02-47F8-866A-C158E501E479}" type="presOf" srcId="{10DF9870-0085-4852-BAAC-F4F5790CF9CD}" destId="{23EEB300-707F-4B00-BA33-15196703E935}" srcOrd="1" destOrd="0" presId="urn:microsoft.com/office/officeart/2005/8/layout/lProcess2"/>
    <dgm:cxn modelId="{9C2141F4-BEAB-4BC1-9120-0C932C85FF05}" srcId="{CD29931F-7442-4D1F-ACF3-FEC0BB6F8B8F}" destId="{0F2B604C-ECEC-465A-A673-7EF57729CEA3}" srcOrd="1" destOrd="0" parTransId="{34C71655-D2B0-4D2B-A0D8-0FC43EAA3281}" sibTransId="{8FEA4F8E-4DA4-40BC-9D6D-33F3B3AF797A}"/>
    <dgm:cxn modelId="{50D6EE95-5AAF-41BB-9C6E-A457FF66529E}" type="presParOf" srcId="{1C169D20-0A81-4E94-AD6B-70778F32EA09}" destId="{2ED17059-C3BD-41EC-9709-7869EA982945}" srcOrd="0" destOrd="0" presId="urn:microsoft.com/office/officeart/2005/8/layout/lProcess2"/>
    <dgm:cxn modelId="{8E910B31-E067-4A44-9184-98B874918857}" type="presParOf" srcId="{2ED17059-C3BD-41EC-9709-7869EA982945}" destId="{0912BEBE-8FEA-43C8-BCB7-6430B52E6376}" srcOrd="0" destOrd="0" presId="urn:microsoft.com/office/officeart/2005/8/layout/lProcess2"/>
    <dgm:cxn modelId="{25C364D4-99C6-4F1B-B811-9A7976596B7A}" type="presParOf" srcId="{2ED17059-C3BD-41EC-9709-7869EA982945}" destId="{4C4F3030-7699-4703-947A-3F61A24899DC}" srcOrd="1" destOrd="0" presId="urn:microsoft.com/office/officeart/2005/8/layout/lProcess2"/>
    <dgm:cxn modelId="{065DC801-D012-46BA-8C9D-B6B6426D5339}" type="presParOf" srcId="{2ED17059-C3BD-41EC-9709-7869EA982945}" destId="{391001CD-5749-47DB-B409-47E4F0AFB471}" srcOrd="2" destOrd="0" presId="urn:microsoft.com/office/officeart/2005/8/layout/lProcess2"/>
    <dgm:cxn modelId="{5C015765-183D-4BF4-A093-74292396E6BA}" type="presParOf" srcId="{391001CD-5749-47DB-B409-47E4F0AFB471}" destId="{21C3B042-6BC6-4DBB-8707-FBBE4447A0C6}" srcOrd="0" destOrd="0" presId="urn:microsoft.com/office/officeart/2005/8/layout/lProcess2"/>
    <dgm:cxn modelId="{0C092EC3-FB71-4243-8F34-AB7C5397EAD2}" type="presParOf" srcId="{21C3B042-6BC6-4DBB-8707-FBBE4447A0C6}" destId="{CF8D7ED3-56DB-4D8A-8322-CE2E611335A7}" srcOrd="0" destOrd="0" presId="urn:microsoft.com/office/officeart/2005/8/layout/lProcess2"/>
    <dgm:cxn modelId="{248EDD7F-D512-42F7-9F8B-AB452345167F}" type="presParOf" srcId="{21C3B042-6BC6-4DBB-8707-FBBE4447A0C6}" destId="{D566B4B4-030F-462B-A0EC-CCE774970935}" srcOrd="1" destOrd="0" presId="urn:microsoft.com/office/officeart/2005/8/layout/lProcess2"/>
    <dgm:cxn modelId="{5B8164A9-3D0C-4C96-BEAD-B7087CB610B7}" type="presParOf" srcId="{21C3B042-6BC6-4DBB-8707-FBBE4447A0C6}" destId="{1E037B95-82EE-48B3-88BE-3A6F3FCB5591}" srcOrd="2" destOrd="0" presId="urn:microsoft.com/office/officeart/2005/8/layout/lProcess2"/>
    <dgm:cxn modelId="{9C42284D-D00F-4B9B-B80E-7D87D976B073}" type="presParOf" srcId="{1C169D20-0A81-4E94-AD6B-70778F32EA09}" destId="{3E0ACF57-E654-4243-A9BE-1F4437077A1E}" srcOrd="1" destOrd="0" presId="urn:microsoft.com/office/officeart/2005/8/layout/lProcess2"/>
    <dgm:cxn modelId="{715C204D-C77D-47F4-9363-8CBD292E5B7C}" type="presParOf" srcId="{1C169D20-0A81-4E94-AD6B-70778F32EA09}" destId="{B3D8FF66-1623-400C-BBB3-FEE7C904B27A}" srcOrd="2" destOrd="0" presId="urn:microsoft.com/office/officeart/2005/8/layout/lProcess2"/>
    <dgm:cxn modelId="{FC1076F5-4727-4782-9406-5AFB9862AD23}" type="presParOf" srcId="{B3D8FF66-1623-400C-BBB3-FEE7C904B27A}" destId="{EDFBD676-ED07-46A7-9428-354A0D072011}" srcOrd="0" destOrd="0" presId="urn:microsoft.com/office/officeart/2005/8/layout/lProcess2"/>
    <dgm:cxn modelId="{51DD91D9-CA5C-4524-98D8-7537C84BBDA3}" type="presParOf" srcId="{B3D8FF66-1623-400C-BBB3-FEE7C904B27A}" destId="{A4CF97A4-3EF6-4EE7-B889-7839955D0DAD}" srcOrd="1" destOrd="0" presId="urn:microsoft.com/office/officeart/2005/8/layout/lProcess2"/>
    <dgm:cxn modelId="{0D644BCA-BFCB-42E2-8741-9D9E9FA0DFF6}" type="presParOf" srcId="{B3D8FF66-1623-400C-BBB3-FEE7C904B27A}" destId="{D9C50C97-2AF5-40FD-97A6-7BD8D8463DFF}" srcOrd="2" destOrd="0" presId="urn:microsoft.com/office/officeart/2005/8/layout/lProcess2"/>
    <dgm:cxn modelId="{F16E3627-3B11-4520-B319-495020E18695}" type="presParOf" srcId="{D9C50C97-2AF5-40FD-97A6-7BD8D8463DFF}" destId="{0A13E2DF-F6BD-455D-AAE2-CD40BB14026F}" srcOrd="0" destOrd="0" presId="urn:microsoft.com/office/officeart/2005/8/layout/lProcess2"/>
    <dgm:cxn modelId="{80BD3EAD-ED42-4D83-B835-D8E8A282F788}" type="presParOf" srcId="{0A13E2DF-F6BD-455D-AAE2-CD40BB14026F}" destId="{C80101AF-391A-4B3A-987B-66B6E37A07F8}" srcOrd="0" destOrd="0" presId="urn:microsoft.com/office/officeart/2005/8/layout/lProcess2"/>
    <dgm:cxn modelId="{7E7E94D6-3CF1-4A78-8A7F-6093AF384A56}" type="presParOf" srcId="{0A13E2DF-F6BD-455D-AAE2-CD40BB14026F}" destId="{622FCDA1-F3FF-4303-B8D0-E6E2274048F2}" srcOrd="1" destOrd="0" presId="urn:microsoft.com/office/officeart/2005/8/layout/lProcess2"/>
    <dgm:cxn modelId="{DC04A831-786E-44E6-BBE1-A48F40A314E3}" type="presParOf" srcId="{0A13E2DF-F6BD-455D-AAE2-CD40BB14026F}" destId="{FF6FF9AF-D1D8-4064-BC41-82E86F0793B2}" srcOrd="2" destOrd="0" presId="urn:microsoft.com/office/officeart/2005/8/layout/lProcess2"/>
    <dgm:cxn modelId="{A34E2382-B81A-45EF-A610-CFB044099792}" type="presParOf" srcId="{1C169D20-0A81-4E94-AD6B-70778F32EA09}" destId="{C95E2B1E-6C54-4053-A267-D116D45B1361}" srcOrd="3" destOrd="0" presId="urn:microsoft.com/office/officeart/2005/8/layout/lProcess2"/>
    <dgm:cxn modelId="{4D58AF45-D036-4043-A6C0-54118943FA2A}" type="presParOf" srcId="{1C169D20-0A81-4E94-AD6B-70778F32EA09}" destId="{67FFE28B-E454-4548-95EA-AEE165A3D6AB}" srcOrd="4" destOrd="0" presId="urn:microsoft.com/office/officeart/2005/8/layout/lProcess2"/>
    <dgm:cxn modelId="{C018AA60-B310-4D36-A3FE-BD7B266A9680}" type="presParOf" srcId="{67FFE28B-E454-4548-95EA-AEE165A3D6AB}" destId="{AED1FE55-E10D-4CE6-91F4-77EE1FA5CF0D}" srcOrd="0" destOrd="0" presId="urn:microsoft.com/office/officeart/2005/8/layout/lProcess2"/>
    <dgm:cxn modelId="{13912B71-6D5A-4BE9-B095-B425D881B34C}" type="presParOf" srcId="{67FFE28B-E454-4548-95EA-AEE165A3D6AB}" destId="{F3BDFBFE-D545-45BF-91BF-3630FCBE1557}" srcOrd="1" destOrd="0" presId="urn:microsoft.com/office/officeart/2005/8/layout/lProcess2"/>
    <dgm:cxn modelId="{85ACFBED-294E-4AB9-B217-D35674299CAD}" type="presParOf" srcId="{67FFE28B-E454-4548-95EA-AEE165A3D6AB}" destId="{4FC994FA-9200-42C4-A60C-FE793954FC6F}" srcOrd="2" destOrd="0" presId="urn:microsoft.com/office/officeart/2005/8/layout/lProcess2"/>
    <dgm:cxn modelId="{F2BF8716-10AA-443F-BF6C-D423F2D197BB}" type="presParOf" srcId="{4FC994FA-9200-42C4-A60C-FE793954FC6F}" destId="{192F4202-85DB-4A20-8262-3EBC88DE1BB7}" srcOrd="0" destOrd="0" presId="urn:microsoft.com/office/officeart/2005/8/layout/lProcess2"/>
    <dgm:cxn modelId="{8953ADBE-FDB5-4A61-8439-2347B140308E}" type="presParOf" srcId="{192F4202-85DB-4A20-8262-3EBC88DE1BB7}" destId="{5924F54E-AB6C-4F60-B243-5D6EA59BC219}" srcOrd="0" destOrd="0" presId="urn:microsoft.com/office/officeart/2005/8/layout/lProcess2"/>
    <dgm:cxn modelId="{05DD0926-7C30-4E1B-B002-C64B0B7D6864}" type="presParOf" srcId="{192F4202-85DB-4A20-8262-3EBC88DE1BB7}" destId="{B6F64654-E75B-47CE-B89F-EE1853A47E2C}" srcOrd="1" destOrd="0" presId="urn:microsoft.com/office/officeart/2005/8/layout/lProcess2"/>
    <dgm:cxn modelId="{033BFEE9-426D-4780-BAC2-8B200A7F213C}" type="presParOf" srcId="{192F4202-85DB-4A20-8262-3EBC88DE1BB7}" destId="{4A2056DE-D519-4400-81FC-B1B6EA67BBA7}" srcOrd="2" destOrd="0" presId="urn:microsoft.com/office/officeart/2005/8/layout/lProcess2"/>
    <dgm:cxn modelId="{ECBC3281-B108-4FB8-A61C-C2EC1D3C9A18}" type="presParOf" srcId="{1C169D20-0A81-4E94-AD6B-70778F32EA09}" destId="{4BCE47A9-C04F-4833-BE84-3DE37CB7D7B2}" srcOrd="5" destOrd="0" presId="urn:microsoft.com/office/officeart/2005/8/layout/lProcess2"/>
    <dgm:cxn modelId="{11051956-203E-45DF-B003-2764F5D18B76}" type="presParOf" srcId="{1C169D20-0A81-4E94-AD6B-70778F32EA09}" destId="{0670CC4C-1B13-4D1F-BE92-8A1F76BF37A7}" srcOrd="6" destOrd="0" presId="urn:microsoft.com/office/officeart/2005/8/layout/lProcess2"/>
    <dgm:cxn modelId="{7E5F2F7D-6C73-44C7-8A6D-B777A4A570F3}" type="presParOf" srcId="{0670CC4C-1B13-4D1F-BE92-8A1F76BF37A7}" destId="{B05D9FCF-E077-44EC-8B02-62EFC104E2A7}" srcOrd="0" destOrd="0" presId="urn:microsoft.com/office/officeart/2005/8/layout/lProcess2"/>
    <dgm:cxn modelId="{9F584B9F-F71A-434A-90B1-57AE532F9388}" type="presParOf" srcId="{0670CC4C-1B13-4D1F-BE92-8A1F76BF37A7}" destId="{23EEB300-707F-4B00-BA33-15196703E935}" srcOrd="1" destOrd="0" presId="urn:microsoft.com/office/officeart/2005/8/layout/lProcess2"/>
    <dgm:cxn modelId="{FDE555B2-EE76-40FB-97B2-78555DFD26A5}" type="presParOf" srcId="{0670CC4C-1B13-4D1F-BE92-8A1F76BF37A7}" destId="{90946996-B56B-4F9C-A505-C782949327D8}" srcOrd="2" destOrd="0" presId="urn:microsoft.com/office/officeart/2005/8/layout/lProcess2"/>
    <dgm:cxn modelId="{F5389330-AD3A-49E3-8344-F293FB2AC634}" type="presParOf" srcId="{90946996-B56B-4F9C-A505-C782949327D8}" destId="{4614C698-5784-4E8D-8267-F01222324322}" srcOrd="0" destOrd="0" presId="urn:microsoft.com/office/officeart/2005/8/layout/lProcess2"/>
    <dgm:cxn modelId="{D90BDA13-5132-4B7D-BB29-1BCF8B22399F}" type="presParOf" srcId="{4614C698-5784-4E8D-8267-F01222324322}" destId="{FB4EE717-838C-4F5E-AB82-6A900C7066A9}" srcOrd="0" destOrd="0" presId="urn:microsoft.com/office/officeart/2005/8/layout/lProcess2"/>
    <dgm:cxn modelId="{0BD655F5-A9A8-4768-8A03-D809C8FA71CC}" type="presParOf" srcId="{4614C698-5784-4E8D-8267-F01222324322}" destId="{454EE731-FB47-45DF-B6B9-CB57432C1C4B}" srcOrd="1" destOrd="0" presId="urn:microsoft.com/office/officeart/2005/8/layout/lProcess2"/>
    <dgm:cxn modelId="{424EE535-02FD-4997-9760-9E12029DE65B}" type="presParOf" srcId="{4614C698-5784-4E8D-8267-F01222324322}" destId="{ED801A2C-6433-4BB3-B0E1-B27A5BC589B4}"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2BEBE-8FEA-43C8-BCB7-6430B52E6376}">
      <dsp:nvSpPr>
        <dsp:cNvPr id="0" name=""/>
        <dsp:cNvSpPr/>
      </dsp:nvSpPr>
      <dsp:spPr>
        <a:xfrm>
          <a:off x="2106" y="0"/>
          <a:ext cx="2066720" cy="71939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Motivational Interviewing</a:t>
          </a:r>
        </a:p>
      </dsp:txBody>
      <dsp:txXfrm>
        <a:off x="2106" y="0"/>
        <a:ext cx="2066720" cy="2158185"/>
      </dsp:txXfrm>
    </dsp:sp>
    <dsp:sp modelId="{CF8D7ED3-56DB-4D8A-8322-CE2E611335A7}">
      <dsp:nvSpPr>
        <dsp:cNvPr id="0" name=""/>
        <dsp:cNvSpPr/>
      </dsp:nvSpPr>
      <dsp:spPr>
        <a:xfrm>
          <a:off x="208778" y="2159582"/>
          <a:ext cx="1653376" cy="14064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Centralized Access Point</a:t>
          </a:r>
        </a:p>
      </dsp:txBody>
      <dsp:txXfrm>
        <a:off x="249973" y="2200777"/>
        <a:ext cx="1570986" cy="1324100"/>
      </dsp:txXfrm>
    </dsp:sp>
    <dsp:sp modelId="{1E037B95-82EE-48B3-88BE-3A6F3FCB5591}">
      <dsp:nvSpPr>
        <dsp:cNvPr id="0" name=""/>
        <dsp:cNvSpPr/>
      </dsp:nvSpPr>
      <dsp:spPr>
        <a:xfrm>
          <a:off x="208778" y="4001643"/>
          <a:ext cx="1653376" cy="2831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University at Buffalo Motivational Interviewing Center</a:t>
          </a:r>
        </a:p>
      </dsp:txBody>
      <dsp:txXfrm>
        <a:off x="257204" y="4050069"/>
        <a:ext cx="1556524" cy="2734361"/>
      </dsp:txXfrm>
    </dsp:sp>
    <dsp:sp modelId="{EDFBD676-ED07-46A7-9428-354A0D072011}">
      <dsp:nvSpPr>
        <dsp:cNvPr id="0" name=""/>
        <dsp:cNvSpPr/>
      </dsp:nvSpPr>
      <dsp:spPr>
        <a:xfrm>
          <a:off x="2223830" y="0"/>
          <a:ext cx="2066720" cy="71939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Healthy Outcomes from Positive Experiences (HOPE)</a:t>
          </a:r>
        </a:p>
      </dsp:txBody>
      <dsp:txXfrm>
        <a:off x="2223830" y="0"/>
        <a:ext cx="2066720" cy="2158185"/>
      </dsp:txXfrm>
    </dsp:sp>
    <dsp:sp modelId="{C80101AF-391A-4B3A-987B-66B6E37A07F8}">
      <dsp:nvSpPr>
        <dsp:cNvPr id="0" name=""/>
        <dsp:cNvSpPr/>
      </dsp:nvSpPr>
      <dsp:spPr>
        <a:xfrm>
          <a:off x="2430502" y="2159025"/>
          <a:ext cx="1653376" cy="13865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Child Health Care Provider Outreach</a:t>
          </a:r>
        </a:p>
      </dsp:txBody>
      <dsp:txXfrm>
        <a:off x="2471112" y="2199635"/>
        <a:ext cx="1572156" cy="1305308"/>
      </dsp:txXfrm>
    </dsp:sp>
    <dsp:sp modelId="{FF6FF9AF-D1D8-4064-BC41-82E86F0793B2}">
      <dsp:nvSpPr>
        <dsp:cNvPr id="0" name=""/>
        <dsp:cNvSpPr/>
      </dsp:nvSpPr>
      <dsp:spPr>
        <a:xfrm>
          <a:off x="2430502" y="3983934"/>
          <a:ext cx="1653376" cy="284947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HOPE National Resource Center, Tufts University</a:t>
          </a:r>
        </a:p>
      </dsp:txBody>
      <dsp:txXfrm>
        <a:off x="2478928" y="4032360"/>
        <a:ext cx="1556524" cy="2752627"/>
      </dsp:txXfrm>
    </dsp:sp>
    <dsp:sp modelId="{AED1FE55-E10D-4CE6-91F4-77EE1FA5CF0D}">
      <dsp:nvSpPr>
        <dsp:cNvPr id="0" name=""/>
        <dsp:cNvSpPr/>
      </dsp:nvSpPr>
      <dsp:spPr>
        <a:xfrm>
          <a:off x="4445555" y="0"/>
          <a:ext cx="2066720" cy="71939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Parent Caf</a:t>
          </a:r>
          <a:r>
            <a:rPr lang="en-US" sz="2400" kern="1200" dirty="0">
              <a:latin typeface="Calibri" panose="020F0502020204030204" pitchFamily="34" charset="0"/>
              <a:cs typeface="Calibri" panose="020F0502020204030204" pitchFamily="34" charset="0"/>
            </a:rPr>
            <a:t>és</a:t>
          </a:r>
          <a:endParaRPr lang="en-US" sz="2400" kern="1200" dirty="0"/>
        </a:p>
      </dsp:txBody>
      <dsp:txXfrm>
        <a:off x="4445555" y="0"/>
        <a:ext cx="2066720" cy="2158185"/>
      </dsp:txXfrm>
    </dsp:sp>
    <dsp:sp modelId="{5924F54E-AB6C-4F60-B243-5D6EA59BC219}">
      <dsp:nvSpPr>
        <dsp:cNvPr id="0" name=""/>
        <dsp:cNvSpPr/>
      </dsp:nvSpPr>
      <dsp:spPr>
        <a:xfrm>
          <a:off x="4652227" y="2159982"/>
          <a:ext cx="1653376" cy="1389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Family &amp; Community Outreach</a:t>
          </a:r>
        </a:p>
      </dsp:txBody>
      <dsp:txXfrm>
        <a:off x="4692935" y="2200690"/>
        <a:ext cx="1571960" cy="1308466"/>
      </dsp:txXfrm>
    </dsp:sp>
    <dsp:sp modelId="{4A2056DE-D519-4400-81FC-B1B6EA67BBA7}">
      <dsp:nvSpPr>
        <dsp:cNvPr id="0" name=""/>
        <dsp:cNvSpPr/>
      </dsp:nvSpPr>
      <dsp:spPr>
        <a:xfrm>
          <a:off x="4652227" y="3987543"/>
          <a:ext cx="1653376" cy="28449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Be Strong Families</a:t>
          </a:r>
        </a:p>
      </dsp:txBody>
      <dsp:txXfrm>
        <a:off x="4700653" y="4035969"/>
        <a:ext cx="1556524" cy="2748060"/>
      </dsp:txXfrm>
    </dsp:sp>
    <dsp:sp modelId="{B05D9FCF-E077-44EC-8B02-62EFC104E2A7}">
      <dsp:nvSpPr>
        <dsp:cNvPr id="0" name=""/>
        <dsp:cNvSpPr/>
      </dsp:nvSpPr>
      <dsp:spPr>
        <a:xfrm>
          <a:off x="6667279" y="0"/>
          <a:ext cx="2066720" cy="719395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Continuous System Improvement &amp; Data Sharing Across Sectors</a:t>
          </a:r>
        </a:p>
      </dsp:txBody>
      <dsp:txXfrm>
        <a:off x="6667279" y="0"/>
        <a:ext cx="2066720" cy="2158185"/>
      </dsp:txXfrm>
    </dsp:sp>
    <dsp:sp modelId="{FB4EE717-838C-4F5E-AB82-6A900C7066A9}">
      <dsp:nvSpPr>
        <dsp:cNvPr id="0" name=""/>
        <dsp:cNvSpPr/>
      </dsp:nvSpPr>
      <dsp:spPr>
        <a:xfrm>
          <a:off x="6873951" y="2159982"/>
          <a:ext cx="1653376" cy="1389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Data Collection &amp; Analysis</a:t>
          </a:r>
        </a:p>
      </dsp:txBody>
      <dsp:txXfrm>
        <a:off x="6914659" y="2200690"/>
        <a:ext cx="1571960" cy="1308466"/>
      </dsp:txXfrm>
    </dsp:sp>
    <dsp:sp modelId="{ED801A2C-6433-4BB3-B0E1-B27A5BC589B4}">
      <dsp:nvSpPr>
        <dsp:cNvPr id="0" name=""/>
        <dsp:cNvSpPr/>
      </dsp:nvSpPr>
      <dsp:spPr>
        <a:xfrm>
          <a:off x="6873951" y="3987543"/>
          <a:ext cx="1653376" cy="28449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Center for the Study of Social Policy; All Good Consulting</a:t>
          </a:r>
        </a:p>
      </dsp:txBody>
      <dsp:txXfrm>
        <a:off x="6922377" y="4035969"/>
        <a:ext cx="1556524" cy="27480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B690CC-C5AF-E54C-A446-3C7C4808A010}" type="datetimeFigureOut">
              <a:rPr lang="en-US" smtClean="0"/>
              <a:t>6/29/2023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2F9C3-B332-8649-9590-D41EDC8F6286}" type="slidenum">
              <a:rPr lang="en-US" smtClean="0"/>
              <a:t>‹#›</a:t>
            </a:fld>
            <a:endParaRPr lang="en-US"/>
          </a:p>
        </p:txBody>
      </p:sp>
    </p:spTree>
    <p:extLst>
      <p:ext uri="{BB962C8B-B14F-4D97-AF65-F5344CB8AC3E}">
        <p14:creationId xmlns:p14="http://schemas.microsoft.com/office/powerpoint/2010/main" val="21092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0CC02-3280-7941-B209-BD5DF8003E2F}" type="datetimeFigureOut">
              <a:rPr lang="en-US" smtClean="0"/>
              <a:t>6/29/2023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6BE0-7377-BE4C-8104-3C9C9ED1F901}" type="slidenum">
              <a:rPr lang="en-US" smtClean="0"/>
              <a:t>‹#›</a:t>
            </a:fld>
            <a:endParaRPr lang="en-US"/>
          </a:p>
        </p:txBody>
      </p:sp>
    </p:spTree>
    <p:extLst>
      <p:ext uri="{BB962C8B-B14F-4D97-AF65-F5344CB8AC3E}">
        <p14:creationId xmlns:p14="http://schemas.microsoft.com/office/powerpoint/2010/main" val="1287727136"/>
      </p:ext>
    </p:extLst>
  </p:cSld>
  <p:clrMap bg1="lt1" tx1="dk1" bg2="lt2" tx2="dk2" accent1="accent1" accent2="accent2" accent3="accent3" accent4="accent4" accent5="accent5" accent6="accent6" hlink="hlink" folHlink="folHlink"/>
  <p:notesStyle>
    <a:lvl1pPr marL="0" algn="l" defTabSz="3950208" rtl="0" eaLnBrk="1" latinLnBrk="0" hangingPunct="1">
      <a:defRPr sz="5184" kern="1200">
        <a:solidFill>
          <a:schemeClr val="tx1"/>
        </a:solidFill>
        <a:latin typeface="+mn-lt"/>
        <a:ea typeface="+mn-ea"/>
        <a:cs typeface="+mn-cs"/>
      </a:defRPr>
    </a:lvl1pPr>
    <a:lvl2pPr marL="1975104" algn="l" defTabSz="3950208" rtl="0" eaLnBrk="1" latinLnBrk="0" hangingPunct="1">
      <a:defRPr sz="5184" kern="1200">
        <a:solidFill>
          <a:schemeClr val="tx1"/>
        </a:solidFill>
        <a:latin typeface="+mn-lt"/>
        <a:ea typeface="+mn-ea"/>
        <a:cs typeface="+mn-cs"/>
      </a:defRPr>
    </a:lvl2pPr>
    <a:lvl3pPr marL="3950208" algn="l" defTabSz="3950208" rtl="0" eaLnBrk="1" latinLnBrk="0" hangingPunct="1">
      <a:defRPr sz="5184" kern="1200">
        <a:solidFill>
          <a:schemeClr val="tx1"/>
        </a:solidFill>
        <a:latin typeface="+mn-lt"/>
        <a:ea typeface="+mn-ea"/>
        <a:cs typeface="+mn-cs"/>
      </a:defRPr>
    </a:lvl3pPr>
    <a:lvl4pPr marL="5925312" algn="l" defTabSz="3950208" rtl="0" eaLnBrk="1" latinLnBrk="0" hangingPunct="1">
      <a:defRPr sz="5184" kern="1200">
        <a:solidFill>
          <a:schemeClr val="tx1"/>
        </a:solidFill>
        <a:latin typeface="+mn-lt"/>
        <a:ea typeface="+mn-ea"/>
        <a:cs typeface="+mn-cs"/>
      </a:defRPr>
    </a:lvl4pPr>
    <a:lvl5pPr marL="7900416" algn="l" defTabSz="3950208" rtl="0" eaLnBrk="1" latinLnBrk="0" hangingPunct="1">
      <a:defRPr sz="5184" kern="1200">
        <a:solidFill>
          <a:schemeClr val="tx1"/>
        </a:solidFill>
        <a:latin typeface="+mn-lt"/>
        <a:ea typeface="+mn-ea"/>
        <a:cs typeface="+mn-cs"/>
      </a:defRPr>
    </a:lvl5pPr>
    <a:lvl6pPr marL="9875520" algn="l" defTabSz="3950208" rtl="0" eaLnBrk="1" latinLnBrk="0" hangingPunct="1">
      <a:defRPr sz="5184" kern="1200">
        <a:solidFill>
          <a:schemeClr val="tx1"/>
        </a:solidFill>
        <a:latin typeface="+mn-lt"/>
        <a:ea typeface="+mn-ea"/>
        <a:cs typeface="+mn-cs"/>
      </a:defRPr>
    </a:lvl6pPr>
    <a:lvl7pPr marL="11850624" algn="l" defTabSz="3950208" rtl="0" eaLnBrk="1" latinLnBrk="0" hangingPunct="1">
      <a:defRPr sz="5184" kern="1200">
        <a:solidFill>
          <a:schemeClr val="tx1"/>
        </a:solidFill>
        <a:latin typeface="+mn-lt"/>
        <a:ea typeface="+mn-ea"/>
        <a:cs typeface="+mn-cs"/>
      </a:defRPr>
    </a:lvl7pPr>
    <a:lvl8pPr marL="13825728" algn="l" defTabSz="3950208" rtl="0" eaLnBrk="1" latinLnBrk="0" hangingPunct="1">
      <a:defRPr sz="5184" kern="1200">
        <a:solidFill>
          <a:schemeClr val="tx1"/>
        </a:solidFill>
        <a:latin typeface="+mn-lt"/>
        <a:ea typeface="+mn-ea"/>
        <a:cs typeface="+mn-cs"/>
      </a:defRPr>
    </a:lvl8pPr>
    <a:lvl9pPr marL="15800832" algn="l" defTabSz="3950208" rtl="0" eaLnBrk="1" latinLnBrk="0" hangingPunct="1">
      <a:defRPr sz="518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8081014"/>
            <a:ext cx="27980640" cy="1719072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5934674"/>
            <a:ext cx="24688800" cy="11921486"/>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518055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42241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628900"/>
            <a:ext cx="7098030" cy="418452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628900"/>
            <a:ext cx="20882610" cy="418452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249700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818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073" t="1617" b="3932"/>
          <a:stretch/>
        </p:blipFill>
        <p:spPr>
          <a:xfrm>
            <a:off x="-41149" y="1781986"/>
            <a:ext cx="32993214" cy="47595614"/>
          </a:xfrm>
          <a:prstGeom prst="rect">
            <a:avLst/>
          </a:prstGeom>
        </p:spPr>
      </p:pic>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48220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
        <p:nvSpPr>
          <p:cNvPr id="3" name="TextBox 2"/>
          <p:cNvSpPr txBox="1"/>
          <p:nvPr userDrawn="1"/>
        </p:nvSpPr>
        <p:spPr>
          <a:xfrm>
            <a:off x="2818014" y="19817539"/>
            <a:ext cx="22918189" cy="707886"/>
          </a:xfrm>
          <a:prstGeom prst="rect">
            <a:avLst/>
          </a:prstGeom>
          <a:noFill/>
        </p:spPr>
        <p:txBody>
          <a:bodyPr wrap="square" rtlCol="0">
            <a:spAutoFit/>
          </a:bodyPr>
          <a:lstStyle/>
          <a:p>
            <a:r>
              <a:rPr lang="en-US" sz="4000" dirty="0">
                <a:solidFill>
                  <a:schemeClr val="bg1"/>
                </a:solidFill>
                <a:latin typeface="+mj-lt"/>
              </a:rPr>
              <a:t>Click to add section title</a:t>
            </a:r>
          </a:p>
        </p:txBody>
      </p:sp>
    </p:spTree>
    <p:extLst>
      <p:ext uri="{BB962C8B-B14F-4D97-AF65-F5344CB8AC3E}">
        <p14:creationId xmlns:p14="http://schemas.microsoft.com/office/powerpoint/2010/main" val="271239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
        <p:nvSpPr>
          <p:cNvPr id="5" name="Text Placeholder 4"/>
          <p:cNvSpPr>
            <a:spLocks noGrp="1"/>
          </p:cNvSpPr>
          <p:nvPr>
            <p:ph type="body" sz="quarter" idx="13" hasCustomPrompt="1"/>
          </p:nvPr>
        </p:nvSpPr>
        <p:spPr>
          <a:xfrm>
            <a:off x="2944656" y="20551143"/>
            <a:ext cx="23167180" cy="6983734"/>
          </a:xfrm>
        </p:spPr>
        <p:txBody>
          <a:bodyPr>
            <a:normAutofit/>
          </a:bodyPr>
          <a:lstStyle>
            <a:lvl1pPr marL="0" indent="0">
              <a:buNone/>
              <a:defRPr sz="4000" baseline="0">
                <a:solidFill>
                  <a:schemeClr val="bg1"/>
                </a:solidFill>
                <a:latin typeface="Calibri Light" panose="020F0302020204030204" pitchFamily="34" charset="0"/>
                <a:cs typeface="Calibri Light" panose="020F0302020204030204" pitchFamily="34" charset="0"/>
              </a:defRPr>
            </a:lvl1pPr>
          </a:lstStyle>
          <a:p>
            <a:pPr lvl="0"/>
            <a:r>
              <a:rPr lang="en-US" dirty="0"/>
              <a:t>Click to add section title</a:t>
            </a:r>
          </a:p>
        </p:txBody>
      </p:sp>
    </p:spTree>
    <p:extLst>
      <p:ext uri="{BB962C8B-B14F-4D97-AF65-F5344CB8AC3E}">
        <p14:creationId xmlns:p14="http://schemas.microsoft.com/office/powerpoint/2010/main" val="355075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2277115" y="16164093"/>
            <a:ext cx="28375915" cy="18619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4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2277115" y="16159943"/>
            <a:ext cx="28375915" cy="461665"/>
          </a:xfrm>
          <a:prstGeom prst="rect">
            <a:avLst/>
          </a:prstGeom>
          <a:noFill/>
        </p:spPr>
        <p:txBody>
          <a:bodyPr wrap="square" rtlCol="0">
            <a:spAutoFit/>
          </a:bodyPr>
          <a:lstStyle/>
          <a:p>
            <a:r>
              <a:rPr lang="en-US" sz="2400" dirty="0">
                <a:solidFill>
                  <a:schemeClr val="bg2">
                    <a:lumMod val="25000"/>
                  </a:schemeClr>
                </a:solidFill>
                <a:latin typeface="Calibri" panose="020F0502020204030204" pitchFamily="34" charset="0"/>
                <a:cs typeface="Calibri" panose="020F0502020204030204" pitchFamily="34" charset="0"/>
              </a:rPr>
              <a:t>Click to add text</a:t>
            </a:r>
          </a:p>
        </p:txBody>
      </p:sp>
    </p:spTree>
    <p:extLst>
      <p:ext uri="{BB962C8B-B14F-4D97-AF65-F5344CB8AC3E}">
        <p14:creationId xmlns:p14="http://schemas.microsoft.com/office/powerpoint/2010/main" val="325463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64160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93948124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
        <p:nvSpPr>
          <p:cNvPr id="3" name="TextBox 2"/>
          <p:cNvSpPr txBox="1"/>
          <p:nvPr userDrawn="1"/>
        </p:nvSpPr>
        <p:spPr>
          <a:xfrm>
            <a:off x="2468880" y="21280579"/>
            <a:ext cx="22070291" cy="707886"/>
          </a:xfrm>
          <a:prstGeom prst="rect">
            <a:avLst/>
          </a:prstGeom>
          <a:noFill/>
        </p:spPr>
        <p:txBody>
          <a:bodyPr wrap="square" rtlCol="0">
            <a:spAutoFit/>
          </a:bodyPr>
          <a:lstStyle/>
          <a:p>
            <a:r>
              <a:rPr lang="en-US" sz="4000" dirty="0">
                <a:solidFill>
                  <a:schemeClr val="bg1"/>
                </a:solidFill>
                <a:latin typeface="+mj-lt"/>
              </a:rPr>
              <a:t>Click</a:t>
            </a:r>
            <a:r>
              <a:rPr lang="en-US" sz="4000" baseline="0" dirty="0">
                <a:solidFill>
                  <a:schemeClr val="bg1"/>
                </a:solidFill>
                <a:latin typeface="+mj-lt"/>
              </a:rPr>
              <a:t> to add section title</a:t>
            </a:r>
            <a:endParaRPr lang="en-US" sz="4000" dirty="0">
              <a:solidFill>
                <a:schemeClr val="bg1"/>
              </a:solidFill>
              <a:latin typeface="+mj-lt"/>
            </a:endParaRPr>
          </a:p>
        </p:txBody>
      </p:sp>
    </p:spTree>
    <p:extLst>
      <p:ext uri="{BB962C8B-B14F-4D97-AF65-F5344CB8AC3E}">
        <p14:creationId xmlns:p14="http://schemas.microsoft.com/office/powerpoint/2010/main" val="419847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2277118" y="17419323"/>
            <a:ext cx="28375915" cy="195567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57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2277116" y="16425954"/>
            <a:ext cx="28732015" cy="461665"/>
          </a:xfrm>
          <a:prstGeom prst="rect">
            <a:avLst/>
          </a:prstGeom>
          <a:noFill/>
        </p:spPr>
        <p:txBody>
          <a:bodyPr wrap="square" rtlCol="0">
            <a:spAutoFit/>
          </a:bodyPr>
          <a:lstStyle/>
          <a:p>
            <a:r>
              <a:rPr lang="en-US" sz="2400" dirty="0"/>
              <a:t>Click to add text</a:t>
            </a:r>
          </a:p>
        </p:txBody>
      </p:sp>
    </p:spTree>
    <p:extLst>
      <p:ext uri="{BB962C8B-B14F-4D97-AF65-F5344CB8AC3E}">
        <p14:creationId xmlns:p14="http://schemas.microsoft.com/office/powerpoint/2010/main" val="3817205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5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2468881" y="19884046"/>
            <a:ext cx="20948072" cy="707886"/>
          </a:xfrm>
          <a:prstGeom prst="rect">
            <a:avLst/>
          </a:prstGeom>
          <a:noFill/>
        </p:spPr>
        <p:txBody>
          <a:bodyPr wrap="square" rtlCol="0">
            <a:spAutoFit/>
          </a:bodyPr>
          <a:lstStyle/>
          <a:p>
            <a:r>
              <a:rPr lang="en-US" sz="4000" dirty="0">
                <a:solidFill>
                  <a:schemeClr val="bg1"/>
                </a:solidFill>
                <a:latin typeface="+mj-lt"/>
              </a:rPr>
              <a:t>Click to add section title</a:t>
            </a:r>
          </a:p>
        </p:txBody>
      </p:sp>
    </p:spTree>
    <p:extLst>
      <p:ext uri="{BB962C8B-B14F-4D97-AF65-F5344CB8AC3E}">
        <p14:creationId xmlns:p14="http://schemas.microsoft.com/office/powerpoint/2010/main" val="2116977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60910" y="7900416"/>
            <a:ext cx="28392120" cy="3541421"/>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Rectangle 7"/>
          <p:cNvSpPr/>
          <p:nvPr userDrawn="1"/>
        </p:nvSpPr>
        <p:spPr>
          <a:xfrm>
            <a:off x="1" y="0"/>
            <a:ext cx="731519" cy="493776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79934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2277115" y="17487900"/>
            <a:ext cx="28375915" cy="17359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005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60910" y="7900416"/>
            <a:ext cx="28392120" cy="3541421"/>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Rectangle 7"/>
          <p:cNvSpPr/>
          <p:nvPr userDrawn="1"/>
        </p:nvSpPr>
        <p:spPr>
          <a:xfrm>
            <a:off x="1" y="0"/>
            <a:ext cx="731519" cy="493776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79934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2277115" y="14962914"/>
            <a:ext cx="28375915" cy="461665"/>
          </a:xfrm>
          <a:prstGeom prst="rect">
            <a:avLst/>
          </a:prstGeom>
          <a:noFill/>
        </p:spPr>
        <p:txBody>
          <a:bodyPr wrap="square" rtlCol="0">
            <a:spAutoFit/>
          </a:bodyPr>
          <a:lstStyle/>
          <a:p>
            <a:r>
              <a:rPr lang="en-US" sz="2400" dirty="0"/>
              <a:t>Click to add text</a:t>
            </a:r>
          </a:p>
        </p:txBody>
      </p:sp>
    </p:spTree>
    <p:extLst>
      <p:ext uri="{BB962C8B-B14F-4D97-AF65-F5344CB8AC3E}">
        <p14:creationId xmlns:p14="http://schemas.microsoft.com/office/powerpoint/2010/main" val="3779125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760315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468882" y="46744128"/>
            <a:ext cx="278802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30868771" y="2533709"/>
            <a:ext cx="12344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0" name="Slide Number Placeholder 5"/>
          <p:cNvSpPr>
            <a:spLocks noGrp="1"/>
          </p:cNvSpPr>
          <p:nvPr>
            <p:ph type="sldNum" sz="quarter" idx="12"/>
          </p:nvPr>
        </p:nvSpPr>
        <p:spPr>
          <a:xfrm>
            <a:off x="31009131" y="2799349"/>
            <a:ext cx="953724" cy="2628900"/>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
        <p:nvSpPr>
          <p:cNvPr id="3" name="TextBox 2"/>
          <p:cNvSpPr txBox="1"/>
          <p:nvPr userDrawn="1"/>
        </p:nvSpPr>
        <p:spPr>
          <a:xfrm>
            <a:off x="2269374" y="23275635"/>
            <a:ext cx="24239914" cy="707886"/>
          </a:xfrm>
          <a:prstGeom prst="rect">
            <a:avLst/>
          </a:prstGeom>
          <a:noFill/>
        </p:spPr>
        <p:txBody>
          <a:bodyPr wrap="square" rtlCol="0">
            <a:spAutoFit/>
          </a:bodyPr>
          <a:lstStyle/>
          <a:p>
            <a:r>
              <a:rPr lang="en-US" sz="4000" dirty="0">
                <a:solidFill>
                  <a:schemeClr val="bg1"/>
                </a:solidFill>
                <a:latin typeface="+mj-lt"/>
              </a:rPr>
              <a:t>Click to add section title</a:t>
            </a:r>
          </a:p>
        </p:txBody>
      </p:sp>
    </p:spTree>
    <p:extLst>
      <p:ext uri="{BB962C8B-B14F-4D97-AF65-F5344CB8AC3E}">
        <p14:creationId xmlns:p14="http://schemas.microsoft.com/office/powerpoint/2010/main" val="1432675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95338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2310125"/>
            <a:ext cx="28392120" cy="20539706"/>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33044145"/>
            <a:ext cx="28392120" cy="10801346"/>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0576275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2277115" y="15095920"/>
            <a:ext cx="28591655" cy="461665"/>
          </a:xfrm>
          <a:prstGeom prst="rect">
            <a:avLst/>
          </a:prstGeom>
          <a:noFill/>
        </p:spPr>
        <p:txBody>
          <a:bodyPr wrap="square" rtlCol="0">
            <a:spAutoFit/>
          </a:bodyPr>
          <a:lstStyle/>
          <a:p>
            <a:r>
              <a:rPr lang="en-US" sz="2400" dirty="0">
                <a:solidFill>
                  <a:schemeClr val="bg2">
                    <a:lumMod val="25000"/>
                  </a:schemeClr>
                </a:solidFill>
                <a:latin typeface="Calibri" panose="020F0502020204030204" pitchFamily="34" charset="0"/>
                <a:cs typeface="Calibri" panose="020F0502020204030204" pitchFamily="34" charset="0"/>
              </a:rPr>
              <a:t>Click to add text</a:t>
            </a:r>
          </a:p>
        </p:txBody>
      </p:sp>
    </p:spTree>
    <p:extLst>
      <p:ext uri="{BB962C8B-B14F-4D97-AF65-F5344CB8AC3E}">
        <p14:creationId xmlns:p14="http://schemas.microsoft.com/office/powerpoint/2010/main" val="377575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0910" y="7900416"/>
            <a:ext cx="28392120" cy="3541421"/>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Title</a:t>
            </a:r>
          </a:p>
        </p:txBody>
      </p:sp>
      <p:sp>
        <p:nvSpPr>
          <p:cNvPr id="8" name="Rectangle 7"/>
          <p:cNvSpPr/>
          <p:nvPr userDrawn="1"/>
        </p:nvSpPr>
        <p:spPr>
          <a:xfrm>
            <a:off x="1" y="0"/>
            <a:ext cx="731519" cy="493776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776">
              <a:solidFill>
                <a:srgbClr val="24A1A8"/>
              </a:solidFill>
            </a:endParaRPr>
          </a:p>
        </p:txBody>
      </p:sp>
      <p:sp>
        <p:nvSpPr>
          <p:cNvPr id="13" name="TextBox 12"/>
          <p:cNvSpPr txBox="1"/>
          <p:nvPr userDrawn="1"/>
        </p:nvSpPr>
        <p:spPr>
          <a:xfrm>
            <a:off x="2277116" y="48179176"/>
            <a:ext cx="8631093"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30868771" y="2533709"/>
            <a:ext cx="1234440" cy="329184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6"/>
          </a:p>
        </p:txBody>
      </p:sp>
      <p:sp>
        <p:nvSpPr>
          <p:cNvPr id="14" name="Slide Number Placeholder 5"/>
          <p:cNvSpPr>
            <a:spLocks noGrp="1"/>
          </p:cNvSpPr>
          <p:nvPr>
            <p:ph type="sldNum" sz="quarter" idx="12"/>
          </p:nvPr>
        </p:nvSpPr>
        <p:spPr>
          <a:xfrm>
            <a:off x="31009131" y="2865179"/>
            <a:ext cx="953724" cy="2628900"/>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2276000" y="15761974"/>
            <a:ext cx="28374975" cy="28392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56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3144500"/>
            <a:ext cx="13990320" cy="31329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3144500"/>
            <a:ext cx="13990320" cy="31329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2009181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28911"/>
            <a:ext cx="28392120" cy="95440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2104374"/>
            <a:ext cx="13926024" cy="5932166"/>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8036540"/>
            <a:ext cx="13926024" cy="26529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2104374"/>
            <a:ext cx="13994608" cy="5932166"/>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8036540"/>
            <a:ext cx="13994608" cy="26529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273698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83401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21829920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3291840"/>
            <a:ext cx="10617041" cy="115214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7109471"/>
            <a:ext cx="16664940" cy="350901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4813280"/>
            <a:ext cx="10617041" cy="27443434"/>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15528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3291840"/>
            <a:ext cx="10617041" cy="115214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7109471"/>
            <a:ext cx="16664940" cy="350901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4813280"/>
            <a:ext cx="10617041" cy="27443434"/>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298700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628911"/>
            <a:ext cx="28392120" cy="954405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3144500"/>
            <a:ext cx="28392120" cy="313296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5765731"/>
            <a:ext cx="7406640" cy="26289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0904220" y="45765731"/>
            <a:ext cx="11109960" cy="26289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5765731"/>
            <a:ext cx="7406640" cy="2628900"/>
          </a:xfrm>
          <a:prstGeom prst="rect">
            <a:avLst/>
          </a:prstGeom>
        </p:spPr>
        <p:txBody>
          <a:bodyPr vert="horz" lIns="91440" tIns="45720" rIns="91440" bIns="45720" rtlCol="0" anchor="ctr"/>
          <a:lstStyle>
            <a:lvl1pPr algn="r">
              <a:defRPr sz="432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28997439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49" r:id="rId13"/>
    <p:sldLayoutId id="2147483651" r:id="rId14"/>
    <p:sldLayoutId id="2147483674" r:id="rId15"/>
    <p:sldLayoutId id="2147483663" r:id="rId16"/>
    <p:sldLayoutId id="2147483662" r:id="rId17"/>
    <p:sldLayoutId id="2147483673" r:id="rId18"/>
    <p:sldLayoutId id="2147483664" r:id="rId19"/>
    <p:sldLayoutId id="2147483669" r:id="rId20"/>
    <p:sldLayoutId id="2147483661" r:id="rId21"/>
    <p:sldLayoutId id="2147483668" r:id="rId22"/>
    <p:sldLayoutId id="2147483650" r:id="rId23"/>
    <p:sldLayoutId id="2147483670" r:id="rId24"/>
    <p:sldLayoutId id="2147483652" r:id="rId25"/>
    <p:sldLayoutId id="2147483667" r:id="rId26"/>
    <p:sldLayoutId id="2147483665" r:id="rId27"/>
    <p:sldLayoutId id="2147483671" r:id="rId28"/>
    <p:sldLayoutId id="2147483666" r:id="rId29"/>
    <p:sldLayoutId id="2147483672" r:id="rId30"/>
    <p:sldLayoutId id="2147483675" r:id="rId31"/>
  </p:sldLayoutIdLst>
  <p:hf hdr="0" ftr="0" dt="0"/>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hyperlink" Target="https://helpmegrownational.org/resources/advancing-goal-concordant-care-through-help-me-grow-implementation-information-materi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12A39740-3F80-4B69-8DA8-51BEB110A62A}"/>
              </a:ext>
            </a:extLst>
          </p:cNvPr>
          <p:cNvSpPr/>
          <p:nvPr/>
        </p:nvSpPr>
        <p:spPr>
          <a:xfrm>
            <a:off x="1931329" y="40870792"/>
            <a:ext cx="7793095" cy="7899945"/>
          </a:xfrm>
          <a:prstGeom prst="ellipse">
            <a:avLst/>
          </a:prstGeom>
          <a:solidFill>
            <a:srgbClr val="A37C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lvl="0" algn="ctr"/>
            <a:endParaRPr lang="en-US" sz="2000" b="1" dirty="0"/>
          </a:p>
          <a:p>
            <a:pPr lvl="0" algn="ctr"/>
            <a:endParaRPr lang="en-US" sz="2000" b="1" dirty="0"/>
          </a:p>
          <a:p>
            <a:pPr lvl="0" algn="ctr"/>
            <a:endParaRPr lang="en-US" sz="2000" b="1" dirty="0"/>
          </a:p>
        </p:txBody>
      </p:sp>
      <p:sp>
        <p:nvSpPr>
          <p:cNvPr id="50" name="Oval 49">
            <a:extLst>
              <a:ext uri="{FF2B5EF4-FFF2-40B4-BE49-F238E27FC236}">
                <a16:creationId xmlns:a16="http://schemas.microsoft.com/office/drawing/2014/main" id="{11EC6048-2746-467A-92F8-588EA9491666}"/>
              </a:ext>
            </a:extLst>
          </p:cNvPr>
          <p:cNvSpPr/>
          <p:nvPr/>
        </p:nvSpPr>
        <p:spPr>
          <a:xfrm>
            <a:off x="2661431" y="43098071"/>
            <a:ext cx="6248400" cy="5702516"/>
          </a:xfrm>
          <a:prstGeom prst="ellipse">
            <a:avLst/>
          </a:prstGeom>
          <a:solidFill>
            <a:srgbClr val="9263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endParaRPr lang="en-US" sz="2000" dirty="0"/>
          </a:p>
        </p:txBody>
      </p:sp>
      <p:sp>
        <p:nvSpPr>
          <p:cNvPr id="10" name="Title 1">
            <a:extLst>
              <a:ext uri="{FF2B5EF4-FFF2-40B4-BE49-F238E27FC236}">
                <a16:creationId xmlns:a16="http://schemas.microsoft.com/office/drawing/2014/main" id="{0F268716-112F-4D61-B013-1F6AB29830E3}"/>
              </a:ext>
            </a:extLst>
          </p:cNvPr>
          <p:cNvSpPr txBox="1">
            <a:spLocks/>
          </p:cNvSpPr>
          <p:nvPr/>
        </p:nvSpPr>
        <p:spPr>
          <a:xfrm>
            <a:off x="8285386" y="1150375"/>
            <a:ext cx="24460200" cy="2349801"/>
          </a:xfrm>
          <a:prstGeom prst="rect">
            <a:avLst/>
          </a:prstGeom>
        </p:spPr>
        <p:txBody>
          <a:bodyPr>
            <a:noAutofit/>
          </a:bodyPr>
          <a:lst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a:lstStyle>
          <a:p>
            <a:pPr algn="ctr">
              <a:lnSpc>
                <a:spcPct val="100000"/>
              </a:lnSpc>
            </a:pPr>
            <a:r>
              <a:rPr lang="en-US" sz="7200" b="1" dirty="0"/>
              <a:t>Expanding the Target Population for Early Detection </a:t>
            </a:r>
            <a:br>
              <a:rPr lang="en-US" sz="7200" b="1" dirty="0"/>
            </a:br>
            <a:r>
              <a:rPr lang="en-US" sz="7200" b="1" dirty="0"/>
              <a:t>Through Parent Engagement</a:t>
            </a:r>
          </a:p>
        </p:txBody>
      </p:sp>
      <p:sp>
        <p:nvSpPr>
          <p:cNvPr id="11" name="Subtitle 2">
            <a:extLst>
              <a:ext uri="{FF2B5EF4-FFF2-40B4-BE49-F238E27FC236}">
                <a16:creationId xmlns:a16="http://schemas.microsoft.com/office/drawing/2014/main" id="{BBA309DD-02CA-4AA4-9D6D-61139FCFE715}"/>
              </a:ext>
            </a:extLst>
          </p:cNvPr>
          <p:cNvSpPr txBox="1">
            <a:spLocks/>
          </p:cNvSpPr>
          <p:nvPr/>
        </p:nvSpPr>
        <p:spPr>
          <a:xfrm>
            <a:off x="1256942" y="17785001"/>
            <a:ext cx="14970031" cy="8537653"/>
          </a:xfrm>
          <a:prstGeom prst="rect">
            <a:avLst/>
          </a:prstGeom>
          <a:ln w="6350">
            <a:noFill/>
          </a:ln>
        </p:spPr>
        <p:txBody>
          <a:bodyPr>
            <a:normAutofit fontScale="25000" lnSpcReduction="20000"/>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gn="just">
              <a:buNone/>
            </a:pPr>
            <a:r>
              <a:rPr lang="en-US" sz="12800" dirty="0"/>
              <a:t>In the United States, more than half of children who enter kindergarten are delayed in their health, social emotional, or cognitive development, despite widespread awareness that the early years of life have a significant and lasting impact on children’s learning, behavior, and health, which influences their readiness to succeed in school and achieve lifelong well-being [1,2]. Expanding the early identification process to include other child and family priorities and needs, such as resources like concrete and social supports, is a predictor of positive child outcomes. </a:t>
            </a:r>
            <a:r>
              <a:rPr lang="en-US" sz="12800" b="1" dirty="0">
                <a:solidFill>
                  <a:schemeClr val="accent5">
                    <a:lumMod val="75000"/>
                  </a:schemeClr>
                </a:solidFill>
              </a:rPr>
              <a:t>Eliciting family needs and priorities to support goal-making and service delivery is not only predictive of concerns, but honors the importance of the family’s values and perspective in decision-making. In this way, eliciting goals to drive care also shifts power dynamics back into the hands of families, a step necessary to advancing equity. </a:t>
            </a:r>
            <a:r>
              <a:rPr lang="en-US" sz="12800" dirty="0"/>
              <a:t>Embedding family voice within a comprehensive and integrative process focusing on early identification can improve child and family well-being. Family well-being can lead to positive outcomes for all young children, especially those who experience social and environmental risk factors and identified delays and disorders [3]. </a:t>
            </a:r>
            <a:r>
              <a:rPr lang="en-US" sz="12800" b="1" dirty="0">
                <a:solidFill>
                  <a:schemeClr val="accent5">
                    <a:lumMod val="75000"/>
                  </a:schemeClr>
                </a:solidFill>
              </a:rPr>
              <a:t>Therefore, to foster positive short- and long-term outcomes for young children, it is necessary to systematically elicit parents’/caregivers’ goals and priorities and establish partnership with them in creating pathways toward achievement of health and developmental goals for their children. </a:t>
            </a:r>
          </a:p>
          <a:p>
            <a:pPr marL="0" indent="0" algn="just">
              <a:buNone/>
            </a:pPr>
            <a:r>
              <a:rPr lang="en-US" sz="12800" dirty="0"/>
              <a:t>It has been recognized that the existing system designed to ensure early detection of and support for the young children and families furthest from opportunity is fragmented and exceedingly difficult to navigate. Cross-sector collaboration and alignment, inherent in HMG, is necessary to strengthen capacity among communities to identify concerns and needs of children and families as early as possible. Multiple settings and sectors across the early childhood system, including child health care, child welfare, social services, education and care settings, home visiting, parent support, and many others must be engaged and active as authentic partners in early childhood system-building. </a:t>
            </a:r>
          </a:p>
          <a:p>
            <a:pPr marL="0" indent="0" algn="just">
              <a:buNone/>
            </a:pPr>
            <a:r>
              <a:rPr lang="en-US" sz="12800" b="1" dirty="0">
                <a:solidFill>
                  <a:schemeClr val="accent5">
                    <a:lumMod val="75000"/>
                  </a:schemeClr>
                </a:solidFill>
              </a:rPr>
              <a:t>Goal Concordant Care, </a:t>
            </a:r>
            <a:r>
              <a:rPr lang="en-US" sz="12800" dirty="0"/>
              <a:t>in the context of HMG, is a strength-based approach to eliciting parents’ goals for their child’s well-being that ensures those goals drive the process of developmental promotion, early identification of concern and need, referral, and linkage. Typically used in palliative care and those with complex medical needs, it has the potential to be applied broadly [1]. It offers an opportunity to advance a paradigm shift where parents and caregivers are partners in decision-making, and resources provided are in concordance with goals, aspirations and values of the family. [4,5]</a:t>
            </a:r>
          </a:p>
          <a:p>
            <a:pPr algn="just"/>
            <a:endParaRPr lang="en-US" sz="12800" dirty="0"/>
          </a:p>
          <a:p>
            <a:pPr algn="just"/>
            <a:endParaRPr lang="en-US" sz="12800" dirty="0"/>
          </a:p>
          <a:p>
            <a:pPr marL="1143109" indent="-1143109"/>
            <a:endParaRPr lang="en-US" sz="9601" dirty="0"/>
          </a:p>
        </p:txBody>
      </p:sp>
      <p:sp>
        <p:nvSpPr>
          <p:cNvPr id="12" name="Subtitle 2">
            <a:extLst>
              <a:ext uri="{FF2B5EF4-FFF2-40B4-BE49-F238E27FC236}">
                <a16:creationId xmlns:a16="http://schemas.microsoft.com/office/drawing/2014/main" id="{4318D27A-626C-428B-A1F5-234D82D78957}"/>
              </a:ext>
            </a:extLst>
          </p:cNvPr>
          <p:cNvSpPr txBox="1">
            <a:spLocks/>
          </p:cNvSpPr>
          <p:nvPr/>
        </p:nvSpPr>
        <p:spPr>
          <a:xfrm>
            <a:off x="17079853" y="48414595"/>
            <a:ext cx="15031529" cy="438395"/>
          </a:xfrm>
          <a:prstGeom prst="rect">
            <a:avLst/>
          </a:prstGeom>
          <a:solidFill>
            <a:srgbClr val="548FD6">
              <a:alpha val="25000"/>
            </a:srgb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62500" lnSpcReduction="20000"/>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a:lnSpc>
                <a:spcPct val="120000"/>
              </a:lnSpc>
              <a:spcBef>
                <a:spcPts val="0"/>
              </a:spcBef>
            </a:pPr>
            <a:r>
              <a:rPr lang="en-US" sz="2800" b="1" dirty="0"/>
              <a:t>Funder:  </a:t>
            </a:r>
            <a:r>
              <a:rPr lang="en-US" sz="2800" dirty="0"/>
              <a:t>This work was funded by The JPB Foundation: </a:t>
            </a:r>
            <a:r>
              <a:rPr lang="en-US" sz="2800" i="1" dirty="0"/>
              <a:t>Embedding Goal-Concordant Care in HMG Affiliate Systems, November 1, 2022 – October 31, 2023</a:t>
            </a:r>
          </a:p>
        </p:txBody>
      </p:sp>
      <p:sp>
        <p:nvSpPr>
          <p:cNvPr id="13" name="Subtitle 2">
            <a:extLst>
              <a:ext uri="{FF2B5EF4-FFF2-40B4-BE49-F238E27FC236}">
                <a16:creationId xmlns:a16="http://schemas.microsoft.com/office/drawing/2014/main" id="{CB9FC24C-CD6E-4291-8FC6-CBA29864324C}"/>
              </a:ext>
            </a:extLst>
          </p:cNvPr>
          <p:cNvSpPr txBox="1">
            <a:spLocks/>
          </p:cNvSpPr>
          <p:nvPr/>
        </p:nvSpPr>
        <p:spPr>
          <a:xfrm>
            <a:off x="16974076" y="28476206"/>
            <a:ext cx="15308620" cy="5601258"/>
          </a:xfrm>
          <a:prstGeom prst="rect">
            <a:avLst/>
          </a:prstGeom>
          <a:ln w="6350">
            <a:noFill/>
          </a:ln>
        </p:spPr>
        <p:txBody>
          <a:bodyPr vert="horz" lIns="91440" tIns="45720" rIns="91440" bIns="45720" rtlCol="0">
            <a:normAutofit lnSpcReduction="10000"/>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algn="just">
              <a:lnSpc>
                <a:spcPct val="100000"/>
              </a:lnSpc>
              <a:spcBef>
                <a:spcPts val="0"/>
              </a:spcBef>
            </a:pPr>
            <a:r>
              <a:rPr lang="en-US" sz="3200" dirty="0"/>
              <a:t>Initial findings from the current GCC project demonstrate the need for enhanced capacity to support sustainable early childhood systems driven by family goals. </a:t>
            </a:r>
          </a:p>
          <a:p>
            <a:pPr algn="just">
              <a:lnSpc>
                <a:spcPct val="100000"/>
              </a:lnSpc>
              <a:spcBef>
                <a:spcPts val="0"/>
              </a:spcBef>
            </a:pPr>
            <a:endParaRPr lang="en-US" sz="3200" dirty="0"/>
          </a:p>
          <a:p>
            <a:pPr algn="just">
              <a:lnSpc>
                <a:spcPct val="100000"/>
              </a:lnSpc>
              <a:spcBef>
                <a:spcPts val="0"/>
              </a:spcBef>
            </a:pPr>
            <a:r>
              <a:rPr lang="en-US" sz="3200" dirty="0"/>
              <a:t>Our country - including families with young children, the early childhood field at large, and the HMG Affiliate Network - is at an inflection point. The COVID-19 pandemic has highlighted the inequities and cracks inherent in the systems of care for families. This, along with rollbacks in Medicaid, changes to reproductive care, inflation, and unprecedented turnover across family-serving providers creates a necessity and opportunity for “building back better” to ensure that all families receive the support they need for their children to thrive. HMG affiliates across the country are leveraging existing resources to build an infrastructure to navigate this increased need, but are not immune to the realities of turnover and funding that can negatively affect their impact.</a:t>
            </a:r>
          </a:p>
        </p:txBody>
      </p:sp>
      <p:sp>
        <p:nvSpPr>
          <p:cNvPr id="14" name="Subtitle 2">
            <a:extLst>
              <a:ext uri="{FF2B5EF4-FFF2-40B4-BE49-F238E27FC236}">
                <a16:creationId xmlns:a16="http://schemas.microsoft.com/office/drawing/2014/main" id="{CBE61BD8-6AFE-450F-B379-F7502DE6B491}"/>
              </a:ext>
            </a:extLst>
          </p:cNvPr>
          <p:cNvSpPr txBox="1">
            <a:spLocks/>
          </p:cNvSpPr>
          <p:nvPr/>
        </p:nvSpPr>
        <p:spPr>
          <a:xfrm>
            <a:off x="16974076" y="35713200"/>
            <a:ext cx="14983694" cy="5947972"/>
          </a:xfrm>
          <a:prstGeom prst="rect">
            <a:avLst/>
          </a:prstGeom>
          <a:ln w="6350">
            <a:noFill/>
          </a:ln>
        </p:spPr>
        <p:txBody>
          <a:bodyPr vert="horz" lIns="91440" tIns="45720" rIns="91440" bIns="45720" rtlCol="0">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algn="just">
              <a:lnSpc>
                <a:spcPct val="100000"/>
              </a:lnSpc>
              <a:spcBef>
                <a:spcPts val="0"/>
              </a:spcBef>
            </a:pPr>
            <a:r>
              <a:rPr lang="en-US" sz="3200" b="1" dirty="0"/>
              <a:t>GCC &amp; the Well-Visit: </a:t>
            </a:r>
            <a:r>
              <a:rPr lang="en-US" sz="3200" dirty="0"/>
              <a:t>Expanding to the primary care setting; a demonstration study to adapt, develop, and test clinical workflows and protocols to tailor and individualize the goals of pediatric primary care in partnership with parents and caregivers.</a:t>
            </a:r>
          </a:p>
          <a:p>
            <a:pPr algn="just">
              <a:lnSpc>
                <a:spcPct val="100000"/>
              </a:lnSpc>
              <a:spcBef>
                <a:spcPts val="0"/>
              </a:spcBef>
            </a:pPr>
            <a:endParaRPr lang="en-US" sz="3200" b="1" dirty="0"/>
          </a:p>
          <a:p>
            <a:pPr algn="just">
              <a:lnSpc>
                <a:spcPct val="100000"/>
              </a:lnSpc>
              <a:spcBef>
                <a:spcPts val="0"/>
              </a:spcBef>
            </a:pPr>
            <a:r>
              <a:rPr lang="en-US" sz="3200" b="1" dirty="0"/>
              <a:t>Expansion &amp; Scale: </a:t>
            </a:r>
            <a:r>
              <a:rPr lang="en-US" sz="3200" dirty="0"/>
              <a:t>The proposed next phase of the GCC project will build the capacity of the HMG National Affiliate Network to implement strong early childhood systems guided by family goals. To accomplish this, we will apply lessons learned from the current phase of the project to provide support to the HMG affiliate Network on three levels: universal (offerings that impact everyone, such as Model and Fidelity adaptations, webinars, toolkits, etc.), targeted (offerings focused on a small group of systems/professionals in an ongoing, sustainable way), and intensive (offerings that provide individualized coaching and capacity).</a:t>
            </a:r>
          </a:p>
        </p:txBody>
      </p:sp>
      <p:sp>
        <p:nvSpPr>
          <p:cNvPr id="15" name="TextBox 14">
            <a:extLst>
              <a:ext uri="{FF2B5EF4-FFF2-40B4-BE49-F238E27FC236}">
                <a16:creationId xmlns:a16="http://schemas.microsoft.com/office/drawing/2014/main" id="{782C3575-32F7-4B69-8D05-113528C417DE}"/>
              </a:ext>
            </a:extLst>
          </p:cNvPr>
          <p:cNvSpPr txBox="1"/>
          <p:nvPr/>
        </p:nvSpPr>
        <p:spPr>
          <a:xfrm>
            <a:off x="1256942" y="16482037"/>
            <a:ext cx="15013172"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6401" b="1" dirty="0"/>
              <a:t>BACKGROUND &amp; RATIONALE</a:t>
            </a:r>
          </a:p>
        </p:txBody>
      </p:sp>
      <p:sp>
        <p:nvSpPr>
          <p:cNvPr id="16" name="TextBox 15">
            <a:extLst>
              <a:ext uri="{FF2B5EF4-FFF2-40B4-BE49-F238E27FC236}">
                <a16:creationId xmlns:a16="http://schemas.microsoft.com/office/drawing/2014/main" id="{08316160-5EDA-4BFB-B5DA-E11689FE5A13}"/>
              </a:ext>
            </a:extLst>
          </p:cNvPr>
          <p:cNvSpPr txBox="1"/>
          <p:nvPr/>
        </p:nvSpPr>
        <p:spPr>
          <a:xfrm>
            <a:off x="16906607" y="4737563"/>
            <a:ext cx="15179409"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6401" b="1" dirty="0"/>
              <a:t>APPROACH</a:t>
            </a:r>
          </a:p>
        </p:txBody>
      </p:sp>
      <p:graphicFrame>
        <p:nvGraphicFramePr>
          <p:cNvPr id="17" name="Table 16">
            <a:extLst>
              <a:ext uri="{FF2B5EF4-FFF2-40B4-BE49-F238E27FC236}">
                <a16:creationId xmlns:a16="http://schemas.microsoft.com/office/drawing/2014/main" id="{BFB1A558-0655-4470-A18E-747A19A2325D}"/>
              </a:ext>
            </a:extLst>
          </p:cNvPr>
          <p:cNvGraphicFramePr>
            <a:graphicFrameLocks noGrp="1"/>
          </p:cNvGraphicFramePr>
          <p:nvPr>
            <p:extLst>
              <p:ext uri="{D42A27DB-BD31-4B8C-83A1-F6EECF244321}">
                <p14:modId xmlns:p14="http://schemas.microsoft.com/office/powerpoint/2010/main" val="3430549943"/>
              </p:ext>
            </p:extLst>
          </p:nvPr>
        </p:nvGraphicFramePr>
        <p:xfrm>
          <a:off x="1333639" y="36134047"/>
          <a:ext cx="14678156" cy="4622320"/>
        </p:xfrm>
        <a:graphic>
          <a:graphicData uri="http://schemas.openxmlformats.org/drawingml/2006/table">
            <a:tbl>
              <a:tblPr firstRow="1" bandRow="1">
                <a:tableStyleId>{21E4AEA4-8DFA-4A89-87EB-49C32662AFE0}</a:tableStyleId>
              </a:tblPr>
              <a:tblGrid>
                <a:gridCol w="14678156">
                  <a:extLst>
                    <a:ext uri="{9D8B030D-6E8A-4147-A177-3AD203B41FA5}">
                      <a16:colId xmlns:a16="http://schemas.microsoft.com/office/drawing/2014/main" val="143280835"/>
                    </a:ext>
                  </a:extLst>
                </a:gridCol>
              </a:tblGrid>
              <a:tr h="590332">
                <a:tc>
                  <a:txBody>
                    <a:bodyPr/>
                    <a:lstStyle/>
                    <a:p>
                      <a:pPr algn="ctr"/>
                      <a:r>
                        <a:rPr lang="en-US" sz="3600" dirty="0"/>
                        <a:t>PILLARS OF GOAL CONCORDANT CARE</a:t>
                      </a:r>
                    </a:p>
                  </a:txBody>
                  <a:tcPr>
                    <a:solidFill>
                      <a:srgbClr val="D86036"/>
                    </a:solidFill>
                  </a:tcPr>
                </a:tc>
                <a:extLst>
                  <a:ext uri="{0D108BD9-81ED-4DB2-BD59-A6C34878D82A}">
                    <a16:rowId xmlns:a16="http://schemas.microsoft.com/office/drawing/2014/main" val="3641913897"/>
                  </a:ext>
                </a:extLst>
              </a:tr>
              <a:tr h="952464">
                <a:tc>
                  <a:txBody>
                    <a:bodyPr/>
                    <a:lstStyle/>
                    <a:p>
                      <a:pPr marL="0" marR="0" lvl="0" indent="0" algn="just" defTabSz="3291840" rtl="0" eaLnBrk="1" fontAlgn="auto" latinLnBrk="0" hangingPunct="1">
                        <a:lnSpc>
                          <a:spcPct val="100000"/>
                        </a:lnSpc>
                        <a:spcBef>
                          <a:spcPts val="0"/>
                        </a:spcBef>
                        <a:spcAft>
                          <a:spcPts val="0"/>
                        </a:spcAft>
                        <a:buClrTx/>
                        <a:buSzTx/>
                        <a:buFontTx/>
                        <a:buNone/>
                        <a:tabLst/>
                        <a:defRPr/>
                      </a:pPr>
                      <a:r>
                        <a:rPr lang="en-US" sz="2800" b="1" dirty="0"/>
                        <a:t>Trust: </a:t>
                      </a:r>
                      <a:r>
                        <a:rPr lang="en-US" sz="2800" dirty="0"/>
                        <a:t>Respect parents’ expertise of their child’s development and utilize their family goals in prioritizing resources and referral.</a:t>
                      </a:r>
                    </a:p>
                  </a:txBody>
                  <a:tcPr>
                    <a:solidFill>
                      <a:srgbClr val="D86036">
                        <a:alpha val="50000"/>
                      </a:srgbClr>
                    </a:solidFill>
                  </a:tcPr>
                </a:tc>
                <a:extLst>
                  <a:ext uri="{0D108BD9-81ED-4DB2-BD59-A6C34878D82A}">
                    <a16:rowId xmlns:a16="http://schemas.microsoft.com/office/drawing/2014/main" val="221484016"/>
                  </a:ext>
                </a:extLst>
              </a:tr>
              <a:tr h="871443">
                <a:tc>
                  <a:txBody>
                    <a:bodyPr/>
                    <a:lstStyle/>
                    <a:p>
                      <a:pPr marL="0" marR="0" lvl="0" indent="0" algn="just" defTabSz="3291840" rtl="0" eaLnBrk="1" fontAlgn="auto" latinLnBrk="0" hangingPunct="1">
                        <a:lnSpc>
                          <a:spcPct val="100000"/>
                        </a:lnSpc>
                        <a:spcBef>
                          <a:spcPts val="0"/>
                        </a:spcBef>
                        <a:spcAft>
                          <a:spcPts val="0"/>
                        </a:spcAft>
                        <a:buClrTx/>
                        <a:buSzTx/>
                        <a:buFontTx/>
                        <a:buNone/>
                        <a:tabLst/>
                        <a:defRPr/>
                      </a:pPr>
                      <a:r>
                        <a:rPr lang="en-US" sz="2800" b="1" dirty="0"/>
                        <a:t>Agency: </a:t>
                      </a:r>
                      <a:r>
                        <a:rPr lang="en-US" sz="2800" dirty="0"/>
                        <a:t>Parents’ knowledge, skills, and resources are equal inputs into the goal identification and prioritization process.</a:t>
                      </a:r>
                    </a:p>
                  </a:txBody>
                  <a:tcPr>
                    <a:solidFill>
                      <a:srgbClr val="D86036">
                        <a:alpha val="25000"/>
                      </a:srgbClr>
                    </a:solidFill>
                  </a:tcPr>
                </a:tc>
                <a:extLst>
                  <a:ext uri="{0D108BD9-81ED-4DB2-BD59-A6C34878D82A}">
                    <a16:rowId xmlns:a16="http://schemas.microsoft.com/office/drawing/2014/main" val="3339260506"/>
                  </a:ext>
                </a:extLst>
              </a:tr>
              <a:tr h="1042448">
                <a:tc>
                  <a:txBody>
                    <a:bodyPr/>
                    <a:lstStyle/>
                    <a:p>
                      <a:pPr marL="0" marR="0" lvl="0" indent="0" algn="just" defTabSz="3291840" rtl="0" eaLnBrk="1" fontAlgn="auto" latinLnBrk="0" hangingPunct="1">
                        <a:lnSpc>
                          <a:spcPct val="100000"/>
                        </a:lnSpc>
                        <a:spcBef>
                          <a:spcPts val="0"/>
                        </a:spcBef>
                        <a:spcAft>
                          <a:spcPts val="0"/>
                        </a:spcAft>
                        <a:buClrTx/>
                        <a:buSzTx/>
                        <a:buFontTx/>
                        <a:buNone/>
                        <a:tabLst/>
                        <a:defRPr/>
                      </a:pPr>
                      <a:r>
                        <a:rPr lang="en-US" sz="2800" b="1" dirty="0"/>
                        <a:t>Partnership: </a:t>
                      </a:r>
                      <a:r>
                        <a:rPr lang="en-US" sz="2800" dirty="0"/>
                        <a:t>A shared approach among multiple child-serving sectors that elicits and values parents’ goals as a key driver for resource identification and allocation.</a:t>
                      </a:r>
                    </a:p>
                  </a:txBody>
                  <a:tcPr>
                    <a:solidFill>
                      <a:srgbClr val="D86036">
                        <a:alpha val="50000"/>
                      </a:srgbClr>
                    </a:solidFill>
                  </a:tcPr>
                </a:tc>
                <a:extLst>
                  <a:ext uri="{0D108BD9-81ED-4DB2-BD59-A6C34878D82A}">
                    <a16:rowId xmlns:a16="http://schemas.microsoft.com/office/drawing/2014/main" val="704787870"/>
                  </a:ext>
                </a:extLst>
              </a:tr>
              <a:tr h="1042448">
                <a:tc>
                  <a:txBody>
                    <a:bodyPr/>
                    <a:lstStyle/>
                    <a:p>
                      <a:pPr marL="0" marR="0" lvl="0" indent="0" algn="just" defTabSz="3291840" rtl="0" eaLnBrk="1" fontAlgn="auto" latinLnBrk="0" hangingPunct="1">
                        <a:lnSpc>
                          <a:spcPct val="100000"/>
                        </a:lnSpc>
                        <a:spcBef>
                          <a:spcPts val="0"/>
                        </a:spcBef>
                        <a:spcAft>
                          <a:spcPts val="0"/>
                        </a:spcAft>
                        <a:buClrTx/>
                        <a:buSzTx/>
                        <a:buFontTx/>
                        <a:buNone/>
                        <a:tabLst/>
                        <a:defRPr/>
                      </a:pPr>
                      <a:r>
                        <a:rPr lang="en-US" sz="2800" b="1" dirty="0"/>
                        <a:t>Communication: </a:t>
                      </a:r>
                      <a:r>
                        <a:rPr lang="en-US" sz="2800" dirty="0"/>
                        <a:t>Parents’ goals are shared among partners when closing the feedback loop and in linking to community-based resources and services.</a:t>
                      </a:r>
                    </a:p>
                  </a:txBody>
                  <a:tcPr>
                    <a:solidFill>
                      <a:srgbClr val="D86036">
                        <a:alpha val="25000"/>
                      </a:srgbClr>
                    </a:solidFill>
                  </a:tcPr>
                </a:tc>
                <a:extLst>
                  <a:ext uri="{0D108BD9-81ED-4DB2-BD59-A6C34878D82A}">
                    <a16:rowId xmlns:a16="http://schemas.microsoft.com/office/drawing/2014/main" val="1398257749"/>
                  </a:ext>
                </a:extLst>
              </a:tr>
            </a:tbl>
          </a:graphicData>
        </a:graphic>
      </p:graphicFrame>
      <p:cxnSp>
        <p:nvCxnSpPr>
          <p:cNvPr id="18" name="Straight Connector 17">
            <a:extLst>
              <a:ext uri="{FF2B5EF4-FFF2-40B4-BE49-F238E27FC236}">
                <a16:creationId xmlns:a16="http://schemas.microsoft.com/office/drawing/2014/main" id="{BB71203F-BFDC-4830-AD07-6EEDBAE4ABF6}"/>
              </a:ext>
            </a:extLst>
          </p:cNvPr>
          <p:cNvCxnSpPr>
            <a:cxnSpLocks/>
          </p:cNvCxnSpPr>
          <p:nvPr/>
        </p:nvCxnSpPr>
        <p:spPr>
          <a:xfrm>
            <a:off x="1139898" y="4428872"/>
            <a:ext cx="3094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C82E44E-1CE5-4F36-B12A-0A76B0F40237}"/>
              </a:ext>
            </a:extLst>
          </p:cNvPr>
          <p:cNvSpPr txBox="1"/>
          <p:nvPr/>
        </p:nvSpPr>
        <p:spPr>
          <a:xfrm>
            <a:off x="1283933" y="30391122"/>
            <a:ext cx="14754853"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defRPr sz="6401" b="1"/>
            </a:lvl1pPr>
          </a:lstStyle>
          <a:p>
            <a:r>
              <a:rPr lang="en-US" dirty="0"/>
              <a:t>HYPOTHESIS</a:t>
            </a:r>
          </a:p>
        </p:txBody>
      </p:sp>
      <p:sp>
        <p:nvSpPr>
          <p:cNvPr id="20" name="Subtitle 2">
            <a:extLst>
              <a:ext uri="{FF2B5EF4-FFF2-40B4-BE49-F238E27FC236}">
                <a16:creationId xmlns:a16="http://schemas.microsoft.com/office/drawing/2014/main" id="{045E9F21-5AB7-463A-AE5E-EC7071F4B4B5}"/>
              </a:ext>
            </a:extLst>
          </p:cNvPr>
          <p:cNvSpPr txBox="1">
            <a:spLocks/>
          </p:cNvSpPr>
          <p:nvPr/>
        </p:nvSpPr>
        <p:spPr>
          <a:xfrm>
            <a:off x="1283932" y="31571559"/>
            <a:ext cx="14754853" cy="3187002"/>
          </a:xfrm>
          <a:prstGeom prst="rect">
            <a:avLst/>
          </a:prstGeom>
          <a:ln w="6350">
            <a:noFill/>
          </a:ln>
        </p:spPr>
        <p:txBody>
          <a:bodyPr vert="horz" wrap="square" lIns="91440" tIns="45720" rIns="91440" bIns="45720" rtlCol="0">
            <a:normAutofit fontScale="92500" lnSpcReduction="10000"/>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algn="l">
              <a:lnSpc>
                <a:spcPct val="100000"/>
              </a:lnSpc>
              <a:spcBef>
                <a:spcPts val="0"/>
              </a:spcBef>
            </a:pPr>
            <a:r>
              <a:rPr lang="en-US" sz="3200" dirty="0"/>
              <a:t>There is significant potential for Goal Concordant Care (GCC) to be an important driver for early childhood system transformation. Additionally, the HMG Model’s Key Activities provide multiple opportunities to integrate processes that can support parent/caregiver goal elicitation and identification, which then serve as the imperative for how HMG organizes its response and resources. Child health and well-being outcomes are strongly correlated to parents’ and caregivers’ capacity to strengthen their family’s protective factors and access appropriate resources and support when needed. </a:t>
            </a:r>
          </a:p>
        </p:txBody>
      </p:sp>
      <p:sp>
        <p:nvSpPr>
          <p:cNvPr id="21" name="TextBox 20">
            <a:extLst>
              <a:ext uri="{FF2B5EF4-FFF2-40B4-BE49-F238E27FC236}">
                <a16:creationId xmlns:a16="http://schemas.microsoft.com/office/drawing/2014/main" id="{B35C0A30-D326-4513-966D-3F2FD1023EA1}"/>
              </a:ext>
            </a:extLst>
          </p:cNvPr>
          <p:cNvSpPr txBox="1"/>
          <p:nvPr/>
        </p:nvSpPr>
        <p:spPr>
          <a:xfrm>
            <a:off x="16974076" y="27305071"/>
            <a:ext cx="15336058"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defRPr sz="6401" b="1"/>
            </a:lvl1pPr>
          </a:lstStyle>
          <a:p>
            <a:r>
              <a:rPr lang="en-US" dirty="0"/>
              <a:t>LESSONS LEARNED</a:t>
            </a:r>
          </a:p>
        </p:txBody>
      </p:sp>
      <p:sp>
        <p:nvSpPr>
          <p:cNvPr id="22" name="TextBox 21">
            <a:extLst>
              <a:ext uri="{FF2B5EF4-FFF2-40B4-BE49-F238E27FC236}">
                <a16:creationId xmlns:a16="http://schemas.microsoft.com/office/drawing/2014/main" id="{6DD3E104-DDD7-4AFB-9065-38A9995AC6D8}"/>
              </a:ext>
            </a:extLst>
          </p:cNvPr>
          <p:cNvSpPr txBox="1"/>
          <p:nvPr/>
        </p:nvSpPr>
        <p:spPr>
          <a:xfrm>
            <a:off x="16946638" y="34562619"/>
            <a:ext cx="15336058"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defRPr sz="6401" b="1"/>
            </a:lvl1pPr>
          </a:lstStyle>
          <a:p>
            <a:r>
              <a:rPr lang="en-US" dirty="0"/>
              <a:t>NEXT STEPS</a:t>
            </a:r>
          </a:p>
        </p:txBody>
      </p:sp>
      <p:sp>
        <p:nvSpPr>
          <p:cNvPr id="23" name="TextBox 22">
            <a:extLst>
              <a:ext uri="{FF2B5EF4-FFF2-40B4-BE49-F238E27FC236}">
                <a16:creationId xmlns:a16="http://schemas.microsoft.com/office/drawing/2014/main" id="{73C1D3AE-8213-46B2-8CF1-AC3C3EF7E524}"/>
              </a:ext>
            </a:extLst>
          </p:cNvPr>
          <p:cNvSpPr txBox="1"/>
          <p:nvPr/>
        </p:nvSpPr>
        <p:spPr>
          <a:xfrm>
            <a:off x="16946638" y="42269857"/>
            <a:ext cx="15064603"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6401" b="1" dirty="0"/>
              <a:t>REFERENCES</a:t>
            </a:r>
          </a:p>
        </p:txBody>
      </p:sp>
      <p:pic>
        <p:nvPicPr>
          <p:cNvPr id="25" name="Picture 24">
            <a:extLst>
              <a:ext uri="{FF2B5EF4-FFF2-40B4-BE49-F238E27FC236}">
                <a16:creationId xmlns:a16="http://schemas.microsoft.com/office/drawing/2014/main" id="{CD06082C-8EA8-4E66-B958-263429CC4AD0}"/>
              </a:ext>
            </a:extLst>
          </p:cNvPr>
          <p:cNvPicPr>
            <a:picLocks noChangeAspect="1"/>
          </p:cNvPicPr>
          <p:nvPr/>
        </p:nvPicPr>
        <p:blipFill>
          <a:blip r:embed="rId2"/>
          <a:stretch>
            <a:fillRect/>
          </a:stretch>
        </p:blipFill>
        <p:spPr>
          <a:xfrm>
            <a:off x="1256942" y="1445096"/>
            <a:ext cx="7605160" cy="1955028"/>
          </a:xfrm>
          <a:prstGeom prst="rect">
            <a:avLst/>
          </a:prstGeom>
        </p:spPr>
      </p:pic>
      <p:sp>
        <p:nvSpPr>
          <p:cNvPr id="26" name="TextBox 25">
            <a:extLst>
              <a:ext uri="{FF2B5EF4-FFF2-40B4-BE49-F238E27FC236}">
                <a16:creationId xmlns:a16="http://schemas.microsoft.com/office/drawing/2014/main" id="{2734FC1C-61ED-4A15-8085-6651BB96D986}"/>
              </a:ext>
            </a:extLst>
          </p:cNvPr>
          <p:cNvSpPr txBox="1"/>
          <p:nvPr/>
        </p:nvSpPr>
        <p:spPr>
          <a:xfrm>
            <a:off x="14458587" y="3599369"/>
            <a:ext cx="13486577" cy="584775"/>
          </a:xfrm>
          <a:prstGeom prst="rect">
            <a:avLst/>
          </a:prstGeom>
          <a:noFill/>
        </p:spPr>
        <p:txBody>
          <a:bodyPr wrap="none" rtlCol="0">
            <a:spAutoFit/>
          </a:bodyPr>
          <a:lstStyle/>
          <a:p>
            <a:r>
              <a:rPr lang="en-US" sz="3200" i="1" dirty="0"/>
              <a:t>Kimberly Martini-Carvell, MA, Executive Director, Help Me Grow National Center</a:t>
            </a:r>
          </a:p>
        </p:txBody>
      </p:sp>
      <p:sp>
        <p:nvSpPr>
          <p:cNvPr id="27" name="TextBox 26">
            <a:extLst>
              <a:ext uri="{FF2B5EF4-FFF2-40B4-BE49-F238E27FC236}">
                <a16:creationId xmlns:a16="http://schemas.microsoft.com/office/drawing/2014/main" id="{8867F6F1-553F-44EA-8E93-4059EA7635BB}"/>
              </a:ext>
            </a:extLst>
          </p:cNvPr>
          <p:cNvSpPr txBox="1"/>
          <p:nvPr/>
        </p:nvSpPr>
        <p:spPr>
          <a:xfrm>
            <a:off x="1310248" y="34942276"/>
            <a:ext cx="14678157"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defRPr sz="6401" b="1"/>
            </a:lvl1pPr>
          </a:lstStyle>
          <a:p>
            <a:r>
              <a:rPr lang="en-US" dirty="0"/>
              <a:t>GCC STUDY FRAMEWORK</a:t>
            </a:r>
          </a:p>
        </p:txBody>
      </p:sp>
      <p:sp>
        <p:nvSpPr>
          <p:cNvPr id="28" name="TextBox 27">
            <a:extLst>
              <a:ext uri="{FF2B5EF4-FFF2-40B4-BE49-F238E27FC236}">
                <a16:creationId xmlns:a16="http://schemas.microsoft.com/office/drawing/2014/main" id="{26745BC0-DE1D-4B83-8278-4432F1AF1656}"/>
              </a:ext>
            </a:extLst>
          </p:cNvPr>
          <p:cNvSpPr txBox="1"/>
          <p:nvPr/>
        </p:nvSpPr>
        <p:spPr>
          <a:xfrm>
            <a:off x="1139898" y="4737562"/>
            <a:ext cx="14871897"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6401" b="1" dirty="0"/>
              <a:t>THE HELP ME GROW SYSTEM MODEL</a:t>
            </a:r>
          </a:p>
        </p:txBody>
      </p:sp>
      <p:sp>
        <p:nvSpPr>
          <p:cNvPr id="29" name="TextBox 28">
            <a:extLst>
              <a:ext uri="{FF2B5EF4-FFF2-40B4-BE49-F238E27FC236}">
                <a16:creationId xmlns:a16="http://schemas.microsoft.com/office/drawing/2014/main" id="{248D8B03-E1E1-4EB4-AD5C-87EB5FF36F69}"/>
              </a:ext>
            </a:extLst>
          </p:cNvPr>
          <p:cNvSpPr txBox="1"/>
          <p:nvPr/>
        </p:nvSpPr>
        <p:spPr>
          <a:xfrm>
            <a:off x="1139898" y="5931068"/>
            <a:ext cx="14898888" cy="830997"/>
          </a:xfrm>
          <a:prstGeom prst="rect">
            <a:avLst/>
          </a:prstGeom>
          <a:noFill/>
        </p:spPr>
        <p:txBody>
          <a:bodyPr wrap="square" rtlCol="0">
            <a:spAutoFit/>
          </a:bodyPr>
          <a:lstStyle/>
          <a:p>
            <a:pPr algn="ctr"/>
            <a:r>
              <a:rPr lang="en-US" sz="2400" dirty="0"/>
              <a:t>Four cooperative and interdependent Core Components characterize the Help Me Grow (HMG) Model: </a:t>
            </a:r>
          </a:p>
          <a:p>
            <a:endParaRPr lang="en-US" sz="2400" dirty="0"/>
          </a:p>
        </p:txBody>
      </p:sp>
      <p:sp>
        <p:nvSpPr>
          <p:cNvPr id="30" name="TextBox 29">
            <a:extLst>
              <a:ext uri="{FF2B5EF4-FFF2-40B4-BE49-F238E27FC236}">
                <a16:creationId xmlns:a16="http://schemas.microsoft.com/office/drawing/2014/main" id="{CDB0B999-BC57-4E94-8950-B383053EE1B0}"/>
              </a:ext>
            </a:extLst>
          </p:cNvPr>
          <p:cNvSpPr txBox="1"/>
          <p:nvPr/>
        </p:nvSpPr>
        <p:spPr>
          <a:xfrm>
            <a:off x="16974076" y="14385439"/>
            <a:ext cx="15243085" cy="1077346"/>
          </a:xfrm>
          <a:prstGeom prst="rect">
            <a:avLst/>
          </a:prstGeom>
          <a:solidFill>
            <a:srgbClr val="548FD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defRPr sz="6401" b="1"/>
            </a:lvl1pPr>
          </a:lstStyle>
          <a:p>
            <a:r>
              <a:rPr lang="en-US" dirty="0"/>
              <a:t>PRELIMINARY FINDINGS</a:t>
            </a:r>
          </a:p>
        </p:txBody>
      </p:sp>
      <p:sp>
        <p:nvSpPr>
          <p:cNvPr id="31" name="TextBox 30">
            <a:extLst>
              <a:ext uri="{FF2B5EF4-FFF2-40B4-BE49-F238E27FC236}">
                <a16:creationId xmlns:a16="http://schemas.microsoft.com/office/drawing/2014/main" id="{E9976BDD-708A-4AE7-816F-0F3BD4AD242A}"/>
              </a:ext>
            </a:extLst>
          </p:cNvPr>
          <p:cNvSpPr txBox="1"/>
          <p:nvPr/>
        </p:nvSpPr>
        <p:spPr>
          <a:xfrm>
            <a:off x="16824561" y="6751389"/>
            <a:ext cx="5952617" cy="6403035"/>
          </a:xfrm>
          <a:prstGeom prst="rect">
            <a:avLst/>
          </a:prstGeom>
          <a:noFill/>
        </p:spPr>
        <p:txBody>
          <a:bodyPr wrap="square" numCol="1" rtlCol="0">
            <a:spAutoFit/>
          </a:bodyPr>
          <a:lstStyle/>
          <a:p>
            <a:r>
              <a:rPr lang="en-US" sz="3201" b="1" dirty="0"/>
              <a:t>Implemented as a Hybrid design: </a:t>
            </a:r>
          </a:p>
          <a:p>
            <a:pPr marL="514502" indent="-514502">
              <a:buFont typeface="+mj-lt"/>
              <a:buAutoNum type="arabicPeriod"/>
            </a:pPr>
            <a:r>
              <a:rPr lang="en-US" sz="3201" b="1" dirty="0"/>
              <a:t>Learning Community</a:t>
            </a:r>
          </a:p>
          <a:p>
            <a:pPr marL="800336" lvl="1" indent="-343002">
              <a:buFont typeface="Arial" panose="020B0604020202020204" pitchFamily="34" charset="0"/>
              <a:buChar char="•"/>
            </a:pPr>
            <a:r>
              <a:rPr lang="en-US" sz="3000" dirty="0"/>
              <a:t>12 diverse HMG affiliate systems, their healthcare and service agency partners, family leaders</a:t>
            </a:r>
          </a:p>
          <a:p>
            <a:pPr marL="800336" lvl="1" indent="-343002">
              <a:buFont typeface="Arial" panose="020B0604020202020204" pitchFamily="34" charset="0"/>
              <a:buChar char="•"/>
            </a:pPr>
            <a:r>
              <a:rPr lang="en-US" sz="3000" dirty="0"/>
              <a:t>4 expert capacity-building partners</a:t>
            </a:r>
          </a:p>
          <a:p>
            <a:pPr marL="800336" lvl="1" indent="-343002">
              <a:buFont typeface="Arial" panose="020B0604020202020204" pitchFamily="34" charset="0"/>
              <a:buChar char="•"/>
            </a:pPr>
            <a:r>
              <a:rPr lang="en-US" sz="3000" dirty="0"/>
              <a:t>HMG National Center</a:t>
            </a:r>
          </a:p>
          <a:p>
            <a:pPr marL="514502" indent="-514502">
              <a:buFont typeface="+mj-lt"/>
              <a:buAutoNum type="arabicPeriod" startAt="2"/>
            </a:pPr>
            <a:r>
              <a:rPr lang="en-US" sz="3201" b="1" dirty="0"/>
              <a:t>Exploratory Study</a:t>
            </a:r>
          </a:p>
          <a:p>
            <a:pPr marL="800336" lvl="1" indent="-343002">
              <a:buFont typeface="Arial" panose="020B0604020202020204" pitchFamily="34" charset="0"/>
              <a:buChar char="•"/>
            </a:pPr>
            <a:r>
              <a:rPr lang="en-US" sz="3000" dirty="0"/>
              <a:t>Tested enhancement strategies aligned with Core components of the HMG Model</a:t>
            </a:r>
          </a:p>
        </p:txBody>
      </p:sp>
      <p:pic>
        <p:nvPicPr>
          <p:cNvPr id="32" name="Picture 31">
            <a:extLst>
              <a:ext uri="{FF2B5EF4-FFF2-40B4-BE49-F238E27FC236}">
                <a16:creationId xmlns:a16="http://schemas.microsoft.com/office/drawing/2014/main" id="{337E54CF-B52C-444D-BFE6-3F07B4DECA96}"/>
              </a:ext>
            </a:extLst>
          </p:cNvPr>
          <p:cNvPicPr>
            <a:picLocks noChangeAspect="1"/>
          </p:cNvPicPr>
          <p:nvPr/>
        </p:nvPicPr>
        <p:blipFill rotWithShape="1">
          <a:blip r:embed="rId3"/>
          <a:srcRect l="10617" t="13133" r="11944"/>
          <a:stretch/>
        </p:blipFill>
        <p:spPr>
          <a:xfrm>
            <a:off x="3880998" y="6357336"/>
            <a:ext cx="8808775" cy="8246302"/>
          </a:xfrm>
          <a:prstGeom prst="rect">
            <a:avLst/>
          </a:prstGeom>
        </p:spPr>
      </p:pic>
      <p:sp>
        <p:nvSpPr>
          <p:cNvPr id="33" name="Rectangle: Rounded Corners 32">
            <a:extLst>
              <a:ext uri="{FF2B5EF4-FFF2-40B4-BE49-F238E27FC236}">
                <a16:creationId xmlns:a16="http://schemas.microsoft.com/office/drawing/2014/main" id="{892AE114-161A-4ECF-BE1A-F213A04E68A3}"/>
              </a:ext>
            </a:extLst>
          </p:cNvPr>
          <p:cNvSpPr/>
          <p:nvPr/>
        </p:nvSpPr>
        <p:spPr>
          <a:xfrm>
            <a:off x="27849398" y="19981575"/>
            <a:ext cx="3977136" cy="2931419"/>
          </a:xfrm>
          <a:prstGeom prst="roundRect">
            <a:avLst/>
          </a:prstGeom>
          <a:solidFill>
            <a:srgbClr val="24A1A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sz="8003" b="1" dirty="0"/>
              <a:t>32%</a:t>
            </a:r>
            <a:r>
              <a:rPr lang="en-US" sz="8003" b="1" dirty="0">
                <a:sym typeface="Wingdings" panose="05000000000000000000" pitchFamily="2" charset="2"/>
              </a:rPr>
              <a:t></a:t>
            </a:r>
            <a:r>
              <a:rPr lang="en-US" sz="2000" dirty="0"/>
              <a:t> </a:t>
            </a:r>
          </a:p>
          <a:p>
            <a:pPr algn="ctr"/>
            <a:r>
              <a:rPr lang="en-US" sz="2000" dirty="0"/>
              <a:t>Increased understanding of why and how to engage families in goal elicitation and discussion among HMG team members</a:t>
            </a:r>
          </a:p>
        </p:txBody>
      </p:sp>
      <p:sp>
        <p:nvSpPr>
          <p:cNvPr id="34" name="Rectangle: Rounded Corners 33">
            <a:extLst>
              <a:ext uri="{FF2B5EF4-FFF2-40B4-BE49-F238E27FC236}">
                <a16:creationId xmlns:a16="http://schemas.microsoft.com/office/drawing/2014/main" id="{EB90FCFA-2FCD-4CA5-8D49-B0AE6CBB702B}"/>
              </a:ext>
            </a:extLst>
          </p:cNvPr>
          <p:cNvSpPr/>
          <p:nvPr/>
        </p:nvSpPr>
        <p:spPr>
          <a:xfrm>
            <a:off x="27852510" y="15662256"/>
            <a:ext cx="3974023" cy="3545178"/>
          </a:xfrm>
          <a:prstGeom prst="roundRect">
            <a:avLst/>
          </a:prstGeom>
          <a:solidFill>
            <a:srgbClr val="D8603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8003" b="1" dirty="0"/>
              <a:t>95%</a:t>
            </a:r>
            <a:r>
              <a:rPr lang="en-US" sz="2000" dirty="0"/>
              <a:t> </a:t>
            </a:r>
          </a:p>
          <a:p>
            <a:pPr algn="ctr"/>
            <a:r>
              <a:rPr lang="en-US" sz="2000" dirty="0"/>
              <a:t>Participating HMG system </a:t>
            </a:r>
          </a:p>
          <a:p>
            <a:pPr algn="ctr"/>
            <a:r>
              <a:rPr lang="en-US" sz="2000" dirty="0"/>
              <a:t>team members </a:t>
            </a:r>
            <a:r>
              <a:rPr lang="en-US" sz="2000" b="1" dirty="0"/>
              <a:t>“Strongly Agree/Agree”</a:t>
            </a:r>
            <a:r>
              <a:rPr lang="en-US" sz="2000" dirty="0"/>
              <a:t> a goal-considerate approach has the potential to improve how they can serve their families</a:t>
            </a:r>
            <a:endParaRPr lang="en-US" dirty="0"/>
          </a:p>
        </p:txBody>
      </p:sp>
      <p:graphicFrame>
        <p:nvGraphicFramePr>
          <p:cNvPr id="35" name="Diagram 34">
            <a:extLst>
              <a:ext uri="{FF2B5EF4-FFF2-40B4-BE49-F238E27FC236}">
                <a16:creationId xmlns:a16="http://schemas.microsoft.com/office/drawing/2014/main" id="{466906E3-2E0D-490B-9679-0153DEA6D369}"/>
              </a:ext>
            </a:extLst>
          </p:cNvPr>
          <p:cNvGraphicFramePr/>
          <p:nvPr>
            <p:extLst>
              <p:ext uri="{D42A27DB-BD31-4B8C-83A1-F6EECF244321}">
                <p14:modId xmlns:p14="http://schemas.microsoft.com/office/powerpoint/2010/main" val="4106443592"/>
              </p:ext>
            </p:extLst>
          </p:nvPr>
        </p:nvGraphicFramePr>
        <p:xfrm>
          <a:off x="23112340" y="6752503"/>
          <a:ext cx="8736106" cy="7193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Box 35">
            <a:extLst>
              <a:ext uri="{FF2B5EF4-FFF2-40B4-BE49-F238E27FC236}">
                <a16:creationId xmlns:a16="http://schemas.microsoft.com/office/drawing/2014/main" id="{A35497EA-C781-49A4-ADE9-5DE3080C31E4}"/>
              </a:ext>
            </a:extLst>
          </p:cNvPr>
          <p:cNvSpPr txBox="1"/>
          <p:nvPr/>
        </p:nvSpPr>
        <p:spPr>
          <a:xfrm rot="16200000">
            <a:off x="22026515" y="9350348"/>
            <a:ext cx="1501886" cy="646331"/>
          </a:xfrm>
          <a:prstGeom prst="rect">
            <a:avLst/>
          </a:prstGeom>
          <a:noFill/>
        </p:spPr>
        <p:txBody>
          <a:bodyPr wrap="none" rtlCol="0">
            <a:spAutoFit/>
          </a:bodyPr>
          <a:lstStyle/>
          <a:p>
            <a:pPr algn="ctr"/>
            <a:r>
              <a:rPr lang="en-US" dirty="0"/>
              <a:t>HMG CORE</a:t>
            </a:r>
          </a:p>
          <a:p>
            <a:pPr algn="ctr"/>
            <a:r>
              <a:rPr lang="en-US" dirty="0"/>
              <a:t> COMPONENT</a:t>
            </a:r>
          </a:p>
        </p:txBody>
      </p:sp>
      <p:sp>
        <p:nvSpPr>
          <p:cNvPr id="37" name="TextBox 36">
            <a:extLst>
              <a:ext uri="{FF2B5EF4-FFF2-40B4-BE49-F238E27FC236}">
                <a16:creationId xmlns:a16="http://schemas.microsoft.com/office/drawing/2014/main" id="{B2D62C66-D55C-4A54-BA04-216D671709A9}"/>
              </a:ext>
            </a:extLst>
          </p:cNvPr>
          <p:cNvSpPr txBox="1"/>
          <p:nvPr/>
        </p:nvSpPr>
        <p:spPr>
          <a:xfrm rot="16200000">
            <a:off x="21931815" y="11982968"/>
            <a:ext cx="1894621" cy="369332"/>
          </a:xfrm>
          <a:prstGeom prst="rect">
            <a:avLst/>
          </a:prstGeom>
          <a:noFill/>
        </p:spPr>
        <p:txBody>
          <a:bodyPr wrap="none" rtlCol="0">
            <a:spAutoFit/>
          </a:bodyPr>
          <a:lstStyle/>
          <a:p>
            <a:r>
              <a:rPr lang="en-US" dirty="0"/>
              <a:t>EXPERT PARTNERS</a:t>
            </a:r>
          </a:p>
        </p:txBody>
      </p:sp>
      <p:sp>
        <p:nvSpPr>
          <p:cNvPr id="38" name="TextBox 37">
            <a:extLst>
              <a:ext uri="{FF2B5EF4-FFF2-40B4-BE49-F238E27FC236}">
                <a16:creationId xmlns:a16="http://schemas.microsoft.com/office/drawing/2014/main" id="{DB5312D5-F3DF-4801-A2E2-793E18CD3A6E}"/>
              </a:ext>
            </a:extLst>
          </p:cNvPr>
          <p:cNvSpPr txBox="1"/>
          <p:nvPr/>
        </p:nvSpPr>
        <p:spPr>
          <a:xfrm>
            <a:off x="24350397" y="5994315"/>
            <a:ext cx="6168805" cy="708014"/>
          </a:xfrm>
          <a:prstGeom prst="rect">
            <a:avLst/>
          </a:prstGeom>
          <a:noFill/>
        </p:spPr>
        <p:txBody>
          <a:bodyPr wrap="none" rtlCol="0">
            <a:spAutoFit/>
          </a:bodyPr>
          <a:lstStyle/>
          <a:p>
            <a:r>
              <a:rPr lang="en-US" sz="4001" b="1" dirty="0"/>
              <a:t>ENHANCEMENT STRATEGIES</a:t>
            </a:r>
          </a:p>
        </p:txBody>
      </p:sp>
      <p:sp>
        <p:nvSpPr>
          <p:cNvPr id="39" name="Rectangle 38">
            <a:extLst>
              <a:ext uri="{FF2B5EF4-FFF2-40B4-BE49-F238E27FC236}">
                <a16:creationId xmlns:a16="http://schemas.microsoft.com/office/drawing/2014/main" id="{46D7B2B4-DF46-4E84-8A1D-124802B3DCFB}"/>
              </a:ext>
            </a:extLst>
          </p:cNvPr>
          <p:cNvSpPr/>
          <p:nvPr/>
        </p:nvSpPr>
        <p:spPr>
          <a:xfrm>
            <a:off x="17059528" y="15593156"/>
            <a:ext cx="10255433" cy="11668194"/>
          </a:xfrm>
          <a:prstGeom prst="rect">
            <a:avLst/>
          </a:prstGeom>
        </p:spPr>
        <p:txBody>
          <a:bodyPr wrap="square">
            <a:spAutoFit/>
          </a:bodyPr>
          <a:lstStyle/>
          <a:p>
            <a:r>
              <a:rPr lang="en-US" sz="3201" b="1" dirty="0"/>
              <a:t>Family-Perspective: </a:t>
            </a:r>
            <a:r>
              <a:rPr lang="en-US" sz="3201" dirty="0"/>
              <a:t>When parents/caregivers are engaged in discussion of their goals and priorities (in addition to their needs and concerns):</a:t>
            </a:r>
          </a:p>
          <a:p>
            <a:pPr marL="914670" lvl="1" indent="-465275">
              <a:buFont typeface="Arial" panose="020B0604020202020204" pitchFamily="34" charset="0"/>
              <a:buChar char="•"/>
            </a:pPr>
            <a:r>
              <a:rPr lang="en-US" sz="2561" dirty="0"/>
              <a:t>Families feel more heard, understood, and respected;</a:t>
            </a:r>
          </a:p>
          <a:p>
            <a:pPr marL="914670" lvl="1" indent="-465275">
              <a:buFont typeface="Arial" panose="020B0604020202020204" pitchFamily="34" charset="0"/>
              <a:buChar char="•"/>
            </a:pPr>
            <a:r>
              <a:rPr lang="en-US" sz="2561" dirty="0"/>
              <a:t>Families receive information and referrals from HMG that are better aligned with their families’ situations and aspirations;</a:t>
            </a:r>
          </a:p>
          <a:p>
            <a:pPr marL="914670" lvl="1" indent="-465275">
              <a:buFont typeface="Arial" panose="020B0604020202020204" pitchFamily="34" charset="0"/>
              <a:buChar char="•"/>
            </a:pPr>
            <a:r>
              <a:rPr lang="en-US" sz="2561" dirty="0"/>
              <a:t>Longer, trusted relationships can be built: less “transactional” and driven by short-term need resolution;</a:t>
            </a:r>
          </a:p>
          <a:p>
            <a:pPr marL="914670" lvl="1" indent="-465275">
              <a:buFont typeface="Arial" panose="020B0604020202020204" pitchFamily="34" charset="0"/>
              <a:buChar char="•"/>
            </a:pPr>
            <a:r>
              <a:rPr lang="en-US" sz="2561" dirty="0"/>
              <a:t>Power dynamics shifted to elevate parent voice, family choice, and merge parent and providers’ priorities; and</a:t>
            </a:r>
          </a:p>
          <a:p>
            <a:pPr marL="914670" lvl="1" indent="-465275">
              <a:buFont typeface="Arial" panose="020B0604020202020204" pitchFamily="34" charset="0"/>
              <a:buChar char="•"/>
            </a:pPr>
            <a:r>
              <a:rPr lang="en-US" sz="2561" dirty="0"/>
              <a:t>Parents’ and providers’ strengths and knowledge of children can be collaboratively applied to meet children’s needs and family aspirations. </a:t>
            </a:r>
          </a:p>
          <a:p>
            <a:pPr marL="9527"/>
            <a:endParaRPr lang="en-US" sz="3201" b="1" dirty="0"/>
          </a:p>
          <a:p>
            <a:pPr marL="9527"/>
            <a:r>
              <a:rPr lang="en-US" sz="3201" b="1" dirty="0"/>
              <a:t>HMG affiliate systems: </a:t>
            </a:r>
            <a:r>
              <a:rPr lang="en-US" sz="3201" dirty="0"/>
              <a:t>Eliciting, documenting, and sharing parents’ goals provides promising opportunities:</a:t>
            </a:r>
          </a:p>
          <a:p>
            <a:pPr marL="914670" lvl="1" indent="-465275">
              <a:buFont typeface="Arial" panose="020B0604020202020204" pitchFamily="34" charset="0"/>
              <a:buChar char="•"/>
            </a:pPr>
            <a:r>
              <a:rPr lang="en-US" sz="2601" dirty="0"/>
              <a:t>A HMG-parent conversation around family goals can provide value to parents by being strengths-based and power-equalizing;</a:t>
            </a:r>
          </a:p>
          <a:p>
            <a:pPr marL="914670" lvl="1" indent="-465275">
              <a:buFont typeface="Arial" panose="020B0604020202020204" pitchFamily="34" charset="0"/>
              <a:buChar char="•"/>
            </a:pPr>
            <a:r>
              <a:rPr lang="en-US" sz="2601" dirty="0"/>
              <a:t>HMG systems can better match information, referrals, and follow-up activities to holistic intents of families, with the potential for greater follow-through;</a:t>
            </a:r>
          </a:p>
          <a:p>
            <a:pPr marL="914670" lvl="1" indent="-465275">
              <a:buFont typeface="Arial" panose="020B0604020202020204" pitchFamily="34" charset="0"/>
              <a:buChar char="•"/>
            </a:pPr>
            <a:r>
              <a:rPr lang="en-US" sz="2601"/>
              <a:t>Intentional consideration of goals enhances relationship-building and results in repeated, ongoing use of HMG services by families; and</a:t>
            </a:r>
          </a:p>
          <a:p>
            <a:pPr marL="914670" lvl="1" indent="-465275">
              <a:buFont typeface="Arial" panose="020B0604020202020204" pitchFamily="34" charset="0"/>
              <a:buChar char="•"/>
            </a:pPr>
            <a:r>
              <a:rPr lang="en-US" sz="2601"/>
              <a:t>Sharing </a:t>
            </a:r>
            <a:r>
              <a:rPr lang="en-US" sz="2601" dirty="0"/>
              <a:t>and consideration of parents’ strengths, goals, priorities, and aspirations adds value to coordinated referral and follow-up with multiple sector partners.</a:t>
            </a:r>
          </a:p>
          <a:p>
            <a:endParaRPr lang="en-US" dirty="0"/>
          </a:p>
        </p:txBody>
      </p:sp>
      <p:sp>
        <p:nvSpPr>
          <p:cNvPr id="40" name="Rectangle: Rounded Corners 39">
            <a:extLst>
              <a:ext uri="{FF2B5EF4-FFF2-40B4-BE49-F238E27FC236}">
                <a16:creationId xmlns:a16="http://schemas.microsoft.com/office/drawing/2014/main" id="{7BC0272E-C845-4C38-AFE0-FCD906E1AE3C}"/>
              </a:ext>
            </a:extLst>
          </p:cNvPr>
          <p:cNvSpPr/>
          <p:nvPr/>
        </p:nvSpPr>
        <p:spPr>
          <a:xfrm>
            <a:off x="27849397" y="23785441"/>
            <a:ext cx="4108373" cy="2931419"/>
          </a:xfrm>
          <a:prstGeom prst="roundRect">
            <a:avLst/>
          </a:prstGeom>
          <a:solidFill>
            <a:srgbClr val="976CA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8003" b="1" dirty="0"/>
              <a:t>1 </a:t>
            </a:r>
            <a:r>
              <a:rPr lang="en-US" sz="8003" b="1" dirty="0">
                <a:sym typeface="Wingdings" panose="05000000000000000000" pitchFamily="2" charset="2"/>
              </a:rPr>
              <a:t> 11</a:t>
            </a:r>
            <a:endParaRPr lang="en-US" sz="8003" b="1" dirty="0"/>
          </a:p>
          <a:p>
            <a:pPr algn="ctr"/>
            <a:r>
              <a:rPr lang="en-US" sz="2000" dirty="0"/>
              <a:t>11 out of 12 systems now inquire about parent goals when Family Support Specialists communicate with families. </a:t>
            </a:r>
          </a:p>
        </p:txBody>
      </p:sp>
      <p:sp>
        <p:nvSpPr>
          <p:cNvPr id="41" name="Subtitle 2">
            <a:extLst>
              <a:ext uri="{FF2B5EF4-FFF2-40B4-BE49-F238E27FC236}">
                <a16:creationId xmlns:a16="http://schemas.microsoft.com/office/drawing/2014/main" id="{3B5579FA-BBB9-4A66-8FA0-5A02E2E46F58}"/>
              </a:ext>
            </a:extLst>
          </p:cNvPr>
          <p:cNvSpPr txBox="1">
            <a:spLocks/>
          </p:cNvSpPr>
          <p:nvPr/>
        </p:nvSpPr>
        <p:spPr>
          <a:xfrm>
            <a:off x="1273719" y="7351811"/>
            <a:ext cx="3095216" cy="2754149"/>
          </a:xfrm>
          <a:prstGeom prst="rect">
            <a:avLst/>
          </a:prstGeom>
          <a:ln w="6350">
            <a:noFill/>
          </a:ln>
        </p:spPr>
        <p:txBody>
          <a:bodyPr vert="horz" lIns="91440" tIns="45720" rIns="91440" bIns="45720" rtlCol="0">
            <a:normAutofit fontScale="32500" lnSpcReduction="20000"/>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marL="6350" algn="l">
              <a:lnSpc>
                <a:spcPct val="120000"/>
              </a:lnSpc>
              <a:spcBef>
                <a:spcPts val="0"/>
              </a:spcBef>
            </a:pPr>
            <a:r>
              <a:rPr lang="en-US" sz="6800" dirty="0"/>
              <a:t>A </a:t>
            </a:r>
            <a:r>
              <a:rPr lang="en-US" sz="6800" b="1" dirty="0"/>
              <a:t>Centralized Access Point</a:t>
            </a:r>
            <a:r>
              <a:rPr lang="en-US" sz="6800" dirty="0"/>
              <a:t> assists families and professionals in connecting children to the grid of </a:t>
            </a:r>
            <a:r>
              <a:rPr lang="en-US" sz="6200" dirty="0"/>
              <a:t>community</a:t>
            </a:r>
            <a:r>
              <a:rPr lang="en-US" sz="6800" dirty="0"/>
              <a:t> resources that help them thrive. </a:t>
            </a:r>
          </a:p>
        </p:txBody>
      </p:sp>
      <p:sp>
        <p:nvSpPr>
          <p:cNvPr id="42" name="Subtitle 2">
            <a:extLst>
              <a:ext uri="{FF2B5EF4-FFF2-40B4-BE49-F238E27FC236}">
                <a16:creationId xmlns:a16="http://schemas.microsoft.com/office/drawing/2014/main" id="{5A20FEFD-2504-4D2A-961A-DE75EEDED9CA}"/>
              </a:ext>
            </a:extLst>
          </p:cNvPr>
          <p:cNvSpPr txBox="1">
            <a:spLocks/>
          </p:cNvSpPr>
          <p:nvPr/>
        </p:nvSpPr>
        <p:spPr>
          <a:xfrm>
            <a:off x="1273719" y="11436494"/>
            <a:ext cx="3537127" cy="2243836"/>
          </a:xfrm>
          <a:prstGeom prst="rect">
            <a:avLst/>
          </a:prstGeom>
          <a:ln w="6350">
            <a:noFill/>
          </a:ln>
        </p:spPr>
        <p:txBody>
          <a:bodyPr vert="horz" lIns="91440" tIns="45720" rIns="91440" bIns="45720" rtlCol="0">
            <a:no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marL="6350" algn="l">
              <a:lnSpc>
                <a:spcPct val="120000"/>
              </a:lnSpc>
              <a:spcBef>
                <a:spcPts val="0"/>
              </a:spcBef>
            </a:pPr>
            <a:r>
              <a:rPr lang="en-US" sz="2000" b="1" dirty="0"/>
              <a:t>Data Collection &amp; Analysis</a:t>
            </a:r>
            <a:r>
              <a:rPr lang="en-US" sz="2000" dirty="0"/>
              <a:t> supports evaluation, helps identify systemic gaps, bolsters advocacy efforts, and guides quality improvement. </a:t>
            </a:r>
          </a:p>
        </p:txBody>
      </p:sp>
      <p:sp>
        <p:nvSpPr>
          <p:cNvPr id="43" name="Subtitle 2">
            <a:extLst>
              <a:ext uri="{FF2B5EF4-FFF2-40B4-BE49-F238E27FC236}">
                <a16:creationId xmlns:a16="http://schemas.microsoft.com/office/drawing/2014/main" id="{15C4FB7B-FBAA-4F81-BA75-92FD3581A11B}"/>
              </a:ext>
            </a:extLst>
          </p:cNvPr>
          <p:cNvSpPr txBox="1">
            <a:spLocks/>
          </p:cNvSpPr>
          <p:nvPr/>
        </p:nvSpPr>
        <p:spPr>
          <a:xfrm>
            <a:off x="12064004" y="11433715"/>
            <a:ext cx="3896777" cy="2398885"/>
          </a:xfrm>
          <a:prstGeom prst="rect">
            <a:avLst/>
          </a:prstGeom>
          <a:ln w="6350">
            <a:noFill/>
          </a:ln>
        </p:spPr>
        <p:txBody>
          <a:bodyPr vert="horz" lIns="91440" tIns="45720" rIns="91440" bIns="45720" rtlCol="0">
            <a:no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marL="6350" algn="r">
              <a:lnSpc>
                <a:spcPct val="120000"/>
              </a:lnSpc>
              <a:spcBef>
                <a:spcPts val="0"/>
              </a:spcBef>
            </a:pPr>
            <a:r>
              <a:rPr lang="en-US" sz="2000" b="1" dirty="0"/>
              <a:t>Child Health Care Provider Outreach</a:t>
            </a:r>
            <a:r>
              <a:rPr lang="en-US" sz="2000" dirty="0"/>
              <a:t> supports early detection and intervention efforts and connects medical providers to the grid of community resources to best support families. </a:t>
            </a:r>
          </a:p>
        </p:txBody>
      </p:sp>
      <p:sp>
        <p:nvSpPr>
          <p:cNvPr id="44" name="Subtitle 2">
            <a:extLst>
              <a:ext uri="{FF2B5EF4-FFF2-40B4-BE49-F238E27FC236}">
                <a16:creationId xmlns:a16="http://schemas.microsoft.com/office/drawing/2014/main" id="{6510CF1A-AF3C-4207-A210-7A034EE7337E}"/>
              </a:ext>
            </a:extLst>
          </p:cNvPr>
          <p:cNvSpPr txBox="1">
            <a:spLocks/>
          </p:cNvSpPr>
          <p:nvPr/>
        </p:nvSpPr>
        <p:spPr>
          <a:xfrm>
            <a:off x="12119257" y="7339674"/>
            <a:ext cx="3890678" cy="3194000"/>
          </a:xfrm>
          <a:prstGeom prst="rect">
            <a:avLst/>
          </a:prstGeom>
          <a:ln w="6350">
            <a:noFill/>
          </a:ln>
        </p:spPr>
        <p:txBody>
          <a:bodyPr vert="horz" lIns="91440" tIns="45720" rIns="91440" bIns="45720" rtlCol="0">
            <a:no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marL="6350" algn="r">
              <a:lnSpc>
                <a:spcPct val="110000"/>
              </a:lnSpc>
              <a:spcBef>
                <a:spcPts val="0"/>
              </a:spcBef>
            </a:pPr>
            <a:r>
              <a:rPr lang="en-US" sz="2000" b="1" dirty="0"/>
              <a:t>Family &amp; Community Outreach</a:t>
            </a:r>
            <a:r>
              <a:rPr lang="en-US" sz="2000" dirty="0"/>
              <a:t> builds parent and provider understanding of healthy child development, supportive services available to families in the community, and how both are important to improving children’s outcomes. When potential concerns are spotted early on, they can be easier to address. </a:t>
            </a:r>
          </a:p>
        </p:txBody>
      </p:sp>
      <p:sp>
        <p:nvSpPr>
          <p:cNvPr id="45" name="Rectangle 44">
            <a:extLst>
              <a:ext uri="{FF2B5EF4-FFF2-40B4-BE49-F238E27FC236}">
                <a16:creationId xmlns:a16="http://schemas.microsoft.com/office/drawing/2014/main" id="{19F10BB3-8759-4EBE-BA48-8C12FA4CA467}"/>
              </a:ext>
            </a:extLst>
          </p:cNvPr>
          <p:cNvSpPr/>
          <p:nvPr/>
        </p:nvSpPr>
        <p:spPr>
          <a:xfrm>
            <a:off x="1273719" y="14441106"/>
            <a:ext cx="14622553" cy="1569660"/>
          </a:xfrm>
          <a:prstGeom prst="rect">
            <a:avLst/>
          </a:prstGeom>
          <a:solidFill>
            <a:srgbClr val="E19D39">
              <a:alpha val="50000"/>
            </a:srgbClr>
          </a:solidFill>
        </p:spPr>
        <p:txBody>
          <a:bodyPr wrap="square">
            <a:spAutoFit/>
          </a:bodyPr>
          <a:lstStyle/>
          <a:p>
            <a:pPr algn="just"/>
            <a:r>
              <a:rPr lang="en-US" sz="2400" dirty="0"/>
              <a:t>It is the cooperation of these four HMG Core Components that characterizes the HMG Model. HMG is a vehicle to achieve this cross-sector collaboration and increase a community’s opportunity to achieve positive child- and family-level outcomes. HMG, through its Model of four Core Components, serves as a novel approach as it goes beyond child health providers to include a variety of other community-based settings and sectors.</a:t>
            </a:r>
          </a:p>
        </p:txBody>
      </p:sp>
      <p:sp>
        <p:nvSpPr>
          <p:cNvPr id="46" name="Subtitle 2">
            <a:extLst>
              <a:ext uri="{FF2B5EF4-FFF2-40B4-BE49-F238E27FC236}">
                <a16:creationId xmlns:a16="http://schemas.microsoft.com/office/drawing/2014/main" id="{DA0A9919-2D8E-4612-BE91-BC12708392C6}"/>
              </a:ext>
            </a:extLst>
          </p:cNvPr>
          <p:cNvSpPr txBox="1">
            <a:spLocks/>
          </p:cNvSpPr>
          <p:nvPr/>
        </p:nvSpPr>
        <p:spPr>
          <a:xfrm>
            <a:off x="19882883" y="43516740"/>
            <a:ext cx="12427249" cy="3021844"/>
          </a:xfrm>
          <a:prstGeom prst="rect">
            <a:avLst/>
          </a:prstGeom>
          <a:ln w="6350">
            <a:noFill/>
          </a:ln>
        </p:spPr>
        <p:txBody>
          <a:bodyPr vert="horz" lIns="91440" tIns="45720" rIns="91440" bIns="45720" rtlCol="0">
            <a:no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marL="743099" indent="-743099" algn="l">
              <a:lnSpc>
                <a:spcPct val="100000"/>
              </a:lnSpc>
              <a:spcBef>
                <a:spcPts val="0"/>
              </a:spcBef>
              <a:buFont typeface="+mj-lt"/>
              <a:buAutoNum type="arabicPeriod"/>
            </a:pPr>
            <a:r>
              <a:rPr lang="en-US" sz="2400" dirty="0"/>
              <a:t>Williams PG, et al. (2019) School Readiness. </a:t>
            </a:r>
            <a:r>
              <a:rPr lang="en-US" sz="2400" i="1" dirty="0"/>
              <a:t>Pediatrics.</a:t>
            </a:r>
            <a:r>
              <a:rPr lang="en-US" sz="2400" dirty="0"/>
              <a:t> 144 (2): e20191766.</a:t>
            </a:r>
          </a:p>
          <a:p>
            <a:pPr marL="743099" indent="-743099" algn="l">
              <a:lnSpc>
                <a:spcPct val="100000"/>
              </a:lnSpc>
              <a:spcBef>
                <a:spcPts val="0"/>
              </a:spcBef>
              <a:buFont typeface="+mj-lt"/>
              <a:buAutoNum type="arabicPeriod"/>
            </a:pPr>
            <a:r>
              <a:rPr lang="en-US" sz="2400" dirty="0"/>
              <a:t>Isaacs J. (2012) Starting School at a Disadvantage: The School Readiness of Poor Children. Washington, DC: Center on Children and Families at Brookings.</a:t>
            </a:r>
          </a:p>
          <a:p>
            <a:pPr marL="743099" indent="-743099" algn="l">
              <a:lnSpc>
                <a:spcPct val="100000"/>
              </a:lnSpc>
              <a:spcBef>
                <a:spcPts val="0"/>
              </a:spcBef>
              <a:buFont typeface="+mj-lt"/>
              <a:buAutoNum type="arabicPeriod"/>
            </a:pPr>
            <a:r>
              <a:rPr lang="en-US" sz="2400" dirty="0"/>
              <a:t>Berger LM and Font SA. (2015) The Role of the Family and Family-Centered Programs and Policies. </a:t>
            </a:r>
            <a:r>
              <a:rPr lang="en-US" sz="2400" i="1" dirty="0"/>
              <a:t>Future Child. </a:t>
            </a:r>
            <a:r>
              <a:rPr lang="en-US" sz="2400" dirty="0"/>
              <a:t>25(1): 155-176.</a:t>
            </a:r>
            <a:endParaRPr lang="en-US" sz="2400" i="1" dirty="0"/>
          </a:p>
          <a:p>
            <a:pPr marL="743099" indent="-743099" algn="l">
              <a:lnSpc>
                <a:spcPct val="100000"/>
              </a:lnSpc>
              <a:spcBef>
                <a:spcPts val="0"/>
              </a:spcBef>
              <a:buFont typeface="+mj-lt"/>
              <a:buAutoNum type="arabicPeriod"/>
            </a:pPr>
            <a:r>
              <a:rPr lang="en-US" sz="2400" dirty="0"/>
              <a:t>Harmon et al. (2023) Goal-Concordance in Children with Complex Chronic Conditions. </a:t>
            </a:r>
            <a:r>
              <a:rPr lang="en-US" sz="2400" i="1" dirty="0"/>
              <a:t>J </a:t>
            </a:r>
            <a:r>
              <a:rPr lang="en-US" sz="2400" i="1" dirty="0" err="1"/>
              <a:t>Pediatr</a:t>
            </a:r>
            <a:r>
              <a:rPr lang="en-US" sz="2400" i="1" dirty="0"/>
              <a:t>. 253:278-285.e4.</a:t>
            </a:r>
          </a:p>
          <a:p>
            <a:pPr marL="743099" indent="-743099" algn="l">
              <a:lnSpc>
                <a:spcPct val="100000"/>
              </a:lnSpc>
              <a:spcBef>
                <a:spcPts val="0"/>
              </a:spcBef>
              <a:buFont typeface="+mj-lt"/>
              <a:buAutoNum type="arabicPeriod"/>
            </a:pPr>
            <a:r>
              <a:rPr lang="en-US" sz="2400" dirty="0"/>
              <a:t>Jonas D, Scanlon C. and </a:t>
            </a:r>
            <a:r>
              <a:rPr lang="en-US" sz="2400" dirty="0" err="1"/>
              <a:t>Bogetz</a:t>
            </a:r>
            <a:r>
              <a:rPr lang="en-US" sz="2400" dirty="0"/>
              <a:t> J. (2022) Parental Decision-Making for Children with Medical Complexity: An Integrated Literature Review. </a:t>
            </a:r>
            <a:r>
              <a:rPr lang="en-US" sz="2400" i="1" dirty="0"/>
              <a:t>J Pain Symptom Manage. </a:t>
            </a:r>
            <a:r>
              <a:rPr lang="en-US" sz="2400" dirty="0"/>
              <a:t>63(1):e111-e123.</a:t>
            </a:r>
          </a:p>
          <a:p>
            <a:pPr marL="743099" indent="-743099" algn="l">
              <a:lnSpc>
                <a:spcPct val="100000"/>
              </a:lnSpc>
              <a:spcBef>
                <a:spcPts val="0"/>
              </a:spcBef>
              <a:buFont typeface="+mj-lt"/>
              <a:buAutoNum type="arabicPeriod"/>
            </a:pPr>
            <a:r>
              <a:rPr lang="en-US" sz="2400" dirty="0"/>
              <a:t>Help Me Grow National Center Goal Concordant Care website: </a:t>
            </a:r>
            <a:r>
              <a:rPr lang="en-US" sz="2400" dirty="0">
                <a:hlinkClick r:id="rId9"/>
              </a:rPr>
              <a:t>Advancing Goal Concordant Care Through Help Me Grow Implementation - Information &amp; Materials | Help Me Grow National Center</a:t>
            </a:r>
            <a:endParaRPr lang="en-US" sz="9600" dirty="0"/>
          </a:p>
        </p:txBody>
      </p:sp>
      <p:sp>
        <p:nvSpPr>
          <p:cNvPr id="47" name="TextBox 46">
            <a:extLst>
              <a:ext uri="{FF2B5EF4-FFF2-40B4-BE49-F238E27FC236}">
                <a16:creationId xmlns:a16="http://schemas.microsoft.com/office/drawing/2014/main" id="{B0289FAC-0331-4CBA-8BD9-C5F7B478A86D}"/>
              </a:ext>
            </a:extLst>
          </p:cNvPr>
          <p:cNvSpPr txBox="1"/>
          <p:nvPr/>
        </p:nvSpPr>
        <p:spPr>
          <a:xfrm>
            <a:off x="10314161" y="42587189"/>
            <a:ext cx="5690707" cy="3877985"/>
          </a:xfrm>
          <a:prstGeom prst="rect">
            <a:avLst/>
          </a:prstGeom>
          <a:solidFill>
            <a:srgbClr val="E19D39">
              <a:alpha val="50000"/>
            </a:srgbClr>
          </a:solidFill>
        </p:spPr>
        <p:txBody>
          <a:bodyPr wrap="square" lIns="365760" tIns="274320" rIns="365760" bIns="274320">
            <a:spAutoFit/>
          </a:bodyPr>
          <a:lstStyle>
            <a:defPPr>
              <a:defRPr lang="en-US"/>
            </a:defPPr>
            <a:lvl1pPr algn="just">
              <a:defRPr sz="2400"/>
            </a:lvl1pPr>
          </a:lstStyle>
          <a:p>
            <a:r>
              <a:rPr lang="en-US" dirty="0"/>
              <a:t>This framework was used to support HMG affiliate systems in leveraging existing HMG infrastructure in order to effectively elicit parents’ goals for their child’s well-being and ensure those goals drive resource allocation, decisions, referrals and priorities for service delivery by all community-based providers working with a given family.</a:t>
            </a:r>
          </a:p>
        </p:txBody>
      </p:sp>
      <p:pic>
        <p:nvPicPr>
          <p:cNvPr id="48" name="Picture 47">
            <a:extLst>
              <a:ext uri="{FF2B5EF4-FFF2-40B4-BE49-F238E27FC236}">
                <a16:creationId xmlns:a16="http://schemas.microsoft.com/office/drawing/2014/main" id="{95868871-0199-453C-9AAE-02C0F5352A7E}"/>
              </a:ext>
            </a:extLst>
          </p:cNvPr>
          <p:cNvPicPr>
            <a:picLocks noChangeAspect="1"/>
          </p:cNvPicPr>
          <p:nvPr/>
        </p:nvPicPr>
        <p:blipFill>
          <a:blip r:embed="rId10"/>
          <a:stretch>
            <a:fillRect/>
          </a:stretch>
        </p:blipFill>
        <p:spPr>
          <a:xfrm>
            <a:off x="17095647" y="44265583"/>
            <a:ext cx="2596646" cy="2596646"/>
          </a:xfrm>
          <a:prstGeom prst="rect">
            <a:avLst/>
          </a:prstGeom>
        </p:spPr>
      </p:pic>
      <p:sp>
        <p:nvSpPr>
          <p:cNvPr id="49" name="Oval 48">
            <a:extLst>
              <a:ext uri="{FF2B5EF4-FFF2-40B4-BE49-F238E27FC236}">
                <a16:creationId xmlns:a16="http://schemas.microsoft.com/office/drawing/2014/main" id="{4F946010-3E88-41D7-872A-DB572081E6D0}"/>
              </a:ext>
            </a:extLst>
          </p:cNvPr>
          <p:cNvSpPr/>
          <p:nvPr/>
        </p:nvSpPr>
        <p:spPr>
          <a:xfrm>
            <a:off x="3926676" y="45132179"/>
            <a:ext cx="3717910" cy="3635278"/>
          </a:xfrm>
          <a:prstGeom prst="ellipse">
            <a:avLst/>
          </a:prstGeom>
          <a:solidFill>
            <a:srgbClr val="624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Individual</a:t>
            </a:r>
            <a:endParaRPr lang="en-US" sz="2000" b="1" dirty="0"/>
          </a:p>
          <a:p>
            <a:pPr algn="ctr"/>
            <a:r>
              <a:rPr lang="en-US" sz="2000" dirty="0"/>
              <a:t>Elicit, validate, negotiate, document, communicate, monitor goals</a:t>
            </a:r>
            <a:endParaRPr lang="en-US" sz="2000" b="1" dirty="0"/>
          </a:p>
        </p:txBody>
      </p:sp>
      <p:sp>
        <p:nvSpPr>
          <p:cNvPr id="52" name="TextBox 51">
            <a:extLst>
              <a:ext uri="{FF2B5EF4-FFF2-40B4-BE49-F238E27FC236}">
                <a16:creationId xmlns:a16="http://schemas.microsoft.com/office/drawing/2014/main" id="{8A0302D4-AB4D-452B-A12B-6FB8DDF6674B}"/>
              </a:ext>
            </a:extLst>
          </p:cNvPr>
          <p:cNvSpPr txBox="1"/>
          <p:nvPr/>
        </p:nvSpPr>
        <p:spPr>
          <a:xfrm>
            <a:off x="3753274" y="41116190"/>
            <a:ext cx="4064714" cy="2031325"/>
          </a:xfrm>
          <a:prstGeom prst="rect">
            <a:avLst/>
          </a:prstGeom>
          <a:noFill/>
        </p:spPr>
        <p:txBody>
          <a:bodyPr wrap="square" rtlCol="0">
            <a:spAutoFit/>
          </a:bodyPr>
          <a:lstStyle/>
          <a:p>
            <a:pPr algn="ctr"/>
            <a:r>
              <a:rPr lang="en-US" sz="2800" b="1" dirty="0">
                <a:solidFill>
                  <a:schemeClr val="bg1"/>
                </a:solidFill>
              </a:rPr>
              <a:t>System</a:t>
            </a:r>
          </a:p>
          <a:p>
            <a:pPr algn="ctr"/>
            <a:r>
              <a:rPr lang="en-US" sz="2000" dirty="0">
                <a:solidFill>
                  <a:schemeClr val="bg1"/>
                </a:solidFill>
              </a:rPr>
              <a:t>Maintain a coalition that champions goals, document goals and share in aggregate; ensure access to services that address parents’ goals</a:t>
            </a:r>
          </a:p>
          <a:p>
            <a:pPr algn="ctr"/>
            <a:endParaRPr lang="en-US" dirty="0">
              <a:solidFill>
                <a:schemeClr val="bg1"/>
              </a:solidFill>
            </a:endParaRPr>
          </a:p>
        </p:txBody>
      </p:sp>
      <p:sp>
        <p:nvSpPr>
          <p:cNvPr id="53" name="TextBox 52">
            <a:extLst>
              <a:ext uri="{FF2B5EF4-FFF2-40B4-BE49-F238E27FC236}">
                <a16:creationId xmlns:a16="http://schemas.microsoft.com/office/drawing/2014/main" id="{9EDAEB6A-642A-4527-8DA8-3F7746ECFED9}"/>
              </a:ext>
            </a:extLst>
          </p:cNvPr>
          <p:cNvSpPr txBox="1"/>
          <p:nvPr/>
        </p:nvSpPr>
        <p:spPr>
          <a:xfrm>
            <a:off x="4313180" y="43516740"/>
            <a:ext cx="2944902" cy="1446550"/>
          </a:xfrm>
          <a:prstGeom prst="rect">
            <a:avLst/>
          </a:prstGeom>
          <a:noFill/>
        </p:spPr>
        <p:txBody>
          <a:bodyPr wrap="square" rtlCol="0">
            <a:spAutoFit/>
          </a:bodyPr>
          <a:lstStyle/>
          <a:p>
            <a:pPr algn="ctr"/>
            <a:r>
              <a:rPr lang="en-US" sz="2800" b="1" dirty="0">
                <a:solidFill>
                  <a:schemeClr val="bg1"/>
                </a:solidFill>
              </a:rPr>
              <a:t>Organizational</a:t>
            </a:r>
          </a:p>
          <a:p>
            <a:pPr algn="ctr"/>
            <a:r>
              <a:rPr lang="en-US" sz="2000" dirty="0">
                <a:solidFill>
                  <a:schemeClr val="bg1"/>
                </a:solidFill>
              </a:rPr>
              <a:t>Systematize approaches, engage teams, provide infrastructure</a:t>
            </a:r>
          </a:p>
        </p:txBody>
      </p:sp>
    </p:spTree>
    <p:extLst>
      <p:ext uri="{BB962C8B-B14F-4D97-AF65-F5344CB8AC3E}">
        <p14:creationId xmlns:p14="http://schemas.microsoft.com/office/powerpoint/2010/main" val="723932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8147</TotalTime>
  <Words>1905</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Lato</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Connolly</dc:creator>
  <cp:lastModifiedBy>Miller, Melissa</cp:lastModifiedBy>
  <cp:revision>124</cp:revision>
  <cp:lastPrinted>2019-04-12T14:56:32Z</cp:lastPrinted>
  <dcterms:created xsi:type="dcterms:W3CDTF">2019-01-04T20:01:19Z</dcterms:created>
  <dcterms:modified xsi:type="dcterms:W3CDTF">2023-06-29T19:17:37Z</dcterms:modified>
</cp:coreProperties>
</file>