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3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4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91" r:id="rId2"/>
    <p:sldMasterId id="2147483911" r:id="rId3"/>
    <p:sldMasterId id="2147483926" r:id="rId4"/>
    <p:sldMasterId id="2147483947" r:id="rId5"/>
  </p:sldMasterIdLst>
  <p:notesMasterIdLst>
    <p:notesMasterId r:id="rId38"/>
  </p:notesMasterIdLst>
  <p:sldIdLst>
    <p:sldId id="306" r:id="rId6"/>
    <p:sldId id="259" r:id="rId7"/>
    <p:sldId id="258" r:id="rId8"/>
    <p:sldId id="330" r:id="rId9"/>
    <p:sldId id="261" r:id="rId10"/>
    <p:sldId id="262" r:id="rId11"/>
    <p:sldId id="287" r:id="rId12"/>
    <p:sldId id="296" r:id="rId13"/>
    <p:sldId id="315" r:id="rId14"/>
    <p:sldId id="299" r:id="rId15"/>
    <p:sldId id="316" r:id="rId16"/>
    <p:sldId id="317" r:id="rId17"/>
    <p:sldId id="318" r:id="rId18"/>
    <p:sldId id="303" r:id="rId19"/>
    <p:sldId id="326" r:id="rId20"/>
    <p:sldId id="263" r:id="rId21"/>
    <p:sldId id="264" r:id="rId22"/>
    <p:sldId id="328" r:id="rId23"/>
    <p:sldId id="329" r:id="rId24"/>
    <p:sldId id="268" r:id="rId25"/>
    <p:sldId id="337" r:id="rId26"/>
    <p:sldId id="320" r:id="rId27"/>
    <p:sldId id="290" r:id="rId28"/>
    <p:sldId id="334" r:id="rId29"/>
    <p:sldId id="322" r:id="rId30"/>
    <p:sldId id="279" r:id="rId31"/>
    <p:sldId id="291" r:id="rId32"/>
    <p:sldId id="281" r:id="rId33"/>
    <p:sldId id="333" r:id="rId34"/>
    <p:sldId id="343" r:id="rId35"/>
    <p:sldId id="339" r:id="rId36"/>
    <p:sldId id="33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94660"/>
  </p:normalViewPr>
  <p:slideViewPr>
    <p:cSldViewPr>
      <p:cViewPr varScale="1">
        <p:scale>
          <a:sx n="61" d="100"/>
          <a:sy n="61" d="100"/>
        </p:scale>
        <p:origin x="5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056F6C-29A7-4A94-A59A-BEBFBDEE8EA8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FBD7FF9-C6B5-4975-8A8B-66A107B7484A}">
      <dgm:prSet phldrT="[Text]"/>
      <dgm:spPr/>
      <dgm:t>
        <a:bodyPr/>
        <a:lstStyle/>
        <a:p>
          <a:r>
            <a:rPr lang="en-US" b="1" dirty="0" smtClean="0"/>
            <a:t>Co-Management</a:t>
          </a:r>
          <a:endParaRPr lang="en-US" b="1" dirty="0"/>
        </a:p>
      </dgm:t>
    </dgm:pt>
    <dgm:pt modelId="{ADA2CC23-06CC-4FF6-B477-C23391EE8F4E}" type="parTrans" cxnId="{248D3E69-9ED3-4385-9ECF-5259B947ABC9}">
      <dgm:prSet/>
      <dgm:spPr/>
      <dgm:t>
        <a:bodyPr/>
        <a:lstStyle/>
        <a:p>
          <a:endParaRPr lang="en-US"/>
        </a:p>
      </dgm:t>
    </dgm:pt>
    <dgm:pt modelId="{104B58B6-FFD1-4832-BCEF-2BBA4DC4135F}" type="sibTrans" cxnId="{248D3E69-9ED3-4385-9ECF-5259B947ABC9}">
      <dgm:prSet/>
      <dgm:spPr/>
      <dgm:t>
        <a:bodyPr/>
        <a:lstStyle/>
        <a:p>
          <a:endParaRPr lang="en-US"/>
        </a:p>
      </dgm:t>
    </dgm:pt>
    <dgm:pt modelId="{3C79DBD9-0381-4DAC-94D6-AE052DA5BF8F}">
      <dgm:prSet phldrT="[Text]"/>
      <dgm:spPr/>
      <dgm:t>
        <a:bodyPr/>
        <a:lstStyle/>
        <a:p>
          <a:r>
            <a:rPr lang="en-US" b="1" dirty="0" smtClean="0"/>
            <a:t>Children’s Center </a:t>
          </a:r>
        </a:p>
        <a:p>
          <a:r>
            <a:rPr lang="en-US" b="1" dirty="0" smtClean="0"/>
            <a:t>on Family Violence</a:t>
          </a:r>
        </a:p>
        <a:p>
          <a:r>
            <a:rPr lang="en-US" b="1" dirty="0" smtClean="0"/>
            <a:t>(CCFV) </a:t>
          </a:r>
          <a:endParaRPr lang="en-US" b="1" dirty="0"/>
        </a:p>
      </dgm:t>
    </dgm:pt>
    <dgm:pt modelId="{52EDAC31-3C69-4873-B2AA-D1C62A038623}" type="parTrans" cxnId="{13DFB73B-6067-4E28-BD4D-60B20A1DD345}">
      <dgm:prSet/>
      <dgm:spPr/>
      <dgm:t>
        <a:bodyPr/>
        <a:lstStyle/>
        <a:p>
          <a:endParaRPr lang="en-US"/>
        </a:p>
      </dgm:t>
    </dgm:pt>
    <dgm:pt modelId="{1DDBCB91-9F5C-4AAD-87AB-EC6680281A92}" type="sibTrans" cxnId="{13DFB73B-6067-4E28-BD4D-60B20A1DD345}">
      <dgm:prSet/>
      <dgm:spPr/>
      <dgm:t>
        <a:bodyPr/>
        <a:lstStyle/>
        <a:p>
          <a:endParaRPr lang="en-US"/>
        </a:p>
      </dgm:t>
    </dgm:pt>
    <dgm:pt modelId="{3472EFA4-53C7-49DA-A126-A1FD477EF2CE}">
      <dgm:prSet phldrT="[Text]"/>
      <dgm:spPr/>
      <dgm:t>
        <a:bodyPr/>
        <a:lstStyle/>
        <a:p>
          <a:r>
            <a:rPr lang="en-US" b="1" dirty="0" smtClean="0"/>
            <a:t>Hartford Youth HIV Identification and Linkage (HYHIL) Program</a:t>
          </a:r>
          <a:endParaRPr lang="en-US" b="1" dirty="0"/>
        </a:p>
      </dgm:t>
    </dgm:pt>
    <dgm:pt modelId="{F8A8546E-A46A-4F01-8B2D-F4D45CCA50C7}" type="parTrans" cxnId="{DD61E744-74CC-4B86-A080-64E37FF02C15}">
      <dgm:prSet/>
      <dgm:spPr/>
      <dgm:t>
        <a:bodyPr/>
        <a:lstStyle/>
        <a:p>
          <a:endParaRPr lang="en-US"/>
        </a:p>
      </dgm:t>
    </dgm:pt>
    <dgm:pt modelId="{5CDAC491-F46C-4FA0-97AD-E81D1DEFE55F}" type="sibTrans" cxnId="{DD61E744-74CC-4B86-A080-64E37FF02C15}">
      <dgm:prSet/>
      <dgm:spPr/>
      <dgm:t>
        <a:bodyPr/>
        <a:lstStyle/>
        <a:p>
          <a:endParaRPr lang="en-US"/>
        </a:p>
      </dgm:t>
    </dgm:pt>
    <dgm:pt modelId="{8921E336-1679-4DF4-9704-FE588415E8A9}">
      <dgm:prSet phldrT="[Text]"/>
      <dgm:spPr/>
      <dgm:t>
        <a:bodyPr/>
        <a:lstStyle/>
        <a:p>
          <a:r>
            <a:rPr lang="en-US" b="1" dirty="0" smtClean="0"/>
            <a:t>Injury Prevention Center</a:t>
          </a:r>
          <a:endParaRPr lang="en-US" b="1" dirty="0"/>
        </a:p>
      </dgm:t>
    </dgm:pt>
    <dgm:pt modelId="{5FA69D77-6F2B-4F00-BDC5-D4BA419C61CB}" type="parTrans" cxnId="{CE9C80CA-A873-442A-9B55-1624309A3A30}">
      <dgm:prSet/>
      <dgm:spPr/>
      <dgm:t>
        <a:bodyPr/>
        <a:lstStyle/>
        <a:p>
          <a:endParaRPr lang="en-US"/>
        </a:p>
      </dgm:t>
    </dgm:pt>
    <dgm:pt modelId="{C351D7D1-DA00-4DB7-A0AC-C42DA45F4AA4}" type="sibTrans" cxnId="{CE9C80CA-A873-442A-9B55-1624309A3A30}">
      <dgm:prSet/>
      <dgm:spPr/>
      <dgm:t>
        <a:bodyPr/>
        <a:lstStyle/>
        <a:p>
          <a:endParaRPr lang="en-US"/>
        </a:p>
      </dgm:t>
    </dgm:pt>
    <dgm:pt modelId="{66FF4ECA-C6AB-4D6A-91E1-A2EEE66A99CA}">
      <dgm:prSet phldrT="[Text]"/>
      <dgm:spPr/>
      <dgm:t>
        <a:bodyPr/>
        <a:lstStyle/>
        <a:p>
          <a:r>
            <a:rPr lang="en-US" b="1" dirty="0" smtClean="0"/>
            <a:t>Healthy Homes</a:t>
          </a:r>
          <a:endParaRPr lang="en-US" b="1" dirty="0"/>
        </a:p>
      </dgm:t>
    </dgm:pt>
    <dgm:pt modelId="{E943CEAA-FCD8-43CD-9EAD-5D2B15BAC0F9}" type="parTrans" cxnId="{3C9BAAFE-9098-4E4E-83FC-43A5BAEAB483}">
      <dgm:prSet/>
      <dgm:spPr/>
      <dgm:t>
        <a:bodyPr/>
        <a:lstStyle/>
        <a:p>
          <a:endParaRPr lang="en-US"/>
        </a:p>
      </dgm:t>
    </dgm:pt>
    <dgm:pt modelId="{BD880DEF-B229-4C07-8D78-0E405AAFBC9E}" type="sibTrans" cxnId="{3C9BAAFE-9098-4E4E-83FC-43A5BAEAB483}">
      <dgm:prSet/>
      <dgm:spPr/>
      <dgm:t>
        <a:bodyPr/>
        <a:lstStyle/>
        <a:p>
          <a:endParaRPr lang="en-US"/>
        </a:p>
      </dgm:t>
    </dgm:pt>
    <dgm:pt modelId="{46D59E79-CE33-4518-8C95-92DF8FCA91BA}">
      <dgm:prSet/>
      <dgm:spPr/>
      <dgm:t>
        <a:bodyPr/>
        <a:lstStyle/>
        <a:p>
          <a:r>
            <a:rPr lang="en-US" b="1" dirty="0" smtClean="0"/>
            <a:t>Easy Breathing</a:t>
          </a:r>
          <a:endParaRPr lang="en-US" b="1" dirty="0"/>
        </a:p>
      </dgm:t>
    </dgm:pt>
    <dgm:pt modelId="{713E6527-6ABE-4052-BF5C-4FDEFED48E2F}" type="parTrans" cxnId="{5F310261-7E56-4EA6-93FB-C65FA445F05E}">
      <dgm:prSet/>
      <dgm:spPr/>
      <dgm:t>
        <a:bodyPr/>
        <a:lstStyle/>
        <a:p>
          <a:endParaRPr lang="en-US"/>
        </a:p>
      </dgm:t>
    </dgm:pt>
    <dgm:pt modelId="{16A3DA28-64F1-4DC8-8B70-3EEB2A331D13}" type="sibTrans" cxnId="{5F310261-7E56-4EA6-93FB-C65FA445F05E}">
      <dgm:prSet/>
      <dgm:spPr/>
      <dgm:t>
        <a:bodyPr/>
        <a:lstStyle/>
        <a:p>
          <a:endParaRPr lang="en-US"/>
        </a:p>
      </dgm:t>
    </dgm:pt>
    <dgm:pt modelId="{F408CC9A-ED7D-4992-9706-D8CBBCD2BCF5}">
      <dgm:prSet/>
      <dgm:spPr/>
      <dgm:t>
        <a:bodyPr/>
        <a:lstStyle/>
        <a:p>
          <a:r>
            <a:rPr lang="en-US" b="1" dirty="0" smtClean="0"/>
            <a:t>Educating Practices (EP)</a:t>
          </a:r>
          <a:endParaRPr lang="en-US" b="1" dirty="0"/>
        </a:p>
      </dgm:t>
    </dgm:pt>
    <dgm:pt modelId="{B253048E-8516-4E60-A03D-3E211C82DEFA}" type="parTrans" cxnId="{6F155FA9-F3CD-46F2-B8A2-F1D1951DC739}">
      <dgm:prSet/>
      <dgm:spPr/>
      <dgm:t>
        <a:bodyPr/>
        <a:lstStyle/>
        <a:p>
          <a:endParaRPr lang="en-US"/>
        </a:p>
      </dgm:t>
    </dgm:pt>
    <dgm:pt modelId="{A90B0F4F-7F34-4459-93DB-49F4D23F6867}" type="sibTrans" cxnId="{6F155FA9-F3CD-46F2-B8A2-F1D1951DC739}">
      <dgm:prSet/>
      <dgm:spPr/>
      <dgm:t>
        <a:bodyPr/>
        <a:lstStyle/>
        <a:p>
          <a:endParaRPr lang="en-US"/>
        </a:p>
      </dgm:t>
    </dgm:pt>
    <dgm:pt modelId="{57335142-564F-48BD-AB61-FA7B640CEDE3}">
      <dgm:prSet/>
      <dgm:spPr/>
      <dgm:t>
        <a:bodyPr/>
        <a:lstStyle/>
        <a:p>
          <a:r>
            <a:rPr lang="en-US" b="1" dirty="0" smtClean="0"/>
            <a:t>North Hartford Ascend Pipeline (Ascend)</a:t>
          </a:r>
          <a:endParaRPr lang="en-US" b="1" dirty="0"/>
        </a:p>
      </dgm:t>
    </dgm:pt>
    <dgm:pt modelId="{2127C4F7-DE38-48AF-81AE-D3DBEDF0067C}" type="parTrans" cxnId="{FA786B7C-87CD-4918-9A8A-A05861EC06F7}">
      <dgm:prSet/>
      <dgm:spPr/>
      <dgm:t>
        <a:bodyPr/>
        <a:lstStyle/>
        <a:p>
          <a:endParaRPr lang="en-US"/>
        </a:p>
      </dgm:t>
    </dgm:pt>
    <dgm:pt modelId="{739B9E03-C758-43AF-99AC-C5D53FC01C08}" type="sibTrans" cxnId="{FA786B7C-87CD-4918-9A8A-A05861EC06F7}">
      <dgm:prSet/>
      <dgm:spPr/>
      <dgm:t>
        <a:bodyPr/>
        <a:lstStyle/>
        <a:p>
          <a:endParaRPr lang="en-US"/>
        </a:p>
      </dgm:t>
    </dgm:pt>
    <dgm:pt modelId="{6DC0EF1F-A940-4697-95E3-D0738EDCFE9E}">
      <dgm:prSet/>
      <dgm:spPr/>
      <dgm:t>
        <a:bodyPr/>
        <a:lstStyle/>
        <a:p>
          <a:r>
            <a:rPr lang="en-US" b="1" dirty="0" smtClean="0"/>
            <a:t>Person-Centered Medical Home</a:t>
          </a:r>
          <a:endParaRPr lang="en-US" b="1" dirty="0"/>
        </a:p>
      </dgm:t>
    </dgm:pt>
    <dgm:pt modelId="{BA2BE0E2-72F7-4E19-B239-24FA07CE1E26}" type="parTrans" cxnId="{75EA4AF2-41F2-4FFA-B165-C3BED9A0EAF8}">
      <dgm:prSet/>
      <dgm:spPr/>
      <dgm:t>
        <a:bodyPr/>
        <a:lstStyle/>
        <a:p>
          <a:endParaRPr lang="en-US"/>
        </a:p>
      </dgm:t>
    </dgm:pt>
    <dgm:pt modelId="{23AC2305-87EC-4710-AC62-3FF2C17A8023}" type="sibTrans" cxnId="{75EA4AF2-41F2-4FFA-B165-C3BED9A0EAF8}">
      <dgm:prSet/>
      <dgm:spPr/>
      <dgm:t>
        <a:bodyPr/>
        <a:lstStyle/>
        <a:p>
          <a:endParaRPr lang="en-US"/>
        </a:p>
      </dgm:t>
    </dgm:pt>
    <dgm:pt modelId="{D5432D24-ED9D-4FA1-8A2D-6A7C46CE7E6A}">
      <dgm:prSet/>
      <dgm:spPr/>
      <dgm:t>
        <a:bodyPr/>
        <a:lstStyle/>
        <a:p>
          <a:r>
            <a:rPr lang="en-US" b="1" dirty="0" smtClean="0"/>
            <a:t>Resident Education in Advocacy and Community Health (REACH)</a:t>
          </a:r>
          <a:endParaRPr lang="en-US" b="1" dirty="0"/>
        </a:p>
      </dgm:t>
    </dgm:pt>
    <dgm:pt modelId="{67A0544B-B4BC-455F-9C64-714B50320CFC}" type="parTrans" cxnId="{ACCBD525-17BD-4047-82DC-C6D0ADC68CC7}">
      <dgm:prSet/>
      <dgm:spPr/>
      <dgm:t>
        <a:bodyPr/>
        <a:lstStyle/>
        <a:p>
          <a:endParaRPr lang="en-US"/>
        </a:p>
      </dgm:t>
    </dgm:pt>
    <dgm:pt modelId="{A9C34AA1-8ACD-4CB3-A477-0A7F4BDC552E}" type="sibTrans" cxnId="{ACCBD525-17BD-4047-82DC-C6D0ADC68CC7}">
      <dgm:prSet/>
      <dgm:spPr/>
      <dgm:t>
        <a:bodyPr/>
        <a:lstStyle/>
        <a:p>
          <a:endParaRPr lang="en-US"/>
        </a:p>
      </dgm:t>
    </dgm:pt>
    <dgm:pt modelId="{29EBF79A-9031-43E2-93DF-DF1D0250A6FD}">
      <dgm:prSet/>
      <dgm:spPr/>
      <dgm:t>
        <a:bodyPr/>
        <a:lstStyle/>
        <a:p>
          <a:r>
            <a:rPr lang="en-US" b="1" dirty="0" smtClean="0"/>
            <a:t>Care Coordination Collaborative Model</a:t>
          </a:r>
          <a:endParaRPr lang="en-US" b="1" dirty="0"/>
        </a:p>
      </dgm:t>
    </dgm:pt>
    <dgm:pt modelId="{98062F67-FC19-41C0-9325-C1E4DE2A59EF}" type="parTrans" cxnId="{FFCD330C-D35F-4582-A27B-144CF59A1D1D}">
      <dgm:prSet/>
      <dgm:spPr/>
      <dgm:t>
        <a:bodyPr/>
        <a:lstStyle/>
        <a:p>
          <a:endParaRPr lang="en-US"/>
        </a:p>
      </dgm:t>
    </dgm:pt>
    <dgm:pt modelId="{1A87250F-AF82-4C99-A14B-9AFF68653F2E}" type="sibTrans" cxnId="{FFCD330C-D35F-4582-A27B-144CF59A1D1D}">
      <dgm:prSet/>
      <dgm:spPr/>
      <dgm:t>
        <a:bodyPr/>
        <a:lstStyle/>
        <a:p>
          <a:endParaRPr lang="en-US"/>
        </a:p>
      </dgm:t>
    </dgm:pt>
    <dgm:pt modelId="{78672824-7FEE-4330-8A5A-7C32517DA39F}">
      <dgm:prSet/>
      <dgm:spPr/>
      <dgm:t>
        <a:bodyPr/>
        <a:lstStyle/>
        <a:p>
          <a:r>
            <a:rPr lang="en-US" b="1" dirty="0" smtClean="0"/>
            <a:t>Help Me Grow National Center</a:t>
          </a:r>
          <a:endParaRPr lang="en-US" b="1" dirty="0"/>
        </a:p>
      </dgm:t>
    </dgm:pt>
    <dgm:pt modelId="{4CE3C28F-7A86-430B-A1BC-E6C50B4250AE}" type="parTrans" cxnId="{56948499-73BA-4EC3-A238-48F5A9A6C931}">
      <dgm:prSet/>
      <dgm:spPr/>
      <dgm:t>
        <a:bodyPr/>
        <a:lstStyle/>
        <a:p>
          <a:endParaRPr lang="en-US"/>
        </a:p>
      </dgm:t>
    </dgm:pt>
    <dgm:pt modelId="{B6D65B68-EF82-4A62-9DBD-CBEDF1FD58D0}" type="sibTrans" cxnId="{56948499-73BA-4EC3-A238-48F5A9A6C931}">
      <dgm:prSet/>
      <dgm:spPr/>
      <dgm:t>
        <a:bodyPr/>
        <a:lstStyle/>
        <a:p>
          <a:endParaRPr lang="en-US"/>
        </a:p>
      </dgm:t>
    </dgm:pt>
    <dgm:pt modelId="{2C718F3C-7903-4547-96E4-826D73BCE164}">
      <dgm:prSet/>
      <dgm:spPr/>
      <dgm:t>
        <a:bodyPr/>
        <a:lstStyle/>
        <a:p>
          <a:r>
            <a:rPr lang="en-US" b="1" dirty="0" smtClean="0"/>
            <a:t>Center for Care Coordination</a:t>
          </a:r>
        </a:p>
        <a:p>
          <a:r>
            <a:rPr lang="en-US" b="1" dirty="0" smtClean="0"/>
            <a:t>(CCC)</a:t>
          </a:r>
          <a:endParaRPr lang="en-US" b="1" dirty="0"/>
        </a:p>
      </dgm:t>
    </dgm:pt>
    <dgm:pt modelId="{863406C2-8161-4BAB-A4DE-7DAE09E17F62}" type="parTrans" cxnId="{C8E6D2D9-B495-43F1-833A-86F6A9A9F9B9}">
      <dgm:prSet/>
      <dgm:spPr/>
      <dgm:t>
        <a:bodyPr/>
        <a:lstStyle/>
        <a:p>
          <a:endParaRPr lang="en-US"/>
        </a:p>
      </dgm:t>
    </dgm:pt>
    <dgm:pt modelId="{4A4E6480-0B8A-449F-A95A-92EA2CDC7F3C}" type="sibTrans" cxnId="{C8E6D2D9-B495-43F1-833A-86F6A9A9F9B9}">
      <dgm:prSet/>
      <dgm:spPr/>
      <dgm:t>
        <a:bodyPr/>
        <a:lstStyle/>
        <a:p>
          <a:endParaRPr lang="en-US"/>
        </a:p>
      </dgm:t>
    </dgm:pt>
    <dgm:pt modelId="{74122C65-306E-44FF-91AC-E516AB3F054E}">
      <dgm:prSet/>
      <dgm:spPr/>
      <dgm:t>
        <a:bodyPr/>
        <a:lstStyle/>
        <a:p>
          <a:r>
            <a:rPr lang="en-US" b="1" dirty="0" smtClean="0"/>
            <a:t>Center for Global Health</a:t>
          </a:r>
          <a:endParaRPr lang="en-US" b="1" dirty="0"/>
        </a:p>
      </dgm:t>
    </dgm:pt>
    <dgm:pt modelId="{9D50285A-DF9C-4DCF-99EE-1EC458537913}" type="parTrans" cxnId="{5D730C35-9FCF-4409-9081-BC556A31A7CC}">
      <dgm:prSet/>
      <dgm:spPr/>
      <dgm:t>
        <a:bodyPr/>
        <a:lstStyle/>
        <a:p>
          <a:endParaRPr lang="en-US"/>
        </a:p>
      </dgm:t>
    </dgm:pt>
    <dgm:pt modelId="{2AEEFE19-759A-4BC4-87B3-8243418C2C8A}" type="sibTrans" cxnId="{5D730C35-9FCF-4409-9081-BC556A31A7CC}">
      <dgm:prSet/>
      <dgm:spPr/>
      <dgm:t>
        <a:bodyPr/>
        <a:lstStyle/>
        <a:p>
          <a:endParaRPr lang="en-US"/>
        </a:p>
      </dgm:t>
    </dgm:pt>
    <dgm:pt modelId="{F369FEB7-5ACB-4434-821E-DB8DD64D681F}">
      <dgm:prSet phldrT="[Text]"/>
      <dgm:spPr/>
      <dgm:t>
        <a:bodyPr/>
        <a:lstStyle/>
        <a:p>
          <a:r>
            <a:rPr lang="en-US" b="1" dirty="0" smtClean="0"/>
            <a:t>Connecticut Newborn Diagnosis &amp; Treatment Network</a:t>
          </a:r>
          <a:endParaRPr lang="en-US" b="1" dirty="0"/>
        </a:p>
      </dgm:t>
    </dgm:pt>
    <dgm:pt modelId="{3FD342BD-14FB-40F7-9225-0E589E702BDE}" type="parTrans" cxnId="{905930B9-9E59-4A31-8329-BCCEFE0FB071}">
      <dgm:prSet/>
      <dgm:spPr/>
      <dgm:t>
        <a:bodyPr/>
        <a:lstStyle/>
        <a:p>
          <a:endParaRPr lang="en-US"/>
        </a:p>
      </dgm:t>
    </dgm:pt>
    <dgm:pt modelId="{DB62AB90-9069-43FE-850D-4E9027C68DD1}" type="sibTrans" cxnId="{905930B9-9E59-4A31-8329-BCCEFE0FB071}">
      <dgm:prSet/>
      <dgm:spPr/>
      <dgm:t>
        <a:bodyPr/>
        <a:lstStyle/>
        <a:p>
          <a:endParaRPr lang="en-US"/>
        </a:p>
      </dgm:t>
    </dgm:pt>
    <dgm:pt modelId="{05AC845C-9D5B-407B-A503-F3DF268DB2EE}">
      <dgm:prSet/>
      <dgm:spPr/>
      <dgm:t>
        <a:bodyPr/>
        <a:lstStyle/>
        <a:p>
          <a:r>
            <a:rPr lang="en-US" b="1" dirty="0" smtClean="0"/>
            <a:t>Childhood Prosperity Lab</a:t>
          </a:r>
          <a:endParaRPr lang="en-US" b="1" dirty="0"/>
        </a:p>
      </dgm:t>
    </dgm:pt>
    <dgm:pt modelId="{FF02F846-8292-40ED-AD24-67EF6EDC75C7}" type="parTrans" cxnId="{6B81460E-01E2-4997-A76E-A8EC3A7F2F74}">
      <dgm:prSet/>
      <dgm:spPr/>
      <dgm:t>
        <a:bodyPr/>
        <a:lstStyle/>
        <a:p>
          <a:endParaRPr lang="en-US"/>
        </a:p>
      </dgm:t>
    </dgm:pt>
    <dgm:pt modelId="{2FBC94F6-967E-4DA1-BB67-FB2438857608}" type="sibTrans" cxnId="{6B81460E-01E2-4997-A76E-A8EC3A7F2F74}">
      <dgm:prSet/>
      <dgm:spPr/>
      <dgm:t>
        <a:bodyPr/>
        <a:lstStyle/>
        <a:p>
          <a:endParaRPr lang="en-US"/>
        </a:p>
      </dgm:t>
    </dgm:pt>
    <dgm:pt modelId="{CFFD5EDE-A852-4FDA-A9D9-5DB70A9E1439}">
      <dgm:prSet/>
      <dgm:spPr/>
      <dgm:t>
        <a:bodyPr/>
        <a:lstStyle/>
        <a:p>
          <a:r>
            <a:rPr lang="en-US" b="1" dirty="0" smtClean="0"/>
            <a:t>Start Childhood Off Right (SCOR)</a:t>
          </a:r>
          <a:endParaRPr lang="en-US" b="1" dirty="0"/>
        </a:p>
      </dgm:t>
    </dgm:pt>
    <dgm:pt modelId="{B6797B07-30C5-41C7-A91C-4CD4C135BCC6}" type="parTrans" cxnId="{E47BB3F8-7AC8-48D5-91CE-81EC3D8D0B80}">
      <dgm:prSet/>
      <dgm:spPr/>
      <dgm:t>
        <a:bodyPr/>
        <a:lstStyle/>
        <a:p>
          <a:endParaRPr lang="en-US"/>
        </a:p>
      </dgm:t>
    </dgm:pt>
    <dgm:pt modelId="{B255A67C-37B9-489F-8E5D-2B9F051D9772}" type="sibTrans" cxnId="{E47BB3F8-7AC8-48D5-91CE-81EC3D8D0B80}">
      <dgm:prSet/>
      <dgm:spPr/>
      <dgm:t>
        <a:bodyPr/>
        <a:lstStyle/>
        <a:p>
          <a:endParaRPr lang="en-US"/>
        </a:p>
      </dgm:t>
    </dgm:pt>
    <dgm:pt modelId="{A71D7D70-0D76-4697-ADBA-2FB66B90EB4A}" type="pres">
      <dgm:prSet presAssocID="{33056F6C-29A7-4A94-A59A-BEBFBDEE8EA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C842A9-B928-41C3-B3D8-AC6BC344072B}" type="pres">
      <dgm:prSet presAssocID="{29EBF79A-9031-43E2-93DF-DF1D0250A6FD}" presName="node" presStyleLbl="node1" presStyleIdx="0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DA0D70-18E1-4147-A8F4-0FCE9D078132}" type="pres">
      <dgm:prSet presAssocID="{1A87250F-AF82-4C99-A14B-9AFF68653F2E}" presName="sibTrans" presStyleCnt="0"/>
      <dgm:spPr/>
      <dgm:t>
        <a:bodyPr/>
        <a:lstStyle/>
        <a:p>
          <a:endParaRPr lang="en-US"/>
        </a:p>
      </dgm:t>
    </dgm:pt>
    <dgm:pt modelId="{1E5D9CCF-E255-4FFE-A3EC-6C78964AE09F}" type="pres">
      <dgm:prSet presAssocID="{2C718F3C-7903-4547-96E4-826D73BCE164}" presName="node" presStyleLbl="node1" presStyleIdx="1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4B9A43-75AB-4AB0-8774-9ED1563B0965}" type="pres">
      <dgm:prSet presAssocID="{4A4E6480-0B8A-449F-A95A-92EA2CDC7F3C}" presName="sibTrans" presStyleCnt="0"/>
      <dgm:spPr/>
      <dgm:t>
        <a:bodyPr/>
        <a:lstStyle/>
        <a:p>
          <a:endParaRPr lang="en-US"/>
        </a:p>
      </dgm:t>
    </dgm:pt>
    <dgm:pt modelId="{CC34B980-B0AD-4700-808C-AA49897D3EBC}" type="pres">
      <dgm:prSet presAssocID="{74122C65-306E-44FF-91AC-E516AB3F054E}" presName="node" presStyleLbl="node1" presStyleIdx="2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6012F0-49A9-4E3E-8FEC-3D584A80F066}" type="pres">
      <dgm:prSet presAssocID="{2AEEFE19-759A-4BC4-87B3-8243418C2C8A}" presName="sibTrans" presStyleCnt="0"/>
      <dgm:spPr/>
      <dgm:t>
        <a:bodyPr/>
        <a:lstStyle/>
        <a:p>
          <a:endParaRPr lang="en-US"/>
        </a:p>
      </dgm:t>
    </dgm:pt>
    <dgm:pt modelId="{F79DD6EE-B2EF-415D-8C98-3BE250794F36}" type="pres">
      <dgm:prSet presAssocID="{05AC845C-9D5B-407B-A503-F3DF268DB2EE}" presName="node" presStyleLbl="node1" presStyleIdx="3" presStyleCnt="17" custLinFactNeighborX="-428" custLinFactNeighborY="-81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7502F-9F58-4C3A-93D3-C49D834807C2}" type="pres">
      <dgm:prSet presAssocID="{2FBC94F6-967E-4DA1-BB67-FB2438857608}" presName="sibTrans" presStyleCnt="0"/>
      <dgm:spPr/>
      <dgm:t>
        <a:bodyPr/>
        <a:lstStyle/>
        <a:p>
          <a:endParaRPr lang="en-US"/>
        </a:p>
      </dgm:t>
    </dgm:pt>
    <dgm:pt modelId="{FD2EB943-6815-40CA-8E25-6D64C2D03E3F}" type="pres">
      <dgm:prSet presAssocID="{3C79DBD9-0381-4DAC-94D6-AE052DA5BF8F}" presName="node" presStyleLbl="node1" presStyleIdx="4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535799-BC80-41A8-96BA-976964C60898}" type="pres">
      <dgm:prSet presAssocID="{1DDBCB91-9F5C-4AAD-87AB-EC6680281A92}" presName="sibTrans" presStyleCnt="0"/>
      <dgm:spPr/>
      <dgm:t>
        <a:bodyPr/>
        <a:lstStyle/>
        <a:p>
          <a:endParaRPr lang="en-US"/>
        </a:p>
      </dgm:t>
    </dgm:pt>
    <dgm:pt modelId="{7A40B137-A294-47A2-899D-57BD16DBB669}" type="pres">
      <dgm:prSet presAssocID="{3FBD7FF9-C6B5-4975-8A8B-66A107B7484A}" presName="node" presStyleLbl="node1" presStyleIdx="5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4612F-5AEA-48B1-A622-74F4FB32741E}" type="pres">
      <dgm:prSet presAssocID="{104B58B6-FFD1-4832-BCEF-2BBA4DC4135F}" presName="sibTrans" presStyleCnt="0"/>
      <dgm:spPr/>
      <dgm:t>
        <a:bodyPr/>
        <a:lstStyle/>
        <a:p>
          <a:endParaRPr lang="en-US"/>
        </a:p>
      </dgm:t>
    </dgm:pt>
    <dgm:pt modelId="{FC1B8554-589E-4D20-9ED1-5986D8FB1967}" type="pres">
      <dgm:prSet presAssocID="{F369FEB7-5ACB-4434-821E-DB8DD64D681F}" presName="node" presStyleLbl="node1" presStyleIdx="6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67EF10-DE99-4A64-A756-15112060B942}" type="pres">
      <dgm:prSet presAssocID="{DB62AB90-9069-43FE-850D-4E9027C68DD1}" presName="sibTrans" presStyleCnt="0"/>
      <dgm:spPr/>
      <dgm:t>
        <a:bodyPr/>
        <a:lstStyle/>
        <a:p>
          <a:endParaRPr lang="en-US"/>
        </a:p>
      </dgm:t>
    </dgm:pt>
    <dgm:pt modelId="{69F0FA1A-7BAD-4CE3-B7F0-03D1AA5DF070}" type="pres">
      <dgm:prSet presAssocID="{46D59E79-CE33-4518-8C95-92DF8FCA91BA}" presName="node" presStyleLbl="node1" presStyleIdx="7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78FA69-4AA4-4E1A-9826-FDADC9B80E27}" type="pres">
      <dgm:prSet presAssocID="{16A3DA28-64F1-4DC8-8B70-3EEB2A331D13}" presName="sibTrans" presStyleCnt="0"/>
      <dgm:spPr/>
      <dgm:t>
        <a:bodyPr/>
        <a:lstStyle/>
        <a:p>
          <a:endParaRPr lang="en-US"/>
        </a:p>
      </dgm:t>
    </dgm:pt>
    <dgm:pt modelId="{6BC6E917-ADC7-4424-9C91-591FFF072344}" type="pres">
      <dgm:prSet presAssocID="{F408CC9A-ED7D-4992-9706-D8CBBCD2BCF5}" presName="node" presStyleLbl="node1" presStyleIdx="8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A8C2C6-7A6A-46A2-8D58-C4EA1444A7CB}" type="pres">
      <dgm:prSet presAssocID="{A90B0F4F-7F34-4459-93DB-49F4D23F6867}" presName="sibTrans" presStyleCnt="0"/>
      <dgm:spPr/>
      <dgm:t>
        <a:bodyPr/>
        <a:lstStyle/>
        <a:p>
          <a:endParaRPr lang="en-US"/>
        </a:p>
      </dgm:t>
    </dgm:pt>
    <dgm:pt modelId="{398D5ADA-5D7C-4B7E-BB02-04F0E0F651B3}" type="pres">
      <dgm:prSet presAssocID="{3472EFA4-53C7-49DA-A126-A1FD477EF2CE}" presName="node" presStyleLbl="node1" presStyleIdx="9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109134-2BB8-4E77-BA7A-D4F9BA8C1F82}" type="pres">
      <dgm:prSet presAssocID="{5CDAC491-F46C-4FA0-97AD-E81D1DEFE55F}" presName="sibTrans" presStyleCnt="0"/>
      <dgm:spPr/>
      <dgm:t>
        <a:bodyPr/>
        <a:lstStyle/>
        <a:p>
          <a:endParaRPr lang="en-US"/>
        </a:p>
      </dgm:t>
    </dgm:pt>
    <dgm:pt modelId="{9CD16ECD-CB08-4411-ADD9-CFCE3DF8C2BF}" type="pres">
      <dgm:prSet presAssocID="{66FF4ECA-C6AB-4D6A-91E1-A2EEE66A99CA}" presName="node" presStyleLbl="node1" presStyleIdx="10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3EAA85-B204-4527-AB69-A369A35DB0BF}" type="pres">
      <dgm:prSet presAssocID="{BD880DEF-B229-4C07-8D78-0E405AAFBC9E}" presName="sibTrans" presStyleCnt="0"/>
      <dgm:spPr/>
      <dgm:t>
        <a:bodyPr/>
        <a:lstStyle/>
        <a:p>
          <a:endParaRPr lang="en-US"/>
        </a:p>
      </dgm:t>
    </dgm:pt>
    <dgm:pt modelId="{C490B195-DB2A-458D-B203-519215734334}" type="pres">
      <dgm:prSet presAssocID="{78672824-7FEE-4330-8A5A-7C32517DA39F}" presName="node" presStyleLbl="node1" presStyleIdx="11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85F97-A06C-46BC-BE13-15561CD75EE1}" type="pres">
      <dgm:prSet presAssocID="{B6D65B68-EF82-4A62-9DBD-CBEDF1FD58D0}" presName="sibTrans" presStyleCnt="0"/>
      <dgm:spPr/>
      <dgm:t>
        <a:bodyPr/>
        <a:lstStyle/>
        <a:p>
          <a:endParaRPr lang="en-US"/>
        </a:p>
      </dgm:t>
    </dgm:pt>
    <dgm:pt modelId="{CAEEFF93-8C1E-46E3-8019-859D8132FD20}" type="pres">
      <dgm:prSet presAssocID="{8921E336-1679-4DF4-9704-FE588415E8A9}" presName="node" presStyleLbl="node1" presStyleIdx="12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61A5B2-F043-46D8-AA22-7AD423D7E136}" type="pres">
      <dgm:prSet presAssocID="{C351D7D1-DA00-4DB7-A0AC-C42DA45F4AA4}" presName="sibTrans" presStyleCnt="0"/>
      <dgm:spPr/>
      <dgm:t>
        <a:bodyPr/>
        <a:lstStyle/>
        <a:p>
          <a:endParaRPr lang="en-US"/>
        </a:p>
      </dgm:t>
    </dgm:pt>
    <dgm:pt modelId="{62AC2EF6-0E1F-4ACB-9049-D8E1486FE0FD}" type="pres">
      <dgm:prSet presAssocID="{57335142-564F-48BD-AB61-FA7B640CEDE3}" presName="node" presStyleLbl="node1" presStyleIdx="13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56FAC8-8B82-4590-9E93-816447A6FA9A}" type="pres">
      <dgm:prSet presAssocID="{739B9E03-C758-43AF-99AC-C5D53FC01C08}" presName="sibTrans" presStyleCnt="0"/>
      <dgm:spPr/>
      <dgm:t>
        <a:bodyPr/>
        <a:lstStyle/>
        <a:p>
          <a:endParaRPr lang="en-US"/>
        </a:p>
      </dgm:t>
    </dgm:pt>
    <dgm:pt modelId="{31B9E24D-808F-4927-AEEC-62FB96F46AC9}" type="pres">
      <dgm:prSet presAssocID="{CFFD5EDE-A852-4FDA-A9D9-5DB70A9E1439}" presName="node" presStyleLbl="node1" presStyleIdx="14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55757C-7BAF-4851-B025-03C8976946C5}" type="pres">
      <dgm:prSet presAssocID="{B255A67C-37B9-489F-8E5D-2B9F051D9772}" presName="sibTrans" presStyleCnt="0"/>
      <dgm:spPr/>
    </dgm:pt>
    <dgm:pt modelId="{D112365B-991E-4AE8-9568-01B831FFDB57}" type="pres">
      <dgm:prSet presAssocID="{6DC0EF1F-A940-4697-95E3-D0738EDCFE9E}" presName="node" presStyleLbl="node1" presStyleIdx="15" presStyleCnt="17" custScaleY="99765" custLinFactNeighborX="-425" custLinFactNeighborY="-80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096CEB-5EAC-4AFB-88DD-A05A18F21827}" type="pres">
      <dgm:prSet presAssocID="{23AC2305-87EC-4710-AC62-3FF2C17A8023}" presName="sibTrans" presStyleCnt="0"/>
      <dgm:spPr/>
      <dgm:t>
        <a:bodyPr/>
        <a:lstStyle/>
        <a:p>
          <a:endParaRPr lang="en-US"/>
        </a:p>
      </dgm:t>
    </dgm:pt>
    <dgm:pt modelId="{8C396E97-F51A-42D6-B527-4F6A8B7B0E3F}" type="pres">
      <dgm:prSet presAssocID="{D5432D24-ED9D-4FA1-8A2D-6A7C46CE7E6A}" presName="node" presStyleLbl="node1" presStyleIdx="16" presStyleCnt="17" custLinFactNeighborY="-11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B66082-8147-4E66-9932-E273472591A9}" type="presOf" srcId="{8921E336-1679-4DF4-9704-FE588415E8A9}" destId="{CAEEFF93-8C1E-46E3-8019-859D8132FD20}" srcOrd="0" destOrd="0" presId="urn:microsoft.com/office/officeart/2005/8/layout/default"/>
    <dgm:cxn modelId="{905930B9-9E59-4A31-8329-BCCEFE0FB071}" srcId="{33056F6C-29A7-4A94-A59A-BEBFBDEE8EA8}" destId="{F369FEB7-5ACB-4434-821E-DB8DD64D681F}" srcOrd="6" destOrd="0" parTransId="{3FD342BD-14FB-40F7-9225-0E589E702BDE}" sibTransId="{DB62AB90-9069-43FE-850D-4E9027C68DD1}"/>
    <dgm:cxn modelId="{95C4808B-A57A-4B36-BC1D-AEDC757F562B}" type="presOf" srcId="{78672824-7FEE-4330-8A5A-7C32517DA39F}" destId="{C490B195-DB2A-458D-B203-519215734334}" srcOrd="0" destOrd="0" presId="urn:microsoft.com/office/officeart/2005/8/layout/default"/>
    <dgm:cxn modelId="{2CD757FC-E2F2-4DDC-9DB7-DD419EE31B60}" type="presOf" srcId="{74122C65-306E-44FF-91AC-E516AB3F054E}" destId="{CC34B980-B0AD-4700-808C-AA49897D3EBC}" srcOrd="0" destOrd="0" presId="urn:microsoft.com/office/officeart/2005/8/layout/default"/>
    <dgm:cxn modelId="{3C9BAAFE-9098-4E4E-83FC-43A5BAEAB483}" srcId="{33056F6C-29A7-4A94-A59A-BEBFBDEE8EA8}" destId="{66FF4ECA-C6AB-4D6A-91E1-A2EEE66A99CA}" srcOrd="10" destOrd="0" parTransId="{E943CEAA-FCD8-43CD-9EAD-5D2B15BAC0F9}" sibTransId="{BD880DEF-B229-4C07-8D78-0E405AAFBC9E}"/>
    <dgm:cxn modelId="{A849431B-A364-4AE7-9481-3F54EFC2DD96}" type="presOf" srcId="{29EBF79A-9031-43E2-93DF-DF1D0250A6FD}" destId="{72C842A9-B928-41C3-B3D8-AC6BC344072B}" srcOrd="0" destOrd="0" presId="urn:microsoft.com/office/officeart/2005/8/layout/default"/>
    <dgm:cxn modelId="{E47BB3F8-7AC8-48D5-91CE-81EC3D8D0B80}" srcId="{33056F6C-29A7-4A94-A59A-BEBFBDEE8EA8}" destId="{CFFD5EDE-A852-4FDA-A9D9-5DB70A9E1439}" srcOrd="14" destOrd="0" parTransId="{B6797B07-30C5-41C7-A91C-4CD4C135BCC6}" sibTransId="{B255A67C-37B9-489F-8E5D-2B9F051D9772}"/>
    <dgm:cxn modelId="{75EA4AF2-41F2-4FFA-B165-C3BED9A0EAF8}" srcId="{33056F6C-29A7-4A94-A59A-BEBFBDEE8EA8}" destId="{6DC0EF1F-A940-4697-95E3-D0738EDCFE9E}" srcOrd="15" destOrd="0" parTransId="{BA2BE0E2-72F7-4E19-B239-24FA07CE1E26}" sibTransId="{23AC2305-87EC-4710-AC62-3FF2C17A8023}"/>
    <dgm:cxn modelId="{17903998-D45A-4FEA-8660-3CE5DCF6661F}" type="presOf" srcId="{3C79DBD9-0381-4DAC-94D6-AE052DA5BF8F}" destId="{FD2EB943-6815-40CA-8E25-6D64C2D03E3F}" srcOrd="0" destOrd="0" presId="urn:microsoft.com/office/officeart/2005/8/layout/default"/>
    <dgm:cxn modelId="{FA786B7C-87CD-4918-9A8A-A05861EC06F7}" srcId="{33056F6C-29A7-4A94-A59A-BEBFBDEE8EA8}" destId="{57335142-564F-48BD-AB61-FA7B640CEDE3}" srcOrd="13" destOrd="0" parTransId="{2127C4F7-DE38-48AF-81AE-D3DBEDF0067C}" sibTransId="{739B9E03-C758-43AF-99AC-C5D53FC01C08}"/>
    <dgm:cxn modelId="{4AE9B9D7-0958-434B-B092-EF4E673987F8}" type="presOf" srcId="{F408CC9A-ED7D-4992-9706-D8CBBCD2BCF5}" destId="{6BC6E917-ADC7-4424-9C91-591FFF072344}" srcOrd="0" destOrd="0" presId="urn:microsoft.com/office/officeart/2005/8/layout/default"/>
    <dgm:cxn modelId="{6B81460E-01E2-4997-A76E-A8EC3A7F2F74}" srcId="{33056F6C-29A7-4A94-A59A-BEBFBDEE8EA8}" destId="{05AC845C-9D5B-407B-A503-F3DF268DB2EE}" srcOrd="3" destOrd="0" parTransId="{FF02F846-8292-40ED-AD24-67EF6EDC75C7}" sibTransId="{2FBC94F6-967E-4DA1-BB67-FB2438857608}"/>
    <dgm:cxn modelId="{54C861A1-5035-4BDB-8834-707E58BFE0E1}" type="presOf" srcId="{D5432D24-ED9D-4FA1-8A2D-6A7C46CE7E6A}" destId="{8C396E97-F51A-42D6-B527-4F6A8B7B0E3F}" srcOrd="0" destOrd="0" presId="urn:microsoft.com/office/officeart/2005/8/layout/default"/>
    <dgm:cxn modelId="{DD61E744-74CC-4B86-A080-64E37FF02C15}" srcId="{33056F6C-29A7-4A94-A59A-BEBFBDEE8EA8}" destId="{3472EFA4-53C7-49DA-A126-A1FD477EF2CE}" srcOrd="9" destOrd="0" parTransId="{F8A8546E-A46A-4F01-8B2D-F4D45CCA50C7}" sibTransId="{5CDAC491-F46C-4FA0-97AD-E81D1DEFE55F}"/>
    <dgm:cxn modelId="{DC876396-8331-47B3-BF96-2E6C7731323B}" type="presOf" srcId="{05AC845C-9D5B-407B-A503-F3DF268DB2EE}" destId="{F79DD6EE-B2EF-415D-8C98-3BE250794F36}" srcOrd="0" destOrd="0" presId="urn:microsoft.com/office/officeart/2005/8/layout/default"/>
    <dgm:cxn modelId="{5D730C35-9FCF-4409-9081-BC556A31A7CC}" srcId="{33056F6C-29A7-4A94-A59A-BEBFBDEE8EA8}" destId="{74122C65-306E-44FF-91AC-E516AB3F054E}" srcOrd="2" destOrd="0" parTransId="{9D50285A-DF9C-4DCF-99EE-1EC458537913}" sibTransId="{2AEEFE19-759A-4BC4-87B3-8243418C2C8A}"/>
    <dgm:cxn modelId="{ACCBD525-17BD-4047-82DC-C6D0ADC68CC7}" srcId="{33056F6C-29A7-4A94-A59A-BEBFBDEE8EA8}" destId="{D5432D24-ED9D-4FA1-8A2D-6A7C46CE7E6A}" srcOrd="16" destOrd="0" parTransId="{67A0544B-B4BC-455F-9C64-714B50320CFC}" sibTransId="{A9C34AA1-8ACD-4CB3-A477-0A7F4BDC552E}"/>
    <dgm:cxn modelId="{57CF97B7-B614-4DFC-B98A-F3698E7FA309}" type="presOf" srcId="{CFFD5EDE-A852-4FDA-A9D9-5DB70A9E1439}" destId="{31B9E24D-808F-4927-AEEC-62FB96F46AC9}" srcOrd="0" destOrd="0" presId="urn:microsoft.com/office/officeart/2005/8/layout/default"/>
    <dgm:cxn modelId="{CE8715C5-7FC1-4755-8BA7-D850EFECD093}" type="presOf" srcId="{3FBD7FF9-C6B5-4975-8A8B-66A107B7484A}" destId="{7A40B137-A294-47A2-899D-57BD16DBB669}" srcOrd="0" destOrd="0" presId="urn:microsoft.com/office/officeart/2005/8/layout/default"/>
    <dgm:cxn modelId="{3F49C7CD-9B01-449E-9B1A-9AA3220BFB8D}" type="presOf" srcId="{66FF4ECA-C6AB-4D6A-91E1-A2EEE66A99CA}" destId="{9CD16ECD-CB08-4411-ADD9-CFCE3DF8C2BF}" srcOrd="0" destOrd="0" presId="urn:microsoft.com/office/officeart/2005/8/layout/default"/>
    <dgm:cxn modelId="{99F872EF-1722-4755-BCA6-03787E38F488}" type="presOf" srcId="{F369FEB7-5ACB-4434-821E-DB8DD64D681F}" destId="{FC1B8554-589E-4D20-9ED1-5986D8FB1967}" srcOrd="0" destOrd="0" presId="urn:microsoft.com/office/officeart/2005/8/layout/default"/>
    <dgm:cxn modelId="{C8E6D2D9-B495-43F1-833A-86F6A9A9F9B9}" srcId="{33056F6C-29A7-4A94-A59A-BEBFBDEE8EA8}" destId="{2C718F3C-7903-4547-96E4-826D73BCE164}" srcOrd="1" destOrd="0" parTransId="{863406C2-8161-4BAB-A4DE-7DAE09E17F62}" sibTransId="{4A4E6480-0B8A-449F-A95A-92EA2CDC7F3C}"/>
    <dgm:cxn modelId="{1560983C-27A5-4182-9F03-95723F6337E3}" type="presOf" srcId="{33056F6C-29A7-4A94-A59A-BEBFBDEE8EA8}" destId="{A71D7D70-0D76-4697-ADBA-2FB66B90EB4A}" srcOrd="0" destOrd="0" presId="urn:microsoft.com/office/officeart/2005/8/layout/default"/>
    <dgm:cxn modelId="{C9039135-10F4-4241-AE44-3C5FB31D37B0}" type="presOf" srcId="{2C718F3C-7903-4547-96E4-826D73BCE164}" destId="{1E5D9CCF-E255-4FFE-A3EC-6C78964AE09F}" srcOrd="0" destOrd="0" presId="urn:microsoft.com/office/officeart/2005/8/layout/default"/>
    <dgm:cxn modelId="{B67D3F81-5D6C-4974-A8FF-CECDF2ADB537}" type="presOf" srcId="{6DC0EF1F-A940-4697-95E3-D0738EDCFE9E}" destId="{D112365B-991E-4AE8-9568-01B831FFDB57}" srcOrd="0" destOrd="0" presId="urn:microsoft.com/office/officeart/2005/8/layout/default"/>
    <dgm:cxn modelId="{56948499-73BA-4EC3-A238-48F5A9A6C931}" srcId="{33056F6C-29A7-4A94-A59A-BEBFBDEE8EA8}" destId="{78672824-7FEE-4330-8A5A-7C32517DA39F}" srcOrd="11" destOrd="0" parTransId="{4CE3C28F-7A86-430B-A1BC-E6C50B4250AE}" sibTransId="{B6D65B68-EF82-4A62-9DBD-CBEDF1FD58D0}"/>
    <dgm:cxn modelId="{13DFB73B-6067-4E28-BD4D-60B20A1DD345}" srcId="{33056F6C-29A7-4A94-A59A-BEBFBDEE8EA8}" destId="{3C79DBD9-0381-4DAC-94D6-AE052DA5BF8F}" srcOrd="4" destOrd="0" parTransId="{52EDAC31-3C69-4873-B2AA-D1C62A038623}" sibTransId="{1DDBCB91-9F5C-4AAD-87AB-EC6680281A92}"/>
    <dgm:cxn modelId="{9B96EDCC-EB72-443E-8F9E-D41617C96425}" type="presOf" srcId="{46D59E79-CE33-4518-8C95-92DF8FCA91BA}" destId="{69F0FA1A-7BAD-4CE3-B7F0-03D1AA5DF070}" srcOrd="0" destOrd="0" presId="urn:microsoft.com/office/officeart/2005/8/layout/default"/>
    <dgm:cxn modelId="{5F310261-7E56-4EA6-93FB-C65FA445F05E}" srcId="{33056F6C-29A7-4A94-A59A-BEBFBDEE8EA8}" destId="{46D59E79-CE33-4518-8C95-92DF8FCA91BA}" srcOrd="7" destOrd="0" parTransId="{713E6527-6ABE-4052-BF5C-4FDEFED48E2F}" sibTransId="{16A3DA28-64F1-4DC8-8B70-3EEB2A331D13}"/>
    <dgm:cxn modelId="{FFCD330C-D35F-4582-A27B-144CF59A1D1D}" srcId="{33056F6C-29A7-4A94-A59A-BEBFBDEE8EA8}" destId="{29EBF79A-9031-43E2-93DF-DF1D0250A6FD}" srcOrd="0" destOrd="0" parTransId="{98062F67-FC19-41C0-9325-C1E4DE2A59EF}" sibTransId="{1A87250F-AF82-4C99-A14B-9AFF68653F2E}"/>
    <dgm:cxn modelId="{248D3E69-9ED3-4385-9ECF-5259B947ABC9}" srcId="{33056F6C-29A7-4A94-A59A-BEBFBDEE8EA8}" destId="{3FBD7FF9-C6B5-4975-8A8B-66A107B7484A}" srcOrd="5" destOrd="0" parTransId="{ADA2CC23-06CC-4FF6-B477-C23391EE8F4E}" sibTransId="{104B58B6-FFD1-4832-BCEF-2BBA4DC4135F}"/>
    <dgm:cxn modelId="{CE9C80CA-A873-442A-9B55-1624309A3A30}" srcId="{33056F6C-29A7-4A94-A59A-BEBFBDEE8EA8}" destId="{8921E336-1679-4DF4-9704-FE588415E8A9}" srcOrd="12" destOrd="0" parTransId="{5FA69D77-6F2B-4F00-BDC5-D4BA419C61CB}" sibTransId="{C351D7D1-DA00-4DB7-A0AC-C42DA45F4AA4}"/>
    <dgm:cxn modelId="{6F155FA9-F3CD-46F2-B8A2-F1D1951DC739}" srcId="{33056F6C-29A7-4A94-A59A-BEBFBDEE8EA8}" destId="{F408CC9A-ED7D-4992-9706-D8CBBCD2BCF5}" srcOrd="8" destOrd="0" parTransId="{B253048E-8516-4E60-A03D-3E211C82DEFA}" sibTransId="{A90B0F4F-7F34-4459-93DB-49F4D23F6867}"/>
    <dgm:cxn modelId="{22959B3B-528F-4D31-B5A1-518807696AD9}" type="presOf" srcId="{57335142-564F-48BD-AB61-FA7B640CEDE3}" destId="{62AC2EF6-0E1F-4ACB-9049-D8E1486FE0FD}" srcOrd="0" destOrd="0" presId="urn:microsoft.com/office/officeart/2005/8/layout/default"/>
    <dgm:cxn modelId="{C36C842E-ABE9-4F60-9993-7B6154BE0DC4}" type="presOf" srcId="{3472EFA4-53C7-49DA-A126-A1FD477EF2CE}" destId="{398D5ADA-5D7C-4B7E-BB02-04F0E0F651B3}" srcOrd="0" destOrd="0" presId="urn:microsoft.com/office/officeart/2005/8/layout/default"/>
    <dgm:cxn modelId="{C2414C6A-AE4D-450E-9AC9-EC39D2D5C12B}" type="presParOf" srcId="{A71D7D70-0D76-4697-ADBA-2FB66B90EB4A}" destId="{72C842A9-B928-41C3-B3D8-AC6BC344072B}" srcOrd="0" destOrd="0" presId="urn:microsoft.com/office/officeart/2005/8/layout/default"/>
    <dgm:cxn modelId="{7EC5576F-DBE6-4A3B-BFEA-313AD161AE37}" type="presParOf" srcId="{A71D7D70-0D76-4697-ADBA-2FB66B90EB4A}" destId="{8DDA0D70-18E1-4147-A8F4-0FCE9D078132}" srcOrd="1" destOrd="0" presId="urn:microsoft.com/office/officeart/2005/8/layout/default"/>
    <dgm:cxn modelId="{F504FDD2-6AE7-4DB4-9255-E93F44A54E26}" type="presParOf" srcId="{A71D7D70-0D76-4697-ADBA-2FB66B90EB4A}" destId="{1E5D9CCF-E255-4FFE-A3EC-6C78964AE09F}" srcOrd="2" destOrd="0" presId="urn:microsoft.com/office/officeart/2005/8/layout/default"/>
    <dgm:cxn modelId="{605D2BFA-6492-4836-9812-3E4017B8FB82}" type="presParOf" srcId="{A71D7D70-0D76-4697-ADBA-2FB66B90EB4A}" destId="{E24B9A43-75AB-4AB0-8774-9ED1563B0965}" srcOrd="3" destOrd="0" presId="urn:microsoft.com/office/officeart/2005/8/layout/default"/>
    <dgm:cxn modelId="{E8B8A0D0-30D2-40A0-BE91-0A788F07944C}" type="presParOf" srcId="{A71D7D70-0D76-4697-ADBA-2FB66B90EB4A}" destId="{CC34B980-B0AD-4700-808C-AA49897D3EBC}" srcOrd="4" destOrd="0" presId="urn:microsoft.com/office/officeart/2005/8/layout/default"/>
    <dgm:cxn modelId="{A3CF535F-F53E-466A-A892-2DE73AAF1B80}" type="presParOf" srcId="{A71D7D70-0D76-4697-ADBA-2FB66B90EB4A}" destId="{2F6012F0-49A9-4E3E-8FEC-3D584A80F066}" srcOrd="5" destOrd="0" presId="urn:microsoft.com/office/officeart/2005/8/layout/default"/>
    <dgm:cxn modelId="{CB6D3EE3-120B-4F92-836D-B6086EA78C5E}" type="presParOf" srcId="{A71D7D70-0D76-4697-ADBA-2FB66B90EB4A}" destId="{F79DD6EE-B2EF-415D-8C98-3BE250794F36}" srcOrd="6" destOrd="0" presId="urn:microsoft.com/office/officeart/2005/8/layout/default"/>
    <dgm:cxn modelId="{58D63D70-0DFB-4117-A4E6-9259B032E1CC}" type="presParOf" srcId="{A71D7D70-0D76-4697-ADBA-2FB66B90EB4A}" destId="{2777502F-9F58-4C3A-93D3-C49D834807C2}" srcOrd="7" destOrd="0" presId="urn:microsoft.com/office/officeart/2005/8/layout/default"/>
    <dgm:cxn modelId="{8664B6B2-42E3-45A5-BBFA-BD3DF46E0075}" type="presParOf" srcId="{A71D7D70-0D76-4697-ADBA-2FB66B90EB4A}" destId="{FD2EB943-6815-40CA-8E25-6D64C2D03E3F}" srcOrd="8" destOrd="0" presId="urn:microsoft.com/office/officeart/2005/8/layout/default"/>
    <dgm:cxn modelId="{375B3DC5-C71E-43DF-AB86-57DAEC313C79}" type="presParOf" srcId="{A71D7D70-0D76-4697-ADBA-2FB66B90EB4A}" destId="{7E535799-BC80-41A8-96BA-976964C60898}" srcOrd="9" destOrd="0" presId="urn:microsoft.com/office/officeart/2005/8/layout/default"/>
    <dgm:cxn modelId="{9EA5BC7E-8F35-402D-9EE2-3A22D5C2D965}" type="presParOf" srcId="{A71D7D70-0D76-4697-ADBA-2FB66B90EB4A}" destId="{7A40B137-A294-47A2-899D-57BD16DBB669}" srcOrd="10" destOrd="0" presId="urn:microsoft.com/office/officeart/2005/8/layout/default"/>
    <dgm:cxn modelId="{9AF4AE0A-809B-42FC-8163-8FB9044E73A9}" type="presParOf" srcId="{A71D7D70-0D76-4697-ADBA-2FB66B90EB4A}" destId="{8454612F-5AEA-48B1-A622-74F4FB32741E}" srcOrd="11" destOrd="0" presId="urn:microsoft.com/office/officeart/2005/8/layout/default"/>
    <dgm:cxn modelId="{F4B80764-2075-4611-95BE-4FE98BDCF8F0}" type="presParOf" srcId="{A71D7D70-0D76-4697-ADBA-2FB66B90EB4A}" destId="{FC1B8554-589E-4D20-9ED1-5986D8FB1967}" srcOrd="12" destOrd="0" presId="urn:microsoft.com/office/officeart/2005/8/layout/default"/>
    <dgm:cxn modelId="{094E8407-55F0-4BDE-85B6-039D1C189A35}" type="presParOf" srcId="{A71D7D70-0D76-4697-ADBA-2FB66B90EB4A}" destId="{B867EF10-DE99-4A64-A756-15112060B942}" srcOrd="13" destOrd="0" presId="urn:microsoft.com/office/officeart/2005/8/layout/default"/>
    <dgm:cxn modelId="{CBE2992F-3E47-43A8-B038-751461E1C841}" type="presParOf" srcId="{A71D7D70-0D76-4697-ADBA-2FB66B90EB4A}" destId="{69F0FA1A-7BAD-4CE3-B7F0-03D1AA5DF070}" srcOrd="14" destOrd="0" presId="urn:microsoft.com/office/officeart/2005/8/layout/default"/>
    <dgm:cxn modelId="{F2934406-FCC4-464B-9A8F-A2EB6FE46965}" type="presParOf" srcId="{A71D7D70-0D76-4697-ADBA-2FB66B90EB4A}" destId="{FA78FA69-4AA4-4E1A-9826-FDADC9B80E27}" srcOrd="15" destOrd="0" presId="urn:microsoft.com/office/officeart/2005/8/layout/default"/>
    <dgm:cxn modelId="{2D3FBA3B-0421-4FD3-9509-4C1714DAB12B}" type="presParOf" srcId="{A71D7D70-0D76-4697-ADBA-2FB66B90EB4A}" destId="{6BC6E917-ADC7-4424-9C91-591FFF072344}" srcOrd="16" destOrd="0" presId="urn:microsoft.com/office/officeart/2005/8/layout/default"/>
    <dgm:cxn modelId="{EECF82D6-FA00-4BFF-956A-EBE933204079}" type="presParOf" srcId="{A71D7D70-0D76-4697-ADBA-2FB66B90EB4A}" destId="{14A8C2C6-7A6A-46A2-8D58-C4EA1444A7CB}" srcOrd="17" destOrd="0" presId="urn:microsoft.com/office/officeart/2005/8/layout/default"/>
    <dgm:cxn modelId="{DE0FC3FE-3972-48F1-987D-11DFD59B68B3}" type="presParOf" srcId="{A71D7D70-0D76-4697-ADBA-2FB66B90EB4A}" destId="{398D5ADA-5D7C-4B7E-BB02-04F0E0F651B3}" srcOrd="18" destOrd="0" presId="urn:microsoft.com/office/officeart/2005/8/layout/default"/>
    <dgm:cxn modelId="{0E9BFED0-1EA8-4A9D-A33B-6A6DBDD4509F}" type="presParOf" srcId="{A71D7D70-0D76-4697-ADBA-2FB66B90EB4A}" destId="{2B109134-2BB8-4E77-BA7A-D4F9BA8C1F82}" srcOrd="19" destOrd="0" presId="urn:microsoft.com/office/officeart/2005/8/layout/default"/>
    <dgm:cxn modelId="{49EBA0DD-C108-4A56-BC52-3CEDF7C975F4}" type="presParOf" srcId="{A71D7D70-0D76-4697-ADBA-2FB66B90EB4A}" destId="{9CD16ECD-CB08-4411-ADD9-CFCE3DF8C2BF}" srcOrd="20" destOrd="0" presId="urn:microsoft.com/office/officeart/2005/8/layout/default"/>
    <dgm:cxn modelId="{404F40DF-FAEF-406B-AF19-73EAD0E74030}" type="presParOf" srcId="{A71D7D70-0D76-4697-ADBA-2FB66B90EB4A}" destId="{7B3EAA85-B204-4527-AB69-A369A35DB0BF}" srcOrd="21" destOrd="0" presId="urn:microsoft.com/office/officeart/2005/8/layout/default"/>
    <dgm:cxn modelId="{C5149CAE-E4BB-413D-9F98-E3744D076482}" type="presParOf" srcId="{A71D7D70-0D76-4697-ADBA-2FB66B90EB4A}" destId="{C490B195-DB2A-458D-B203-519215734334}" srcOrd="22" destOrd="0" presId="urn:microsoft.com/office/officeart/2005/8/layout/default"/>
    <dgm:cxn modelId="{710A7AF8-D343-476D-BCC5-2BF5194C838B}" type="presParOf" srcId="{A71D7D70-0D76-4697-ADBA-2FB66B90EB4A}" destId="{28985F97-A06C-46BC-BE13-15561CD75EE1}" srcOrd="23" destOrd="0" presId="urn:microsoft.com/office/officeart/2005/8/layout/default"/>
    <dgm:cxn modelId="{E530C748-5E20-4207-9494-422BA2591B12}" type="presParOf" srcId="{A71D7D70-0D76-4697-ADBA-2FB66B90EB4A}" destId="{CAEEFF93-8C1E-46E3-8019-859D8132FD20}" srcOrd="24" destOrd="0" presId="urn:microsoft.com/office/officeart/2005/8/layout/default"/>
    <dgm:cxn modelId="{2EADBE19-B569-4BB0-B804-A94B5D7E6963}" type="presParOf" srcId="{A71D7D70-0D76-4697-ADBA-2FB66B90EB4A}" destId="{7F61A5B2-F043-46D8-AA22-7AD423D7E136}" srcOrd="25" destOrd="0" presId="urn:microsoft.com/office/officeart/2005/8/layout/default"/>
    <dgm:cxn modelId="{E0197550-E79F-4F1F-B342-CC89C7F6E862}" type="presParOf" srcId="{A71D7D70-0D76-4697-ADBA-2FB66B90EB4A}" destId="{62AC2EF6-0E1F-4ACB-9049-D8E1486FE0FD}" srcOrd="26" destOrd="0" presId="urn:microsoft.com/office/officeart/2005/8/layout/default"/>
    <dgm:cxn modelId="{40436722-6DE3-4988-A13D-A9014A91D374}" type="presParOf" srcId="{A71D7D70-0D76-4697-ADBA-2FB66B90EB4A}" destId="{BA56FAC8-8B82-4590-9E93-816447A6FA9A}" srcOrd="27" destOrd="0" presId="urn:microsoft.com/office/officeart/2005/8/layout/default"/>
    <dgm:cxn modelId="{388B113A-DE79-4306-9E61-50D63772F0A4}" type="presParOf" srcId="{A71D7D70-0D76-4697-ADBA-2FB66B90EB4A}" destId="{31B9E24D-808F-4927-AEEC-62FB96F46AC9}" srcOrd="28" destOrd="0" presId="urn:microsoft.com/office/officeart/2005/8/layout/default"/>
    <dgm:cxn modelId="{50CEA1B6-6830-47F5-B27E-A448CB929C73}" type="presParOf" srcId="{A71D7D70-0D76-4697-ADBA-2FB66B90EB4A}" destId="{7C55757C-7BAF-4851-B025-03C8976946C5}" srcOrd="29" destOrd="0" presId="urn:microsoft.com/office/officeart/2005/8/layout/default"/>
    <dgm:cxn modelId="{E8D5D506-7E91-4F4A-A1B6-CDFC5A14FF73}" type="presParOf" srcId="{A71D7D70-0D76-4697-ADBA-2FB66B90EB4A}" destId="{D112365B-991E-4AE8-9568-01B831FFDB57}" srcOrd="30" destOrd="0" presId="urn:microsoft.com/office/officeart/2005/8/layout/default"/>
    <dgm:cxn modelId="{32614A7A-60EE-422D-A551-3FF794034EE1}" type="presParOf" srcId="{A71D7D70-0D76-4697-ADBA-2FB66B90EB4A}" destId="{7E096CEB-5EAC-4AFB-88DD-A05A18F21827}" srcOrd="31" destOrd="0" presId="urn:microsoft.com/office/officeart/2005/8/layout/default"/>
    <dgm:cxn modelId="{B2D6D341-1CCB-4FB9-9D23-CFEF307E376A}" type="presParOf" srcId="{A71D7D70-0D76-4697-ADBA-2FB66B90EB4A}" destId="{8C396E97-F51A-42D6-B527-4F6A8B7B0E3F}" srcOrd="3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842A9-B928-41C3-B3D8-AC6BC344072B}">
      <dsp:nvSpPr>
        <dsp:cNvPr id="0" name=""/>
        <dsp:cNvSpPr/>
      </dsp:nvSpPr>
      <dsp:spPr>
        <a:xfrm>
          <a:off x="711543" y="839"/>
          <a:ext cx="1786289" cy="10717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Care Coordination Collaborative Model</a:t>
          </a:r>
          <a:endParaRPr lang="en-US" sz="1400" b="1" kern="1200" dirty="0"/>
        </a:p>
      </dsp:txBody>
      <dsp:txXfrm>
        <a:off x="711543" y="839"/>
        <a:ext cx="1786289" cy="1071773"/>
      </dsp:txXfrm>
    </dsp:sp>
    <dsp:sp modelId="{1E5D9CCF-E255-4FFE-A3EC-6C78964AE09F}">
      <dsp:nvSpPr>
        <dsp:cNvPr id="0" name=""/>
        <dsp:cNvSpPr/>
      </dsp:nvSpPr>
      <dsp:spPr>
        <a:xfrm>
          <a:off x="2676462" y="839"/>
          <a:ext cx="1786289" cy="1071773"/>
        </a:xfrm>
        <a:prstGeom prst="rect">
          <a:avLst/>
        </a:prstGeom>
        <a:solidFill>
          <a:schemeClr val="accent4">
            <a:hueOff val="-1067322"/>
            <a:satOff val="-569"/>
            <a:lumOff val="1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Center for Care Coordination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(CCC)</a:t>
          </a:r>
          <a:endParaRPr lang="en-US" sz="1400" b="1" kern="1200" dirty="0"/>
        </a:p>
      </dsp:txBody>
      <dsp:txXfrm>
        <a:off x="2676462" y="839"/>
        <a:ext cx="1786289" cy="1071773"/>
      </dsp:txXfrm>
    </dsp:sp>
    <dsp:sp modelId="{CC34B980-B0AD-4700-808C-AA49897D3EBC}">
      <dsp:nvSpPr>
        <dsp:cNvPr id="0" name=""/>
        <dsp:cNvSpPr/>
      </dsp:nvSpPr>
      <dsp:spPr>
        <a:xfrm>
          <a:off x="4641381" y="839"/>
          <a:ext cx="1786289" cy="1071773"/>
        </a:xfrm>
        <a:prstGeom prst="rect">
          <a:avLst/>
        </a:prstGeom>
        <a:solidFill>
          <a:schemeClr val="accent4">
            <a:hueOff val="-2134645"/>
            <a:satOff val="-1139"/>
            <a:lumOff val="20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Center for Global Health</a:t>
          </a:r>
          <a:endParaRPr lang="en-US" sz="1400" b="1" kern="1200" dirty="0"/>
        </a:p>
      </dsp:txBody>
      <dsp:txXfrm>
        <a:off x="4641381" y="839"/>
        <a:ext cx="1786289" cy="1071773"/>
      </dsp:txXfrm>
    </dsp:sp>
    <dsp:sp modelId="{F79DD6EE-B2EF-415D-8C98-3BE250794F36}">
      <dsp:nvSpPr>
        <dsp:cNvPr id="0" name=""/>
        <dsp:cNvSpPr/>
      </dsp:nvSpPr>
      <dsp:spPr>
        <a:xfrm>
          <a:off x="6598654" y="0"/>
          <a:ext cx="1786289" cy="1071773"/>
        </a:xfrm>
        <a:prstGeom prst="rect">
          <a:avLst/>
        </a:prstGeom>
        <a:solidFill>
          <a:schemeClr val="accent4">
            <a:hueOff val="-3201967"/>
            <a:satOff val="-1708"/>
            <a:lumOff val="31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Childhood Prosperity Lab</a:t>
          </a:r>
          <a:endParaRPr lang="en-US" sz="1400" b="1" kern="1200" dirty="0"/>
        </a:p>
      </dsp:txBody>
      <dsp:txXfrm>
        <a:off x="6598654" y="0"/>
        <a:ext cx="1786289" cy="1071773"/>
      </dsp:txXfrm>
    </dsp:sp>
    <dsp:sp modelId="{FD2EB943-6815-40CA-8E25-6D64C2D03E3F}">
      <dsp:nvSpPr>
        <dsp:cNvPr id="0" name=""/>
        <dsp:cNvSpPr/>
      </dsp:nvSpPr>
      <dsp:spPr>
        <a:xfrm>
          <a:off x="8571218" y="839"/>
          <a:ext cx="1786289" cy="1071773"/>
        </a:xfrm>
        <a:prstGeom prst="rect">
          <a:avLst/>
        </a:prstGeom>
        <a:solidFill>
          <a:schemeClr val="accent4">
            <a:hueOff val="-4269289"/>
            <a:satOff val="-2277"/>
            <a:lumOff val="41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Children’s Center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on Family Violence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(CCFV) </a:t>
          </a:r>
          <a:endParaRPr lang="en-US" sz="1400" b="1" kern="1200" dirty="0"/>
        </a:p>
      </dsp:txBody>
      <dsp:txXfrm>
        <a:off x="8571218" y="839"/>
        <a:ext cx="1786289" cy="1071773"/>
      </dsp:txXfrm>
    </dsp:sp>
    <dsp:sp modelId="{7A40B137-A294-47A2-899D-57BD16DBB669}">
      <dsp:nvSpPr>
        <dsp:cNvPr id="0" name=""/>
        <dsp:cNvSpPr/>
      </dsp:nvSpPr>
      <dsp:spPr>
        <a:xfrm>
          <a:off x="711543" y="1251242"/>
          <a:ext cx="1786289" cy="1071773"/>
        </a:xfrm>
        <a:prstGeom prst="rect">
          <a:avLst/>
        </a:prstGeom>
        <a:solidFill>
          <a:schemeClr val="accent4">
            <a:hueOff val="-5336612"/>
            <a:satOff val="-2847"/>
            <a:lumOff val="52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Co-Management</a:t>
          </a:r>
          <a:endParaRPr lang="en-US" sz="1400" b="1" kern="1200" dirty="0"/>
        </a:p>
      </dsp:txBody>
      <dsp:txXfrm>
        <a:off x="711543" y="1251242"/>
        <a:ext cx="1786289" cy="1071773"/>
      </dsp:txXfrm>
    </dsp:sp>
    <dsp:sp modelId="{FC1B8554-589E-4D20-9ED1-5986D8FB1967}">
      <dsp:nvSpPr>
        <dsp:cNvPr id="0" name=""/>
        <dsp:cNvSpPr/>
      </dsp:nvSpPr>
      <dsp:spPr>
        <a:xfrm>
          <a:off x="2676462" y="1251242"/>
          <a:ext cx="1786289" cy="1071773"/>
        </a:xfrm>
        <a:prstGeom prst="rect">
          <a:avLst/>
        </a:prstGeom>
        <a:solidFill>
          <a:schemeClr val="accent4">
            <a:hueOff val="-6403934"/>
            <a:satOff val="-3416"/>
            <a:lumOff val="62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Connecticut Newborn Diagnosis &amp; Treatment Network</a:t>
          </a:r>
          <a:endParaRPr lang="en-US" sz="1400" b="1" kern="1200" dirty="0"/>
        </a:p>
      </dsp:txBody>
      <dsp:txXfrm>
        <a:off x="2676462" y="1251242"/>
        <a:ext cx="1786289" cy="1071773"/>
      </dsp:txXfrm>
    </dsp:sp>
    <dsp:sp modelId="{69F0FA1A-7BAD-4CE3-B7F0-03D1AA5DF070}">
      <dsp:nvSpPr>
        <dsp:cNvPr id="0" name=""/>
        <dsp:cNvSpPr/>
      </dsp:nvSpPr>
      <dsp:spPr>
        <a:xfrm>
          <a:off x="4641381" y="1251242"/>
          <a:ext cx="1786289" cy="1071773"/>
        </a:xfrm>
        <a:prstGeom prst="rect">
          <a:avLst/>
        </a:prstGeom>
        <a:solidFill>
          <a:schemeClr val="accent4">
            <a:hueOff val="-7471257"/>
            <a:satOff val="-3986"/>
            <a:lumOff val="72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Easy Breathing</a:t>
          </a:r>
          <a:endParaRPr lang="en-US" sz="1400" b="1" kern="1200" dirty="0"/>
        </a:p>
      </dsp:txBody>
      <dsp:txXfrm>
        <a:off x="4641381" y="1251242"/>
        <a:ext cx="1786289" cy="1071773"/>
      </dsp:txXfrm>
    </dsp:sp>
    <dsp:sp modelId="{6BC6E917-ADC7-4424-9C91-591FFF072344}">
      <dsp:nvSpPr>
        <dsp:cNvPr id="0" name=""/>
        <dsp:cNvSpPr/>
      </dsp:nvSpPr>
      <dsp:spPr>
        <a:xfrm>
          <a:off x="6606299" y="1251242"/>
          <a:ext cx="1786289" cy="1071773"/>
        </a:xfrm>
        <a:prstGeom prst="rect">
          <a:avLst/>
        </a:prstGeom>
        <a:solidFill>
          <a:schemeClr val="accent4">
            <a:hueOff val="-8538579"/>
            <a:satOff val="-4555"/>
            <a:lumOff val="8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Educating Practices (EP)</a:t>
          </a:r>
          <a:endParaRPr lang="en-US" sz="1400" b="1" kern="1200" dirty="0"/>
        </a:p>
      </dsp:txBody>
      <dsp:txXfrm>
        <a:off x="6606299" y="1251242"/>
        <a:ext cx="1786289" cy="1071773"/>
      </dsp:txXfrm>
    </dsp:sp>
    <dsp:sp modelId="{398D5ADA-5D7C-4B7E-BB02-04F0E0F651B3}">
      <dsp:nvSpPr>
        <dsp:cNvPr id="0" name=""/>
        <dsp:cNvSpPr/>
      </dsp:nvSpPr>
      <dsp:spPr>
        <a:xfrm>
          <a:off x="8571218" y="1251242"/>
          <a:ext cx="1786289" cy="1071773"/>
        </a:xfrm>
        <a:prstGeom prst="rect">
          <a:avLst/>
        </a:prstGeom>
        <a:solidFill>
          <a:schemeClr val="accent4">
            <a:hueOff val="-9605901"/>
            <a:satOff val="-5124"/>
            <a:lumOff val="93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Hartford Youth HIV Identification and Linkage (HYHIL) Program</a:t>
          </a:r>
          <a:endParaRPr lang="en-US" sz="1400" b="1" kern="1200" dirty="0"/>
        </a:p>
      </dsp:txBody>
      <dsp:txXfrm>
        <a:off x="8571218" y="1251242"/>
        <a:ext cx="1786289" cy="1071773"/>
      </dsp:txXfrm>
    </dsp:sp>
    <dsp:sp modelId="{9CD16ECD-CB08-4411-ADD9-CFCE3DF8C2BF}">
      <dsp:nvSpPr>
        <dsp:cNvPr id="0" name=""/>
        <dsp:cNvSpPr/>
      </dsp:nvSpPr>
      <dsp:spPr>
        <a:xfrm>
          <a:off x="711543" y="2501645"/>
          <a:ext cx="1786289" cy="1071773"/>
        </a:xfrm>
        <a:prstGeom prst="rect">
          <a:avLst/>
        </a:prstGeom>
        <a:solidFill>
          <a:schemeClr val="accent4">
            <a:hueOff val="-10673223"/>
            <a:satOff val="-5694"/>
            <a:lumOff val="104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Healthy Homes</a:t>
          </a:r>
          <a:endParaRPr lang="en-US" sz="1400" b="1" kern="1200" dirty="0"/>
        </a:p>
      </dsp:txBody>
      <dsp:txXfrm>
        <a:off x="711543" y="2501645"/>
        <a:ext cx="1786289" cy="1071773"/>
      </dsp:txXfrm>
    </dsp:sp>
    <dsp:sp modelId="{C490B195-DB2A-458D-B203-519215734334}">
      <dsp:nvSpPr>
        <dsp:cNvPr id="0" name=""/>
        <dsp:cNvSpPr/>
      </dsp:nvSpPr>
      <dsp:spPr>
        <a:xfrm>
          <a:off x="2676462" y="2501645"/>
          <a:ext cx="1786289" cy="1071773"/>
        </a:xfrm>
        <a:prstGeom prst="rect">
          <a:avLst/>
        </a:prstGeom>
        <a:solidFill>
          <a:schemeClr val="accent4">
            <a:hueOff val="-11740546"/>
            <a:satOff val="-6263"/>
            <a:lumOff val="114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Help Me Grow National Center</a:t>
          </a:r>
          <a:endParaRPr lang="en-US" sz="1400" b="1" kern="1200" dirty="0"/>
        </a:p>
      </dsp:txBody>
      <dsp:txXfrm>
        <a:off x="2676462" y="2501645"/>
        <a:ext cx="1786289" cy="1071773"/>
      </dsp:txXfrm>
    </dsp:sp>
    <dsp:sp modelId="{CAEEFF93-8C1E-46E3-8019-859D8132FD20}">
      <dsp:nvSpPr>
        <dsp:cNvPr id="0" name=""/>
        <dsp:cNvSpPr/>
      </dsp:nvSpPr>
      <dsp:spPr>
        <a:xfrm>
          <a:off x="4641381" y="2501645"/>
          <a:ext cx="1786289" cy="1071773"/>
        </a:xfrm>
        <a:prstGeom prst="rect">
          <a:avLst/>
        </a:prstGeom>
        <a:solidFill>
          <a:schemeClr val="accent4">
            <a:hueOff val="-12807869"/>
            <a:satOff val="-6832"/>
            <a:lumOff val="12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Injury Prevention Center</a:t>
          </a:r>
          <a:endParaRPr lang="en-US" sz="1400" b="1" kern="1200" dirty="0"/>
        </a:p>
      </dsp:txBody>
      <dsp:txXfrm>
        <a:off x="4641381" y="2501645"/>
        <a:ext cx="1786289" cy="1071773"/>
      </dsp:txXfrm>
    </dsp:sp>
    <dsp:sp modelId="{62AC2EF6-0E1F-4ACB-9049-D8E1486FE0FD}">
      <dsp:nvSpPr>
        <dsp:cNvPr id="0" name=""/>
        <dsp:cNvSpPr/>
      </dsp:nvSpPr>
      <dsp:spPr>
        <a:xfrm>
          <a:off x="6606299" y="2501645"/>
          <a:ext cx="1786289" cy="1071773"/>
        </a:xfrm>
        <a:prstGeom prst="rect">
          <a:avLst/>
        </a:prstGeom>
        <a:solidFill>
          <a:schemeClr val="accent4">
            <a:hueOff val="-13875190"/>
            <a:satOff val="-7402"/>
            <a:lumOff val="135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North Hartford Ascend Pipeline (Ascend)</a:t>
          </a:r>
          <a:endParaRPr lang="en-US" sz="1400" b="1" kern="1200" dirty="0"/>
        </a:p>
      </dsp:txBody>
      <dsp:txXfrm>
        <a:off x="6606299" y="2501645"/>
        <a:ext cx="1786289" cy="1071773"/>
      </dsp:txXfrm>
    </dsp:sp>
    <dsp:sp modelId="{31B9E24D-808F-4927-AEEC-62FB96F46AC9}">
      <dsp:nvSpPr>
        <dsp:cNvPr id="0" name=""/>
        <dsp:cNvSpPr/>
      </dsp:nvSpPr>
      <dsp:spPr>
        <a:xfrm>
          <a:off x="8571218" y="2501645"/>
          <a:ext cx="1786289" cy="1071773"/>
        </a:xfrm>
        <a:prstGeom prst="rect">
          <a:avLst/>
        </a:prstGeom>
        <a:solidFill>
          <a:schemeClr val="accent4">
            <a:hueOff val="-14942513"/>
            <a:satOff val="-7971"/>
            <a:lumOff val="145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Start Childhood Off Right (SCOR)</a:t>
          </a:r>
          <a:endParaRPr lang="en-US" sz="1400" b="1" kern="1200" dirty="0"/>
        </a:p>
      </dsp:txBody>
      <dsp:txXfrm>
        <a:off x="8571218" y="2501645"/>
        <a:ext cx="1786289" cy="1071773"/>
      </dsp:txXfrm>
    </dsp:sp>
    <dsp:sp modelId="{D112365B-991E-4AE8-9568-01B831FFDB57}">
      <dsp:nvSpPr>
        <dsp:cNvPr id="0" name=""/>
        <dsp:cNvSpPr/>
      </dsp:nvSpPr>
      <dsp:spPr>
        <a:xfrm>
          <a:off x="3651329" y="3666740"/>
          <a:ext cx="1786289" cy="1069255"/>
        </a:xfrm>
        <a:prstGeom prst="rect">
          <a:avLst/>
        </a:prstGeom>
        <a:solidFill>
          <a:schemeClr val="accent4">
            <a:hueOff val="-16009836"/>
            <a:satOff val="-8541"/>
            <a:lumOff val="156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Person-Centered Medical Home</a:t>
          </a:r>
          <a:endParaRPr lang="en-US" sz="1400" b="1" kern="1200" dirty="0"/>
        </a:p>
      </dsp:txBody>
      <dsp:txXfrm>
        <a:off x="3651329" y="3666740"/>
        <a:ext cx="1786289" cy="1069255"/>
      </dsp:txXfrm>
    </dsp:sp>
    <dsp:sp modelId="{8C396E97-F51A-42D6-B527-4F6A8B7B0E3F}">
      <dsp:nvSpPr>
        <dsp:cNvPr id="0" name=""/>
        <dsp:cNvSpPr/>
      </dsp:nvSpPr>
      <dsp:spPr>
        <a:xfrm>
          <a:off x="5623840" y="3629148"/>
          <a:ext cx="1786289" cy="1071773"/>
        </a:xfrm>
        <a:prstGeom prst="rect">
          <a:avLst/>
        </a:prstGeom>
        <a:solidFill>
          <a:schemeClr val="accent4">
            <a:hueOff val="-17077158"/>
            <a:satOff val="-9110"/>
            <a:lumOff val="166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Resident Education in Advocacy and Community Health (REACH)</a:t>
          </a:r>
          <a:endParaRPr lang="en-US" sz="1400" b="1" kern="1200" dirty="0"/>
        </a:p>
      </dsp:txBody>
      <dsp:txXfrm>
        <a:off x="5623840" y="3629148"/>
        <a:ext cx="1786289" cy="1071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2634F-A918-43B8-A198-99FD6888885A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52B91-D467-4A8D-A5D3-3AD7B28E1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1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EF42F3-F10C-4D48-A9A9-9FD6D1B68F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2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2B91-D467-4A8D-A5D3-3AD7B28E146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82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2B91-D467-4A8D-A5D3-3AD7B28E146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403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2B91-D467-4A8D-A5D3-3AD7B28E146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6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183924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81405-B794-4C78-8FC9-33B13D0894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70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2B91-D467-4A8D-A5D3-3AD7B28E146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82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2B91-D467-4A8D-A5D3-3AD7B28E146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659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2B91-D467-4A8D-A5D3-3AD7B28E146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0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56" y="5903572"/>
            <a:ext cx="7059309" cy="791459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67"/>
            <a:ext cx="4294188" cy="669085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Icon to Insert an Approved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0" y="1391478"/>
            <a:ext cx="6732104" cy="1580322"/>
          </a:xfrm>
          <a:noFill/>
        </p:spPr>
        <p:txBody>
          <a:bodyPr lIns="91440" tIns="91440" rIns="91440" bIns="91440" anchor="b" anchorCtr="0">
            <a:noAutofit/>
          </a:bodyPr>
          <a:lstStyle>
            <a:lvl1pPr algn="l">
              <a:lnSpc>
                <a:spcPct val="100000"/>
              </a:lnSpc>
              <a:defRPr sz="3600" b="0" i="0" baseline="0">
                <a:solidFill>
                  <a:schemeClr val="accent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76801" y="3240226"/>
            <a:ext cx="6732104" cy="2315817"/>
          </a:xfrm>
          <a:noFill/>
          <a:ln>
            <a:noFill/>
          </a:ln>
        </p:spPr>
        <p:txBody>
          <a:bodyPr lIns="91440" tIns="91440" rIns="91440" bIns="91440" anchor="t" anchorCtr="0">
            <a:normAutofit/>
          </a:bodyPr>
          <a:lstStyle>
            <a:lvl1pPr marL="0" indent="0" algn="l">
              <a:lnSpc>
                <a:spcPct val="80000"/>
              </a:lnSpc>
              <a:buNone/>
              <a:defRPr sz="2400" b="0" i="0" cap="none" baseline="0">
                <a:solidFill>
                  <a:schemeClr val="bg1">
                    <a:lumMod val="50000"/>
                  </a:schemeClr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Presentation Subtitle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01572-4128-7C4A-8376-F739E8291841}"/>
              </a:ext>
            </a:extLst>
          </p:cNvPr>
          <p:cNvSpPr txBox="1"/>
          <p:nvPr userDrawn="1"/>
        </p:nvSpPr>
        <p:spPr>
          <a:xfrm>
            <a:off x="12410020" y="4"/>
            <a:ext cx="278553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Title Page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presentation subtitle can also be used for the date. If a subtitle is not needed, delete the text box.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Approved Photography is available on the Intranet in the Brand Shop where MS Office Templates are hosted.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/>
        </p:nvSpPr>
        <p:spPr>
          <a:xfrm>
            <a:off x="43" y="6762813"/>
            <a:ext cx="4293679" cy="11889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/>
        </p:nvSpPr>
        <p:spPr>
          <a:xfrm>
            <a:off x="4376019" y="6762813"/>
            <a:ext cx="7816025" cy="11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2410020" y="3168683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Brand theme colors ONLY.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Content should not extend beyond the green/blue line/footer.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Headline must be 36pt – shorten your title to fit in the space provided.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Only use “Arial” as the font for all text and never size under 16pt for presentations.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/>
        </p:nvSpPr>
        <p:spPr>
          <a:xfrm>
            <a:off x="43" y="6762813"/>
            <a:ext cx="4293679" cy="11889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/>
        </p:nvSpPr>
        <p:spPr>
          <a:xfrm>
            <a:off x="4376019" y="6762813"/>
            <a:ext cx="7816025" cy="11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 userDrawn="1"/>
        </p:nvSpPr>
        <p:spPr>
          <a:xfrm>
            <a:off x="43" y="6762813"/>
            <a:ext cx="4293679" cy="1188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 userDrawn="1"/>
        </p:nvSpPr>
        <p:spPr>
          <a:xfrm>
            <a:off x="4376019" y="6762813"/>
            <a:ext cx="7816025" cy="118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06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09" y="6264248"/>
            <a:ext cx="3457816" cy="4114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65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10020" y="-4296"/>
            <a:ext cx="2785533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Blank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This layout should only be used for organizing content during and never to be used in a live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2410020" y="-4296"/>
            <a:ext cx="2785533" cy="3046988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white"/>
                </a:solidFill>
                <a:cs typeface="Arial" panose="020B0604020202020204" pitchFamily="34" charset="0"/>
              </a:rPr>
              <a:t>Oversized Content</a:t>
            </a:r>
          </a:p>
          <a:p>
            <a:pPr>
              <a:defRPr/>
            </a:pPr>
            <a:endParaRPr lang="en-US" sz="1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dirty="0">
                <a:solidFill>
                  <a:prstClr val="white"/>
                </a:solidFill>
                <a:cs typeface="Arial" panose="020B0604020202020204" pitchFamily="34" charset="0"/>
              </a:rPr>
              <a:t>This layout is to be used sparingly as a last resort. </a:t>
            </a:r>
          </a:p>
          <a:p>
            <a:pPr>
              <a:defRPr/>
            </a:pPr>
            <a:endParaRPr lang="en-US" sz="1800" u="sng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u="sng" dirty="0">
                <a:solidFill>
                  <a:prstClr val="white"/>
                </a:solidFill>
                <a:cs typeface="Arial" panose="020B0604020202020204" pitchFamily="34" charset="0"/>
              </a:rPr>
              <a:t>Never place content outside of the placeholder box – footer must always appear with proper margin space.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" y="1"/>
            <a:ext cx="11589027" cy="131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2410020" y="3168683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Brand theme colors ONLY.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Content should not extend beyond the green/blue line/footer.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Only use “Arial” as the font for all text and never size under 16pt for presentations.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4762"/>
            <a:ext cx="12192000" cy="612748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42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94188" cy="669085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Icon to Insert an Approved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0" y="1391478"/>
            <a:ext cx="6732104" cy="1580322"/>
          </a:xfrm>
          <a:noFill/>
        </p:spPr>
        <p:txBody>
          <a:bodyPr lIns="91440" tIns="91440" rIns="91440" bIns="91440" anchor="b" anchorCtr="0">
            <a:noAutofit/>
          </a:bodyPr>
          <a:lstStyle>
            <a:lvl1pPr algn="l">
              <a:lnSpc>
                <a:spcPct val="100000"/>
              </a:lnSpc>
              <a:defRPr sz="3600" b="0" i="0" baseline="0">
                <a:solidFill>
                  <a:schemeClr val="accent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76801" y="3240160"/>
            <a:ext cx="6732104" cy="2315817"/>
          </a:xfrm>
          <a:noFill/>
          <a:ln>
            <a:noFill/>
          </a:ln>
        </p:spPr>
        <p:txBody>
          <a:bodyPr lIns="91440" tIns="91440" rIns="91440" bIns="91440" anchor="t" anchorCtr="0">
            <a:normAutofit/>
          </a:bodyPr>
          <a:lstStyle>
            <a:lvl1pPr marL="0" indent="0" algn="l">
              <a:lnSpc>
                <a:spcPct val="80000"/>
              </a:lnSpc>
              <a:buNone/>
              <a:defRPr sz="2400" b="0" i="0" cap="none" baseline="0">
                <a:solidFill>
                  <a:schemeClr val="bg1">
                    <a:lumMod val="50000"/>
                  </a:schemeClr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01572-4128-7C4A-8376-F739E8291841}"/>
              </a:ext>
            </a:extLst>
          </p:cNvPr>
          <p:cNvSpPr txBox="1"/>
          <p:nvPr userDrawn="1"/>
        </p:nvSpPr>
        <p:spPr>
          <a:xfrm>
            <a:off x="12410019" y="3"/>
            <a:ext cx="278553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Title Page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The presentation subtitle can also be used for the date. If a subtitle is not needed, delete the text box.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Approved Photography is available on the Intranet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in the Brand Shop where MS Office Templates are hosted.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/>
        </p:nvSpPr>
        <p:spPr>
          <a:xfrm>
            <a:off x="0" y="6762813"/>
            <a:ext cx="4293678" cy="11889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/>
        </p:nvSpPr>
        <p:spPr>
          <a:xfrm>
            <a:off x="4375975" y="6762813"/>
            <a:ext cx="7816025" cy="11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2410019" y="3168650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Use Brand theme colors ONLY.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allow content to exceed space provided. Content should not extend beyond the green/blue line/footer.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Headline must be 36pt – shorten your title to fit in the space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provided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Only use “Arial” as the font for all text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and never size under 16pt for presentations.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/>
        </p:nvSpPr>
        <p:spPr>
          <a:xfrm>
            <a:off x="0" y="6762813"/>
            <a:ext cx="4293678" cy="11889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/>
        </p:nvSpPr>
        <p:spPr>
          <a:xfrm>
            <a:off x="4375975" y="6762813"/>
            <a:ext cx="7816025" cy="11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 userDrawn="1"/>
        </p:nvSpPr>
        <p:spPr>
          <a:xfrm>
            <a:off x="0" y="6762813"/>
            <a:ext cx="4293678" cy="1188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 userDrawn="1"/>
        </p:nvSpPr>
        <p:spPr>
          <a:xfrm>
            <a:off x="4375975" y="6762813"/>
            <a:ext cx="7816025" cy="118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B0976D-E4F2-7145-BE03-D40183E7B7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7760" y="5869820"/>
            <a:ext cx="779212" cy="8481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F067ED-D68E-2A40-ACE8-D5AFFE9B41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0696" y="5954336"/>
            <a:ext cx="777444" cy="6625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7D73C9-BBBD-B247-AD29-93158EEFFC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74547" y="6132385"/>
            <a:ext cx="1727360" cy="4718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AEA9D0-808F-2A4A-93B2-70F48BBF39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69" y="5831423"/>
            <a:ext cx="788205" cy="79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5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224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2410019" y="0"/>
            <a:ext cx="278553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Table of Contents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Table of Contents title can be changed to Agenda or other titles.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Contents with bullet points can be changed and additional bullets can be added by pressing return to create a new line.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01663" y="1515291"/>
            <a:ext cx="10972801" cy="4824549"/>
          </a:xfr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Presentation Section 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>
                <a:ea typeface="Verdana" pitchFamily="34" charset="0"/>
              </a:rPr>
              <a:t>Click to edit Master title style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6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1884" y="0"/>
            <a:ext cx="10980515" cy="3324225"/>
          </a:xfrm>
        </p:spPr>
        <p:txBody>
          <a:bodyPr anchor="b"/>
          <a:lstStyle>
            <a:lvl1pPr algn="ctr"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Divider Title/Quote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97F1CE-A508-A142-8E2E-0F01BEEB9F75}"/>
              </a:ext>
            </a:extLst>
          </p:cNvPr>
          <p:cNvSpPr/>
          <p:nvPr/>
        </p:nvSpPr>
        <p:spPr>
          <a:xfrm>
            <a:off x="0" y="3453024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B990A-63C7-8445-8432-624FE0788228}"/>
              </a:ext>
            </a:extLst>
          </p:cNvPr>
          <p:cNvSpPr/>
          <p:nvPr/>
        </p:nvSpPr>
        <p:spPr>
          <a:xfrm>
            <a:off x="601884" y="3453024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2410019" y="3168650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Use Brand theme colors ONLY.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allow content to exceed space provided. Content should not extend beyond the green/blue line/footer.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Headline must be 36pt – shorten your title to fit in the space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provided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Only use “Arial” as the font for all text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and never size under 16pt for presentations.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97F1CE-A508-A142-8E2E-0F01BEEB9F75}"/>
              </a:ext>
            </a:extLst>
          </p:cNvPr>
          <p:cNvSpPr/>
          <p:nvPr/>
        </p:nvSpPr>
        <p:spPr>
          <a:xfrm>
            <a:off x="0" y="3453024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4B990A-63C7-8445-8432-624FE0788228}"/>
              </a:ext>
            </a:extLst>
          </p:cNvPr>
          <p:cNvSpPr/>
          <p:nvPr/>
        </p:nvSpPr>
        <p:spPr>
          <a:xfrm>
            <a:off x="601884" y="3453024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2410019" y="0"/>
            <a:ext cx="2785533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Divider</a:t>
            </a:r>
            <a:r>
              <a:rPr lang="en-US" sz="1200" b="1" i="0" baseline="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200" b="1" i="0" dirty="0">
                <a:latin typeface="+mj-lt"/>
                <a:cs typeface="Arial" panose="020B0604020202020204" pitchFamily="34" charset="0"/>
              </a:rPr>
              <a:t>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Use divider slides to organize the flow of your presentation or to call out quotes or words of importance.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97F1CE-A508-A142-8E2E-0F01BEEB9F75}"/>
              </a:ext>
            </a:extLst>
          </p:cNvPr>
          <p:cNvSpPr/>
          <p:nvPr userDrawn="1"/>
        </p:nvSpPr>
        <p:spPr>
          <a:xfrm>
            <a:off x="0" y="3453024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4B990A-63C7-8445-8432-624FE0788228}"/>
              </a:ext>
            </a:extLst>
          </p:cNvPr>
          <p:cNvSpPr/>
          <p:nvPr userDrawn="1"/>
        </p:nvSpPr>
        <p:spPr>
          <a:xfrm>
            <a:off x="601884" y="3453024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92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 Onl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2410019" y="0"/>
            <a:ext cx="2785533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One Column Content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Standard layout allows you for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use with text or you may click the icons in the center for Tables, Charts, SmartArt or media.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Contents with bullet points can be changed and additional bullets can be added by pressing return to create a new line.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348" y="1451036"/>
            <a:ext cx="10978116" cy="354845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quarter" idx="16"/>
          </p:nvPr>
        </p:nvSpPr>
        <p:spPr>
          <a:xfrm>
            <a:off x="601663" y="1920240"/>
            <a:ext cx="10972801" cy="4419600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12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715" y="1399625"/>
            <a:ext cx="5173740" cy="408858"/>
          </a:xfrm>
        </p:spPr>
        <p:txBody>
          <a:bodyPr anchor="b"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/>
              <a:t>Paragraph Header Text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2410019" y="1"/>
            <a:ext cx="2785533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Two Column Text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7"/>
          </p:nvPr>
        </p:nvSpPr>
        <p:spPr>
          <a:xfrm>
            <a:off x="6412135" y="1884972"/>
            <a:ext cx="5185458" cy="462241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+mj-lt"/>
              </a:defRPr>
            </a:lvl1pPr>
            <a:lvl2pPr>
              <a:defRPr sz="1800">
                <a:solidFill>
                  <a:schemeClr val="tx1"/>
                </a:solidFill>
                <a:latin typeface="+mj-lt"/>
              </a:defRPr>
            </a:lvl2pPr>
            <a:lvl3pPr>
              <a:defRPr sz="1800">
                <a:solidFill>
                  <a:schemeClr val="tx1"/>
                </a:solidFill>
                <a:latin typeface="+mj-lt"/>
              </a:defRPr>
            </a:lvl3pPr>
            <a:lvl4pPr>
              <a:defRPr sz="1800">
                <a:solidFill>
                  <a:schemeClr val="tx1"/>
                </a:solidFill>
                <a:latin typeface="+mj-lt"/>
              </a:defRPr>
            </a:lvl4pPr>
            <a:lvl5pPr>
              <a:defRPr sz="18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5913" y="1414522"/>
            <a:ext cx="5173740" cy="408858"/>
          </a:xfrm>
        </p:spPr>
        <p:txBody>
          <a:bodyPr anchor="b"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/>
              <a:t>Paragraph Header Text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2"/>
          </p:nvPr>
        </p:nvSpPr>
        <p:spPr>
          <a:xfrm>
            <a:off x="624714" y="1884972"/>
            <a:ext cx="5174423" cy="462240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+mj-lt"/>
              </a:defRPr>
            </a:lvl1pPr>
            <a:lvl2pPr marL="400050" indent="-165100">
              <a:defRPr sz="1800">
                <a:solidFill>
                  <a:schemeClr val="tx1"/>
                </a:solidFill>
                <a:latin typeface="+mj-lt"/>
              </a:defRPr>
            </a:lvl2pPr>
            <a:lvl3pPr marL="627063" indent="-165100">
              <a:defRPr sz="1800">
                <a:solidFill>
                  <a:schemeClr val="tx1"/>
                </a:solidFill>
                <a:latin typeface="+mj-lt"/>
              </a:defRPr>
            </a:lvl3pPr>
            <a:lvl4pPr marL="801688" indent="-174625">
              <a:defRPr sz="1800">
                <a:solidFill>
                  <a:schemeClr val="tx1"/>
                </a:solidFill>
                <a:latin typeface="+mj-lt"/>
              </a:defRPr>
            </a:lvl4pPr>
            <a:lvl5pPr marL="1027113" indent="-171450">
              <a:buFont typeface="Arial" panose="020B0604020202020204" pitchFamily="34" charset="0"/>
              <a:buChar char="–"/>
              <a:defRPr sz="18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97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01663" y="2009774"/>
            <a:ext cx="3513137" cy="4497607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1377400"/>
            <a:ext cx="3505198" cy="408858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/>
              <a:t>Paragraph Header Text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9587" y="1377400"/>
            <a:ext cx="3505198" cy="408858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/>
              <a:t>Paragraph Header Text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6680" y="1377400"/>
            <a:ext cx="3505198" cy="408858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/>
              <a:t>Paragraph Header Text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quarter" idx="21"/>
          </p:nvPr>
        </p:nvSpPr>
        <p:spPr>
          <a:xfrm>
            <a:off x="4315617" y="2009773"/>
            <a:ext cx="3513137" cy="4516113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quarter" idx="22"/>
          </p:nvPr>
        </p:nvSpPr>
        <p:spPr>
          <a:xfrm>
            <a:off x="8052710" y="2009773"/>
            <a:ext cx="3513137" cy="4516113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2410019" y="1"/>
            <a:ext cx="2785533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Three Column Text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6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10019" y="0"/>
            <a:ext cx="2785533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Body Text &amp; Chart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Use bottom of page for graphs or charts, use colors within theme.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348" y="1381842"/>
            <a:ext cx="11021184" cy="408858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/>
              <a:t>Paragraph Header Text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6"/>
          </p:nvPr>
        </p:nvSpPr>
        <p:spPr>
          <a:xfrm>
            <a:off x="601663" y="1920240"/>
            <a:ext cx="10972801" cy="4419600"/>
          </a:xfr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662" y="4620343"/>
            <a:ext cx="11021184" cy="408858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/>
              <a:t>Paragraph Header Text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01884" y="1346200"/>
            <a:ext cx="11003962" cy="3122613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an approved Image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6"/>
          </p:nvPr>
        </p:nvSpPr>
        <p:spPr>
          <a:xfrm>
            <a:off x="601663" y="5180730"/>
            <a:ext cx="11004183" cy="1326651"/>
          </a:xfrm>
        </p:spPr>
        <p:txBody>
          <a:bodyPr>
            <a:no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410019" y="0"/>
            <a:ext cx="2785533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Image with Caption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Use bottom of page for graphs or charts, use colors within theme.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2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2410019" y="0"/>
            <a:ext cx="2785533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Body Text and Image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Click the icon within the image box to add a picture. Picture must not exceed size of box provided.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6"/>
          </p:nvPr>
        </p:nvSpPr>
        <p:spPr>
          <a:xfrm>
            <a:off x="4508500" y="1371599"/>
            <a:ext cx="7066185" cy="5029199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01886" y="1365811"/>
            <a:ext cx="3691792" cy="532504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Icon to Insert an approved Image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4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5C9D51C3-137E-43D4-BC6C-26BF83E0A7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410018" y="-4296"/>
            <a:ext cx="2785533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Blank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This layout should only be used for organizing content during and never to be used in a live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presentation.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10018" y="-4296"/>
            <a:ext cx="2785533" cy="3046988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Oversized Content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This layout is</a:t>
            </a:r>
            <a:r>
              <a:rPr lang="en-US" sz="180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to</a:t>
            </a:r>
            <a:r>
              <a:rPr lang="en-US" sz="1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be used sparingly</a:t>
            </a:r>
            <a:r>
              <a:rPr lang="en-US" sz="180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as a last resort.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u="sng" baseline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u="sng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Never place content outside of the placeholder box – footer must always appear with proper margin space.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551" y="6264248"/>
            <a:ext cx="1291474" cy="35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11589026" cy="131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10019" y="3168650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Use Brand theme colors ONLY.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allow content to exceed space provided. Content should not extend beyond the green/blue line/footer.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Only use “Arial” as the font for all text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and never size under 16pt for presentations.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aseline="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4762"/>
            <a:ext cx="12192000" cy="6127481"/>
          </a:xfrm>
          <a:solidFill>
            <a:srgbClr val="E0E0E0"/>
          </a:solidFill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931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Video Layout-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669740"/>
          </a:xfrm>
          <a:prstGeom prst="rect">
            <a:avLst/>
          </a:prstGeom>
          <a:gradFill>
            <a:gsLst>
              <a:gs pos="0">
                <a:srgbClr val="131E2A"/>
              </a:gs>
              <a:gs pos="74000">
                <a:srgbClr val="1B516A"/>
              </a:gs>
              <a:gs pos="83000">
                <a:srgbClr val="1B516A"/>
              </a:gs>
              <a:gs pos="100000">
                <a:srgbClr val="131E2A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1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1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1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1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61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61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712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96" y="469361"/>
            <a:ext cx="1280481" cy="3514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 userDrawn="1"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Video Playback Slide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Click the icon and select your video source, choose your file and click “insert”.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 userDrawn="1"/>
        </p:nvSpPr>
        <p:spPr>
          <a:xfrm>
            <a:off x="12405448" y="5382132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</a:p>
        </p:txBody>
      </p:sp>
    </p:spTree>
    <p:extLst>
      <p:ext uri="{BB962C8B-B14F-4D97-AF65-F5344CB8AC3E}">
        <p14:creationId xmlns:p14="http://schemas.microsoft.com/office/powerpoint/2010/main" val="68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Video Layout-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669740"/>
          </a:xfrm>
          <a:prstGeom prst="rect">
            <a:avLst/>
          </a:prstGeom>
          <a:gradFill>
            <a:gsLst>
              <a:gs pos="0">
                <a:srgbClr val="131E2A"/>
              </a:gs>
              <a:gs pos="74000">
                <a:srgbClr val="1B516A"/>
              </a:gs>
              <a:gs pos="83000">
                <a:srgbClr val="1B516A"/>
              </a:gs>
              <a:gs pos="100000">
                <a:srgbClr val="131E2A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095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095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0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59412" y="245646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en-US" dirty="0"/>
              <a:t>Your Slide 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2" y="469295"/>
            <a:ext cx="1280481" cy="3514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 userDrawn="1"/>
        </p:nvSpPr>
        <p:spPr>
          <a:xfrm>
            <a:off x="12405449" y="2366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Video Playback Slide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The background image must be replaced to use this page. Click the icon and select your video source, choose your file and click “insert”.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Best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practice is to use </a:t>
            </a:r>
            <a:r>
              <a:rPr lang="en-US" sz="1200" b="1" baseline="0" dirty="0">
                <a:latin typeface="+mj-lt"/>
                <a:cs typeface="Arial" panose="020B0604020202020204" pitchFamily="34" charset="0"/>
              </a:rPr>
              <a:t>a file saved locally on the computer 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to avoid technology and/or internet failure during presentation.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dirty="0">
                <a:latin typeface="+mj-lt"/>
                <a:cs typeface="Arial" panose="020B0604020202020204" pitchFamily="34" charset="0"/>
              </a:rPr>
              <a:t>Do not insert any text on this slide.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 userDrawn="1"/>
        </p:nvSpPr>
        <p:spPr>
          <a:xfrm>
            <a:off x="12405448" y="5382100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allow content to exceed space provided.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Use this layout for embedded video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playback only.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0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0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2" y="565092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49" y="2366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Video Playback Slide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The background image must be replaced to use this page. Click the icon and select your video source, choose your file and click “insert”.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Best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practice is to use </a:t>
            </a:r>
            <a:r>
              <a:rPr lang="en-US" sz="1200" b="1" baseline="0" dirty="0">
                <a:latin typeface="+mj-lt"/>
                <a:cs typeface="Arial" panose="020B0604020202020204" pitchFamily="34" charset="0"/>
              </a:rPr>
              <a:t>a file saved locally on the computer 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to avoid technology and/or internet failure during presentation.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dirty="0">
                <a:latin typeface="+mj-lt"/>
                <a:cs typeface="Arial" panose="020B0604020202020204" pitchFamily="34" charset="0"/>
              </a:rPr>
              <a:t>Do not insert any text on this slide.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00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allow content to exceed space provided.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Use this layout for embedded video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playback only.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353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26" y="5816420"/>
            <a:ext cx="1014702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389" y="5527451"/>
            <a:ext cx="10506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i="0" dirty="0">
                <a:solidFill>
                  <a:schemeClr val="bg1"/>
                </a:solidFill>
                <a:latin typeface="+mj-lt"/>
              </a:rPr>
              <a:t>Official pediatric teaching </a:t>
            </a:r>
            <a:br>
              <a:rPr lang="en-US" sz="700" i="0" dirty="0">
                <a:solidFill>
                  <a:schemeClr val="bg1"/>
                </a:solidFill>
                <a:latin typeface="+mj-lt"/>
              </a:rPr>
            </a:br>
            <a:r>
              <a:rPr lang="en-US" sz="700" i="0" dirty="0">
                <a:solidFill>
                  <a:schemeClr val="bg1"/>
                </a:solidFill>
                <a:latin typeface="+mj-lt"/>
              </a:rPr>
              <a:t>hospital of</a:t>
            </a:r>
          </a:p>
          <a:p>
            <a:pPr algn="r"/>
            <a:endParaRPr lang="en-US" sz="700" b="0" dirty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0"/>
            <a:ext cx="12192000" cy="6669741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74000">
                <a:schemeClr val="accent3">
                  <a:lumMod val="75000"/>
                </a:schemeClr>
              </a:gs>
              <a:gs pos="8300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095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095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Media Placeholder 2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473170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2" y="245646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en-US" dirty="0"/>
              <a:t>Your Slide Title Here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2" y="469295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0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0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2" y="565092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49" y="2366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Video Playback Slide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The background image must be replaced to use this page. Click the icon and select your video source, choose your file and click “insert”.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Best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practice is to use </a:t>
            </a:r>
            <a:r>
              <a:rPr lang="en-US" sz="1200" b="1" baseline="0" dirty="0">
                <a:latin typeface="+mj-lt"/>
                <a:cs typeface="Arial" panose="020B0604020202020204" pitchFamily="34" charset="0"/>
              </a:rPr>
              <a:t>a file saved locally on the computer 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to avoid technology and/or internet failure during presentation.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dirty="0">
                <a:latin typeface="+mj-lt"/>
                <a:cs typeface="Arial" panose="020B0604020202020204" pitchFamily="34" charset="0"/>
              </a:rPr>
              <a:t>Do not insert any text on this slide.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00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allow content to exceed space provided.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Use this layout for embedded video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playback only.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353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26" y="5816420"/>
            <a:ext cx="1014702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389" y="5527451"/>
            <a:ext cx="10506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i="0" dirty="0">
                <a:solidFill>
                  <a:schemeClr val="bg1"/>
                </a:solidFill>
                <a:latin typeface="+mj-lt"/>
              </a:rPr>
              <a:t>Official pediatric teaching </a:t>
            </a:r>
            <a:br>
              <a:rPr lang="en-US" sz="700" i="0" dirty="0">
                <a:solidFill>
                  <a:schemeClr val="bg1"/>
                </a:solidFill>
                <a:latin typeface="+mj-lt"/>
              </a:rPr>
            </a:br>
            <a:r>
              <a:rPr lang="en-US" sz="700" i="0" dirty="0">
                <a:solidFill>
                  <a:schemeClr val="bg1"/>
                </a:solidFill>
                <a:latin typeface="+mj-lt"/>
              </a:rPr>
              <a:t>hospital of</a:t>
            </a:r>
          </a:p>
          <a:p>
            <a:pPr algn="r"/>
            <a:endParaRPr lang="en-US" sz="700" b="0" dirty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0"/>
            <a:ext cx="12192000" cy="6669741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74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095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095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Media Placeholder 2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473169" y="1166270"/>
            <a:ext cx="9244584" cy="5200078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2" y="245646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en-US" dirty="0"/>
              <a:t>Your Slide Title Here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2" y="469295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24A1A8"/>
                </a:solidFill>
                <a:latin typeface="+mj-lt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76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18963"/>
          <a:stretch/>
        </p:blipFill>
        <p:spPr>
          <a:xfrm>
            <a:off x="3855051" y="0"/>
            <a:ext cx="8336949" cy="6858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F9844D-DE0A-E94C-B768-DD74B26209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261123" cy="68580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idx="4294967295"/>
          </p:nvPr>
        </p:nvSpPr>
        <p:spPr>
          <a:xfrm>
            <a:off x="712614" y="2370337"/>
            <a:ext cx="4477368" cy="1105347"/>
          </a:xfrm>
        </p:spPr>
        <p:txBody>
          <a:bodyPr anchor="t">
            <a:normAutofit/>
          </a:bodyPr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r>
              <a:rPr lang="en-US" altLang="zh-CN" sz="4000" b="1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Cover</a:t>
            </a:r>
            <a:r>
              <a:rPr lang="zh-CN" altLang="en-US" sz="4000" b="1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Title</a:t>
            </a:r>
            <a:r>
              <a:rPr lang="zh-CN" altLang="en-US" sz="4000" b="1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Placeholder</a:t>
            </a:r>
            <a:endParaRPr lang="en-US" sz="4000" b="1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4294967295"/>
          </p:nvPr>
        </p:nvSpPr>
        <p:spPr>
          <a:xfrm>
            <a:off x="751114" y="3886062"/>
            <a:ext cx="4438868" cy="509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400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Optional</a:t>
            </a:r>
            <a:r>
              <a:rPr lang="zh-CN" altLang="en-US" sz="1400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Sub</a:t>
            </a:r>
            <a:r>
              <a:rPr lang="zh-CN" altLang="en-US" sz="1400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Header</a:t>
            </a:r>
            <a:r>
              <a:rPr lang="zh-CN" altLang="en-US" sz="1400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</a:t>
            </a:r>
            <a:r>
              <a:rPr lang="zh-CN" altLang="en-US" sz="1400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Holder</a:t>
            </a:r>
            <a:endParaRPr lang="en-US" sz="1400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4" y="366153"/>
            <a:ext cx="2875184" cy="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359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5250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E19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E19D39"/>
                </a:solidFill>
                <a:latin typeface="Gill Sans MT" panose="020B0502020104020203" pitchFamily="34" charset="0"/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731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D86036"/>
                </a:solidFill>
                <a:latin typeface="Gill Sans MT" panose="020B0502020104020203" pitchFamily="34" charset="0"/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472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24A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24A1A8"/>
                </a:solidFill>
                <a:latin typeface="Gill Sans MT" panose="020B0502020104020203" pitchFamily="34" charset="0"/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733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548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548FD6"/>
                </a:solidFill>
                <a:latin typeface="Gill Sans MT" panose="020B0502020104020203" pitchFamily="34" charset="0"/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2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66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66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96" y="565158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Video Playback Slide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Click the icon and select your video source, choose your file and click “insert”.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32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397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1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1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69" y="5816486"/>
            <a:ext cx="1014703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433" y="5527453"/>
            <a:ext cx="10506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prstClr val="white"/>
                </a:solidFill>
              </a:rPr>
              <a:t>Official pediatric teaching </a:t>
            </a:r>
            <a:br>
              <a:rPr lang="en-US" sz="700" dirty="0">
                <a:solidFill>
                  <a:prstClr val="white"/>
                </a:solidFill>
              </a:rPr>
            </a:br>
            <a:r>
              <a:rPr lang="en-US" sz="700" dirty="0">
                <a:solidFill>
                  <a:prstClr val="white"/>
                </a:solidFill>
              </a:rPr>
              <a:t>hospital of</a:t>
            </a:r>
          </a:p>
          <a:p>
            <a:pPr algn="r"/>
            <a:endParaRPr lang="en-US" sz="700" dirty="0">
              <a:solidFill>
                <a:prstClr val="white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66"/>
            <a:ext cx="12192000" cy="6669741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74000">
                <a:schemeClr val="accent3">
                  <a:lumMod val="75000"/>
                </a:schemeClr>
              </a:gs>
              <a:gs pos="8300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1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1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61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61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6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712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96" y="469361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7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4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D86036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Gill Sans MT" panose="020B0502020104020203" pitchFamily="34" charset="0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088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4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E19D39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Gill Sans MT" panose="020B0502020104020203" pitchFamily="34" charset="0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19D39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2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271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4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24A1A8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Gill Sans MT" panose="020B0502020104020203" pitchFamily="34" charset="0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2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3037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4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548FD6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Gill Sans MT" panose="020B0502020104020203" pitchFamily="34" charset="0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7181" y="351903"/>
            <a:ext cx="457200" cy="457200"/>
          </a:xfrm>
          <a:prstGeom prst="ellipse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19D39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2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560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310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75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026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047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0746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44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66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66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96" y="565158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Video Playback Slide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Click the icon and select your video source, choose your file and click “insert”.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32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397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1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1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69" y="5816486"/>
            <a:ext cx="1014703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433" y="5527453"/>
            <a:ext cx="10506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prstClr val="white"/>
                </a:solidFill>
              </a:rPr>
              <a:t>Official pediatric teaching </a:t>
            </a:r>
            <a:br>
              <a:rPr lang="en-US" sz="700" dirty="0">
                <a:solidFill>
                  <a:prstClr val="white"/>
                </a:solidFill>
              </a:rPr>
            </a:br>
            <a:r>
              <a:rPr lang="en-US" sz="700" dirty="0">
                <a:solidFill>
                  <a:prstClr val="white"/>
                </a:solidFill>
              </a:rPr>
              <a:t>hospital of</a:t>
            </a:r>
          </a:p>
          <a:p>
            <a:pPr algn="r"/>
            <a:endParaRPr lang="en-US" sz="700" dirty="0">
              <a:solidFill>
                <a:prstClr val="white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66"/>
            <a:ext cx="12192000" cy="6669741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74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1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1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61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61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6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712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96" y="469361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0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48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82185-9D57-4F02-8340-2C3059E053CF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8B434-3D7A-4737-B3C7-68115706A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909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5B098-0BE0-4768-B80D-04A94ADA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8839200" cy="1371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E347F-5AE7-459C-804A-A76B42529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284" y="2007621"/>
            <a:ext cx="10972800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742950" indent="-28575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F6C714-A295-4B23-B6EB-44DBA647EA79}"/>
              </a:ext>
            </a:extLst>
          </p:cNvPr>
          <p:cNvSpPr/>
          <p:nvPr userDrawn="1"/>
        </p:nvSpPr>
        <p:spPr bwMode="auto">
          <a:xfrm>
            <a:off x="-25644" y="6653815"/>
            <a:ext cx="1549647" cy="20418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48055A-F52F-4DF7-8485-ADA40EC93657}"/>
              </a:ext>
            </a:extLst>
          </p:cNvPr>
          <p:cNvSpPr/>
          <p:nvPr userDrawn="1"/>
        </p:nvSpPr>
        <p:spPr bwMode="auto">
          <a:xfrm>
            <a:off x="1524003" y="6653814"/>
            <a:ext cx="1549647" cy="204186"/>
          </a:xfrm>
          <a:prstGeom prst="rect">
            <a:avLst/>
          </a:prstGeom>
          <a:solidFill>
            <a:srgbClr val="0099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D68D3C-504C-4110-BC13-B5E8D9E94CE9}"/>
              </a:ext>
            </a:extLst>
          </p:cNvPr>
          <p:cNvSpPr/>
          <p:nvPr userDrawn="1"/>
        </p:nvSpPr>
        <p:spPr bwMode="auto">
          <a:xfrm>
            <a:off x="3073650" y="6655200"/>
            <a:ext cx="1549647" cy="204186"/>
          </a:xfrm>
          <a:prstGeom prst="rect">
            <a:avLst/>
          </a:prstGeom>
          <a:solidFill>
            <a:srgbClr val="1D458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13" y="6096000"/>
            <a:ext cx="2438095" cy="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54187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94188" cy="669085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Icon to Insert an Approved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0" y="1391478"/>
            <a:ext cx="6732104" cy="1580322"/>
          </a:xfrm>
          <a:noFill/>
        </p:spPr>
        <p:txBody>
          <a:bodyPr lIns="91440" tIns="91440" rIns="91440" bIns="91440" anchor="b" anchorCtr="0">
            <a:noAutofit/>
          </a:bodyPr>
          <a:lstStyle>
            <a:lvl1pPr algn="l">
              <a:lnSpc>
                <a:spcPct val="100000"/>
              </a:lnSpc>
              <a:defRPr sz="3600" b="0" i="0" baseline="0">
                <a:solidFill>
                  <a:schemeClr val="accent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76801" y="3240160"/>
            <a:ext cx="6732104" cy="2315817"/>
          </a:xfrm>
          <a:noFill/>
          <a:ln>
            <a:noFill/>
          </a:ln>
        </p:spPr>
        <p:txBody>
          <a:bodyPr lIns="91440" tIns="91440" rIns="91440" bIns="91440" anchor="t" anchorCtr="0">
            <a:normAutofit/>
          </a:bodyPr>
          <a:lstStyle>
            <a:lvl1pPr marL="0" indent="0" algn="l">
              <a:lnSpc>
                <a:spcPct val="80000"/>
              </a:lnSpc>
              <a:buNone/>
              <a:defRPr sz="2400" b="0" i="0" cap="none" baseline="0">
                <a:solidFill>
                  <a:schemeClr val="bg1">
                    <a:lumMod val="50000"/>
                  </a:schemeClr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Presentation Subtitle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01572-4128-7C4A-8376-F739E8291841}"/>
              </a:ext>
            </a:extLst>
          </p:cNvPr>
          <p:cNvSpPr txBox="1"/>
          <p:nvPr userDrawn="1"/>
        </p:nvSpPr>
        <p:spPr>
          <a:xfrm>
            <a:off x="12410019" y="3"/>
            <a:ext cx="278553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Title Page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The presentation subtitle can also be used for the date. If a subtitle is not needed, delete the text box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Approved Photography is available on the Intranet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in the Brand Shop where MS Office Templates are hosted.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/>
        </p:nvSpPr>
        <p:spPr>
          <a:xfrm>
            <a:off x="0" y="6762813"/>
            <a:ext cx="4293678" cy="11889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/>
        </p:nvSpPr>
        <p:spPr>
          <a:xfrm>
            <a:off x="4375975" y="6762813"/>
            <a:ext cx="7816025" cy="11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2410019" y="3168650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Use Brand theme colors ONLY.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Do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not allow content to exceed space provided. Content should not extend beyond the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green/blue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line/footer.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Headline must be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36pt – shorten your title to fit in the space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provided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Only use “Arial” as the font for all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text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and never size under 16pt for presentations.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/>
        </p:nvSpPr>
        <p:spPr>
          <a:xfrm>
            <a:off x="0" y="6762813"/>
            <a:ext cx="4293678" cy="11889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/>
        </p:nvSpPr>
        <p:spPr>
          <a:xfrm>
            <a:off x="4375975" y="6762813"/>
            <a:ext cx="7816025" cy="11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 userDrawn="1"/>
        </p:nvSpPr>
        <p:spPr>
          <a:xfrm>
            <a:off x="0" y="6762813"/>
            <a:ext cx="4293678" cy="1188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 userDrawn="1"/>
        </p:nvSpPr>
        <p:spPr>
          <a:xfrm>
            <a:off x="4375975" y="6762813"/>
            <a:ext cx="7816025" cy="118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901941"/>
            <a:ext cx="7036613" cy="7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03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224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2410019" y="0"/>
            <a:ext cx="278553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Table of Contents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Table of Contents title can be changed to Agenda or other titles.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Contents with bullet points can be changed and additional bullets can be added by pressing return to create a new line.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01663" y="1515291"/>
            <a:ext cx="10972801" cy="4824549"/>
          </a:xfr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Presentation Section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smtClean="0">
                <a:ea typeface="Verdana" pitchFamily="34" charset="0"/>
              </a:rPr>
              <a:t>Click to edit Master title style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3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1884" y="0"/>
            <a:ext cx="10980515" cy="3324225"/>
          </a:xfrm>
        </p:spPr>
        <p:txBody>
          <a:bodyPr anchor="b"/>
          <a:lstStyle>
            <a:lvl1pPr algn="ctr"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Divider Title/Quote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97F1CE-A508-A142-8E2E-0F01BEEB9F75}"/>
              </a:ext>
            </a:extLst>
          </p:cNvPr>
          <p:cNvSpPr/>
          <p:nvPr/>
        </p:nvSpPr>
        <p:spPr>
          <a:xfrm>
            <a:off x="0" y="3453024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B990A-63C7-8445-8432-624FE0788228}"/>
              </a:ext>
            </a:extLst>
          </p:cNvPr>
          <p:cNvSpPr/>
          <p:nvPr/>
        </p:nvSpPr>
        <p:spPr>
          <a:xfrm>
            <a:off x="601884" y="3453024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2410019" y="3168650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Use Brand theme colors ONLY.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Do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not allow content to exceed space provided. Content should not extend beyond the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green/blue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line/footer.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Headline must be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36pt – shorten your title to fit in the space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provided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Only use “Arial” as the font for all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text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and never size under 16pt for presentations.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97F1CE-A508-A142-8E2E-0F01BEEB9F75}"/>
              </a:ext>
            </a:extLst>
          </p:cNvPr>
          <p:cNvSpPr/>
          <p:nvPr/>
        </p:nvSpPr>
        <p:spPr>
          <a:xfrm>
            <a:off x="0" y="3453024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4B990A-63C7-8445-8432-624FE0788228}"/>
              </a:ext>
            </a:extLst>
          </p:cNvPr>
          <p:cNvSpPr/>
          <p:nvPr/>
        </p:nvSpPr>
        <p:spPr>
          <a:xfrm>
            <a:off x="601884" y="3453024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2410019" y="0"/>
            <a:ext cx="2785533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 smtClean="0">
                <a:latin typeface="+mj-lt"/>
                <a:cs typeface="Arial" panose="020B0604020202020204" pitchFamily="34" charset="0"/>
              </a:rPr>
              <a:t>Divider</a:t>
            </a:r>
            <a:r>
              <a:rPr lang="en-US" sz="1200" b="1" i="0" baseline="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1200" b="1" i="0" dirty="0" smtClean="0">
                <a:latin typeface="+mj-lt"/>
                <a:cs typeface="Arial" panose="020B0604020202020204" pitchFamily="34" charset="0"/>
              </a:rPr>
              <a:t>Layout</a:t>
            </a:r>
            <a:endParaRPr lang="en-US" sz="1200" b="1" i="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Use divider slides to organize the flow of your presentation or to call out quotes or words of importance.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97F1CE-A508-A142-8E2E-0F01BEEB9F75}"/>
              </a:ext>
            </a:extLst>
          </p:cNvPr>
          <p:cNvSpPr/>
          <p:nvPr userDrawn="1"/>
        </p:nvSpPr>
        <p:spPr>
          <a:xfrm>
            <a:off x="0" y="3453024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4B990A-63C7-8445-8432-624FE0788228}"/>
              </a:ext>
            </a:extLst>
          </p:cNvPr>
          <p:cNvSpPr/>
          <p:nvPr userDrawn="1"/>
        </p:nvSpPr>
        <p:spPr>
          <a:xfrm>
            <a:off x="601884" y="3453024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86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 Onl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2410019" y="0"/>
            <a:ext cx="2785533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 smtClean="0">
                <a:latin typeface="+mj-lt"/>
                <a:cs typeface="Arial" panose="020B0604020202020204" pitchFamily="34" charset="0"/>
              </a:rPr>
              <a:t>One Column Content </a:t>
            </a:r>
            <a:r>
              <a:rPr lang="en-US" sz="1200" b="1" i="0" dirty="0">
                <a:latin typeface="+mj-lt"/>
                <a:cs typeface="Arial" panose="020B0604020202020204" pitchFamily="34" charset="0"/>
              </a:rPr>
              <a:t>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Standard layout allows you for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use with text or you may click the icons in the center for Tables, Charts, SmartArt or media.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Contents with bullet points can be changed and additional bullets can be added by pressing return to create a new line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348" y="1451036"/>
            <a:ext cx="10978116" cy="354845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quarter" idx="16"/>
          </p:nvPr>
        </p:nvSpPr>
        <p:spPr>
          <a:xfrm>
            <a:off x="601663" y="1920240"/>
            <a:ext cx="10972801" cy="4419600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9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715" y="1399625"/>
            <a:ext cx="5173740" cy="408858"/>
          </a:xfrm>
        </p:spPr>
        <p:txBody>
          <a:bodyPr anchor="b"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2410019" y="1"/>
            <a:ext cx="2785533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Two Column Text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7"/>
          </p:nvPr>
        </p:nvSpPr>
        <p:spPr>
          <a:xfrm>
            <a:off x="6412135" y="1884972"/>
            <a:ext cx="5185458" cy="462241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+mj-lt"/>
              </a:defRPr>
            </a:lvl1pPr>
            <a:lvl2pPr>
              <a:defRPr sz="1800">
                <a:solidFill>
                  <a:schemeClr val="tx1"/>
                </a:solidFill>
                <a:latin typeface="+mj-lt"/>
              </a:defRPr>
            </a:lvl2pPr>
            <a:lvl3pPr>
              <a:defRPr sz="1800">
                <a:solidFill>
                  <a:schemeClr val="tx1"/>
                </a:solidFill>
                <a:latin typeface="+mj-lt"/>
              </a:defRPr>
            </a:lvl3pPr>
            <a:lvl4pPr>
              <a:defRPr sz="1800">
                <a:solidFill>
                  <a:schemeClr val="tx1"/>
                </a:solidFill>
                <a:latin typeface="+mj-lt"/>
              </a:defRPr>
            </a:lvl4pPr>
            <a:lvl5pPr>
              <a:defRPr sz="18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5913" y="1414522"/>
            <a:ext cx="5173740" cy="408858"/>
          </a:xfrm>
        </p:spPr>
        <p:txBody>
          <a:bodyPr anchor="b"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2"/>
          </p:nvPr>
        </p:nvSpPr>
        <p:spPr>
          <a:xfrm>
            <a:off x="624714" y="1884972"/>
            <a:ext cx="5174423" cy="462240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+mj-lt"/>
              </a:defRPr>
            </a:lvl1pPr>
            <a:lvl2pPr marL="400050" indent="-165100">
              <a:defRPr sz="1800">
                <a:solidFill>
                  <a:schemeClr val="tx1"/>
                </a:solidFill>
                <a:latin typeface="+mj-lt"/>
              </a:defRPr>
            </a:lvl2pPr>
            <a:lvl3pPr marL="627063" indent="-165100">
              <a:defRPr sz="1800">
                <a:solidFill>
                  <a:schemeClr val="tx1"/>
                </a:solidFill>
                <a:latin typeface="+mj-lt"/>
              </a:defRPr>
            </a:lvl3pPr>
            <a:lvl4pPr marL="801688" indent="-174625">
              <a:defRPr sz="1800">
                <a:solidFill>
                  <a:schemeClr val="tx1"/>
                </a:solidFill>
                <a:latin typeface="+mj-lt"/>
              </a:defRPr>
            </a:lvl4pPr>
            <a:lvl5pPr marL="1027113" indent="-171450">
              <a:buFont typeface="Arial" panose="020B0604020202020204" pitchFamily="34" charset="0"/>
              <a:buChar char="–"/>
              <a:defRPr sz="18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36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01663" y="2009774"/>
            <a:ext cx="3513137" cy="4497607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1377400"/>
            <a:ext cx="3505198" cy="408858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9587" y="1377400"/>
            <a:ext cx="3505198" cy="408858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6680" y="1377400"/>
            <a:ext cx="3505198" cy="408858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1"/>
          </p:nvPr>
        </p:nvSpPr>
        <p:spPr>
          <a:xfrm>
            <a:off x="4315617" y="2009773"/>
            <a:ext cx="3513137" cy="4516113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quarter" idx="22"/>
          </p:nvPr>
        </p:nvSpPr>
        <p:spPr>
          <a:xfrm>
            <a:off x="8052710" y="2009773"/>
            <a:ext cx="3513137" cy="4516113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2410019" y="1"/>
            <a:ext cx="2785533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 smtClean="0">
                <a:latin typeface="+mj-lt"/>
                <a:cs typeface="Arial" panose="020B0604020202020204" pitchFamily="34" charset="0"/>
              </a:rPr>
              <a:t>Three </a:t>
            </a:r>
            <a:r>
              <a:rPr lang="en-US" sz="1200" b="1" i="0" dirty="0">
                <a:latin typeface="+mj-lt"/>
                <a:cs typeface="Arial" panose="020B0604020202020204" pitchFamily="34" charset="0"/>
              </a:rPr>
              <a:t>Column Text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23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10019" y="0"/>
            <a:ext cx="2785533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Body Text &amp; Chart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Use bottom of page for graphs or charts, use colors within theme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348" y="1381842"/>
            <a:ext cx="11021184" cy="408858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6"/>
          </p:nvPr>
        </p:nvSpPr>
        <p:spPr>
          <a:xfrm>
            <a:off x="601663" y="1920240"/>
            <a:ext cx="10972801" cy="4419600"/>
          </a:xfr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fld id="{B843EBE1-A8D8-4492-B7A7-97378D0BB0F7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8C1-E43A-45FD-BD90-7F3D2AA510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619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662" y="4620343"/>
            <a:ext cx="11021184" cy="408858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01884" y="1346200"/>
            <a:ext cx="11003962" cy="3122613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Click Icon to Insert an approved Image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6"/>
          </p:nvPr>
        </p:nvSpPr>
        <p:spPr>
          <a:xfrm>
            <a:off x="601663" y="5180730"/>
            <a:ext cx="11004183" cy="1326651"/>
          </a:xfrm>
        </p:spPr>
        <p:txBody>
          <a:bodyPr>
            <a:no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410019" y="0"/>
            <a:ext cx="2785533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 smtClean="0">
                <a:latin typeface="+mj-lt"/>
                <a:cs typeface="Arial" panose="020B0604020202020204" pitchFamily="34" charset="0"/>
              </a:rPr>
              <a:t>Image with Caption Layout</a:t>
            </a:r>
            <a:endParaRPr lang="en-US" sz="1200" b="1" i="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Use bottom of page for graphs or charts, use colors within theme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2410019" y="0"/>
            <a:ext cx="2785533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Body Text and Image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Click the icon within the image box to add a picture. Picture must not exceed size of box provided.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6"/>
          </p:nvPr>
        </p:nvSpPr>
        <p:spPr>
          <a:xfrm>
            <a:off x="4508500" y="1371599"/>
            <a:ext cx="7066185" cy="5029199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63" indent="-165100">
              <a:defRPr sz="1800">
                <a:latin typeface="+mj-lt"/>
              </a:defRPr>
            </a:lvl3pPr>
            <a:lvl4pPr marL="801688" indent="-174625">
              <a:defRPr sz="1800">
                <a:latin typeface="+mj-lt"/>
              </a:defRPr>
            </a:lvl4pPr>
            <a:lvl5pPr marL="974725" indent="-166688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01886" y="1365811"/>
            <a:ext cx="3691792" cy="532504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Insert an approved Image</a:t>
            </a:r>
            <a:endParaRPr lang="en-US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86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5C9D51C3-137E-43D4-BC6C-26BF83E0A7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410018" y="-4296"/>
            <a:ext cx="2785533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 smtClean="0">
                <a:latin typeface="+mj-lt"/>
                <a:cs typeface="Arial" panose="020B0604020202020204" pitchFamily="34" charset="0"/>
              </a:rPr>
              <a:t>Blank Layout</a:t>
            </a:r>
            <a:endParaRPr lang="en-US" sz="1200" b="1" i="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This layout should only be used for organizing content during and never to be used in a live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presentation.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10018" y="-4296"/>
            <a:ext cx="2785533" cy="3046988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Oversized Content</a:t>
            </a:r>
            <a:endParaRPr lang="en-US" sz="1800" b="1" i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This layout is</a:t>
            </a:r>
            <a:r>
              <a:rPr lang="en-US" sz="1800" baseline="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to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be used sparingly</a:t>
            </a:r>
            <a:r>
              <a:rPr lang="en-US" sz="1800" baseline="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as a last resort.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u="sng" baseline="0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u="sng" baseline="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Never place content outside of the placeholder box – footer must always appear with proper margin space.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551" y="6264248"/>
            <a:ext cx="1291474" cy="35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11589026" cy="131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10019" y="3168650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Use Brand theme colors ONLY.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Do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not allow content to exceed space provided. Content should not extend beyond the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green/blue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line/footer.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Only use “Arial” as the font for all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text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and never size under 16pt for presentations.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aseline="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4762"/>
            <a:ext cx="12192000" cy="6127481"/>
          </a:xfrm>
          <a:solidFill>
            <a:srgbClr val="E0E0E0"/>
          </a:solidFill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4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Video Layout-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669740"/>
          </a:xfrm>
          <a:prstGeom prst="rect">
            <a:avLst/>
          </a:prstGeom>
          <a:gradFill>
            <a:gsLst>
              <a:gs pos="0">
                <a:srgbClr val="131E2A"/>
              </a:gs>
              <a:gs pos="74000">
                <a:srgbClr val="1B516A"/>
              </a:gs>
              <a:gs pos="83000">
                <a:srgbClr val="1B516A"/>
              </a:gs>
              <a:gs pos="100000">
                <a:srgbClr val="131E2A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095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095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0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59412" y="245646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2" y="469295"/>
            <a:ext cx="1280481" cy="3514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 userDrawn="1"/>
        </p:nvSpPr>
        <p:spPr>
          <a:xfrm>
            <a:off x="12405449" y="2366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 smtClean="0">
                <a:latin typeface="+mj-lt"/>
                <a:cs typeface="Arial" panose="020B0604020202020204" pitchFamily="34" charset="0"/>
              </a:rPr>
              <a:t>Video Playback Slide </a:t>
            </a:r>
            <a:r>
              <a:rPr lang="en-US" sz="1200" b="1" i="0" dirty="0">
                <a:latin typeface="+mj-lt"/>
                <a:cs typeface="Arial" panose="020B0604020202020204" pitchFamily="34" charset="0"/>
              </a:rPr>
              <a:t>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Click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the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icon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and select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Best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practice is to use </a:t>
            </a:r>
            <a:r>
              <a:rPr lang="en-US" sz="1200" b="1" baseline="0" dirty="0" smtClean="0">
                <a:latin typeface="+mj-lt"/>
                <a:cs typeface="Arial" panose="020B0604020202020204" pitchFamily="34" charset="0"/>
              </a:rPr>
              <a:t>a file saved locally on the computer 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to avoid technology and/or internet failure during presentation.</a:t>
            </a: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dirty="0" smtClean="0">
                <a:latin typeface="+mj-lt"/>
                <a:cs typeface="Arial" panose="020B0604020202020204" pitchFamily="34" charset="0"/>
              </a:rPr>
              <a:t>Do not insert any text on this slide.</a:t>
            </a:r>
            <a:endParaRPr lang="en-US" sz="1200" b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 userDrawn="1"/>
        </p:nvSpPr>
        <p:spPr>
          <a:xfrm>
            <a:off x="12405448" y="5382100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allow content to exceed space provided.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Use this layout for embedded video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playback only.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1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0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0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2" y="565092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49" y="2366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 smtClean="0">
                <a:latin typeface="+mj-lt"/>
                <a:cs typeface="Arial" panose="020B0604020202020204" pitchFamily="34" charset="0"/>
              </a:rPr>
              <a:t>Video Playback Slide </a:t>
            </a:r>
            <a:r>
              <a:rPr lang="en-US" sz="1200" b="1" i="0" dirty="0">
                <a:latin typeface="+mj-lt"/>
                <a:cs typeface="Arial" panose="020B0604020202020204" pitchFamily="34" charset="0"/>
              </a:rPr>
              <a:t>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Click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the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icon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and select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Best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practice is to use </a:t>
            </a:r>
            <a:r>
              <a:rPr lang="en-US" sz="1200" b="1" baseline="0" dirty="0" smtClean="0">
                <a:latin typeface="+mj-lt"/>
                <a:cs typeface="Arial" panose="020B0604020202020204" pitchFamily="34" charset="0"/>
              </a:rPr>
              <a:t>a file saved locally on the computer 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to avoid technology and/or internet failure during presentation.</a:t>
            </a: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dirty="0" smtClean="0">
                <a:latin typeface="+mj-lt"/>
                <a:cs typeface="Arial" panose="020B0604020202020204" pitchFamily="34" charset="0"/>
              </a:rPr>
              <a:t>Do not insert any text on this slide.</a:t>
            </a:r>
            <a:endParaRPr lang="en-US" sz="1200" b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00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allow content to exceed space provided.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Use this layout for embedded video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playback only.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353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26" y="5816420"/>
            <a:ext cx="1014702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389" y="5527451"/>
            <a:ext cx="10506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i="0" dirty="0">
                <a:solidFill>
                  <a:schemeClr val="bg1"/>
                </a:solidFill>
                <a:latin typeface="+mj-lt"/>
              </a:rPr>
              <a:t>Official pediatric teaching </a:t>
            </a:r>
            <a:br>
              <a:rPr lang="en-US" sz="700" i="0" dirty="0">
                <a:solidFill>
                  <a:schemeClr val="bg1"/>
                </a:solidFill>
                <a:latin typeface="+mj-lt"/>
              </a:rPr>
            </a:br>
            <a:r>
              <a:rPr lang="en-US" sz="700" i="0" dirty="0">
                <a:solidFill>
                  <a:schemeClr val="bg1"/>
                </a:solidFill>
                <a:latin typeface="+mj-lt"/>
              </a:rPr>
              <a:t>hospital of</a:t>
            </a:r>
          </a:p>
          <a:p>
            <a:pPr algn="r"/>
            <a:endParaRPr lang="en-US" sz="700" b="0" dirty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0"/>
            <a:ext cx="12192000" cy="6669741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74000">
                <a:schemeClr val="accent3">
                  <a:lumMod val="75000"/>
                </a:schemeClr>
              </a:gs>
              <a:gs pos="8300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095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095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Media Placeholder 2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473170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2" y="245646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2" y="469295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0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0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2" y="565092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49" y="2366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 smtClean="0">
                <a:latin typeface="+mj-lt"/>
                <a:cs typeface="Arial" panose="020B0604020202020204" pitchFamily="34" charset="0"/>
              </a:rPr>
              <a:t>Video Playback Slide </a:t>
            </a:r>
            <a:r>
              <a:rPr lang="en-US" sz="1200" b="1" i="0" dirty="0">
                <a:latin typeface="+mj-lt"/>
                <a:cs typeface="Arial" panose="020B0604020202020204" pitchFamily="34" charset="0"/>
              </a:rPr>
              <a:t>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Click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the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icon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and select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Best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practice is to use </a:t>
            </a:r>
            <a:r>
              <a:rPr lang="en-US" sz="1200" b="1" baseline="0" dirty="0" smtClean="0">
                <a:latin typeface="+mj-lt"/>
                <a:cs typeface="Arial" panose="020B0604020202020204" pitchFamily="34" charset="0"/>
              </a:rPr>
              <a:t>a file saved locally on the computer 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to avoid technology and/or internet failure during presentation.</a:t>
            </a: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dirty="0" smtClean="0">
                <a:latin typeface="+mj-lt"/>
                <a:cs typeface="Arial" panose="020B0604020202020204" pitchFamily="34" charset="0"/>
              </a:rPr>
              <a:t>Do not insert any text on this slide.</a:t>
            </a:r>
            <a:endParaRPr lang="en-US" sz="1200" b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00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allow content to exceed space provided.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Use this layout for embedded video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playback only.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353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26" y="5816420"/>
            <a:ext cx="1014702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389" y="5527451"/>
            <a:ext cx="10506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i="0" dirty="0">
                <a:solidFill>
                  <a:schemeClr val="bg1"/>
                </a:solidFill>
                <a:latin typeface="+mj-lt"/>
              </a:rPr>
              <a:t>Official pediatric teaching </a:t>
            </a:r>
            <a:br>
              <a:rPr lang="en-US" sz="700" i="0" dirty="0">
                <a:solidFill>
                  <a:schemeClr val="bg1"/>
                </a:solidFill>
                <a:latin typeface="+mj-lt"/>
              </a:rPr>
            </a:br>
            <a:r>
              <a:rPr lang="en-US" sz="700" i="0" dirty="0">
                <a:solidFill>
                  <a:schemeClr val="bg1"/>
                </a:solidFill>
                <a:latin typeface="+mj-lt"/>
              </a:rPr>
              <a:t>hospital of</a:t>
            </a:r>
          </a:p>
          <a:p>
            <a:pPr algn="r"/>
            <a:endParaRPr lang="en-US" sz="700" b="0" dirty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0"/>
            <a:ext cx="12192000" cy="6669741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74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095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095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Media Placeholder 2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473169" y="1166270"/>
            <a:ext cx="9244584" cy="5200078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2" y="245646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2" y="469295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>
                  <a:outerShdw blurRad="508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B2A9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6161B-ADA7-4B0A-8533-EFFE042DC180}" type="datetime1">
              <a:rPr lang="en-US"/>
              <a:pPr>
                <a:defRPr/>
              </a:pPr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D7636-8CDE-4DC7-9970-C96B9408FF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769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fld id="{B843EBE1-A8D8-4492-B7A7-97378D0BB0F7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8C1-E43A-45FD-BD90-7F3D2AA510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9879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7"/>
          <p:cNvSpPr txBox="1"/>
          <p:nvPr/>
        </p:nvSpPr>
        <p:spPr>
          <a:xfrm>
            <a:off x="12410019" y="0"/>
            <a:ext cx="2785533" cy="1754326"/>
          </a:xfrm>
          <a:prstGeom prst="rect">
            <a:avLst/>
          </a:prstGeom>
          <a:solidFill>
            <a:srgbClr val="F2F2F2"/>
          </a:solidFill>
          <a:ln w="28575" cap="flat" cmpd="sng">
            <a:solidFill>
              <a:srgbClr val="8B8B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Table of Contents Layout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Table of Contents title can be changed to Agenda or other titles.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Contents with bullet points can be changed and additional bullets can be added by pressing return to create a new line.</a:t>
            </a:r>
            <a:endParaRPr dirty="0"/>
          </a:p>
        </p:txBody>
      </p:sp>
      <p:sp>
        <p:nvSpPr>
          <p:cNvPr id="191" name="Google Shape;191;p67"/>
          <p:cNvSpPr txBox="1">
            <a:spLocks noGrp="1"/>
          </p:cNvSpPr>
          <p:nvPr>
            <p:ph type="body" idx="1"/>
          </p:nvPr>
        </p:nvSpPr>
        <p:spPr>
          <a:xfrm>
            <a:off x="601663" y="1515291"/>
            <a:ext cx="10972801" cy="4824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67"/>
          <p:cNvSpPr txBox="1">
            <a:spLocks noGrp="1"/>
          </p:cNvSpPr>
          <p:nvPr>
            <p:ph type="title"/>
          </p:nvPr>
        </p:nvSpPr>
        <p:spPr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7"/>
          <p:cNvSpPr txBox="1">
            <a:spLocks noGrp="1"/>
          </p:cNvSpPr>
          <p:nvPr>
            <p:ph type="sldNum" idx="12"/>
          </p:nvPr>
        </p:nvSpPr>
        <p:spPr>
          <a:xfrm>
            <a:off x="1" y="6400799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569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36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56" y="5903572"/>
            <a:ext cx="7059309" cy="791459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67"/>
            <a:ext cx="4294188" cy="669085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Icon to Insert an Approved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0" y="1391478"/>
            <a:ext cx="6732104" cy="1580322"/>
          </a:xfrm>
          <a:noFill/>
        </p:spPr>
        <p:txBody>
          <a:bodyPr lIns="91440" tIns="91440" rIns="91440" bIns="91440" anchor="b" anchorCtr="0">
            <a:noAutofit/>
          </a:bodyPr>
          <a:lstStyle>
            <a:lvl1pPr algn="l">
              <a:lnSpc>
                <a:spcPct val="100000"/>
              </a:lnSpc>
              <a:defRPr sz="3600" b="0" i="0" baseline="0">
                <a:solidFill>
                  <a:schemeClr val="accent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76801" y="3240226"/>
            <a:ext cx="6732104" cy="2315817"/>
          </a:xfrm>
          <a:noFill/>
          <a:ln>
            <a:noFill/>
          </a:ln>
        </p:spPr>
        <p:txBody>
          <a:bodyPr lIns="91440" tIns="91440" rIns="91440" bIns="91440" anchor="t" anchorCtr="0">
            <a:normAutofit/>
          </a:bodyPr>
          <a:lstStyle>
            <a:lvl1pPr marL="0" indent="0" algn="l">
              <a:lnSpc>
                <a:spcPct val="80000"/>
              </a:lnSpc>
              <a:buNone/>
              <a:defRPr sz="2400" b="0" i="0" cap="none" baseline="0">
                <a:solidFill>
                  <a:schemeClr val="bg1">
                    <a:lumMod val="50000"/>
                  </a:schemeClr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Presentation Subtitle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01572-4128-7C4A-8376-F739E8291841}"/>
              </a:ext>
            </a:extLst>
          </p:cNvPr>
          <p:cNvSpPr txBox="1"/>
          <p:nvPr userDrawn="1"/>
        </p:nvSpPr>
        <p:spPr>
          <a:xfrm>
            <a:off x="12410020" y="4"/>
            <a:ext cx="278553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Title Page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presentation subtitle can also be used for the date. If a subtitle is not needed, delete the text box.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Approved Photography is available on the Intranet in the Brand Shop where MS Office Templates are hosted.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2410020" y="3168653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Brand theme colors ONLY.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Content should not extend beyond the green/blue line/footer.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Headline must be 36pt – shorten your title to fit in the space provided.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Only use “Arial” as the font for all text and never size under 16pt for presentations.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 userDrawn="1"/>
        </p:nvSpPr>
        <p:spPr>
          <a:xfrm>
            <a:off x="43" y="6762813"/>
            <a:ext cx="4293679" cy="1188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 userDrawn="1"/>
        </p:nvSpPr>
        <p:spPr>
          <a:xfrm>
            <a:off x="4376019" y="6762813"/>
            <a:ext cx="7816025" cy="118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06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" y="4"/>
            <a:ext cx="12182253" cy="6858609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idx="4294967295"/>
          </p:nvPr>
        </p:nvSpPr>
        <p:spPr>
          <a:xfrm>
            <a:off x="712615" y="2370403"/>
            <a:ext cx="4477368" cy="1105347"/>
          </a:xfrm>
        </p:spPr>
        <p:txBody>
          <a:bodyPr anchor="t">
            <a:norm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Cover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Title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Placeholder</a:t>
            </a:r>
            <a:endParaRPr lang="en-US" sz="4000" b="1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4294967295"/>
          </p:nvPr>
        </p:nvSpPr>
        <p:spPr>
          <a:xfrm>
            <a:off x="751115" y="3886069"/>
            <a:ext cx="4438868" cy="5098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Optional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Sub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Header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Holder</a:t>
            </a:r>
            <a:endParaRPr lang="en-US" sz="1400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5" y="366217"/>
            <a:ext cx="2875184" cy="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1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E19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7" y="38885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E19D39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35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D8603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7" y="38885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70935" y="6472955"/>
            <a:ext cx="11902580" cy="381907"/>
            <a:chOff x="270934" y="6472889"/>
            <a:chExt cx="11902580" cy="381907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37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2410020" y="1"/>
            <a:ext cx="278553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Table of Contents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Table of Contents title can be changed to Agenda or other titles.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Contents with bullet points can be changed and additional bullets can be added by pressing return to create a new line.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01708" y="1515292"/>
            <a:ext cx="10972801" cy="4824549"/>
          </a:xfr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47" indent="-165096">
              <a:defRPr sz="1800">
                <a:latin typeface="+mj-lt"/>
              </a:defRPr>
            </a:lvl3pPr>
            <a:lvl4pPr marL="801668" indent="-174621">
              <a:defRPr sz="1800">
                <a:latin typeface="+mj-lt"/>
              </a:defRPr>
            </a:lvl4pPr>
            <a:lvl5pPr marL="974701" indent="-166684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Presentation Section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5" y="145801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</a:rPr>
              <a:t>Click to edit Master title style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>
          <a:xfrm>
            <a:off x="1" y="6400865"/>
            <a:ext cx="5181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24A1A8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6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55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5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548FD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6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55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764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E19D39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6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55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1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" y="4"/>
            <a:ext cx="12182253" cy="6858609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idx="4294967295"/>
          </p:nvPr>
        </p:nvSpPr>
        <p:spPr>
          <a:xfrm>
            <a:off x="712615" y="2370399"/>
            <a:ext cx="4477368" cy="1105347"/>
          </a:xfrm>
        </p:spPr>
        <p:txBody>
          <a:bodyPr anchor="t">
            <a:norm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Cover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Title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Placeholder</a:t>
            </a:r>
            <a:endParaRPr lang="en-US" sz="4000" b="1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4294967295"/>
          </p:nvPr>
        </p:nvSpPr>
        <p:spPr>
          <a:xfrm>
            <a:off x="751115" y="3886069"/>
            <a:ext cx="4438868" cy="5098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Optional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Sub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Header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Holder</a:t>
            </a:r>
            <a:endParaRPr lang="en-US" sz="1400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5" y="366213"/>
            <a:ext cx="2875184" cy="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1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E19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5" y="388854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E19D39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8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D8603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5" y="388854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70935" y="6472951"/>
            <a:ext cx="11902580" cy="381907"/>
            <a:chOff x="270934" y="6472889"/>
            <a:chExt cx="11902580" cy="381907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20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24A1A8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3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51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4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548FD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3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51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346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E19D39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3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51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0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1885" y="66"/>
            <a:ext cx="10980515" cy="3324225"/>
          </a:xfrm>
        </p:spPr>
        <p:txBody>
          <a:bodyPr anchor="b"/>
          <a:lstStyle>
            <a:lvl1pPr algn="ctr"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Divider Title/Quote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97F1CE-A508-A142-8E2E-0F01BEEB9F75}"/>
              </a:ext>
            </a:extLst>
          </p:cNvPr>
          <p:cNvSpPr/>
          <p:nvPr/>
        </p:nvSpPr>
        <p:spPr>
          <a:xfrm>
            <a:off x="0" y="3453024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D87D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B990A-63C7-8445-8432-624FE0788228}"/>
              </a:ext>
            </a:extLst>
          </p:cNvPr>
          <p:cNvSpPr/>
          <p:nvPr/>
        </p:nvSpPr>
        <p:spPr>
          <a:xfrm>
            <a:off x="601884" y="3453024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AEEF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2410020" y="3168683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Brand theme colors ONLY.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Content should not extend beyond the green/blue line/footer.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Headline must be 36pt – shorten your title to fit in the space provided.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Only use “Arial” as the font for all text and never size under 16pt for presentations.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97F1CE-A508-A142-8E2E-0F01BEEB9F75}"/>
              </a:ext>
            </a:extLst>
          </p:cNvPr>
          <p:cNvSpPr/>
          <p:nvPr/>
        </p:nvSpPr>
        <p:spPr>
          <a:xfrm>
            <a:off x="0" y="3453024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D87D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4B990A-63C7-8445-8432-624FE0788228}"/>
              </a:ext>
            </a:extLst>
          </p:cNvPr>
          <p:cNvSpPr/>
          <p:nvPr/>
        </p:nvSpPr>
        <p:spPr>
          <a:xfrm>
            <a:off x="601884" y="3453024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AEEF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2410020" y="32"/>
            <a:ext cx="2785533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Divider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divider slides to organize the flow of your presentation or to call out quotes or words of importance.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97F1CE-A508-A142-8E2E-0F01BEEB9F75}"/>
              </a:ext>
            </a:extLst>
          </p:cNvPr>
          <p:cNvSpPr/>
          <p:nvPr userDrawn="1"/>
        </p:nvSpPr>
        <p:spPr>
          <a:xfrm>
            <a:off x="0" y="3453024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D87D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4B990A-63C7-8445-8432-624FE0788228}"/>
              </a:ext>
            </a:extLst>
          </p:cNvPr>
          <p:cNvSpPr/>
          <p:nvPr userDrawn="1"/>
        </p:nvSpPr>
        <p:spPr>
          <a:xfrm>
            <a:off x="601884" y="3453024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AE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6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" y="4"/>
            <a:ext cx="12182253" cy="6858609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idx="4294967295"/>
          </p:nvPr>
        </p:nvSpPr>
        <p:spPr>
          <a:xfrm>
            <a:off x="712615" y="2370393"/>
            <a:ext cx="4477368" cy="1105347"/>
          </a:xfrm>
        </p:spPr>
        <p:txBody>
          <a:bodyPr anchor="t">
            <a:norm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Cover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Title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Placeholder</a:t>
            </a:r>
            <a:endParaRPr lang="en-US" sz="4000" b="1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4294967295"/>
          </p:nvPr>
        </p:nvSpPr>
        <p:spPr>
          <a:xfrm>
            <a:off x="751115" y="3886069"/>
            <a:ext cx="4438868" cy="5098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Optional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Sub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Header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Holder</a:t>
            </a:r>
            <a:endParaRPr lang="en-US" sz="1400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5" y="366207"/>
            <a:ext cx="2875184" cy="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9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66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E19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1" y="38884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E19D39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D8603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1" y="38884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70935" y="6472945"/>
            <a:ext cx="11902580" cy="381907"/>
            <a:chOff x="270934" y="6472889"/>
            <a:chExt cx="11902580" cy="381907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359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24A1A8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99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45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30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548FD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99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45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2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E19D39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99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45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27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2410020" y="1"/>
            <a:ext cx="278553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Table of Contents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Table of Contents title can be changed to Agenda or other titles.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Contents with bullet points can be changed and additional bullets can be added by pressing return to create a new line.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01710" y="1515292"/>
            <a:ext cx="10972801" cy="482454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 marL="627047" indent="-165096">
              <a:defRPr sz="1800"/>
            </a:lvl3pPr>
            <a:lvl4pPr marL="801668" indent="-174621">
              <a:defRPr sz="1800"/>
            </a:lvl4pPr>
            <a:lvl5pPr marL="974701" indent="-166684"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 dirty="0" smtClean="0"/>
              <a:t>Presentation Section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5" y="145799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ea typeface="Verdana" pitchFamily="34" charset="0"/>
              </a:rPr>
              <a:t>Click to edit Master title style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>
          <a:xfrm>
            <a:off x="1" y="6400869"/>
            <a:ext cx="518160" cy="365125"/>
          </a:xfrm>
          <a:prstGeom prst="rect">
            <a:avLst/>
          </a:prstGeom>
        </p:spPr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4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descreen Video Layout-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669740"/>
          </a:xfrm>
          <a:prstGeom prst="rect">
            <a:avLst/>
          </a:prstGeom>
          <a:gradFill>
            <a:gsLst>
              <a:gs pos="0">
                <a:srgbClr val="131E2A"/>
              </a:gs>
              <a:gs pos="74000">
                <a:srgbClr val="1B516A"/>
              </a:gs>
              <a:gs pos="83000">
                <a:srgbClr val="1B516A"/>
              </a:gs>
              <a:gs pos="100000">
                <a:srgbClr val="131E2A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6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6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712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98" y="469361"/>
            <a:ext cx="1280481" cy="3514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 userDrawn="1"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Video Playback Slide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Click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icon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and select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 userDrawn="1"/>
        </p:nvSpPr>
        <p:spPr>
          <a:xfrm>
            <a:off x="12405448" y="5382134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2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65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65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98" y="565162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Video Playback Slide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Click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icon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and select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34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400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71" y="5816490"/>
            <a:ext cx="1014703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435" y="5527453"/>
            <a:ext cx="10506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  <a:t>Official pediatric teaching </a:t>
            </a:r>
            <a:b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</a:br>
            <a: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  <a:t>hospital of</a:t>
            </a:r>
          </a:p>
          <a:p>
            <a:pPr algn="r"/>
            <a:endParaRPr lang="en-US" sz="700" dirty="0">
              <a:solidFill>
                <a:prstClr val="white"/>
              </a:solidFill>
              <a:latin typeface="Avenir Medium" panose="02000503020000020003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65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6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6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6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712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98" y="469361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 Onl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2410020" y="0"/>
            <a:ext cx="2785533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One Column Content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Standard layout allows you for use with text or you may click the icons in the center for Tables, Charts, SmartArt or media.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Contents with bullet points can be changed and additional bullets can be added by pressing return to create a new line.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65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351" y="1451102"/>
            <a:ext cx="10978116" cy="354845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quarter" idx="16"/>
          </p:nvPr>
        </p:nvSpPr>
        <p:spPr>
          <a:xfrm>
            <a:off x="601708" y="1920240"/>
            <a:ext cx="10972801" cy="4419600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47" indent="-165096">
              <a:defRPr sz="1800">
                <a:latin typeface="+mj-lt"/>
              </a:defRPr>
            </a:lvl3pPr>
            <a:lvl4pPr marL="801668" indent="-174621">
              <a:defRPr sz="1800">
                <a:latin typeface="+mj-lt"/>
              </a:defRPr>
            </a:lvl4pPr>
            <a:lvl5pPr marL="974701" indent="-166684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5" y="145801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14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2410020" y="1"/>
            <a:ext cx="278553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Table of Contents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Table of Contents title can be changed to Agenda or other titles.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Contents with bullet points can be changed and additional bullets can be added by pressing return to create a new line.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01709" y="1515292"/>
            <a:ext cx="10972801" cy="482454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 marL="627047" indent="-165096">
              <a:defRPr sz="1800"/>
            </a:lvl3pPr>
            <a:lvl4pPr marL="801668" indent="-174621">
              <a:defRPr sz="1800"/>
            </a:lvl4pPr>
            <a:lvl5pPr marL="974701" indent="-166684"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 dirty="0" smtClean="0"/>
              <a:t>Presentation Section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5" y="145797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ea typeface="Verdana" pitchFamily="34" charset="0"/>
              </a:rPr>
              <a:t>Click to edit Master title style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>
          <a:xfrm>
            <a:off x="1" y="6400867"/>
            <a:ext cx="518160" cy="365125"/>
          </a:xfrm>
          <a:prstGeom prst="rect">
            <a:avLst/>
          </a:prstGeom>
        </p:spPr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Widescreen Video Layout-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669740"/>
          </a:xfrm>
          <a:prstGeom prst="rect">
            <a:avLst/>
          </a:prstGeom>
          <a:gradFill>
            <a:gsLst>
              <a:gs pos="0">
                <a:srgbClr val="131E2A"/>
              </a:gs>
              <a:gs pos="74000">
                <a:srgbClr val="1B516A"/>
              </a:gs>
              <a:gs pos="83000">
                <a:srgbClr val="1B516A"/>
              </a:gs>
              <a:gs pos="100000">
                <a:srgbClr val="131E2A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3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3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3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3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63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63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710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97" y="469359"/>
            <a:ext cx="1280481" cy="3514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 userDrawn="1"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Video Playback Slide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Click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icon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and select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 userDrawn="1"/>
        </p:nvSpPr>
        <p:spPr>
          <a:xfrm>
            <a:off x="12405448" y="5382133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65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63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63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97" y="565160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Video Playback Slide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Click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icon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and select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33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398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3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3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70" y="5816488"/>
            <a:ext cx="1014703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434" y="5527453"/>
            <a:ext cx="10506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  <a:t>Official pediatric teaching </a:t>
            </a:r>
            <a:b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</a:br>
            <a: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  <a:t>hospital of</a:t>
            </a:r>
          </a:p>
          <a:p>
            <a:pPr algn="r"/>
            <a:endParaRPr lang="en-US" sz="700" dirty="0">
              <a:solidFill>
                <a:prstClr val="white"/>
              </a:solidFill>
              <a:latin typeface="Avenir Medium" panose="02000503020000020003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63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3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3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63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63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6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710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97" y="469359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" y="4"/>
            <a:ext cx="12182253" cy="6858609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idx="4294967295"/>
          </p:nvPr>
        </p:nvSpPr>
        <p:spPr>
          <a:xfrm>
            <a:off x="712615" y="2370405"/>
            <a:ext cx="4477368" cy="1105347"/>
          </a:xfrm>
        </p:spPr>
        <p:txBody>
          <a:bodyPr anchor="t">
            <a:norm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Cover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Title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Placeholder</a:t>
            </a:r>
            <a:endParaRPr lang="en-US" sz="4000" b="1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4294967295"/>
          </p:nvPr>
        </p:nvSpPr>
        <p:spPr>
          <a:xfrm>
            <a:off x="751115" y="3886069"/>
            <a:ext cx="4438868" cy="5098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Optional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Sub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Header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Holder</a:t>
            </a:r>
            <a:endParaRPr lang="en-US" sz="1400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5" y="366219"/>
            <a:ext cx="2875184" cy="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8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rgbClr val="E19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9" y="388860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E19D39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82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D8603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9" y="388860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70935" y="6472957"/>
            <a:ext cx="11902580" cy="381907"/>
            <a:chOff x="270934" y="6472889"/>
            <a:chExt cx="11902580" cy="381907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24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24A1A8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7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57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40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548FD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7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57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41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E19D39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907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57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85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715" y="1399625"/>
            <a:ext cx="5173740" cy="408858"/>
          </a:xfrm>
        </p:spPr>
        <p:txBody>
          <a:bodyPr anchor="b"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2410020" y="2"/>
            <a:ext cx="2785533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Two Column Text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Replace slide title text.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65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7"/>
          </p:nvPr>
        </p:nvSpPr>
        <p:spPr>
          <a:xfrm>
            <a:off x="6412137" y="1884972"/>
            <a:ext cx="5185459" cy="462241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+mj-lt"/>
              </a:defRPr>
            </a:lvl1pPr>
            <a:lvl2pPr>
              <a:defRPr sz="1800">
                <a:solidFill>
                  <a:schemeClr val="tx1"/>
                </a:solidFill>
                <a:latin typeface="+mj-lt"/>
              </a:defRPr>
            </a:lvl2pPr>
            <a:lvl3pPr>
              <a:defRPr sz="1800">
                <a:solidFill>
                  <a:schemeClr val="tx1"/>
                </a:solidFill>
                <a:latin typeface="+mj-lt"/>
              </a:defRPr>
            </a:lvl3pPr>
            <a:lvl4pPr>
              <a:defRPr sz="1800">
                <a:solidFill>
                  <a:schemeClr val="tx1"/>
                </a:solidFill>
                <a:latin typeface="+mj-lt"/>
              </a:defRPr>
            </a:lvl4pPr>
            <a:lvl5pPr>
              <a:defRPr sz="18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5915" y="1414522"/>
            <a:ext cx="5173740" cy="408858"/>
          </a:xfrm>
        </p:spPr>
        <p:txBody>
          <a:bodyPr anchor="b"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2"/>
          </p:nvPr>
        </p:nvSpPr>
        <p:spPr>
          <a:xfrm>
            <a:off x="624758" y="1885038"/>
            <a:ext cx="5174423" cy="462240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+mj-lt"/>
              </a:defRPr>
            </a:lvl1pPr>
            <a:lvl2pPr marL="400041" indent="-165096">
              <a:defRPr sz="1800">
                <a:solidFill>
                  <a:schemeClr val="tx1"/>
                </a:solidFill>
                <a:latin typeface="+mj-lt"/>
              </a:defRPr>
            </a:lvl2pPr>
            <a:lvl3pPr marL="627047" indent="-165096">
              <a:defRPr sz="1800">
                <a:solidFill>
                  <a:schemeClr val="tx1"/>
                </a:solidFill>
                <a:latin typeface="+mj-lt"/>
              </a:defRPr>
            </a:lvl3pPr>
            <a:lvl4pPr marL="801668" indent="-174621">
              <a:defRPr sz="1800">
                <a:solidFill>
                  <a:schemeClr val="tx1"/>
                </a:solidFill>
                <a:latin typeface="+mj-lt"/>
              </a:defRPr>
            </a:lvl4pPr>
            <a:lvl5pPr marL="1027088" indent="-171446">
              <a:buFont typeface="Arial" panose="020B0604020202020204" pitchFamily="34" charset="0"/>
              <a:buChar char="–"/>
              <a:defRPr sz="18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5" y="145801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73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2410020" y="1"/>
            <a:ext cx="278553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Table of Contents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Table of Contents title can be changed to Agenda or other titles.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Contents with bullet points can be changed and additional bullets can be added by pressing return to create a new line.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01697" y="1515292"/>
            <a:ext cx="10972801" cy="482454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 marL="627047" indent="-165096">
              <a:defRPr sz="1800"/>
            </a:lvl3pPr>
            <a:lvl4pPr marL="801668" indent="-174621">
              <a:defRPr sz="1800"/>
            </a:lvl4pPr>
            <a:lvl5pPr marL="974701" indent="-166684"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 dirty="0" smtClean="0"/>
              <a:t>Presentation Section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5" y="145781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ea typeface="Verdana" pitchFamily="34" charset="0"/>
              </a:rPr>
              <a:t>Click to edit Master title style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>
          <a:xfrm>
            <a:off x="1" y="6400849"/>
            <a:ext cx="518160" cy="365125"/>
          </a:xfrm>
          <a:prstGeom prst="rect">
            <a:avLst/>
          </a:prstGeom>
        </p:spPr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Widescreen Video Layout-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669740"/>
          </a:xfrm>
          <a:prstGeom prst="rect">
            <a:avLst/>
          </a:prstGeom>
          <a:gradFill>
            <a:gsLst>
              <a:gs pos="0">
                <a:srgbClr val="131E2A"/>
              </a:gs>
              <a:gs pos="74000">
                <a:srgbClr val="1B516A"/>
              </a:gs>
              <a:gs pos="83000">
                <a:srgbClr val="1B516A"/>
              </a:gs>
              <a:gs pos="100000">
                <a:srgbClr val="131E2A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4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4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4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4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4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4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694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85" y="469343"/>
            <a:ext cx="1280481" cy="3514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 userDrawn="1"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Video Playback Slide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Click the icon and select your video source, choose your file and click “insert”.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 userDrawn="1"/>
        </p:nvSpPr>
        <p:spPr>
          <a:xfrm>
            <a:off x="12405448" y="5382124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</a:p>
        </p:txBody>
      </p:sp>
    </p:spTree>
    <p:extLst>
      <p:ext uri="{BB962C8B-B14F-4D97-AF65-F5344CB8AC3E}">
        <p14:creationId xmlns:p14="http://schemas.microsoft.com/office/powerpoint/2010/main" val="32548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47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47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85" y="565142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Video Playback Slide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Click the icon and select your video source, choose your file and click “insert”.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24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386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4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4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58" y="5816470"/>
            <a:ext cx="1014703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422" y="5527453"/>
            <a:ext cx="10506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  <a:t>Official pediatric teaching </a:t>
            </a:r>
            <a:b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</a:br>
            <a: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  <a:t>hospital of</a:t>
            </a:r>
          </a:p>
          <a:p>
            <a:pPr algn="r"/>
            <a:endParaRPr lang="en-US" sz="700" dirty="0">
              <a:solidFill>
                <a:prstClr val="white"/>
              </a:solidFill>
              <a:latin typeface="Avenir Medium" panose="02000503020000020003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47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4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4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4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4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6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694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85" y="469343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1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" y="4"/>
            <a:ext cx="12182253" cy="6858609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idx="4294967295"/>
          </p:nvPr>
        </p:nvSpPr>
        <p:spPr>
          <a:xfrm>
            <a:off x="712615" y="2370375"/>
            <a:ext cx="4477368" cy="1105347"/>
          </a:xfrm>
        </p:spPr>
        <p:txBody>
          <a:bodyPr anchor="t">
            <a:norm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Cover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Title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Placeholder</a:t>
            </a:r>
            <a:endParaRPr lang="en-US" sz="4000" b="1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4294967295"/>
          </p:nvPr>
        </p:nvSpPr>
        <p:spPr>
          <a:xfrm>
            <a:off x="751115" y="3886069"/>
            <a:ext cx="4438868" cy="5098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Optional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Sub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Header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Holder</a:t>
            </a:r>
            <a:endParaRPr lang="en-US" sz="1400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5" y="366191"/>
            <a:ext cx="2875184" cy="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rgbClr val="E19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89" y="388836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E19D39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2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D8603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89" y="388836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70935" y="6472927"/>
            <a:ext cx="11902580" cy="381907"/>
            <a:chOff x="270934" y="6472889"/>
            <a:chExt cx="11902580" cy="381907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98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24A1A8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87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27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71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548FD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87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27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857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E19D39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87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27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20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01708" y="2009840"/>
            <a:ext cx="3513137" cy="4497607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47" indent="-165096">
              <a:defRPr sz="1800">
                <a:latin typeface="+mj-lt"/>
              </a:defRPr>
            </a:lvl3pPr>
            <a:lvl4pPr marL="801668" indent="-174621">
              <a:defRPr sz="1800">
                <a:latin typeface="+mj-lt"/>
              </a:defRPr>
            </a:lvl4pPr>
            <a:lvl5pPr marL="974701" indent="-166684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65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45" y="1377400"/>
            <a:ext cx="3505199" cy="408858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9630" y="1377400"/>
            <a:ext cx="3505199" cy="408858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6723" y="1377400"/>
            <a:ext cx="3505199" cy="408858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1"/>
          </p:nvPr>
        </p:nvSpPr>
        <p:spPr>
          <a:xfrm>
            <a:off x="4315661" y="2009839"/>
            <a:ext cx="3513137" cy="4516113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47" indent="-165096">
              <a:defRPr sz="1800">
                <a:latin typeface="+mj-lt"/>
              </a:defRPr>
            </a:lvl3pPr>
            <a:lvl4pPr marL="801668" indent="-174621">
              <a:defRPr sz="1800">
                <a:latin typeface="+mj-lt"/>
              </a:defRPr>
            </a:lvl4pPr>
            <a:lvl5pPr marL="974701" indent="-166684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quarter" idx="22"/>
          </p:nvPr>
        </p:nvSpPr>
        <p:spPr>
          <a:xfrm>
            <a:off x="8052754" y="2009839"/>
            <a:ext cx="3513137" cy="4516113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47" indent="-165096">
              <a:defRPr sz="1800">
                <a:latin typeface="+mj-lt"/>
              </a:defRPr>
            </a:lvl3pPr>
            <a:lvl4pPr marL="801668" indent="-174621">
              <a:defRPr sz="1800">
                <a:latin typeface="+mj-lt"/>
              </a:defRPr>
            </a:lvl4pPr>
            <a:lvl5pPr marL="974701" indent="-166684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5" y="145801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2410020" y="2"/>
            <a:ext cx="2785533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Three Column Text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Replace slide title text.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7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" y="4"/>
            <a:ext cx="12182253" cy="6858609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idx="4294967295"/>
          </p:nvPr>
        </p:nvSpPr>
        <p:spPr>
          <a:xfrm>
            <a:off x="712615" y="2370365"/>
            <a:ext cx="4477368" cy="1105347"/>
          </a:xfrm>
        </p:spPr>
        <p:txBody>
          <a:bodyPr anchor="t">
            <a:norm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Cover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Title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Placeholder</a:t>
            </a:r>
            <a:endParaRPr lang="en-US" sz="4000" b="1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4294967295"/>
          </p:nvPr>
        </p:nvSpPr>
        <p:spPr>
          <a:xfrm>
            <a:off x="751115" y="3886069"/>
            <a:ext cx="4438868" cy="5098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Optional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Sub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Header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Holder</a:t>
            </a:r>
            <a:endParaRPr lang="en-US" sz="1400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5" y="366181"/>
            <a:ext cx="2875184" cy="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17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rgbClr val="E19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82" y="388826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E19D39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D8603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82" y="388826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70935" y="6472917"/>
            <a:ext cx="11902580" cy="381907"/>
            <a:chOff x="270934" y="6472889"/>
            <a:chExt cx="11902580" cy="381907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24A1A8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81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17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83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548FD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81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17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691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E19D39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81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917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03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2410020" y="1"/>
            <a:ext cx="278553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Table of Contents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Table of Contents title can be changed to Agenda or other titles.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Contents with bullet points can be changed and additional bullets can be added by pressing return to create a new line.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01678" y="1515292"/>
            <a:ext cx="10972801" cy="482454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 marL="627047" indent="-165096">
              <a:defRPr sz="1800"/>
            </a:lvl3pPr>
            <a:lvl4pPr marL="801668" indent="-174621">
              <a:defRPr sz="1800"/>
            </a:lvl4pPr>
            <a:lvl5pPr marL="974701" indent="-166684"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 dirty="0" smtClean="0"/>
              <a:t>Presentation Section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5" y="145757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ea typeface="Verdana" pitchFamily="34" charset="0"/>
              </a:rPr>
              <a:t>Click to edit Master title style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>
          <a:xfrm>
            <a:off x="1" y="6400821"/>
            <a:ext cx="518160" cy="365125"/>
          </a:xfrm>
          <a:prstGeom prst="rect">
            <a:avLst/>
          </a:prstGeom>
        </p:spPr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Widescreen Video Layout-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669740"/>
          </a:xfrm>
          <a:prstGeom prst="rect">
            <a:avLst/>
          </a:prstGeom>
          <a:gradFill>
            <a:gsLst>
              <a:gs pos="0">
                <a:srgbClr val="131E2A"/>
              </a:gs>
              <a:gs pos="74000">
                <a:srgbClr val="1B516A"/>
              </a:gs>
              <a:gs pos="83000">
                <a:srgbClr val="1B516A"/>
              </a:gs>
              <a:gs pos="100000">
                <a:srgbClr val="131E2A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17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17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17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17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17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17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668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66" y="469317"/>
            <a:ext cx="1280481" cy="3514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 userDrawn="1"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Video Playback Slide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Click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icon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and select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 userDrawn="1"/>
        </p:nvSpPr>
        <p:spPr>
          <a:xfrm>
            <a:off x="12405448" y="5382110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22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22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66" y="565114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Video Playback Slide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Click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icon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and select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10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368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17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17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39" y="5816442"/>
            <a:ext cx="1014703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403" y="5527453"/>
            <a:ext cx="10506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  <a:t>Official pediatric teaching </a:t>
            </a:r>
            <a:b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</a:br>
            <a: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  <a:t>hospital of</a:t>
            </a:r>
          </a:p>
          <a:p>
            <a:pPr algn="r"/>
            <a:endParaRPr lang="en-US" sz="700" dirty="0">
              <a:solidFill>
                <a:prstClr val="white"/>
              </a:solidFill>
              <a:latin typeface="Avenir Medium" panose="02000503020000020003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22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17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17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17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17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6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668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66" y="469317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10020" y="0"/>
            <a:ext cx="2785533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Body Text &amp; Chart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Replace slide title text.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bottom of page for graphs or charts, use colors within theme.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65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348" y="1381842"/>
            <a:ext cx="11021184" cy="408858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5" y="145801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6"/>
          </p:nvPr>
        </p:nvSpPr>
        <p:spPr>
          <a:xfrm>
            <a:off x="601708" y="1920240"/>
            <a:ext cx="10972801" cy="4419600"/>
          </a:xfr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47" indent="-165096">
              <a:defRPr sz="1800">
                <a:latin typeface="+mj-lt"/>
              </a:defRPr>
            </a:lvl3pPr>
            <a:lvl4pPr marL="801668" indent="-174621">
              <a:defRPr sz="1800">
                <a:latin typeface="+mj-lt"/>
              </a:defRPr>
            </a:lvl4pPr>
            <a:lvl5pPr marL="974701" indent="-166684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793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E385A-C54E-4DBB-A469-28E23FF9B8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9073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3200" b="0" i="0">
                <a:solidFill>
                  <a:srgbClr val="24A1A8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43377" y="2419350"/>
            <a:ext cx="10509598" cy="2716213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431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06" y="5824337"/>
            <a:ext cx="7247159" cy="81252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5"/>
            <a:ext cx="4294188" cy="669085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Icon to Insert an Approved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6800" y="1391478"/>
            <a:ext cx="6732104" cy="1580322"/>
          </a:xfrm>
          <a:noFill/>
        </p:spPr>
        <p:txBody>
          <a:bodyPr lIns="91440" tIns="91440" rIns="91440" bIns="91440" anchor="b" anchorCtr="0">
            <a:noAutofit/>
          </a:bodyPr>
          <a:lstStyle>
            <a:lvl1pPr algn="l">
              <a:lnSpc>
                <a:spcPct val="100000"/>
              </a:lnSpc>
              <a:defRPr sz="2700" b="0" i="0" baseline="0">
                <a:solidFill>
                  <a:schemeClr val="accent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76801" y="3240164"/>
            <a:ext cx="6732104" cy="2315817"/>
          </a:xfrm>
          <a:noFill/>
          <a:ln>
            <a:noFill/>
          </a:ln>
        </p:spPr>
        <p:txBody>
          <a:bodyPr lIns="91440" tIns="91440" rIns="91440" bIns="91440" anchor="t" anchorCtr="0">
            <a:normAutofit/>
          </a:bodyPr>
          <a:lstStyle>
            <a:lvl1pPr marL="0" indent="0" algn="l">
              <a:lnSpc>
                <a:spcPct val="80000"/>
              </a:lnSpc>
              <a:buNone/>
              <a:defRPr sz="1800" b="0" i="0" cap="none" baseline="0">
                <a:solidFill>
                  <a:schemeClr val="bg1">
                    <a:lumMod val="50000"/>
                  </a:schemeClr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 smtClean="0"/>
              <a:t>Presentation Subtitle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01572-4128-7C4A-8376-F739E8291841}"/>
              </a:ext>
            </a:extLst>
          </p:cNvPr>
          <p:cNvSpPr txBox="1"/>
          <p:nvPr userDrawn="1"/>
        </p:nvSpPr>
        <p:spPr>
          <a:xfrm>
            <a:off x="12410020" y="5"/>
            <a:ext cx="2785533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>
                <a:latin typeface="+mj-lt"/>
                <a:cs typeface="Arial" panose="020B0604020202020204" pitchFamily="34" charset="0"/>
              </a:rPr>
              <a:t>Title Page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The presentation subtitle can also be used for the date. If a subtitle is not needed, delete the text box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Approved Photography is available on the Intranet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in the Brand Shop where MS Office Templates are hosted.</a:t>
            </a: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/>
        </p:nvSpPr>
        <p:spPr>
          <a:xfrm>
            <a:off x="2" y="6762813"/>
            <a:ext cx="4293679" cy="11889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/>
        </p:nvSpPr>
        <p:spPr>
          <a:xfrm>
            <a:off x="4375978" y="6762813"/>
            <a:ext cx="7816025" cy="11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2410020" y="3168652"/>
            <a:ext cx="2785533" cy="244682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Use Brand theme colors ONLY.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Do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not allow content to exceed space provided. Content should not extend beyond the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green/blue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line/footer.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Headline must be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36pt – shorten your title to fit in the space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provided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Only use “Arial” as the font for all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text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and never size under 16pt for presentations.</a:t>
            </a: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/>
        </p:nvSpPr>
        <p:spPr>
          <a:xfrm>
            <a:off x="2" y="6762813"/>
            <a:ext cx="4293679" cy="11889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/>
        </p:nvSpPr>
        <p:spPr>
          <a:xfrm>
            <a:off x="4375978" y="6762813"/>
            <a:ext cx="7816025" cy="11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C3959C-BAA4-8D4F-8282-40AE2ADBE870}"/>
              </a:ext>
            </a:extLst>
          </p:cNvPr>
          <p:cNvSpPr/>
          <p:nvPr userDrawn="1"/>
        </p:nvSpPr>
        <p:spPr>
          <a:xfrm>
            <a:off x="2" y="6762813"/>
            <a:ext cx="4293679" cy="1188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2C1E30-1F94-7346-8EAF-38DDC4353066}"/>
              </a:ext>
            </a:extLst>
          </p:cNvPr>
          <p:cNvSpPr/>
          <p:nvPr userDrawn="1"/>
        </p:nvSpPr>
        <p:spPr>
          <a:xfrm>
            <a:off x="4375978" y="6762813"/>
            <a:ext cx="7816025" cy="118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2006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2410020" y="2"/>
            <a:ext cx="2785533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>
                <a:latin typeface="+mj-lt"/>
                <a:cs typeface="Arial" panose="020B0604020202020204" pitchFamily="34" charset="0"/>
              </a:rPr>
              <a:t>Table of Contents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Table of Contents title can be changed to Agenda or other titles.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Contents with bullet points can be changed and additional bullets can be added by pressing return to create a new line.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01666" y="1515292"/>
            <a:ext cx="10972801" cy="4824549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351">
                <a:latin typeface="+mj-lt"/>
              </a:defRPr>
            </a:lvl2pPr>
            <a:lvl3pPr marL="470286" indent="-123822">
              <a:defRPr sz="1351">
                <a:latin typeface="+mj-lt"/>
              </a:defRPr>
            </a:lvl3pPr>
            <a:lvl4pPr marL="601252" indent="-130966">
              <a:defRPr sz="1351">
                <a:latin typeface="+mj-lt"/>
              </a:defRPr>
            </a:lvl4pPr>
            <a:lvl5pPr marL="731026" indent="-125013">
              <a:buFont typeface="Courier New" panose="02070309020205020404" pitchFamily="49" charset="0"/>
              <a:buChar char="o"/>
              <a:defRPr sz="1351">
                <a:latin typeface="+mj-lt"/>
              </a:defRPr>
            </a:lvl5pPr>
          </a:lstStyle>
          <a:p>
            <a:pPr lvl="0"/>
            <a:r>
              <a:rPr lang="en-US" dirty="0" smtClean="0"/>
              <a:t>Presentation Section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5" y="145739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smtClean="0">
                <a:ea typeface="Verdana" pitchFamily="34" charset="0"/>
              </a:rPr>
              <a:t>Click to edit Master title style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>
          <a:xfrm>
            <a:off x="1" y="6400803"/>
            <a:ext cx="5181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1885" y="4"/>
            <a:ext cx="10980515" cy="3324225"/>
          </a:xfrm>
        </p:spPr>
        <p:txBody>
          <a:bodyPr anchor="b"/>
          <a:lstStyle>
            <a:lvl1pPr algn="ctr"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Divider Title/Quote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97F1CE-A508-A142-8E2E-0F01BEEB9F75}"/>
              </a:ext>
            </a:extLst>
          </p:cNvPr>
          <p:cNvSpPr/>
          <p:nvPr/>
        </p:nvSpPr>
        <p:spPr>
          <a:xfrm>
            <a:off x="0" y="3453024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B990A-63C7-8445-8432-624FE0788228}"/>
              </a:ext>
            </a:extLst>
          </p:cNvPr>
          <p:cNvSpPr/>
          <p:nvPr/>
        </p:nvSpPr>
        <p:spPr>
          <a:xfrm>
            <a:off x="601884" y="3453024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2410020" y="3168652"/>
            <a:ext cx="2785533" cy="244682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Use Brand theme colors ONLY.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Do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not allow content to exceed space provided. Content should not extend beyond the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green/blue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line/footer.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Headline must be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36pt – shorten your title to fit in the space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provided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Only use “Arial” as the font for all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text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and never size under 16pt for presentations.</a:t>
            </a: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97F1CE-A508-A142-8E2E-0F01BEEB9F75}"/>
              </a:ext>
            </a:extLst>
          </p:cNvPr>
          <p:cNvSpPr/>
          <p:nvPr/>
        </p:nvSpPr>
        <p:spPr>
          <a:xfrm>
            <a:off x="0" y="3453024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4B990A-63C7-8445-8432-624FE0788228}"/>
              </a:ext>
            </a:extLst>
          </p:cNvPr>
          <p:cNvSpPr/>
          <p:nvPr/>
        </p:nvSpPr>
        <p:spPr>
          <a:xfrm>
            <a:off x="601884" y="3453024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2410020" y="0"/>
            <a:ext cx="2785533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 smtClean="0">
                <a:latin typeface="+mj-lt"/>
                <a:cs typeface="Arial" panose="020B0604020202020204" pitchFamily="34" charset="0"/>
              </a:rPr>
              <a:t>Divider</a:t>
            </a:r>
            <a:r>
              <a:rPr lang="en-US" sz="900" b="1" i="0" baseline="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900" b="1" i="0" dirty="0" smtClean="0">
                <a:latin typeface="+mj-lt"/>
                <a:cs typeface="Arial" panose="020B0604020202020204" pitchFamily="34" charset="0"/>
              </a:rPr>
              <a:t>Layout</a:t>
            </a:r>
            <a:endParaRPr lang="en-US" sz="900" b="1" i="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Use divider slides to organize the flow of your presentation or to call out quotes or words of importance.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97F1CE-A508-A142-8E2E-0F01BEEB9F75}"/>
              </a:ext>
            </a:extLst>
          </p:cNvPr>
          <p:cNvSpPr/>
          <p:nvPr userDrawn="1"/>
        </p:nvSpPr>
        <p:spPr>
          <a:xfrm>
            <a:off x="0" y="3453024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4B990A-63C7-8445-8432-624FE0788228}"/>
              </a:ext>
            </a:extLst>
          </p:cNvPr>
          <p:cNvSpPr/>
          <p:nvPr userDrawn="1"/>
        </p:nvSpPr>
        <p:spPr>
          <a:xfrm>
            <a:off x="601884" y="3453024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768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 Onl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2410020" y="0"/>
            <a:ext cx="2785533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 smtClean="0">
                <a:latin typeface="+mj-lt"/>
                <a:cs typeface="Arial" panose="020B0604020202020204" pitchFamily="34" charset="0"/>
              </a:rPr>
              <a:t>One Column Content </a:t>
            </a:r>
            <a:r>
              <a:rPr lang="en-US" sz="900" b="1" i="0" dirty="0">
                <a:latin typeface="+mj-lt"/>
                <a:cs typeface="Arial" panose="020B0604020202020204" pitchFamily="34" charset="0"/>
              </a:rPr>
              <a:t>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Standard layout allows you for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use with text or you may click the icons in the center for Tables, Charts, SmartArt or media.</a:t>
            </a: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Contents with bullet points can be changed and additional bullets can be added by pressing return to create a new line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03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350" y="1451040"/>
            <a:ext cx="10978116" cy="354845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latin typeface="+mj-lt"/>
              </a:defRPr>
            </a:lvl1pPr>
            <a:lvl2pPr>
              <a:defRPr sz="1351" baseline="0"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quarter" idx="16"/>
          </p:nvPr>
        </p:nvSpPr>
        <p:spPr>
          <a:xfrm>
            <a:off x="601666" y="1920240"/>
            <a:ext cx="10972801" cy="4419600"/>
          </a:xfrm>
        </p:spPr>
        <p:txBody>
          <a:bodyPr>
            <a:normAutofit/>
          </a:bodyPr>
          <a:lstStyle>
            <a:lvl1pPr>
              <a:defRPr sz="1351">
                <a:latin typeface="+mj-lt"/>
              </a:defRPr>
            </a:lvl1pPr>
            <a:lvl2pPr>
              <a:defRPr sz="1351">
                <a:latin typeface="+mj-lt"/>
              </a:defRPr>
            </a:lvl2pPr>
            <a:lvl3pPr marL="470286" indent="-123822">
              <a:defRPr sz="1351">
                <a:latin typeface="+mj-lt"/>
              </a:defRPr>
            </a:lvl3pPr>
            <a:lvl4pPr marL="601252" indent="-130966">
              <a:defRPr sz="1351">
                <a:latin typeface="+mj-lt"/>
              </a:defRPr>
            </a:lvl4pPr>
            <a:lvl5pPr marL="731026" indent="-125013">
              <a:buFont typeface="Courier New" panose="02070309020205020404" pitchFamily="49" charset="0"/>
              <a:buChar char="o"/>
              <a:defRPr sz="1351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5" y="145739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74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715" y="1399625"/>
            <a:ext cx="5173740" cy="408858"/>
          </a:xfrm>
        </p:spPr>
        <p:txBody>
          <a:bodyPr anchor="b">
            <a:noAutofit/>
          </a:bodyPr>
          <a:lstStyle>
            <a:lvl1pPr marL="0" indent="0">
              <a:buNone/>
              <a:defRPr sz="1800" b="1" baseline="0">
                <a:latin typeface="+mj-lt"/>
              </a:defRPr>
            </a:lvl1pPr>
            <a:lvl2pPr>
              <a:defRPr sz="1351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2410020" y="5"/>
            <a:ext cx="2785533" cy="106182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>
                <a:latin typeface="+mj-lt"/>
                <a:cs typeface="Arial" panose="020B0604020202020204" pitchFamily="34" charset="0"/>
              </a:rPr>
              <a:t>Two Column Text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03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7"/>
          </p:nvPr>
        </p:nvSpPr>
        <p:spPr>
          <a:xfrm>
            <a:off x="6412136" y="1884972"/>
            <a:ext cx="5185459" cy="4622410"/>
          </a:xfrm>
        </p:spPr>
        <p:txBody>
          <a:bodyPr>
            <a:normAutofit/>
          </a:bodyPr>
          <a:lstStyle>
            <a:lvl1pPr>
              <a:defRPr sz="1351">
                <a:solidFill>
                  <a:schemeClr val="tx1"/>
                </a:solidFill>
                <a:latin typeface="+mj-lt"/>
              </a:defRPr>
            </a:lvl1pPr>
            <a:lvl2pPr>
              <a:defRPr sz="1351">
                <a:solidFill>
                  <a:schemeClr val="tx1"/>
                </a:solidFill>
                <a:latin typeface="+mj-lt"/>
              </a:defRPr>
            </a:lvl2pPr>
            <a:lvl3pPr>
              <a:defRPr sz="1351">
                <a:solidFill>
                  <a:schemeClr val="tx1"/>
                </a:solidFill>
                <a:latin typeface="+mj-lt"/>
              </a:defRPr>
            </a:lvl3pPr>
            <a:lvl4pPr>
              <a:defRPr sz="1351">
                <a:solidFill>
                  <a:schemeClr val="tx1"/>
                </a:solidFill>
                <a:latin typeface="+mj-lt"/>
              </a:defRPr>
            </a:lvl4pPr>
            <a:lvl5pPr>
              <a:defRPr sz="135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5915" y="1414522"/>
            <a:ext cx="5173740" cy="408858"/>
          </a:xfrm>
        </p:spPr>
        <p:txBody>
          <a:bodyPr anchor="b">
            <a:noAutofit/>
          </a:bodyPr>
          <a:lstStyle>
            <a:lvl1pPr marL="0" indent="0">
              <a:buNone/>
              <a:defRPr sz="1800" b="1" baseline="0">
                <a:latin typeface="+mj-lt"/>
              </a:defRPr>
            </a:lvl1pPr>
            <a:lvl2pPr>
              <a:defRPr sz="1351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2"/>
          </p:nvPr>
        </p:nvSpPr>
        <p:spPr>
          <a:xfrm>
            <a:off x="624717" y="1884976"/>
            <a:ext cx="5174423" cy="4622409"/>
          </a:xfrm>
        </p:spPr>
        <p:txBody>
          <a:bodyPr>
            <a:normAutofit/>
          </a:bodyPr>
          <a:lstStyle>
            <a:lvl1pPr>
              <a:defRPr sz="1351">
                <a:solidFill>
                  <a:schemeClr val="tx1"/>
                </a:solidFill>
                <a:latin typeface="+mj-lt"/>
              </a:defRPr>
            </a:lvl1pPr>
            <a:lvl2pPr marL="300031" indent="-123822">
              <a:defRPr sz="1351">
                <a:solidFill>
                  <a:schemeClr val="tx1"/>
                </a:solidFill>
                <a:latin typeface="+mj-lt"/>
              </a:defRPr>
            </a:lvl2pPr>
            <a:lvl3pPr marL="470286" indent="-123822">
              <a:defRPr sz="1351">
                <a:solidFill>
                  <a:schemeClr val="tx1"/>
                </a:solidFill>
                <a:latin typeface="+mj-lt"/>
              </a:defRPr>
            </a:lvl3pPr>
            <a:lvl4pPr marL="601252" indent="-130966">
              <a:defRPr sz="1351">
                <a:solidFill>
                  <a:schemeClr val="tx1"/>
                </a:solidFill>
                <a:latin typeface="+mj-lt"/>
              </a:defRPr>
            </a:lvl4pPr>
            <a:lvl5pPr marL="770315" indent="-128585">
              <a:buFont typeface="Arial" panose="020B0604020202020204" pitchFamily="34" charset="0"/>
              <a:buChar char="–"/>
              <a:defRPr sz="135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5" y="145739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523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01666" y="2009778"/>
            <a:ext cx="3513137" cy="4497607"/>
          </a:xfrm>
        </p:spPr>
        <p:txBody>
          <a:bodyPr>
            <a:normAutofit/>
          </a:bodyPr>
          <a:lstStyle>
            <a:lvl1pPr>
              <a:defRPr sz="1351">
                <a:latin typeface="+mj-lt"/>
              </a:defRPr>
            </a:lvl1pPr>
            <a:lvl2pPr>
              <a:defRPr sz="1351">
                <a:latin typeface="+mj-lt"/>
              </a:defRPr>
            </a:lvl2pPr>
            <a:lvl3pPr marL="470286" indent="-123822">
              <a:defRPr sz="1351">
                <a:latin typeface="+mj-lt"/>
              </a:defRPr>
            </a:lvl3pPr>
            <a:lvl4pPr marL="601252" indent="-130966">
              <a:defRPr sz="1351">
                <a:latin typeface="+mj-lt"/>
              </a:defRPr>
            </a:lvl4pPr>
            <a:lvl5pPr marL="731026" indent="-125013">
              <a:buFont typeface="Courier New" panose="02070309020205020404" pitchFamily="49" charset="0"/>
              <a:buChar char="o"/>
              <a:defRPr sz="1351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03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3" y="1377400"/>
            <a:ext cx="3505199" cy="408858"/>
          </a:xfrm>
        </p:spPr>
        <p:txBody>
          <a:bodyPr anchor="b">
            <a:noAutofit/>
          </a:bodyPr>
          <a:lstStyle>
            <a:lvl1pPr marL="0" indent="0">
              <a:buNone/>
              <a:defRPr sz="1500" b="1" baseline="0">
                <a:latin typeface="+mj-lt"/>
              </a:defRPr>
            </a:lvl1pPr>
            <a:lvl2pPr>
              <a:defRPr sz="1351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9589" y="1377400"/>
            <a:ext cx="3505199" cy="408858"/>
          </a:xfrm>
        </p:spPr>
        <p:txBody>
          <a:bodyPr anchor="b">
            <a:noAutofit/>
          </a:bodyPr>
          <a:lstStyle>
            <a:lvl1pPr marL="0" indent="0">
              <a:buNone/>
              <a:defRPr sz="1500" b="1" baseline="0">
                <a:latin typeface="+mj-lt"/>
              </a:defRPr>
            </a:lvl1pPr>
            <a:lvl2pPr>
              <a:defRPr sz="1351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6682" y="1377400"/>
            <a:ext cx="3505199" cy="408858"/>
          </a:xfrm>
        </p:spPr>
        <p:txBody>
          <a:bodyPr anchor="b">
            <a:noAutofit/>
          </a:bodyPr>
          <a:lstStyle>
            <a:lvl1pPr marL="0" indent="0">
              <a:buNone/>
              <a:defRPr sz="1500" b="1" baseline="0">
                <a:latin typeface="+mj-lt"/>
              </a:defRPr>
            </a:lvl1pPr>
            <a:lvl2pPr>
              <a:defRPr sz="1351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1"/>
          </p:nvPr>
        </p:nvSpPr>
        <p:spPr>
          <a:xfrm>
            <a:off x="4315620" y="2009777"/>
            <a:ext cx="3513137" cy="4516113"/>
          </a:xfrm>
        </p:spPr>
        <p:txBody>
          <a:bodyPr>
            <a:normAutofit/>
          </a:bodyPr>
          <a:lstStyle>
            <a:lvl1pPr>
              <a:defRPr sz="1351">
                <a:latin typeface="+mj-lt"/>
              </a:defRPr>
            </a:lvl1pPr>
            <a:lvl2pPr>
              <a:defRPr sz="1351">
                <a:latin typeface="+mj-lt"/>
              </a:defRPr>
            </a:lvl2pPr>
            <a:lvl3pPr marL="470286" indent="-123822">
              <a:defRPr sz="1351">
                <a:latin typeface="+mj-lt"/>
              </a:defRPr>
            </a:lvl3pPr>
            <a:lvl4pPr marL="601252" indent="-130966">
              <a:defRPr sz="1351">
                <a:latin typeface="+mj-lt"/>
              </a:defRPr>
            </a:lvl4pPr>
            <a:lvl5pPr marL="731026" indent="-125013">
              <a:buFont typeface="Courier New" panose="02070309020205020404" pitchFamily="49" charset="0"/>
              <a:buChar char="o"/>
              <a:defRPr sz="1351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quarter" idx="22"/>
          </p:nvPr>
        </p:nvSpPr>
        <p:spPr>
          <a:xfrm>
            <a:off x="8052713" y="2009777"/>
            <a:ext cx="3513137" cy="4516113"/>
          </a:xfrm>
        </p:spPr>
        <p:txBody>
          <a:bodyPr>
            <a:normAutofit/>
          </a:bodyPr>
          <a:lstStyle>
            <a:lvl1pPr>
              <a:defRPr sz="1351">
                <a:latin typeface="+mj-lt"/>
              </a:defRPr>
            </a:lvl1pPr>
            <a:lvl2pPr>
              <a:defRPr sz="1351">
                <a:latin typeface="+mj-lt"/>
              </a:defRPr>
            </a:lvl2pPr>
            <a:lvl3pPr marL="470286" indent="-123822">
              <a:defRPr sz="1351">
                <a:latin typeface="+mj-lt"/>
              </a:defRPr>
            </a:lvl3pPr>
            <a:lvl4pPr marL="601252" indent="-130966">
              <a:defRPr sz="1351">
                <a:latin typeface="+mj-lt"/>
              </a:defRPr>
            </a:lvl4pPr>
            <a:lvl5pPr marL="731026" indent="-125013">
              <a:buFont typeface="Courier New" panose="02070309020205020404" pitchFamily="49" charset="0"/>
              <a:buChar char="o"/>
              <a:defRPr sz="1351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5" y="145739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2410020" y="5"/>
            <a:ext cx="2785533" cy="106182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 smtClean="0">
                <a:latin typeface="+mj-lt"/>
                <a:cs typeface="Arial" panose="020B0604020202020204" pitchFamily="34" charset="0"/>
              </a:rPr>
              <a:t>Three </a:t>
            </a:r>
            <a:r>
              <a:rPr lang="en-US" sz="900" b="1" i="0" dirty="0">
                <a:latin typeface="+mj-lt"/>
                <a:cs typeface="Arial" panose="020B0604020202020204" pitchFamily="34" charset="0"/>
              </a:rPr>
              <a:t>Column Text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7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10020" y="2"/>
            <a:ext cx="2785533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>
                <a:latin typeface="+mj-lt"/>
                <a:cs typeface="Arial" panose="020B0604020202020204" pitchFamily="34" charset="0"/>
              </a:rPr>
              <a:t>Body Text &amp; Chart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Use bottom of page for graphs or charts, use colors within theme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03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348" y="1381842"/>
            <a:ext cx="11021184" cy="408858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latin typeface="+mj-lt"/>
              </a:defRPr>
            </a:lvl1pPr>
            <a:lvl2pPr>
              <a:defRPr sz="1351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5" y="145739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6"/>
          </p:nvPr>
        </p:nvSpPr>
        <p:spPr>
          <a:xfrm>
            <a:off x="601666" y="1920240"/>
            <a:ext cx="10972801" cy="4419600"/>
          </a:xfrm>
        </p:spPr>
        <p:txBody>
          <a:bodyPr/>
          <a:lstStyle>
            <a:lvl1pPr>
              <a:defRPr sz="1500">
                <a:latin typeface="+mj-lt"/>
              </a:defRPr>
            </a:lvl1pPr>
            <a:lvl2pPr>
              <a:defRPr sz="1351">
                <a:latin typeface="+mj-lt"/>
              </a:defRPr>
            </a:lvl2pPr>
            <a:lvl3pPr marL="470286" indent="-123822">
              <a:defRPr sz="1351">
                <a:latin typeface="+mj-lt"/>
              </a:defRPr>
            </a:lvl3pPr>
            <a:lvl4pPr marL="601252" indent="-130966">
              <a:defRPr sz="1351">
                <a:latin typeface="+mj-lt"/>
              </a:defRPr>
            </a:lvl4pPr>
            <a:lvl5pPr marL="731026" indent="-125013">
              <a:buFont typeface="Courier New" panose="02070309020205020404" pitchFamily="49" charset="0"/>
              <a:buChar char="o"/>
              <a:defRPr sz="1351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3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65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663" y="4620343"/>
            <a:ext cx="11021184" cy="408858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  <a:lvl2pPr>
              <a:defRPr sz="1800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01885" y="1346266"/>
            <a:ext cx="11003963" cy="3122613"/>
          </a:xfr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Click Icon to Insert an approved Image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6"/>
          </p:nvPr>
        </p:nvSpPr>
        <p:spPr>
          <a:xfrm>
            <a:off x="601707" y="5180796"/>
            <a:ext cx="11004183" cy="1326651"/>
          </a:xfrm>
        </p:spPr>
        <p:txBody>
          <a:bodyPr>
            <a:no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47" indent="-165096">
              <a:defRPr sz="1800">
                <a:latin typeface="+mj-lt"/>
              </a:defRPr>
            </a:lvl3pPr>
            <a:lvl4pPr marL="801668" indent="-174621">
              <a:defRPr sz="1800">
                <a:latin typeface="+mj-lt"/>
              </a:defRPr>
            </a:lvl4pPr>
            <a:lvl5pPr marL="974701" indent="-166684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5" y="145801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410020" y="0"/>
            <a:ext cx="2785533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Image with Caption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Replace slide title text.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bottom of page for graphs or charts, use colors within theme.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03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EDE84D6-7FCB-1E4F-BFEB-5F762B096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663" y="4620343"/>
            <a:ext cx="11021184" cy="408858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latin typeface="+mj-lt"/>
              </a:defRPr>
            </a:lvl1pPr>
            <a:lvl2pPr>
              <a:defRPr sz="1351" baseline="0"/>
            </a:lvl2pPr>
          </a:lstStyle>
          <a:p>
            <a:pPr lvl="0"/>
            <a:r>
              <a:rPr lang="en-US" dirty="0" smtClean="0"/>
              <a:t>Paragraph Header Text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01885" y="1346204"/>
            <a:ext cx="11003963" cy="3122613"/>
          </a:xfrm>
        </p:spPr>
        <p:txBody>
          <a:bodyPr/>
          <a:lstStyle>
            <a:lvl1pPr marL="0" marR="0" indent="0" algn="l" defTabSz="342891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342891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Click Icon to Insert an approved Image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6"/>
          </p:nvPr>
        </p:nvSpPr>
        <p:spPr>
          <a:xfrm>
            <a:off x="601666" y="5180734"/>
            <a:ext cx="11004183" cy="1326651"/>
          </a:xfrm>
        </p:spPr>
        <p:txBody>
          <a:bodyPr>
            <a:noAutofit/>
          </a:bodyPr>
          <a:lstStyle>
            <a:lvl1pPr>
              <a:defRPr sz="1351">
                <a:latin typeface="+mj-lt"/>
              </a:defRPr>
            </a:lvl1pPr>
            <a:lvl2pPr>
              <a:defRPr sz="1351">
                <a:latin typeface="+mj-lt"/>
              </a:defRPr>
            </a:lvl2pPr>
            <a:lvl3pPr marL="470286" indent="-123822">
              <a:defRPr sz="1351">
                <a:latin typeface="+mj-lt"/>
              </a:defRPr>
            </a:lvl3pPr>
            <a:lvl4pPr marL="601252" indent="-130966">
              <a:defRPr sz="1351">
                <a:latin typeface="+mj-lt"/>
              </a:defRPr>
            </a:lvl4pPr>
            <a:lvl5pPr marL="731026" indent="-125013">
              <a:buFont typeface="Courier New" panose="02070309020205020404" pitchFamily="49" charset="0"/>
              <a:buChar char="o"/>
              <a:defRPr sz="1351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5" y="145739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410020" y="2"/>
            <a:ext cx="2785533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 smtClean="0">
                <a:latin typeface="+mj-lt"/>
                <a:cs typeface="Arial" panose="020B0604020202020204" pitchFamily="34" charset="0"/>
              </a:rPr>
              <a:t>Image with Caption Layout</a:t>
            </a:r>
            <a:endParaRPr lang="en-US" sz="900" b="1" i="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Use bottom of page for graphs or charts, use colors within theme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2410020" y="2"/>
            <a:ext cx="2785533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>
                <a:latin typeface="+mj-lt"/>
                <a:cs typeface="Arial" panose="020B0604020202020204" pitchFamily="34" charset="0"/>
              </a:rPr>
              <a:t>Body Text and Image 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Replace slide title text.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Click the icon within the image box to add a picture. Picture must not exceed size of box provided.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6"/>
          </p:nvPr>
        </p:nvSpPr>
        <p:spPr>
          <a:xfrm>
            <a:off x="4508502" y="1371602"/>
            <a:ext cx="7066185" cy="5029199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 sz="1351">
                <a:latin typeface="+mj-lt"/>
              </a:defRPr>
            </a:lvl2pPr>
            <a:lvl3pPr marL="470286" indent="-123822">
              <a:defRPr sz="1351">
                <a:latin typeface="+mj-lt"/>
              </a:defRPr>
            </a:lvl3pPr>
            <a:lvl4pPr marL="601252" indent="-130966">
              <a:defRPr sz="1351">
                <a:latin typeface="+mj-lt"/>
              </a:defRPr>
            </a:lvl4pPr>
            <a:lvl5pPr marL="731026" indent="-125013">
              <a:buFont typeface="Courier New" panose="02070309020205020404" pitchFamily="49" charset="0"/>
              <a:buChar char="o"/>
              <a:defRPr sz="1351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01887" y="1365811"/>
            <a:ext cx="3691792" cy="532504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Insert an approved Image</a:t>
            </a:r>
            <a:endParaRPr lang="en-US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03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5" y="145739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92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03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5C9D51C3-137E-43D4-BC6C-26BF83E0A7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410020" y="-4296"/>
            <a:ext cx="2785533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 smtClean="0">
                <a:latin typeface="+mj-lt"/>
                <a:cs typeface="Arial" panose="020B0604020202020204" pitchFamily="34" charset="0"/>
              </a:rPr>
              <a:t>Blank Layout</a:t>
            </a:r>
            <a:endParaRPr lang="en-US" sz="900" b="1" i="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This layout should only be used for organizing content during and never to be used in a live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presentation.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10020" y="-4296"/>
            <a:ext cx="2785533" cy="2101729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1" b="1" i="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Oversized Content</a:t>
            </a:r>
            <a:endParaRPr lang="en-US" sz="1351" b="1" i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This layout is</a:t>
            </a:r>
            <a:r>
              <a:rPr lang="en-US" sz="1351" baseline="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to</a:t>
            </a:r>
            <a:r>
              <a:rPr lang="en-US" sz="135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be used sparingly</a:t>
            </a:r>
            <a:r>
              <a:rPr lang="en-US" sz="1351" baseline="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as a last resort.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 u="sng" baseline="0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1" u="sng" baseline="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Never place content outside of the placeholder box – footer must always appear with proper margin space.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552" y="6264248"/>
            <a:ext cx="1291475" cy="35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1"/>
            <a:ext cx="11589027" cy="131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10020" y="3168652"/>
            <a:ext cx="2785533" cy="244682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Use Brand theme colors ONLY.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Do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not allow content to exceed space provided. Content should not extend beyond the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green/blue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line/footer.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Only use “Arial” as the font for all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text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and never size under 16pt for presentations.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aseline="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4762"/>
            <a:ext cx="12192000" cy="6127481"/>
          </a:xfrm>
          <a:solidFill>
            <a:srgbClr val="E0E0E0"/>
          </a:solidFill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9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Video Layout-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669740"/>
          </a:xfrm>
          <a:prstGeom prst="rect">
            <a:avLst/>
          </a:prstGeom>
          <a:gradFill>
            <a:gsLst>
              <a:gs pos="0">
                <a:srgbClr val="131E2A"/>
              </a:gs>
              <a:gs pos="74000">
                <a:srgbClr val="1B516A"/>
              </a:gs>
              <a:gs pos="83000">
                <a:srgbClr val="1B516A"/>
              </a:gs>
              <a:gs pos="100000">
                <a:srgbClr val="131E2A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9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9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9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9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099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099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20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650"/>
            <a:ext cx="8897715" cy="674981"/>
          </a:xfrm>
        </p:spPr>
        <p:txBody>
          <a:bodyPr/>
          <a:lstStyle>
            <a:lvl1pPr>
              <a:defRPr sz="2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4" y="469299"/>
            <a:ext cx="1280481" cy="3514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 userDrawn="1"/>
        </p:nvSpPr>
        <p:spPr>
          <a:xfrm>
            <a:off x="12405451" y="2367"/>
            <a:ext cx="2785533" cy="161582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 smtClean="0">
                <a:latin typeface="+mj-lt"/>
                <a:cs typeface="Arial" panose="020B0604020202020204" pitchFamily="34" charset="0"/>
              </a:rPr>
              <a:t>Video Playback Slide </a:t>
            </a:r>
            <a:r>
              <a:rPr lang="en-US" sz="900" b="1" i="0" dirty="0">
                <a:latin typeface="+mj-lt"/>
                <a:cs typeface="Arial" panose="020B0604020202020204" pitchFamily="34" charset="0"/>
              </a:rPr>
              <a:t>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Click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the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icon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and select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Best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practice is to use </a:t>
            </a:r>
            <a:r>
              <a:rPr lang="en-US" sz="900" b="1" baseline="0" dirty="0" smtClean="0">
                <a:latin typeface="+mj-lt"/>
                <a:cs typeface="Arial" panose="020B0604020202020204" pitchFamily="34" charset="0"/>
              </a:rPr>
              <a:t>a file saved locally on the computer 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to avoid technology and/or internet failure during presentation.</a:t>
            </a: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dirty="0" smtClean="0">
                <a:latin typeface="+mj-lt"/>
                <a:cs typeface="Arial" panose="020B0604020202020204" pitchFamily="34" charset="0"/>
              </a:rPr>
              <a:t>Do not insert any text on this slide.</a:t>
            </a:r>
            <a:endParaRPr lang="en-US" sz="900" b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 userDrawn="1"/>
        </p:nvSpPr>
        <p:spPr>
          <a:xfrm>
            <a:off x="12405448" y="5382102"/>
            <a:ext cx="2785533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Do not allow content to exceed space provided.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Use this layout for embedded video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playback only.</a:t>
            </a: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4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4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4" y="565096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51" y="2367"/>
            <a:ext cx="2785533" cy="161582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 smtClean="0">
                <a:latin typeface="+mj-lt"/>
                <a:cs typeface="Arial" panose="020B0604020202020204" pitchFamily="34" charset="0"/>
              </a:rPr>
              <a:t>Video Playback Slide </a:t>
            </a:r>
            <a:r>
              <a:rPr lang="en-US" sz="900" b="1" i="0" dirty="0">
                <a:latin typeface="+mj-lt"/>
                <a:cs typeface="Arial" panose="020B0604020202020204" pitchFamily="34" charset="0"/>
              </a:rPr>
              <a:t>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Click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the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icon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and select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Best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practice is to use </a:t>
            </a:r>
            <a:r>
              <a:rPr lang="en-US" sz="900" b="1" baseline="0" dirty="0" smtClean="0">
                <a:latin typeface="+mj-lt"/>
                <a:cs typeface="Arial" panose="020B0604020202020204" pitchFamily="34" charset="0"/>
              </a:rPr>
              <a:t>a file saved locally on the computer 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to avoid technology and/or internet failure during presentation.</a:t>
            </a: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dirty="0" smtClean="0">
                <a:latin typeface="+mj-lt"/>
                <a:cs typeface="Arial" panose="020B0604020202020204" pitchFamily="34" charset="0"/>
              </a:rPr>
              <a:t>Do not insert any text on this slide.</a:t>
            </a:r>
            <a:endParaRPr lang="en-US" sz="900" b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02"/>
            <a:ext cx="2785533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Do not allow content to exceed space provided.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Use this layout for embedded video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playback only.</a:t>
            </a: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356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9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9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27" y="5816424"/>
            <a:ext cx="1014703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391" y="5527453"/>
            <a:ext cx="1050607" cy="31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1" rIns="0" bIns="34291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25" i="0" dirty="0">
                <a:solidFill>
                  <a:schemeClr val="bg1"/>
                </a:solidFill>
                <a:latin typeface="+mj-lt"/>
              </a:rPr>
              <a:t>Official pediatric teaching </a:t>
            </a:r>
            <a:br>
              <a:rPr lang="en-US" sz="525" i="0" dirty="0">
                <a:solidFill>
                  <a:schemeClr val="bg1"/>
                </a:solidFill>
                <a:latin typeface="+mj-lt"/>
              </a:rPr>
            </a:br>
            <a:r>
              <a:rPr lang="en-US" sz="525" i="0" dirty="0">
                <a:solidFill>
                  <a:schemeClr val="bg1"/>
                </a:solidFill>
                <a:latin typeface="+mj-lt"/>
              </a:rPr>
              <a:t>hospital of</a:t>
            </a:r>
          </a:p>
          <a:p>
            <a:pPr algn="r"/>
            <a:endParaRPr lang="en-US" sz="525" b="0" dirty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4"/>
            <a:ext cx="12192000" cy="6669741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74000">
                <a:schemeClr val="accent3">
                  <a:lumMod val="75000"/>
                </a:schemeClr>
              </a:gs>
              <a:gs pos="8300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9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9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099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099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26" name="Media Placeholder 2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650"/>
            <a:ext cx="8897715" cy="674981"/>
          </a:xfrm>
        </p:spPr>
        <p:txBody>
          <a:bodyPr/>
          <a:lstStyle>
            <a:lvl1pPr>
              <a:defRPr sz="2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4" y="469299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4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4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4" y="565096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51" y="2367"/>
            <a:ext cx="2785533" cy="161582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 smtClean="0">
                <a:latin typeface="+mj-lt"/>
                <a:cs typeface="Arial" panose="020B0604020202020204" pitchFamily="34" charset="0"/>
              </a:rPr>
              <a:t>Video Playback Slide </a:t>
            </a:r>
            <a:r>
              <a:rPr lang="en-US" sz="900" b="1" i="0" dirty="0">
                <a:latin typeface="+mj-lt"/>
                <a:cs typeface="Arial" panose="020B0604020202020204" pitchFamily="34" charset="0"/>
              </a:rPr>
              <a:t>Layout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Click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the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icon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and select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Best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practice is to use </a:t>
            </a:r>
            <a:r>
              <a:rPr lang="en-US" sz="900" b="1" baseline="0" dirty="0" smtClean="0">
                <a:latin typeface="+mj-lt"/>
                <a:cs typeface="Arial" panose="020B0604020202020204" pitchFamily="34" charset="0"/>
              </a:rPr>
              <a:t>a file saved locally on the computer 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to avoid technology and/or internet failure during presentation.</a:t>
            </a: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dirty="0" smtClean="0">
                <a:latin typeface="+mj-lt"/>
                <a:cs typeface="Arial" panose="020B0604020202020204" pitchFamily="34" charset="0"/>
              </a:rPr>
              <a:t>Do not insert any text on this slide.</a:t>
            </a:r>
            <a:endParaRPr lang="en-US" sz="900" b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02"/>
            <a:ext cx="2785533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Do not allow content to exceed space provided.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Use this layout for embedded video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playback only.</a:t>
            </a: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356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9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9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27" y="5816424"/>
            <a:ext cx="1014703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391" y="5527453"/>
            <a:ext cx="1050607" cy="31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1" rIns="0" bIns="34291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25" i="0" dirty="0">
                <a:solidFill>
                  <a:schemeClr val="bg1"/>
                </a:solidFill>
                <a:latin typeface="+mj-lt"/>
              </a:rPr>
              <a:t>Official pediatric teaching </a:t>
            </a:r>
            <a:br>
              <a:rPr lang="en-US" sz="525" i="0" dirty="0">
                <a:solidFill>
                  <a:schemeClr val="bg1"/>
                </a:solidFill>
                <a:latin typeface="+mj-lt"/>
              </a:rPr>
            </a:br>
            <a:r>
              <a:rPr lang="en-US" sz="525" i="0" dirty="0">
                <a:solidFill>
                  <a:schemeClr val="bg1"/>
                </a:solidFill>
                <a:latin typeface="+mj-lt"/>
              </a:rPr>
              <a:t>hospital of</a:t>
            </a:r>
          </a:p>
          <a:p>
            <a:pPr algn="r"/>
            <a:endParaRPr lang="en-US" sz="525" b="0" dirty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4"/>
            <a:ext cx="12192000" cy="6669741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74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9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9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099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099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+mj-lt"/>
            </a:endParaRPr>
          </a:p>
        </p:txBody>
      </p:sp>
      <p:sp>
        <p:nvSpPr>
          <p:cNvPr id="26" name="Media Placeholder 2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473169" y="1166270"/>
            <a:ext cx="9244584" cy="5200078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650"/>
            <a:ext cx="8897715" cy="674981"/>
          </a:xfrm>
        </p:spPr>
        <p:txBody>
          <a:bodyPr/>
          <a:lstStyle>
            <a:lvl1pPr>
              <a:defRPr sz="2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4" y="469299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fld id="{B843EBE1-A8D8-4492-B7A7-97378D0BB0F7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8C1-E43A-45FD-BD90-7F3D2AA510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978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00" y="6191251"/>
            <a:ext cx="3302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615CA-7C01-47FA-9837-3AF55D469A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42652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810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2410020" y="1"/>
            <a:ext cx="278553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Table of Contents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Table of Contents title can be changed to Agenda or other titles.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Contents with bullet points can be changed and additional bullets can be added by pressing return to create a new line.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01669" y="1515292"/>
            <a:ext cx="10972801" cy="482454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 marL="627047" indent="-165096">
              <a:defRPr sz="1800"/>
            </a:lvl3pPr>
            <a:lvl4pPr marL="801668" indent="-174621">
              <a:defRPr sz="1800"/>
            </a:lvl4pPr>
            <a:lvl5pPr marL="974701" indent="-166684"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 dirty="0" smtClean="0"/>
              <a:t>Presentation Section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5" y="145738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ea typeface="Verdana" pitchFamily="34" charset="0"/>
              </a:rPr>
              <a:t>Click to edit Master title style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>
          <a:xfrm>
            <a:off x="1" y="6400809"/>
            <a:ext cx="518160" cy="365125"/>
          </a:xfrm>
          <a:prstGeom prst="rect">
            <a:avLst/>
          </a:prstGeom>
        </p:spPr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2410020" y="0"/>
            <a:ext cx="2785533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Body Text and Image 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Replace slide title text.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Update paragraph copy as needed. Use indent tool for more styles – bold, regular copy, bullets, etc.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Click the icon within the image box to add a picture. Picture must not exceed size of box provided.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6"/>
          </p:nvPr>
        </p:nvSpPr>
        <p:spPr>
          <a:xfrm>
            <a:off x="4508515" y="1371602"/>
            <a:ext cx="7066185" cy="5029199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 sz="1800">
                <a:latin typeface="+mj-lt"/>
              </a:defRPr>
            </a:lvl2pPr>
            <a:lvl3pPr marL="627047" indent="-165096">
              <a:defRPr sz="1800">
                <a:latin typeface="+mj-lt"/>
              </a:defRPr>
            </a:lvl3pPr>
            <a:lvl4pPr marL="801668" indent="-174621">
              <a:defRPr sz="1800">
                <a:latin typeface="+mj-lt"/>
              </a:defRPr>
            </a:lvl4pPr>
            <a:lvl5pPr marL="974701" indent="-166684">
              <a:buFont typeface="Courier New" panose="02070309020205020404" pitchFamily="49" charset="0"/>
              <a:buChar char="o"/>
              <a:defRPr sz="18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01887" y="1365811"/>
            <a:ext cx="3691792" cy="532504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Icon to Insert an approved Image</a:t>
            </a:r>
            <a:endParaRPr lang="en-US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00865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01885" y="145801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135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descreen Video Layout-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669740"/>
          </a:xfrm>
          <a:prstGeom prst="rect">
            <a:avLst/>
          </a:prstGeom>
          <a:gradFill>
            <a:gsLst>
              <a:gs pos="0">
                <a:srgbClr val="131E2A"/>
              </a:gs>
              <a:gs pos="74000">
                <a:srgbClr val="1B516A"/>
              </a:gs>
              <a:gs pos="83000">
                <a:srgbClr val="1B516A"/>
              </a:gs>
              <a:gs pos="100000">
                <a:srgbClr val="131E2A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0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0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0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0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0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0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651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8" y="469300"/>
            <a:ext cx="1280481" cy="3514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 userDrawn="1"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Video Playback Slide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Click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icon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and select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 userDrawn="1"/>
        </p:nvSpPr>
        <p:spPr>
          <a:xfrm>
            <a:off x="12405448" y="5382104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3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Widescreen Video Layout-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1" y="4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4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CDD1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8" y="565102"/>
            <a:ext cx="1280481" cy="35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8D4A0-B1D0-9E47-84EB-79B52E51DB63}"/>
              </a:ext>
            </a:extLst>
          </p:cNvPr>
          <p:cNvSpPr txBox="1"/>
          <p:nvPr/>
        </p:nvSpPr>
        <p:spPr>
          <a:xfrm>
            <a:off x="12405452" y="2367"/>
            <a:ext cx="2785533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Video Playback Slide </a:t>
            </a: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Layout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background image must be replaced to use this page.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Click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the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icon </a:t>
            </a: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and select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your video source, choose your file and click “insert”.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Best practice is to use </a:t>
            </a:r>
            <a:r>
              <a:rPr lang="en-US" sz="1200" b="1" dirty="0" smtClean="0">
                <a:solidFill>
                  <a:srgbClr val="181818"/>
                </a:solidFill>
                <a:cs typeface="Arial" panose="020B0604020202020204" pitchFamily="34" charset="0"/>
              </a:rPr>
              <a:t>a file saved locally on the computer </a:t>
            </a: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to avoid technology and/or internet failure during presentation.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Do not insert any text on this slide.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E66E2-1EC7-A34E-BF5D-EC37ABD0B36E}"/>
              </a:ext>
            </a:extLst>
          </p:cNvPr>
          <p:cNvSpPr txBox="1"/>
          <p:nvPr/>
        </p:nvSpPr>
        <p:spPr>
          <a:xfrm>
            <a:off x="12405448" y="5382104"/>
            <a:ext cx="278553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</a:t>
            </a:r>
          </a:p>
          <a:p>
            <a:pPr>
              <a:defRPr/>
            </a:pPr>
            <a:endParaRPr lang="en-US" sz="1200" dirty="0" smtClean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181818"/>
                </a:solidFill>
                <a:cs typeface="Arial" panose="020B0604020202020204" pitchFamily="34" charset="0"/>
              </a:rPr>
              <a:t>Use this layout for embedded video playback only.</a:t>
            </a: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1" hasCustomPrompt="1"/>
          </p:nvPr>
        </p:nvSpPr>
        <p:spPr>
          <a:xfrm>
            <a:off x="618360" y="573741"/>
            <a:ext cx="9855033" cy="5543456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0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0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31" y="5816430"/>
            <a:ext cx="1014703" cy="313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5460B-BD07-5141-AADE-F9DFD41CF99B}"/>
              </a:ext>
            </a:extLst>
          </p:cNvPr>
          <p:cNvSpPr txBox="1"/>
          <p:nvPr/>
        </p:nvSpPr>
        <p:spPr bwMode="auto">
          <a:xfrm>
            <a:off x="10807395" y="5527453"/>
            <a:ext cx="10506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  <a:t>Official pediatric teaching </a:t>
            </a:r>
            <a:b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</a:br>
            <a:r>
              <a:rPr lang="en-US" sz="700" dirty="0">
                <a:solidFill>
                  <a:prstClr val="white"/>
                </a:solidFill>
                <a:latin typeface="Avenir Roman" panose="02000503020000020003" pitchFamily="2" charset="0"/>
              </a:rPr>
              <a:t>hospital of</a:t>
            </a:r>
          </a:p>
          <a:p>
            <a:pPr algn="r"/>
            <a:endParaRPr lang="en-US" sz="700" dirty="0">
              <a:solidFill>
                <a:prstClr val="white"/>
              </a:solidFill>
              <a:latin typeface="Avenir Medium" panose="02000503020000020003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4"/>
            <a:ext cx="12192000" cy="6669741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74000">
                <a:schemeClr val="accent2">
                  <a:lumMod val="7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0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0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0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0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6" name="Media Placeholder 2"/>
          <p:cNvSpPr>
            <a:spLocks noGrp="1"/>
          </p:cNvSpPr>
          <p:nvPr>
            <p:ph type="media" sz="quarter" idx="12" hasCustomPrompt="1"/>
          </p:nvPr>
        </p:nvSpPr>
        <p:spPr>
          <a:xfrm>
            <a:off x="1473171" y="1166272"/>
            <a:ext cx="9245660" cy="5200684"/>
          </a:xfrm>
          <a:effectLst>
            <a:outerShdw blurRad="127000" dist="25400" sx="101000" sy="101000" algn="ctr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59413" y="245651"/>
            <a:ext cx="8897715" cy="674981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altLang="en-US" dirty="0" smtClean="0"/>
              <a:t>Your Slide Title Here</a:t>
            </a:r>
            <a:endParaRPr lang="en-US" alt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58" y="469300"/>
            <a:ext cx="1280481" cy="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6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" y="4"/>
            <a:ext cx="12182253" cy="6858609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idx="4294967295"/>
          </p:nvPr>
        </p:nvSpPr>
        <p:spPr>
          <a:xfrm>
            <a:off x="712615" y="2370347"/>
            <a:ext cx="4477368" cy="1105347"/>
          </a:xfrm>
        </p:spPr>
        <p:txBody>
          <a:bodyPr anchor="t">
            <a:norm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Cover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Title</a:t>
            </a:r>
            <a:r>
              <a:rPr lang="zh-CN" altLang="en-US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Placeholder</a:t>
            </a:r>
            <a:endParaRPr lang="en-US" sz="4000" b="1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4294967295"/>
          </p:nvPr>
        </p:nvSpPr>
        <p:spPr>
          <a:xfrm>
            <a:off x="751115" y="3886069"/>
            <a:ext cx="4438868" cy="5098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Optional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Sub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Header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Place</a:t>
            </a:r>
            <a:r>
              <a:rPr lang="zh-CN" altLang="en-US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Acumin Pro" charset="0"/>
                <a:ea typeface="Acumin Pro" charset="0"/>
                <a:cs typeface="Acumin Pro" charset="0"/>
              </a:rPr>
              <a:t>Holder</a:t>
            </a:r>
            <a:endParaRPr lang="en-US" sz="1400" dirty="0">
              <a:solidFill>
                <a:schemeClr val="bg1"/>
              </a:solidFill>
              <a:latin typeface="Acumin Pro" charset="0"/>
              <a:ea typeface="Acumin Pro" charset="0"/>
              <a:cs typeface="Acumin Pr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5" y="366160"/>
            <a:ext cx="2875184" cy="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4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E19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70" y="38880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E19D39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D8603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9" y="351904"/>
            <a:ext cx="457200" cy="457200"/>
          </a:xfrm>
          <a:prstGeom prst="ellipse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70" y="38880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70935" y="6472899"/>
            <a:ext cx="11902580" cy="381907"/>
            <a:chOff x="270934" y="6472889"/>
            <a:chExt cx="11902580" cy="381907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32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24A1A8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9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899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1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548FD6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9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899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77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5" y="1097280"/>
            <a:ext cx="10515600" cy="491864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E19D39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548FD6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1432877" y="388278"/>
            <a:ext cx="457200" cy="457200"/>
          </a:xfrm>
          <a:prstGeom prst="ellipse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24A1A8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9" y="485553"/>
            <a:ext cx="353231" cy="262650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935" y="6472899"/>
            <a:ext cx="11902580" cy="381907"/>
            <a:chOff x="270934" y="6472889"/>
            <a:chExt cx="11902580" cy="3819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" y="6472889"/>
              <a:ext cx="1485639" cy="381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4984" y="6603454"/>
              <a:ext cx="1918530" cy="22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82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E385A-C54E-4DBB-A469-28E23FF9B8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1661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5" y="145801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1884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5930B4-4548-4043-AB6A-F6A8D8C27D3B}"/>
              </a:ext>
            </a:extLst>
          </p:cNvPr>
          <p:cNvCxnSpPr>
            <a:cxnSpLocks/>
          </p:cNvCxnSpPr>
          <p:nvPr/>
        </p:nvCxnSpPr>
        <p:spPr>
          <a:xfrm>
            <a:off x="601887" y="1238560"/>
            <a:ext cx="10972800" cy="4545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1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D87D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1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AEE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2410020" y="3168683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181818"/>
                </a:solidFill>
                <a:cs typeface="Arial" panose="020B0604020202020204" pitchFamily="34" charset="0"/>
              </a:rPr>
              <a:t>Guidelines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Use Brand theme colors ONLY.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allow content to exceed space provided. Content should not extend beyond the green/blue line/footer.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Headline must be 36pt – shorten your title to fit in the space provided.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>
              <a:defRPr/>
            </a:pPr>
            <a:endParaRPr lang="en-US" sz="1200" dirty="0">
              <a:solidFill>
                <a:srgbClr val="181818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181818"/>
                </a:solidFill>
                <a:cs typeface="Arial" panose="020B0604020202020204" pitchFamily="34" charset="0"/>
              </a:rPr>
              <a:t>Only use “Arial” as the font for all text and never size under 16pt for presentations.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5930B4-4548-4043-AB6A-F6A8D8C27D3B}"/>
              </a:ext>
            </a:extLst>
          </p:cNvPr>
          <p:cNvCxnSpPr>
            <a:cxnSpLocks/>
          </p:cNvCxnSpPr>
          <p:nvPr/>
        </p:nvCxnSpPr>
        <p:spPr>
          <a:xfrm>
            <a:off x="601887" y="1238560"/>
            <a:ext cx="10972800" cy="4545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161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D87D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161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AEE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5930B4-4548-4043-AB6A-F6A8D8C27D3B}"/>
              </a:ext>
            </a:extLst>
          </p:cNvPr>
          <p:cNvCxnSpPr>
            <a:cxnSpLocks/>
          </p:cNvCxnSpPr>
          <p:nvPr userDrawn="1"/>
        </p:nvCxnSpPr>
        <p:spPr>
          <a:xfrm>
            <a:off x="601887" y="1238494"/>
            <a:ext cx="109728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161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D87D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161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AEE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124" y="347263"/>
            <a:ext cx="1876901" cy="5151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00866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fld id="{5C9D51C3-137E-43D4-BC6C-26BF83E0A7E5}" type="slidenum">
              <a:rPr lang="en-US" smtClean="0">
                <a:solidFill>
                  <a:srgbClr val="181818"/>
                </a:solidFill>
              </a:rPr>
              <a:pPr/>
              <a:t>‹#›</a:t>
            </a:fld>
            <a:endParaRPr lang="en-US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4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832" r:id="rId14"/>
    <p:sldLayoutId id="2147483833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53" r:id="rId30"/>
    <p:sldLayoutId id="2147483754" r:id="rId31"/>
    <p:sldLayoutId id="2147483755" r:id="rId32"/>
    <p:sldLayoutId id="2147483756" r:id="rId33"/>
    <p:sldLayoutId id="2147483757" r:id="rId34"/>
    <p:sldLayoutId id="2147483758" r:id="rId35"/>
    <p:sldLayoutId id="2147483759" r:id="rId36"/>
    <p:sldLayoutId id="2147483829" r:id="rId37"/>
    <p:sldLayoutId id="2147483686" r:id="rId38"/>
    <p:sldLayoutId id="2147483687" r:id="rId39"/>
    <p:sldLayoutId id="2147483690" r:id="rId40"/>
    <p:sldLayoutId id="2147483699" r:id="rId41"/>
    <p:sldLayoutId id="2147483700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71" r:id="rId50"/>
    <p:sldLayoutId id="2147483780" r:id="rId51"/>
    <p:sldLayoutId id="2147483781" r:id="rId52"/>
    <p:sldLayoutId id="2147483783" r:id="rId53"/>
    <p:sldLayoutId id="2147483784" r:id="rId54"/>
    <p:sldLayoutId id="2147483785" r:id="rId55"/>
    <p:sldLayoutId id="2147483786" r:id="rId56"/>
    <p:sldLayoutId id="2147483787" r:id="rId57"/>
    <p:sldLayoutId id="2147483788" r:id="rId58"/>
    <p:sldLayoutId id="2147483789" r:id="rId59"/>
    <p:sldLayoutId id="2147483800" r:id="rId60"/>
    <p:sldLayoutId id="2147483801" r:id="rId61"/>
    <p:sldLayoutId id="2147483802" r:id="rId62"/>
    <p:sldLayoutId id="2147483803" r:id="rId63"/>
    <p:sldLayoutId id="2147483804" r:id="rId64"/>
    <p:sldLayoutId id="2147483805" r:id="rId65"/>
    <p:sldLayoutId id="2147483806" r:id="rId66"/>
    <p:sldLayoutId id="2147483818" r:id="rId67"/>
    <p:sldLayoutId id="2147483827" r:id="rId68"/>
    <p:sldLayoutId id="2147483828" r:id="rId69"/>
    <p:sldLayoutId id="2147483909" r:id="rId70"/>
    <p:sldLayoutId id="2147483946" r:id="rId71"/>
    <p:sldLayoutId id="2147483965" r:id="rId72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9525" indent="158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/>
        <a:defRPr sz="3600" b="0" i="0" kern="1200">
          <a:solidFill>
            <a:schemeClr val="accent1"/>
          </a:solidFill>
          <a:latin typeface="+mj-lt"/>
          <a:ea typeface="Verdana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228594" marR="0" indent="-228594" algn="l" defTabSz="457189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1pPr>
      <a:lvl2pPr marL="512750" marR="0" indent="-228594" algn="l" defTabSz="457189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2pPr>
      <a:lvl3pPr marL="1142971" marR="0" indent="-228594" algn="l" defTabSz="457189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–"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3pPr>
      <a:lvl4pPr marL="1600160" marR="0" indent="-228594" algn="l" defTabSz="457189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4pPr>
      <a:lvl5pPr marL="1828754" marR="0" indent="0" algn="l" defTabSz="457189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5" orient="horz" pos="1128" userDrawn="1">
          <p15:clr>
            <a:srgbClr val="F26B43"/>
          </p15:clr>
        </p15:guide>
        <p15:guide id="6" pos="51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599" y="145735"/>
            <a:ext cx="2280228" cy="1006794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5" y="145739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1884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1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Master text styles</a:t>
            </a:r>
          </a:p>
          <a:p>
            <a:pPr marL="514338" marR="0" lvl="1" indent="-171446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51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857229" marR="0" lvl="2" indent="-171446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200121" marR="0" lvl="3" indent="-171446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1543012" marR="0" lvl="4" indent="-171446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5930B4-4548-4043-AB6A-F6A8D8C27D3B}"/>
              </a:ext>
            </a:extLst>
          </p:cNvPr>
          <p:cNvCxnSpPr>
            <a:cxnSpLocks/>
          </p:cNvCxnSpPr>
          <p:nvPr/>
        </p:nvCxnSpPr>
        <p:spPr>
          <a:xfrm>
            <a:off x="601887" y="1238498"/>
            <a:ext cx="10972800" cy="4545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9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9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2410020" y="3168652"/>
            <a:ext cx="2785533" cy="244682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Use Brand theme colors ONLY.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+mj-lt"/>
                <a:cs typeface="Arial" panose="020B0604020202020204" pitchFamily="34" charset="0"/>
              </a:rPr>
              <a:t>Do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not allow content to exceed space provided. Content should not extend beyond the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green/blue </a:t>
            </a:r>
            <a:r>
              <a:rPr lang="en-US" sz="900" dirty="0">
                <a:latin typeface="+mj-lt"/>
                <a:cs typeface="Arial" panose="020B0604020202020204" pitchFamily="34" charset="0"/>
              </a:rPr>
              <a:t>line/footer.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Headline must be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36pt – shorten your title to fit in the space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provided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Only use “Arial” as the font for all </a:t>
            </a:r>
            <a:r>
              <a:rPr lang="en-US" sz="900" dirty="0" smtClean="0">
                <a:latin typeface="+mj-lt"/>
                <a:cs typeface="Arial" panose="020B0604020202020204" pitchFamily="34" charset="0"/>
              </a:rPr>
              <a:t>text</a:t>
            </a:r>
            <a:r>
              <a:rPr lang="en-US" sz="900" baseline="0" dirty="0" smtClean="0">
                <a:latin typeface="+mj-lt"/>
                <a:cs typeface="Arial" panose="020B0604020202020204" pitchFamily="34" charset="0"/>
              </a:rPr>
              <a:t> and never size under 16pt for presentations.</a:t>
            </a:r>
            <a:endParaRPr lang="en-US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9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9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099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099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00804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1">
                <a:solidFill>
                  <a:schemeClr val="tx1"/>
                </a:solidFill>
                <a:latin typeface="+mj-lt"/>
              </a:defRPr>
            </a:lvl1pPr>
          </a:lstStyle>
          <a:p>
            <a:fld id="{5C9D51C3-137E-43D4-BC6C-26BF83E0A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7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8" r:id="rId16"/>
    <p:sldLayoutId id="2147483838" r:id="rId17"/>
    <p:sldLayoutId id="2147483847" r:id="rId18"/>
    <p:sldLayoutId id="2147483848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856" r:id="rId26"/>
    <p:sldLayoutId id="2147483910" r:id="rId27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7144" indent="119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/>
        <a:defRPr sz="2700" b="0" i="0" kern="1200">
          <a:solidFill>
            <a:schemeClr val="accent1"/>
          </a:solidFill>
          <a:latin typeface="+mj-lt"/>
          <a:ea typeface="Verdana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34289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68578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02867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171446" marR="0" indent="-171446" algn="l" defTabSz="342891" rtl="0" eaLnBrk="1" fontAlgn="auto" latinLnBrk="0" hangingPunct="1">
        <a:lnSpc>
          <a:spcPct val="90000"/>
        </a:lnSpc>
        <a:spcBef>
          <a:spcPts val="751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351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1pPr>
      <a:lvl2pPr marL="384562" marR="0" indent="-171446" algn="l" defTabSz="342891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351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2pPr>
      <a:lvl3pPr marL="857229" marR="0" indent="-171446" algn="l" defTabSz="342891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–"/>
        <a:tabLst/>
        <a:defRPr sz="1351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3pPr>
      <a:lvl4pPr marL="1200121" marR="0" indent="-171446" algn="l" defTabSz="342891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351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4pPr>
      <a:lvl5pPr marL="1371566" marR="0" indent="0" algn="l" defTabSz="342891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351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5" orient="horz" pos="1128" userDrawn="1">
          <p15:clr>
            <a:srgbClr val="F26B43"/>
          </p15:clr>
        </p15:guide>
        <p15:guide id="6" pos="512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1884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5930B4-4548-4043-AB6A-F6A8D8C27D3B}"/>
              </a:ext>
            </a:extLst>
          </p:cNvPr>
          <p:cNvCxnSpPr>
            <a:cxnSpLocks/>
          </p:cNvCxnSpPr>
          <p:nvPr/>
        </p:nvCxnSpPr>
        <p:spPr>
          <a:xfrm>
            <a:off x="601886" y="1238494"/>
            <a:ext cx="10972800" cy="4545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2410019" y="3168650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Use Brand theme colors ONLY.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allow content to exceed space provided. Content should not extend beyond the green/blue line/footer.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Headline must be 36pt – shorten your title to fit in the space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provided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Only use “Arial” as the font for all text</a:t>
            </a:r>
            <a:r>
              <a:rPr lang="en-US" sz="1200" baseline="0" dirty="0">
                <a:latin typeface="+mj-lt"/>
                <a:cs typeface="Arial" panose="020B0604020202020204" pitchFamily="34" charset="0"/>
              </a:rPr>
              <a:t> and never size under 16pt for presentations.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095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095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124" y="347197"/>
            <a:ext cx="1876901" cy="5151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00800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fld id="{5C9D51C3-137E-43D4-BC6C-26BF83E0A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44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 marL="9525" indent="158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/>
        <a:defRPr sz="3600" b="0" i="0" kern="1200">
          <a:solidFill>
            <a:schemeClr val="accent1"/>
          </a:solidFill>
          <a:latin typeface="+mj-lt"/>
          <a:ea typeface="Verdana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228600" marR="0" indent="-228600" algn="l" defTabSz="4572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1pPr>
      <a:lvl2pPr marL="512763" marR="0" indent="-228600" algn="l" defTabSz="4572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2pPr>
      <a:lvl3pPr marL="1143000" marR="0" indent="-228600" algn="l" defTabSz="4572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–"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3pPr>
      <a:lvl4pPr marL="1600200" marR="0" indent="-228600" algn="l" defTabSz="4572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4pPr>
      <a:lvl5pPr marL="1828800" marR="0" indent="0" algn="l" defTabSz="4572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5" orient="horz" pos="1128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52262-9B0A-E64D-B1C3-707FD47A2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30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1884" y="145735"/>
            <a:ext cx="88977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>
                <a:ea typeface="Verdana" pitchFamily="34" charset="0"/>
                <a:cs typeface="Verdana" pitchFamily="34" charset="0"/>
              </a:rPr>
              <a:t>Your Slide Title Here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1884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5930B4-4548-4043-AB6A-F6A8D8C27D3B}"/>
              </a:ext>
            </a:extLst>
          </p:cNvPr>
          <p:cNvCxnSpPr>
            <a:cxnSpLocks/>
          </p:cNvCxnSpPr>
          <p:nvPr/>
        </p:nvCxnSpPr>
        <p:spPr>
          <a:xfrm>
            <a:off x="601886" y="1238494"/>
            <a:ext cx="10972800" cy="4545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2410019" y="3168650"/>
            <a:ext cx="2785533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dirty="0">
                <a:latin typeface="+mj-lt"/>
                <a:cs typeface="Arial" panose="020B0604020202020204" pitchFamily="34" charset="0"/>
              </a:rPr>
              <a:t>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Use Brand theme colors ONLY.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j-lt"/>
                <a:cs typeface="Arial" panose="020B0604020202020204" pitchFamily="34" charset="0"/>
              </a:rPr>
              <a:t>Do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not allow content to exceed space provided. Content should not extend beyond the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green/blue 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line/footer.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Headline must be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36pt – shorten your title to fit in the space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provided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Do not change colors of typography. Only incorporate colors labeled “theme colors” in graphs and charts.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j-lt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Only use “Arial” as the font for all </a:t>
            </a:r>
            <a:r>
              <a:rPr lang="en-US" sz="1200" dirty="0" smtClean="0">
                <a:latin typeface="+mj-lt"/>
                <a:cs typeface="Arial" panose="020B0604020202020204" pitchFamily="34" charset="0"/>
              </a:rPr>
              <a:t>text</a:t>
            </a:r>
            <a:r>
              <a:rPr lang="en-US" sz="1200" baseline="0" dirty="0" smtClean="0">
                <a:latin typeface="+mj-lt"/>
                <a:cs typeface="Arial" panose="020B0604020202020204" pitchFamily="34" charset="0"/>
              </a:rPr>
              <a:t> and never size under 16pt for presentations.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/>
        </p:nvSpPr>
        <p:spPr>
          <a:xfrm>
            <a:off x="0" y="6767095"/>
            <a:ext cx="518160" cy="1010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/>
        </p:nvSpPr>
        <p:spPr>
          <a:xfrm>
            <a:off x="601884" y="6767095"/>
            <a:ext cx="11590115" cy="10106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AF4A2F-B75C-2A43-BDDB-6888B5E9564B}"/>
              </a:ext>
            </a:extLst>
          </p:cNvPr>
          <p:cNvSpPr/>
          <p:nvPr userDrawn="1"/>
        </p:nvSpPr>
        <p:spPr>
          <a:xfrm>
            <a:off x="0" y="6767095"/>
            <a:ext cx="518160" cy="101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FDE37D-1A64-1444-B5A5-700F63B56BCA}"/>
              </a:ext>
            </a:extLst>
          </p:cNvPr>
          <p:cNvSpPr/>
          <p:nvPr userDrawn="1"/>
        </p:nvSpPr>
        <p:spPr>
          <a:xfrm>
            <a:off x="601884" y="6767095"/>
            <a:ext cx="11590115" cy="101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124" y="347197"/>
            <a:ext cx="1876901" cy="5151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00800"/>
            <a:ext cx="518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fld id="{5C9D51C3-137E-43D4-BC6C-26BF83E0A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8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9525" indent="158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/>
        <a:defRPr sz="3600" b="0" i="0" kern="1200">
          <a:solidFill>
            <a:schemeClr val="accent1"/>
          </a:solidFill>
          <a:latin typeface="+mj-lt"/>
          <a:ea typeface="Verdana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228600" marR="0" indent="-228600" algn="l" defTabSz="4572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1pPr>
      <a:lvl2pPr marL="512763" marR="0" indent="-228600" algn="l" defTabSz="4572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2pPr>
      <a:lvl3pPr marL="1143000" marR="0" indent="-228600" algn="l" defTabSz="4572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–"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3pPr>
      <a:lvl4pPr marL="1600200" marR="0" indent="-228600" algn="l" defTabSz="4572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4pPr>
      <a:lvl5pPr marL="1828800" marR="0" indent="0" algn="l" defTabSz="4572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+mj-lt"/>
          <a:ea typeface="Verdana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5" orient="horz" pos="1128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journals.lww.com/jrnldbp/pages/currenttoc.aspx" TargetMode="Externa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2.png"/><Relationship Id="rId7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connecticutchildrens.org/community-child-health/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>
            <a:extLst>
              <a:ext uri="{FF2B5EF4-FFF2-40B4-BE49-F238E27FC236}">
                <a16:creationId xmlns:a16="http://schemas.microsoft.com/office/drawing/2014/main" id="{383023DA-BFB6-F34F-BA4A-48CC564CC0B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810000" y="3200400"/>
            <a:ext cx="7764509" cy="31394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</a:rPr>
              <a:t>Paul H. Dworkin, </a:t>
            </a:r>
            <a:r>
              <a:rPr lang="en-US" sz="2800" dirty="0" smtClean="0">
                <a:solidFill>
                  <a:schemeClr val="tx1"/>
                </a:solidFill>
              </a:rPr>
              <a:t>MD</a:t>
            </a:r>
          </a:p>
          <a:p>
            <a:pPr marL="0" indent="0" algn="ctr">
              <a:buNone/>
            </a:pPr>
            <a:r>
              <a:rPr lang="en-US" sz="2800" i="1" dirty="0" smtClean="0">
                <a:solidFill>
                  <a:schemeClr val="tx1"/>
                </a:solidFill>
              </a:rPr>
              <a:t>Environmental and Social Determinants of Child Mental Health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The Picower Institute for Learning and Memory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May 11, 2023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0B36E7E-C33A-A34A-BAD9-2A740605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1124043"/>
            <a:ext cx="7764509" cy="3581400"/>
          </a:xfrm>
        </p:spPr>
        <p:txBody>
          <a:bodyPr>
            <a:normAutofit/>
          </a:bodyPr>
          <a:lstStyle/>
          <a:p>
            <a:pPr algn="ctr">
              <a:tabLst>
                <a:tab pos="630223" algn="l"/>
              </a:tabLst>
            </a:pPr>
            <a:r>
              <a:rPr lang="en-US" sz="4000" dirty="0" smtClean="0"/>
              <a:t>From “Voice of the Family” to “Goal-Concordant Care” in Early Childhood System Building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32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12445"/>
          <a:stretch>
            <a:fillRect/>
          </a:stretch>
        </p:blipFill>
        <p:spPr>
          <a:xfrm>
            <a:off x="0" y="0"/>
            <a:ext cx="3319463" cy="67818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5680771"/>
            <a:ext cx="2743438" cy="701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7282" y="5410200"/>
            <a:ext cx="1240504" cy="1242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8C1-E43A-45FD-BD90-7F3D2AA510E3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3766"/>
            <a:ext cx="11125200" cy="62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>
          <a:xfrm>
            <a:off x="467711" y="1512105"/>
            <a:ext cx="10972801" cy="4511041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Criteria for judging conditions appropriate for the screening process: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Must have significant morbidity or mortality and be sufficiently prevalent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Screening program must include entire population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Diagnostic tests must distinguish affected from non-affected persons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Condition must treatable or controllable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Detection and treatment during asymptomatic stage much improve prognosis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Adequate resources must be available for definitive diagnosis and treatment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Cost of screening must be outweighed by savings in suffering and alternative expenditures</a:t>
            </a:r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CEF9E4F-8078-4451-8AA9-33D2CB20FCC0}" type="slidenum">
              <a:rPr lang="en-US" sz="1400">
                <a:solidFill>
                  <a:srgbClr val="181818"/>
                </a:solidFill>
                <a:latin typeface="Arial"/>
              </a:rPr>
              <a:pPr>
                <a:defRPr/>
              </a:pPr>
              <a:t>11</a:t>
            </a:fld>
            <a:endParaRPr lang="en-US" sz="1400" dirty="0">
              <a:solidFill>
                <a:srgbClr val="181818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85" y="6038912"/>
            <a:ext cx="2063420" cy="527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1885" y="145801"/>
            <a:ext cx="7551515" cy="988585"/>
          </a:xfrm>
        </p:spPr>
        <p:txBody>
          <a:bodyPr/>
          <a:lstStyle/>
          <a:p>
            <a:r>
              <a:rPr lang="en-US" dirty="0" smtClean="0"/>
              <a:t>Recommendations for developmental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3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>
          <a:xfrm>
            <a:off x="552320" y="1828800"/>
            <a:ext cx="10972801" cy="2819400"/>
          </a:xfrm>
        </p:spPr>
        <p:txBody>
          <a:bodyPr>
            <a:normAutofit/>
          </a:bodyPr>
          <a:lstStyle/>
          <a:p>
            <a:r>
              <a:rPr lang="en-US" sz="2800" b="1" dirty="0"/>
              <a:t>Criteria by which specific tests are judged appropriate for use in screening programs: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Simple, convenient, acceptable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Reliable, valid (sensitive and specific)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Economical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Lend themselves to easy interpretation</a:t>
            </a:r>
          </a:p>
          <a:p>
            <a:pPr marL="213116" lvl="1" indent="0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145801"/>
            <a:ext cx="6629399" cy="988585"/>
          </a:xfrm>
        </p:spPr>
        <p:txBody>
          <a:bodyPr/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CEF9E4F-8078-4451-8AA9-33D2CB20FCC0}" type="slidenum">
              <a:rPr lang="en-US" sz="1400">
                <a:solidFill>
                  <a:srgbClr val="181818"/>
                </a:solidFill>
                <a:latin typeface="Arial"/>
              </a:rPr>
              <a:pPr>
                <a:defRPr/>
              </a:pPr>
              <a:t>12</a:t>
            </a:fld>
            <a:endParaRPr lang="en-US" sz="1400" dirty="0">
              <a:solidFill>
                <a:srgbClr val="181818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85" y="6152046"/>
            <a:ext cx="1947280" cy="497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  <p:sp>
        <p:nvSpPr>
          <p:cNvPr id="12" name="Title 8"/>
          <p:cNvSpPr txBox="1">
            <a:spLocks/>
          </p:cNvSpPr>
          <p:nvPr/>
        </p:nvSpPr>
        <p:spPr bwMode="auto">
          <a:xfrm>
            <a:off x="601885" y="145801"/>
            <a:ext cx="7551515" cy="9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marL="9525" indent="158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/>
              <a:defRPr sz="3600" b="0" i="0" kern="1200">
                <a:solidFill>
                  <a:schemeClr val="accent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US" smtClean="0"/>
              <a:t>Recommendations for developmental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1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>
          <a:xfrm>
            <a:off x="518161" y="1981200"/>
            <a:ext cx="10972801" cy="3657600"/>
          </a:xfrm>
        </p:spPr>
        <p:txBody>
          <a:bodyPr>
            <a:normAutofit/>
          </a:bodyPr>
          <a:lstStyle/>
          <a:p>
            <a:r>
              <a:rPr lang="en-US" sz="2800" b="1" dirty="0"/>
              <a:t>Family Context: Validity of parent’s appraisals (opinions and concerns) </a:t>
            </a:r>
            <a:endParaRPr lang="en-US" sz="2800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Glascoe FP, Dworkin PH.  Obstacles to effective developmental surveillance:  errors in clinical reasoning.  </a:t>
            </a:r>
            <a:r>
              <a:rPr lang="en-US" sz="2400" u="sng" dirty="0"/>
              <a:t>J Dev Behav Pediatr</a:t>
            </a:r>
            <a:r>
              <a:rPr lang="en-US" sz="2400" dirty="0"/>
              <a:t> 1993;14:344‑349.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Glascoe </a:t>
            </a:r>
            <a:r>
              <a:rPr lang="en-US" sz="2400" dirty="0"/>
              <a:t>FP, Dworkin PH.  The role of parents in the detection of developmental and behavioral problems.  </a:t>
            </a:r>
            <a:r>
              <a:rPr lang="en-US" sz="2400" u="sng" dirty="0"/>
              <a:t>Pediatrics</a:t>
            </a:r>
            <a:r>
              <a:rPr lang="en-US" sz="2400" dirty="0"/>
              <a:t> 1995;95:829‑836</a:t>
            </a:r>
            <a:r>
              <a:rPr lang="en-US" sz="2400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Glascoe FP, Oberklaid F, Dworkin PH, Trimm F.  Brief approaches to educating patients and parents in primary care.  </a:t>
            </a:r>
            <a:r>
              <a:rPr lang="en-US" sz="2400" u="sng" dirty="0"/>
              <a:t>Pediatrics</a:t>
            </a:r>
            <a:r>
              <a:rPr lang="en-US" sz="2400" dirty="0"/>
              <a:t> 1998;101(16). </a:t>
            </a:r>
            <a:endParaRPr lang="en-US" sz="24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sz="2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CEF9E4F-8078-4451-8AA9-33D2CB20FCC0}" type="slidenum">
              <a:rPr lang="en-US" sz="1400">
                <a:solidFill>
                  <a:srgbClr val="181818"/>
                </a:solidFill>
                <a:latin typeface="Arial"/>
              </a:rPr>
              <a:pPr>
                <a:defRPr/>
              </a:pPr>
              <a:t>13</a:t>
            </a:fld>
            <a:endParaRPr lang="en-US" sz="1400" dirty="0">
              <a:solidFill>
                <a:srgbClr val="181818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23" y="6134668"/>
            <a:ext cx="2083276" cy="532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66" y="346424"/>
            <a:ext cx="3463397" cy="58733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1885" y="145801"/>
            <a:ext cx="7551515" cy="988585"/>
          </a:xfrm>
        </p:spPr>
        <p:txBody>
          <a:bodyPr/>
          <a:lstStyle/>
          <a:p>
            <a:r>
              <a:rPr lang="en-US" dirty="0" smtClean="0"/>
              <a:t>Recommendations for developmental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518161" y="1447800"/>
            <a:ext cx="11398300" cy="53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rmAutofit/>
          </a:bodyPr>
          <a:lstStyle>
            <a:lvl1pPr marL="171446" marR="0" indent="-171446" algn="l" defTabSz="342891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tx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  <a:lvl2pPr marL="384562" marR="0" indent="-171446" algn="l" defTabSz="342891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351" b="0" i="0" kern="1200">
                <a:solidFill>
                  <a:schemeClr val="tx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2pPr>
            <a:lvl3pPr marL="470286" marR="0" indent="-123822" algn="l" defTabSz="342891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351" b="0" i="0" kern="1200">
                <a:solidFill>
                  <a:schemeClr val="tx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3pPr>
            <a:lvl4pPr marL="601252" marR="0" indent="-130966" algn="l" defTabSz="342891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1" b="0" i="0" kern="1200">
                <a:solidFill>
                  <a:schemeClr val="tx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4pPr>
            <a:lvl5pPr marL="731026" marR="0" indent="-125013" algn="l" defTabSz="342891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351" b="0" i="0" kern="1200">
                <a:solidFill>
                  <a:schemeClr val="tx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Flexible, longitudinal, continuous </a:t>
            </a:r>
            <a:r>
              <a:rPr lang="en-US" sz="2400" dirty="0" smtClean="0"/>
              <a:t>process in which knowledgeable </a:t>
            </a:r>
            <a:r>
              <a:rPr lang="en-US" sz="2400" dirty="0"/>
              <a:t>practitioners perform skilled observations during child health encounters</a:t>
            </a:r>
          </a:p>
          <a:p>
            <a:pPr marL="0" indent="0">
              <a:buNone/>
            </a:pPr>
            <a:r>
              <a:rPr lang="en-US" sz="2400" dirty="0" smtClean="0"/>
              <a:t>Components</a:t>
            </a:r>
            <a:r>
              <a:rPr lang="en-US" sz="24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/>
              <a:t>eliciting/attending to parents’ concerns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obtaining a relevant developmental history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making accurate observations of children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identifying risk and resiliency factors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sharing </a:t>
            </a:r>
            <a:r>
              <a:rPr lang="en-US" sz="2400" dirty="0"/>
              <a:t>opinions with other </a:t>
            </a:r>
            <a:r>
              <a:rPr lang="en-US" sz="2400" dirty="0" smtClean="0"/>
              <a:t>professionals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periodic </a:t>
            </a:r>
            <a:r>
              <a:rPr lang="en-US" sz="2400" dirty="0"/>
              <a:t>administration of formal screening </a:t>
            </a:r>
            <a:r>
              <a:rPr lang="en-US" sz="2400" dirty="0" smtClean="0"/>
              <a:t>tools</a:t>
            </a:r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View child within context of overall </a:t>
            </a:r>
            <a:r>
              <a:rPr lang="en-US" sz="2400" i="1" dirty="0" smtClean="0"/>
              <a:t>well-being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Dworkin </a:t>
            </a:r>
            <a:r>
              <a:rPr lang="en-US" sz="1200" dirty="0"/>
              <a:t>PH.  British and American recommendations for developmental monitoring: The role of surveillance.  </a:t>
            </a:r>
            <a:r>
              <a:rPr lang="en-US" sz="1200" u="sng" dirty="0"/>
              <a:t>Pediatrics</a:t>
            </a:r>
            <a:r>
              <a:rPr lang="en-US" sz="1200" dirty="0"/>
              <a:t> 1989;84:1000-1010.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14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601885" y="145801"/>
            <a:ext cx="7399115" cy="988585"/>
          </a:xfrm>
        </p:spPr>
        <p:txBody>
          <a:bodyPr/>
          <a:lstStyle/>
          <a:p>
            <a:r>
              <a:rPr lang="en-US" sz="3200" dirty="0" smtClean="0"/>
              <a:t>Developmental Surveillance and Screening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13" y="6136099"/>
            <a:ext cx="2072081" cy="529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843251"/>
            <a:ext cx="10820400" cy="2133600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3200" b="1" dirty="0" smtClean="0"/>
              <a:t>Caveat </a:t>
            </a:r>
            <a:endParaRPr lang="en-US" sz="3200" b="1" dirty="0"/>
          </a:p>
          <a:p>
            <a:pPr marL="0" indent="0" algn="ctr">
              <a:buNone/>
            </a:pPr>
            <a:r>
              <a:rPr lang="en-US" sz="3200" i="1" dirty="0"/>
              <a:t>Detection without </a:t>
            </a:r>
            <a:r>
              <a:rPr lang="en-US" sz="3200" i="1" dirty="0" smtClean="0"/>
              <a:t>referral/intervention </a:t>
            </a:r>
            <a:r>
              <a:rPr lang="en-US" sz="3200" i="1" dirty="0"/>
              <a:t>is ineffective and may be judged unethical </a:t>
            </a:r>
          </a:p>
          <a:p>
            <a:pPr marL="0" lvl="1" indent="0">
              <a:buNone/>
            </a:pPr>
            <a:endParaRPr lang="en-US" sz="3200" dirty="0" smtClean="0"/>
          </a:p>
          <a:p>
            <a:pPr eaLnBrk="1" hangingPunct="1"/>
            <a:endParaRPr lang="en-US" sz="3200" dirty="0"/>
          </a:p>
        </p:txBody>
      </p:sp>
      <p:pic>
        <p:nvPicPr>
          <p:cNvPr id="5" name="Picture 6" descr="XLargeThumb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</a:blip>
          <a:srcRect b="62222"/>
          <a:stretch/>
        </p:blipFill>
        <p:spPr bwMode="auto">
          <a:xfrm>
            <a:off x="4953000" y="3723655"/>
            <a:ext cx="247135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6165048"/>
            <a:ext cx="2057638" cy="525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601885" y="145801"/>
            <a:ext cx="7399115" cy="988585"/>
          </a:xfrm>
        </p:spPr>
        <p:txBody>
          <a:bodyPr/>
          <a:lstStyle/>
          <a:p>
            <a:r>
              <a:rPr lang="en-US" sz="3200" dirty="0" smtClean="0"/>
              <a:t>Developmental Surveillance and Screening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5021317" y="5245083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1200" dirty="0"/>
              <a:t>Perrin E.  Ethical questions about screening.  </a:t>
            </a:r>
            <a:r>
              <a:rPr lang="en-US" sz="1200" u="sng" dirty="0"/>
              <a:t>J Dev </a:t>
            </a:r>
            <a:r>
              <a:rPr lang="en-US" sz="1200" u="sng" dirty="0" err="1"/>
              <a:t>Behav</a:t>
            </a:r>
            <a:r>
              <a:rPr lang="en-US" sz="1200" u="sng" dirty="0"/>
              <a:t> </a:t>
            </a:r>
            <a:r>
              <a:rPr lang="en-US" sz="1200" u="sng" dirty="0" err="1"/>
              <a:t>Pediatr</a:t>
            </a:r>
            <a:r>
              <a:rPr lang="en-US" sz="1200" u="sng" dirty="0"/>
              <a:t> </a:t>
            </a:r>
            <a:r>
              <a:rPr lang="en-US" sz="1200" dirty="0"/>
              <a:t>1998;19:350-352.</a:t>
            </a:r>
          </a:p>
        </p:txBody>
      </p:sp>
    </p:spTree>
    <p:extLst>
      <p:ext uri="{BB962C8B-B14F-4D97-AF65-F5344CB8AC3E}">
        <p14:creationId xmlns:p14="http://schemas.microsoft.com/office/powerpoint/2010/main" val="2795124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3166681" cy="463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Phase 2: </a:t>
            </a:r>
            <a:br>
              <a:rPr lang="en-US" dirty="0" smtClean="0"/>
            </a:br>
            <a:r>
              <a:rPr lang="en-US" dirty="0" smtClean="0"/>
              <a:t>“Decade of the Brain” (1990’s)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16</a:t>
            </a:fld>
            <a:endParaRPr lang="en-US" dirty="0">
              <a:solidFill>
                <a:srgbClr val="181818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08383"/>
            <a:ext cx="2878452" cy="459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1" y="6203174"/>
            <a:ext cx="2202323" cy="562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0" r="26890"/>
          <a:stretch>
            <a:fillRect/>
          </a:stretch>
        </p:blipFill>
        <p:spPr bwMode="auto">
          <a:xfrm>
            <a:off x="808552" y="1371600"/>
            <a:ext cx="2837552" cy="436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17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Phase 2: </a:t>
            </a:r>
            <a:br>
              <a:rPr lang="en-US" dirty="0" smtClean="0"/>
            </a:br>
            <a:r>
              <a:rPr lang="en-US" dirty="0" smtClean="0"/>
              <a:t>“Decade of the Brain” (</a:t>
            </a:r>
            <a:r>
              <a:rPr lang="en-US" dirty="0"/>
              <a:t>1990’s)</a:t>
            </a:r>
          </a:p>
        </p:txBody>
      </p:sp>
      <p:sp>
        <p:nvSpPr>
          <p:cNvPr id="2" name="Rectangle 1"/>
          <p:cNvSpPr/>
          <p:nvPr/>
        </p:nvSpPr>
        <p:spPr>
          <a:xfrm>
            <a:off x="4419600" y="1810164"/>
            <a:ext cx="6248399" cy="27186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46" indent="-171446" defTabSz="34289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Verdana" charset="0"/>
                <a:cs typeface="Arial" panose="020B0604020202020204" pitchFamily="34" charset="0"/>
              </a:rPr>
              <a:t>Proportional brain growth</a:t>
            </a:r>
          </a:p>
          <a:p>
            <a:pPr marL="171446" indent="-171446" defTabSz="34289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Verdana" charset="0"/>
                <a:cs typeface="Arial" panose="020B0604020202020204" pitchFamily="34" charset="0"/>
              </a:rPr>
              <a:t>Neural plasticity</a:t>
            </a:r>
          </a:p>
          <a:p>
            <a:pPr marL="171446" indent="-171446" defTabSz="34289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Verdana" charset="0"/>
                <a:cs typeface="Arial" panose="020B0604020202020204" pitchFamily="34" charset="0"/>
              </a:rPr>
              <a:t>Critical periods</a:t>
            </a:r>
          </a:p>
          <a:p>
            <a:pPr marL="171446" indent="-171446" defTabSz="34289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Verdana" charset="0"/>
                <a:cs typeface="Arial" panose="020B0604020202020204" pitchFamily="34" charset="0"/>
              </a:rPr>
              <a:t>Sequential development </a:t>
            </a:r>
          </a:p>
          <a:p>
            <a:pPr marL="171446" indent="-171446" defTabSz="34289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Verdana" charset="0"/>
                <a:cs typeface="Arial" panose="020B0604020202020204" pitchFamily="34" charset="0"/>
              </a:rPr>
              <a:t>Role of experience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495800"/>
            <a:ext cx="243840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1" y="6129193"/>
            <a:ext cx="2126123" cy="543343"/>
          </a:xfrm>
          <a:prstGeom prst="rect">
            <a:avLst/>
          </a:prstGeom>
        </p:spPr>
      </p:pic>
      <p:pic>
        <p:nvPicPr>
          <p:cNvPr id="10" name="Picture 9" descr="aap-header-r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553195"/>
            <a:ext cx="3440496" cy="5497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0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599198" y="6260755"/>
            <a:ext cx="7517148" cy="279400"/>
            <a:chOff x="554" y="3968"/>
            <a:chExt cx="4142" cy="176"/>
          </a:xfrm>
        </p:grpSpPr>
        <p:sp>
          <p:nvSpPr>
            <p:cNvPr id="11304" name="Text Box 12"/>
            <p:cNvSpPr txBox="1">
              <a:spLocks noChangeArrowheads="1"/>
            </p:cNvSpPr>
            <p:nvPr/>
          </p:nvSpPr>
          <p:spPr bwMode="auto">
            <a:xfrm>
              <a:off x="554" y="3970"/>
              <a:ext cx="30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    Birth</a:t>
              </a:r>
            </a:p>
          </p:txBody>
        </p:sp>
        <p:sp>
          <p:nvSpPr>
            <p:cNvPr id="11305" name="Text Box 13"/>
            <p:cNvSpPr txBox="1">
              <a:spLocks noChangeArrowheads="1"/>
            </p:cNvSpPr>
            <p:nvPr/>
          </p:nvSpPr>
          <p:spPr bwMode="auto">
            <a:xfrm>
              <a:off x="834" y="3968"/>
              <a:ext cx="497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Early Infancy</a:t>
              </a:r>
            </a:p>
          </p:txBody>
        </p:sp>
        <p:sp>
          <p:nvSpPr>
            <p:cNvPr id="11306" name="Text Box 14"/>
            <p:cNvSpPr txBox="1">
              <a:spLocks noChangeArrowheads="1"/>
            </p:cNvSpPr>
            <p:nvPr/>
          </p:nvSpPr>
          <p:spPr bwMode="auto">
            <a:xfrm>
              <a:off x="1293" y="3974"/>
              <a:ext cx="473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Late Infancy</a:t>
              </a:r>
            </a:p>
          </p:txBody>
        </p:sp>
        <p:sp>
          <p:nvSpPr>
            <p:cNvPr id="11307" name="Text Box 15"/>
            <p:cNvSpPr txBox="1">
              <a:spLocks noChangeArrowheads="1"/>
            </p:cNvSpPr>
            <p:nvPr/>
          </p:nvSpPr>
          <p:spPr bwMode="auto">
            <a:xfrm>
              <a:off x="1767" y="3979"/>
              <a:ext cx="508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Early Toddler</a:t>
              </a:r>
            </a:p>
          </p:txBody>
        </p:sp>
        <p:sp>
          <p:nvSpPr>
            <p:cNvPr id="11308" name="Text Box 16"/>
            <p:cNvSpPr txBox="1">
              <a:spLocks noChangeArrowheads="1"/>
            </p:cNvSpPr>
            <p:nvPr/>
          </p:nvSpPr>
          <p:spPr bwMode="auto">
            <a:xfrm>
              <a:off x="2350" y="3970"/>
              <a:ext cx="483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Late Toddler</a:t>
              </a:r>
            </a:p>
          </p:txBody>
        </p:sp>
        <p:sp>
          <p:nvSpPr>
            <p:cNvPr id="11309" name="Text Box 17"/>
            <p:cNvSpPr txBox="1">
              <a:spLocks noChangeArrowheads="1"/>
            </p:cNvSpPr>
            <p:nvPr/>
          </p:nvSpPr>
          <p:spPr bwMode="auto">
            <a:xfrm>
              <a:off x="3228" y="3975"/>
              <a:ext cx="582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Early Preschool</a:t>
              </a:r>
            </a:p>
          </p:txBody>
        </p:sp>
        <p:sp>
          <p:nvSpPr>
            <p:cNvPr id="11310" name="Text Box 18"/>
            <p:cNvSpPr txBox="1">
              <a:spLocks noChangeArrowheads="1"/>
            </p:cNvSpPr>
            <p:nvPr/>
          </p:nvSpPr>
          <p:spPr bwMode="auto">
            <a:xfrm>
              <a:off x="4138" y="3974"/>
              <a:ext cx="558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Late Preschool</a:t>
              </a:r>
            </a:p>
          </p:txBody>
        </p:sp>
      </p:grpSp>
      <p:sp useBgFill="1">
        <p:nvSpPr>
          <p:cNvPr id="11268" name="Text Box 31"/>
          <p:cNvSpPr txBox="1">
            <a:spLocks noChangeArrowheads="1"/>
          </p:cNvSpPr>
          <p:nvPr/>
        </p:nvSpPr>
        <p:spPr bwMode="auto">
          <a:xfrm>
            <a:off x="1396036" y="5831679"/>
            <a:ext cx="8614641" cy="307777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8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Prenatal        6 months        12 months        18 months        24 months                3 years                              5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yrs   </a:t>
            </a:r>
          </a:p>
        </p:txBody>
      </p:sp>
      <p:sp>
        <p:nvSpPr>
          <p:cNvPr id="11269" name="Line 33"/>
          <p:cNvSpPr>
            <a:spLocks noChangeShapeType="1"/>
          </p:cNvSpPr>
          <p:nvPr/>
        </p:nvSpPr>
        <p:spPr bwMode="auto">
          <a:xfrm flipV="1">
            <a:off x="1409434" y="1184434"/>
            <a:ext cx="46037" cy="4941887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marL="0" marR="0" lvl="0" indent="0" algn="l" defTabSz="1218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1270" name="Text Box 34"/>
          <p:cNvSpPr txBox="1">
            <a:spLocks noChangeArrowheads="1"/>
          </p:cNvSpPr>
          <p:nvPr/>
        </p:nvSpPr>
        <p:spPr bwMode="auto">
          <a:xfrm rot="5400000" flipV="1">
            <a:off x="-1454231" y="3395890"/>
            <a:ext cx="49639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8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4A1A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“Ready to Learn”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24A1A8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5367" name="Text Box 35"/>
          <p:cNvSpPr txBox="1">
            <a:spLocks noChangeArrowheads="1"/>
          </p:cNvSpPr>
          <p:nvPr/>
        </p:nvSpPr>
        <p:spPr bwMode="auto">
          <a:xfrm>
            <a:off x="0" y="152789"/>
            <a:ext cx="121919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8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A1A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Developmental Trajectories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4A1A8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5306" name="Text Box 48"/>
          <p:cNvSpPr txBox="1">
            <a:spLocks noChangeArrowheads="1"/>
          </p:cNvSpPr>
          <p:nvPr/>
        </p:nvSpPr>
        <p:spPr bwMode="auto">
          <a:xfrm>
            <a:off x="8996673" y="2475820"/>
            <a:ext cx="23272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8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8125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19D39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“At Risk”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9D39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trajectory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19D39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5307" name="Arc 37"/>
          <p:cNvSpPr>
            <a:spLocks/>
          </p:cNvSpPr>
          <p:nvPr/>
        </p:nvSpPr>
        <p:spPr bwMode="auto">
          <a:xfrm flipH="1">
            <a:off x="1726238" y="3584135"/>
            <a:ext cx="7256463" cy="2286000"/>
          </a:xfrm>
          <a:custGeom>
            <a:avLst/>
            <a:gdLst>
              <a:gd name="T0" fmla="*/ 2147483647 w 21600"/>
              <a:gd name="T1" fmla="*/ 0 h 21599"/>
              <a:gd name="T2" fmla="*/ 2147483647 w 21600"/>
              <a:gd name="T3" fmla="*/ 2147483647 h 21599"/>
              <a:gd name="T4" fmla="*/ 0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189" y="-1"/>
                </a:moveTo>
                <a:cubicBezTo>
                  <a:pt x="12044" y="103"/>
                  <a:pt x="21600" y="9743"/>
                  <a:pt x="21600" y="21599"/>
                </a:cubicBezTo>
              </a:path>
              <a:path w="21600" h="21599" stroke="0" extrusionOk="0">
                <a:moveTo>
                  <a:pt x="189" y="-1"/>
                </a:moveTo>
                <a:cubicBezTo>
                  <a:pt x="12044" y="103"/>
                  <a:pt x="21600" y="9743"/>
                  <a:pt x="21600" y="21599"/>
                </a:cubicBezTo>
                <a:lnTo>
                  <a:pt x="0" y="21599"/>
                </a:lnTo>
                <a:close/>
              </a:path>
            </a:pathLst>
          </a:custGeom>
          <a:noFill/>
          <a:ln w="38100">
            <a:solidFill>
              <a:srgbClr val="D86036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1218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5308" name="Text Box 48"/>
          <p:cNvSpPr txBox="1">
            <a:spLocks noChangeArrowheads="1"/>
          </p:cNvSpPr>
          <p:nvPr/>
        </p:nvSpPr>
        <p:spPr bwMode="auto">
          <a:xfrm>
            <a:off x="8964834" y="3450552"/>
            <a:ext cx="30761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8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8125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8603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“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86036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Delayed/Disordered” trajectory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D86036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5309" name="Text Box 48"/>
          <p:cNvSpPr txBox="1">
            <a:spLocks noChangeArrowheads="1"/>
          </p:cNvSpPr>
          <p:nvPr/>
        </p:nvSpPr>
        <p:spPr bwMode="auto">
          <a:xfrm>
            <a:off x="8982701" y="1694731"/>
            <a:ext cx="21904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8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8125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A1A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“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A1A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Healthy” trajectory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A1A8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301" name="Arc 6"/>
          <p:cNvSpPr>
            <a:spLocks/>
          </p:cNvSpPr>
          <p:nvPr/>
        </p:nvSpPr>
        <p:spPr bwMode="auto">
          <a:xfrm flipH="1">
            <a:off x="1719310" y="1679135"/>
            <a:ext cx="7178674" cy="4000144"/>
          </a:xfrm>
          <a:custGeom>
            <a:avLst/>
            <a:gdLst>
              <a:gd name="T0" fmla="*/ 0 w 23596"/>
              <a:gd name="T1" fmla="*/ 2147483647 h 21600"/>
              <a:gd name="T2" fmla="*/ 2147483647 w 23596"/>
              <a:gd name="T3" fmla="*/ 2147483647 h 21600"/>
              <a:gd name="T4" fmla="*/ 2147483647 w 23596"/>
              <a:gd name="T5" fmla="*/ 2147483647 h 21600"/>
              <a:gd name="T6" fmla="*/ 0 60000 65536"/>
              <a:gd name="T7" fmla="*/ 0 60000 65536"/>
              <a:gd name="T8" fmla="*/ 0 60000 65536"/>
              <a:gd name="T9" fmla="*/ 0 w 23596"/>
              <a:gd name="T10" fmla="*/ 0 h 21600"/>
              <a:gd name="T11" fmla="*/ 23596 w 2359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596" h="21600" fill="none" extrusionOk="0">
                <a:moveTo>
                  <a:pt x="0" y="92"/>
                </a:moveTo>
                <a:cubicBezTo>
                  <a:pt x="663" y="30"/>
                  <a:pt x="1329" y="-1"/>
                  <a:pt x="1996" y="0"/>
                </a:cubicBezTo>
                <a:cubicBezTo>
                  <a:pt x="13925" y="0"/>
                  <a:pt x="23596" y="9670"/>
                  <a:pt x="23596" y="21600"/>
                </a:cubicBezTo>
              </a:path>
              <a:path w="23596" h="21600" stroke="0" extrusionOk="0">
                <a:moveTo>
                  <a:pt x="0" y="92"/>
                </a:moveTo>
                <a:cubicBezTo>
                  <a:pt x="663" y="30"/>
                  <a:pt x="1329" y="-1"/>
                  <a:pt x="1996" y="0"/>
                </a:cubicBezTo>
                <a:cubicBezTo>
                  <a:pt x="13925" y="0"/>
                  <a:pt x="23596" y="9670"/>
                  <a:pt x="23596" y="21600"/>
                </a:cubicBezTo>
                <a:lnTo>
                  <a:pt x="1996" y="21600"/>
                </a:lnTo>
                <a:close/>
              </a:path>
            </a:pathLst>
          </a:custGeom>
          <a:noFill/>
          <a:ln w="38100">
            <a:solidFill>
              <a:srgbClr val="24A1A8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1218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983060" y="3303533"/>
            <a:ext cx="2027244" cy="1692550"/>
            <a:chOff x="1293" y="1992"/>
            <a:chExt cx="1277" cy="1034"/>
          </a:xfrm>
        </p:grpSpPr>
        <p:sp>
          <p:nvSpPr>
            <p:cNvPr id="11297" name="Line 23"/>
            <p:cNvSpPr>
              <a:spLocks noChangeShapeType="1"/>
            </p:cNvSpPr>
            <p:nvPr/>
          </p:nvSpPr>
          <p:spPr bwMode="auto">
            <a:xfrm flipV="1">
              <a:off x="1310" y="1992"/>
              <a:ext cx="0" cy="960"/>
            </a:xfrm>
            <a:prstGeom prst="line">
              <a:avLst/>
            </a:prstGeom>
            <a:noFill/>
            <a:ln w="38100">
              <a:solidFill>
                <a:srgbClr val="24A1A8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1298" name="Text Box 24"/>
            <p:cNvSpPr txBox="1">
              <a:spLocks noChangeArrowheads="1"/>
            </p:cNvSpPr>
            <p:nvPr/>
          </p:nvSpPr>
          <p:spPr bwMode="auto">
            <a:xfrm>
              <a:off x="1293" y="2857"/>
              <a:ext cx="1277" cy="169"/>
            </a:xfrm>
            <a:prstGeom prst="rect">
              <a:avLst/>
            </a:prstGeom>
            <a:gradFill flip="none" rotWithShape="1">
              <a:gsLst>
                <a:gs pos="0">
                  <a:srgbClr val="24A1A8">
                    <a:tint val="66000"/>
                    <a:satMod val="160000"/>
                  </a:srgbClr>
                </a:gs>
                <a:gs pos="50000">
                  <a:srgbClr val="24A1A8">
                    <a:tint val="44500"/>
                    <a:satMod val="160000"/>
                  </a:srgbClr>
                </a:gs>
                <a:gs pos="100000">
                  <a:srgbClr val="24A1A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 cmpd="dbl">
              <a:solidFill>
                <a:srgbClr val="24A1A8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Protective home environment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136306" y="1744390"/>
            <a:ext cx="2363121" cy="1541378"/>
            <a:chOff x="3662" y="1200"/>
            <a:chExt cx="1951" cy="915"/>
          </a:xfrm>
        </p:grpSpPr>
        <p:sp>
          <p:nvSpPr>
            <p:cNvPr id="11295" name="Line 26"/>
            <p:cNvSpPr>
              <a:spLocks noChangeShapeType="1"/>
            </p:cNvSpPr>
            <p:nvPr/>
          </p:nvSpPr>
          <p:spPr bwMode="auto">
            <a:xfrm flipV="1">
              <a:off x="3792" y="1200"/>
              <a:ext cx="0" cy="768"/>
            </a:xfrm>
            <a:prstGeom prst="line">
              <a:avLst/>
            </a:prstGeom>
            <a:noFill/>
            <a:ln w="38100">
              <a:solidFill>
                <a:srgbClr val="24A1A8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1296" name="Text Box 27"/>
            <p:cNvSpPr txBox="1">
              <a:spLocks noChangeArrowheads="1"/>
            </p:cNvSpPr>
            <p:nvPr/>
          </p:nvSpPr>
          <p:spPr bwMode="auto">
            <a:xfrm>
              <a:off x="3662" y="1951"/>
              <a:ext cx="1951" cy="164"/>
            </a:xfrm>
            <a:prstGeom prst="rect">
              <a:avLst/>
            </a:prstGeom>
            <a:gradFill flip="none" rotWithShape="1">
              <a:gsLst>
                <a:gs pos="0">
                  <a:srgbClr val="24A1A8">
                    <a:tint val="66000"/>
                    <a:satMod val="160000"/>
                  </a:srgbClr>
                </a:gs>
                <a:gs pos="50000">
                  <a:srgbClr val="24A1A8">
                    <a:tint val="44500"/>
                    <a:satMod val="160000"/>
                  </a:srgbClr>
                </a:gs>
                <a:gs pos="100000">
                  <a:srgbClr val="24A1A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 cmpd="dbl">
              <a:solidFill>
                <a:srgbClr val="24A1A8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Neighborhood safety and support</a:t>
              </a:r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4532889" y="2380924"/>
            <a:ext cx="1154230" cy="2061734"/>
            <a:chOff x="1458" y="310"/>
            <a:chExt cx="741" cy="1176"/>
          </a:xfrm>
        </p:grpSpPr>
        <p:sp>
          <p:nvSpPr>
            <p:cNvPr id="11293" name="Line 43"/>
            <p:cNvSpPr>
              <a:spLocks noChangeShapeType="1"/>
            </p:cNvSpPr>
            <p:nvPr/>
          </p:nvSpPr>
          <p:spPr bwMode="auto">
            <a:xfrm flipV="1">
              <a:off x="1461" y="310"/>
              <a:ext cx="0" cy="1008"/>
            </a:xfrm>
            <a:prstGeom prst="line">
              <a:avLst/>
            </a:prstGeom>
            <a:noFill/>
            <a:ln w="38100">
              <a:solidFill>
                <a:srgbClr val="24A1A8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1294" name="Text Box 44"/>
            <p:cNvSpPr txBox="1">
              <a:spLocks noChangeArrowheads="1"/>
            </p:cNvSpPr>
            <p:nvPr/>
          </p:nvSpPr>
          <p:spPr bwMode="auto">
            <a:xfrm>
              <a:off x="1458" y="1328"/>
              <a:ext cx="741" cy="158"/>
            </a:xfrm>
            <a:prstGeom prst="rect">
              <a:avLst/>
            </a:prstGeom>
            <a:gradFill flip="none" rotWithShape="1">
              <a:gsLst>
                <a:gs pos="0">
                  <a:srgbClr val="24A1A8">
                    <a:tint val="66000"/>
                    <a:satMod val="160000"/>
                  </a:srgbClr>
                </a:gs>
                <a:gs pos="50000">
                  <a:srgbClr val="24A1A8">
                    <a:tint val="44500"/>
                    <a:satMod val="160000"/>
                  </a:srgbClr>
                </a:gs>
                <a:gs pos="100000">
                  <a:srgbClr val="24A1A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 cmpd="dbl">
              <a:solidFill>
                <a:srgbClr val="24A1A8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Medical home</a:t>
              </a:r>
            </a:p>
          </p:txBody>
        </p:sp>
      </p:grpSp>
      <p:sp>
        <p:nvSpPr>
          <p:cNvPr id="55311" name="Arc 37"/>
          <p:cNvSpPr>
            <a:spLocks/>
          </p:cNvSpPr>
          <p:nvPr/>
        </p:nvSpPr>
        <p:spPr bwMode="auto">
          <a:xfrm flipH="1">
            <a:off x="1697658" y="2661327"/>
            <a:ext cx="7213600" cy="3179762"/>
          </a:xfrm>
          <a:custGeom>
            <a:avLst/>
            <a:gdLst>
              <a:gd name="T0" fmla="*/ 2147483647 w 21600"/>
              <a:gd name="T1" fmla="*/ 0 h 21599"/>
              <a:gd name="T2" fmla="*/ 2147483647 w 21600"/>
              <a:gd name="T3" fmla="*/ 2147483647 h 21599"/>
              <a:gd name="T4" fmla="*/ 0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189" y="-1"/>
                </a:moveTo>
                <a:cubicBezTo>
                  <a:pt x="12044" y="103"/>
                  <a:pt x="21600" y="9743"/>
                  <a:pt x="21600" y="21599"/>
                </a:cubicBezTo>
              </a:path>
              <a:path w="21600" h="21599" stroke="0" extrusionOk="0">
                <a:moveTo>
                  <a:pt x="189" y="-1"/>
                </a:moveTo>
                <a:cubicBezTo>
                  <a:pt x="12044" y="103"/>
                  <a:pt x="21600" y="9743"/>
                  <a:pt x="21600" y="21599"/>
                </a:cubicBezTo>
                <a:lnTo>
                  <a:pt x="0" y="21599"/>
                </a:lnTo>
                <a:close/>
              </a:path>
            </a:pathLst>
          </a:custGeom>
          <a:noFill/>
          <a:ln w="38100">
            <a:solidFill>
              <a:srgbClr val="E19D3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1218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1701109" y="992120"/>
            <a:ext cx="5299813" cy="2910514"/>
            <a:chOff x="677230" y="1326424"/>
            <a:chExt cx="5299812" cy="2911480"/>
          </a:xfrm>
        </p:grpSpPr>
        <p:sp>
          <p:nvSpPr>
            <p:cNvPr id="11287" name="Line 39"/>
            <p:cNvSpPr>
              <a:spLocks noChangeShapeType="1"/>
            </p:cNvSpPr>
            <p:nvPr/>
          </p:nvSpPr>
          <p:spPr bwMode="auto">
            <a:xfrm>
              <a:off x="2159238" y="3074493"/>
              <a:ext cx="0" cy="1163411"/>
            </a:xfrm>
            <a:prstGeom prst="line">
              <a:avLst/>
            </a:prstGeom>
            <a:noFill/>
            <a:ln w="38100">
              <a:solidFill>
                <a:srgbClr val="D86036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1288" name="Line 40"/>
            <p:cNvSpPr>
              <a:spLocks noChangeShapeType="1"/>
            </p:cNvSpPr>
            <p:nvPr/>
          </p:nvSpPr>
          <p:spPr bwMode="auto">
            <a:xfrm>
              <a:off x="3335576" y="1986643"/>
              <a:ext cx="0" cy="1722288"/>
            </a:xfrm>
            <a:prstGeom prst="line">
              <a:avLst/>
            </a:prstGeom>
            <a:noFill/>
            <a:ln w="38100">
              <a:solidFill>
                <a:srgbClr val="D86036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1289" name="Line 41"/>
            <p:cNvSpPr>
              <a:spLocks noChangeShapeType="1"/>
            </p:cNvSpPr>
            <p:nvPr/>
          </p:nvSpPr>
          <p:spPr bwMode="auto">
            <a:xfrm>
              <a:off x="4931465" y="1615155"/>
              <a:ext cx="22859" cy="1650649"/>
            </a:xfrm>
            <a:prstGeom prst="line">
              <a:avLst/>
            </a:prstGeom>
            <a:noFill/>
            <a:ln w="38100">
              <a:solidFill>
                <a:srgbClr val="D86036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1290" name="Text Box 45"/>
            <p:cNvSpPr txBox="1">
              <a:spLocks noChangeArrowheads="1"/>
            </p:cNvSpPr>
            <p:nvPr/>
          </p:nvSpPr>
          <p:spPr bwMode="auto">
            <a:xfrm>
              <a:off x="677230" y="2804467"/>
              <a:ext cx="1787669" cy="277091"/>
            </a:xfrm>
            <a:prstGeom prst="rect">
              <a:avLst/>
            </a:prstGeom>
            <a:gradFill flip="none" rotWithShape="1">
              <a:gsLst>
                <a:gs pos="0">
                  <a:srgbClr val="D86036">
                    <a:tint val="66000"/>
                    <a:satMod val="160000"/>
                  </a:srgbClr>
                </a:gs>
                <a:gs pos="50000">
                  <a:srgbClr val="D86036">
                    <a:tint val="44500"/>
                    <a:satMod val="160000"/>
                  </a:srgbClr>
                </a:gs>
                <a:gs pos="100000">
                  <a:srgbClr val="D86036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 cmpd="dbl">
              <a:solidFill>
                <a:srgbClr val="D8603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Socioeconomic disparities</a:t>
              </a:r>
            </a:p>
          </p:txBody>
        </p:sp>
        <p:sp>
          <p:nvSpPr>
            <p:cNvPr id="11291" name="Text Box 46"/>
            <p:cNvSpPr txBox="1">
              <a:spLocks noChangeArrowheads="1"/>
            </p:cNvSpPr>
            <p:nvPr/>
          </p:nvSpPr>
          <p:spPr bwMode="auto">
            <a:xfrm>
              <a:off x="1980342" y="1709543"/>
              <a:ext cx="1875706" cy="277091"/>
            </a:xfrm>
            <a:prstGeom prst="rect">
              <a:avLst/>
            </a:prstGeom>
            <a:gradFill flip="none" rotWithShape="1">
              <a:gsLst>
                <a:gs pos="0">
                  <a:srgbClr val="D86036">
                    <a:tint val="66000"/>
                    <a:satMod val="160000"/>
                  </a:srgbClr>
                </a:gs>
                <a:gs pos="50000">
                  <a:srgbClr val="D86036">
                    <a:tint val="44500"/>
                    <a:satMod val="160000"/>
                  </a:srgbClr>
                </a:gs>
                <a:gs pos="100000">
                  <a:srgbClr val="D86036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 cmpd="dbl">
              <a:solidFill>
                <a:srgbClr val="D8603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Inaccessible health services</a:t>
              </a:r>
            </a:p>
          </p:txBody>
        </p:sp>
        <p:sp>
          <p:nvSpPr>
            <p:cNvPr id="11292" name="Text Box 47"/>
            <p:cNvSpPr txBox="1">
              <a:spLocks noChangeArrowheads="1"/>
            </p:cNvSpPr>
            <p:nvPr/>
          </p:nvSpPr>
          <p:spPr bwMode="auto">
            <a:xfrm>
              <a:off x="4376842" y="1326424"/>
              <a:ext cx="1600200" cy="277091"/>
            </a:xfrm>
            <a:prstGeom prst="rect">
              <a:avLst/>
            </a:prstGeom>
            <a:gradFill flip="none" rotWithShape="1">
              <a:gsLst>
                <a:gs pos="0">
                  <a:srgbClr val="D86036">
                    <a:tint val="66000"/>
                    <a:satMod val="160000"/>
                  </a:srgbClr>
                </a:gs>
                <a:gs pos="50000">
                  <a:srgbClr val="D86036">
                    <a:tint val="44500"/>
                    <a:satMod val="160000"/>
                  </a:srgbClr>
                </a:gs>
                <a:gs pos="100000">
                  <a:srgbClr val="D86036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 cmpd="dbl">
              <a:solidFill>
                <a:srgbClr val="D8603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Domestic violence</a:t>
              </a:r>
            </a:p>
          </p:txBody>
        </p:sp>
      </p:grpSp>
      <p:sp>
        <p:nvSpPr>
          <p:cNvPr id="11283" name="Text Box 48"/>
          <p:cNvSpPr txBox="1">
            <a:spLocks noChangeArrowheads="1"/>
          </p:cNvSpPr>
          <p:nvPr/>
        </p:nvSpPr>
        <p:spPr bwMode="auto">
          <a:xfrm>
            <a:off x="5558458" y="6395082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8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81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Graphic Concept Adapted from Neal Halfon , UCLA Center for Healthier Children, Families, and Communities</a:t>
            </a:r>
          </a:p>
        </p:txBody>
      </p: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5435530" y="2004428"/>
            <a:ext cx="1244575" cy="1501213"/>
            <a:chOff x="2592" y="1248"/>
            <a:chExt cx="799" cy="1193"/>
          </a:xfrm>
        </p:grpSpPr>
        <p:sp>
          <p:nvSpPr>
            <p:cNvPr id="11285" name="Line 43"/>
            <p:cNvSpPr>
              <a:spLocks noChangeShapeType="1"/>
            </p:cNvSpPr>
            <p:nvPr/>
          </p:nvSpPr>
          <p:spPr bwMode="auto">
            <a:xfrm flipV="1">
              <a:off x="2736" y="1248"/>
              <a:ext cx="0" cy="1008"/>
            </a:xfrm>
            <a:prstGeom prst="line">
              <a:avLst/>
            </a:prstGeom>
            <a:noFill/>
            <a:ln w="38100">
              <a:solidFill>
                <a:srgbClr val="24A1A8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1286" name="Text Box 44"/>
            <p:cNvSpPr txBox="1">
              <a:spLocks noChangeArrowheads="1"/>
            </p:cNvSpPr>
            <p:nvPr/>
          </p:nvSpPr>
          <p:spPr bwMode="auto">
            <a:xfrm>
              <a:off x="2592" y="2221"/>
              <a:ext cx="799" cy="220"/>
            </a:xfrm>
            <a:prstGeom prst="rect">
              <a:avLst/>
            </a:prstGeom>
            <a:gradFill flip="none" rotWithShape="1">
              <a:gsLst>
                <a:gs pos="0">
                  <a:srgbClr val="24A1A8">
                    <a:tint val="66000"/>
                    <a:satMod val="160000"/>
                  </a:srgbClr>
                </a:gs>
                <a:gs pos="50000">
                  <a:srgbClr val="24A1A8">
                    <a:tint val="44500"/>
                    <a:satMod val="160000"/>
                  </a:srgbClr>
                </a:gs>
                <a:gs pos="100000">
                  <a:srgbClr val="24A1A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 cmpd="dbl">
              <a:solidFill>
                <a:srgbClr val="24A1A8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Quality ECE</a:t>
              </a:r>
            </a:p>
          </p:txBody>
        </p:sp>
      </p:grp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2307827" y="4036530"/>
            <a:ext cx="1351795" cy="1721400"/>
            <a:chOff x="1032" y="2566"/>
            <a:chExt cx="442" cy="773"/>
          </a:xfrm>
        </p:grpSpPr>
        <p:sp>
          <p:nvSpPr>
            <p:cNvPr id="11299" name="Line 20"/>
            <p:cNvSpPr>
              <a:spLocks noChangeShapeType="1"/>
            </p:cNvSpPr>
            <p:nvPr/>
          </p:nvSpPr>
          <p:spPr bwMode="auto">
            <a:xfrm flipV="1">
              <a:off x="1037" y="2566"/>
              <a:ext cx="0" cy="542"/>
            </a:xfrm>
            <a:prstGeom prst="line">
              <a:avLst/>
            </a:prstGeom>
            <a:noFill/>
            <a:ln w="38100">
              <a:solidFill>
                <a:srgbClr val="24A1A8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1300" name="Text Box 21"/>
            <p:cNvSpPr txBox="1">
              <a:spLocks noChangeArrowheads="1"/>
            </p:cNvSpPr>
            <p:nvPr/>
          </p:nvSpPr>
          <p:spPr bwMode="auto">
            <a:xfrm>
              <a:off x="1032" y="3049"/>
              <a:ext cx="442" cy="290"/>
            </a:xfrm>
            <a:prstGeom prst="rect">
              <a:avLst/>
            </a:prstGeom>
            <a:gradFill flip="none" rotWithShape="1">
              <a:gsLst>
                <a:gs pos="0">
                  <a:srgbClr val="24A1A8">
                    <a:tint val="66000"/>
                    <a:satMod val="160000"/>
                  </a:srgbClr>
                </a:gs>
                <a:gs pos="50000">
                  <a:srgbClr val="24A1A8">
                    <a:tint val="44500"/>
                    <a:satMod val="160000"/>
                  </a:srgbClr>
                </a:gs>
                <a:gs pos="100000">
                  <a:srgbClr val="24A1A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 cmpd="dbl">
              <a:solidFill>
                <a:srgbClr val="24A1A8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Parent education</a:t>
              </a:r>
            </a:p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Emotional health</a:t>
              </a:r>
            </a:p>
            <a:p>
              <a:pPr marL="0" marR="0" lvl="0" indent="0" algn="l" defTabSz="1218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Health literacy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1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6" grpId="0"/>
      <p:bldP spid="55307" grpId="0" animBg="1"/>
      <p:bldP spid="55308" grpId="0"/>
      <p:bldP spid="55309" grpId="0"/>
      <p:bldP spid="11301" grpId="0" animBg="1"/>
      <p:bldP spid="553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495800" y="1513733"/>
            <a:ext cx="7066185" cy="5029199"/>
          </a:xfrm>
        </p:spPr>
        <p:txBody>
          <a:bodyPr>
            <a:normAutofit/>
          </a:bodyPr>
          <a:lstStyle/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dirty="0">
                <a:solidFill>
                  <a:srgbClr val="181818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“</a:t>
            </a:r>
            <a:r>
              <a:rPr lang="en-US" sz="32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The most effective long-term strategy appears to be the development of a </a:t>
            </a:r>
            <a:r>
              <a:rPr lang="en-US" sz="3200" i="1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comprehensive, coordinated, community-wide approach </a:t>
            </a:r>
            <a:r>
              <a:rPr lang="en-US" sz="32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focused on preventing low- and medium-risk families from becoming high-risk, as well as providing intensive services to those who already have reached a high-risk status.” </a:t>
            </a:r>
            <a:endParaRPr lang="en-US" sz="3200" dirty="0" smtClean="0"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 smtClean="0">
                <a:solidFill>
                  <a:srgbClr val="181818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Chamberlin </a:t>
            </a:r>
            <a:r>
              <a:rPr lang="en-US" sz="1200" dirty="0">
                <a:solidFill>
                  <a:srgbClr val="181818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RW.  Preventing low birth weight, child abuse, and school failure: the need for comprehensive, community-wide approaches. </a:t>
            </a:r>
            <a:r>
              <a:rPr lang="en-US" sz="1200" u="sng" dirty="0">
                <a:solidFill>
                  <a:srgbClr val="181818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Pediatrics in Review </a:t>
            </a:r>
            <a:r>
              <a:rPr lang="en-US" sz="1200" dirty="0">
                <a:solidFill>
                  <a:srgbClr val="181818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1992;13(2):</a:t>
            </a:r>
            <a:r>
              <a:rPr lang="en-US" sz="1200" dirty="0" smtClean="0">
                <a:solidFill>
                  <a:srgbClr val="181818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64-71.</a:t>
            </a:r>
            <a:endParaRPr lang="en-US" sz="1200" dirty="0">
              <a:solidFill>
                <a:srgbClr val="181818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181818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920" b="1920"/>
          <a:stretch>
            <a:fillRect/>
          </a:stretch>
        </p:blipFill>
        <p:spPr>
          <a:xfrm>
            <a:off x="1219200" y="1600200"/>
            <a:ext cx="2519464" cy="3634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6172200"/>
            <a:ext cx="2057638" cy="525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524000"/>
            <a:ext cx="105156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“Humans are not ideally set up to understand logic; they are ideally set up to understand stories.”</a:t>
            </a:r>
            <a:br>
              <a:rPr lang="en-US" sz="3200" dirty="0"/>
            </a:br>
            <a:r>
              <a:rPr lang="en-US" sz="3200" dirty="0"/>
              <a:t>	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	</a:t>
            </a:r>
            <a:r>
              <a:rPr lang="en-US" sz="3200" i="1" dirty="0" smtClean="0"/>
              <a:t>-</a:t>
            </a:r>
            <a:r>
              <a:rPr lang="en-US" sz="3200" dirty="0" smtClean="0"/>
              <a:t> </a:t>
            </a:r>
            <a:r>
              <a:rPr lang="en-US" sz="3200" i="1" dirty="0" smtClean="0"/>
              <a:t>Roger </a:t>
            </a:r>
            <a:r>
              <a:rPr lang="en-US" sz="3200" i="1" dirty="0"/>
              <a:t>Schank, PhD, cognitive neuroscientist </a:t>
            </a:r>
          </a:p>
          <a:p>
            <a:endParaRPr lang="en-US" sz="3600" dirty="0">
              <a:solidFill>
                <a:srgbClr val="181818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0"/>
            <a:ext cx="369434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061679"/>
            <a:ext cx="2057638" cy="525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2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371600"/>
            <a:ext cx="754370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20</a:t>
            </a:fld>
            <a:endParaRPr lang="en-US" dirty="0">
              <a:solidFill>
                <a:srgbClr val="18181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92" y="6016481"/>
            <a:ext cx="2100206" cy="536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6190593" y="1081232"/>
            <a:ext cx="5867399" cy="4957954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2"/>
          </p:nvPr>
        </p:nvPicPr>
        <p:blipFill>
          <a:blip r:embed="rId4"/>
          <a:stretch>
            <a:fillRect/>
          </a:stretch>
        </p:blipFill>
        <p:spPr>
          <a:xfrm>
            <a:off x="266645" y="1202964"/>
            <a:ext cx="5923948" cy="48362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Hartford, Connecticut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00800"/>
            <a:ext cx="517525" cy="365125"/>
          </a:xfrm>
        </p:spPr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21</a:t>
            </a:fld>
            <a:endParaRPr lang="en-US" dirty="0">
              <a:solidFill>
                <a:srgbClr val="181818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70" y="6119392"/>
            <a:ext cx="2202322" cy="562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685800" y="1620525"/>
            <a:ext cx="6019799" cy="456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171446" marR="0" indent="-171446" algn="l" defTabSz="342891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tx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  <a:lvl2pPr marL="384562" marR="0" indent="-171446" algn="l" defTabSz="342891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351" b="0" i="0" kern="1200">
                <a:solidFill>
                  <a:schemeClr val="tx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2pPr>
            <a:lvl3pPr marL="470286" marR="0" indent="-123822" algn="l" defTabSz="342891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351" b="0" i="0" kern="1200">
                <a:solidFill>
                  <a:schemeClr val="tx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3pPr>
            <a:lvl4pPr marL="601252" marR="0" indent="-130966" algn="l" defTabSz="342891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1" b="0" i="0" kern="1200">
                <a:solidFill>
                  <a:schemeClr val="tx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4pPr>
            <a:lvl5pPr marL="731026" marR="0" indent="-125013" algn="l" defTabSz="342891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351" b="0" i="0" kern="1200">
                <a:solidFill>
                  <a:schemeClr val="tx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Children with developmental/behavioral problems are </a:t>
            </a:r>
            <a:r>
              <a:rPr lang="en-US" sz="2400" i="1" dirty="0"/>
              <a:t>eluding early detection</a:t>
            </a:r>
          </a:p>
          <a:p>
            <a:r>
              <a:rPr lang="en-US" sz="2400" i="1" dirty="0"/>
              <a:t>Many initiatives </a:t>
            </a:r>
            <a:r>
              <a:rPr lang="en-US" sz="2400" dirty="0"/>
              <a:t>exist to provide services to young children, their families</a:t>
            </a:r>
          </a:p>
          <a:p>
            <a:r>
              <a:rPr lang="en-US" sz="2400" dirty="0"/>
              <a:t>A </a:t>
            </a:r>
            <a:r>
              <a:rPr lang="en-US" sz="2400" i="1" dirty="0"/>
              <a:t>gap</a:t>
            </a:r>
            <a:r>
              <a:rPr lang="en-US" sz="2400" dirty="0"/>
              <a:t> exists between child health and child development/early childhood education programs</a:t>
            </a:r>
          </a:p>
          <a:p>
            <a:r>
              <a:rPr lang="en-US" sz="2400" dirty="0"/>
              <a:t>Children and their families would benefit from a </a:t>
            </a:r>
            <a:r>
              <a:rPr lang="en-US" sz="2400" i="1" dirty="0"/>
              <a:t>coordinated, region-wide system </a:t>
            </a:r>
            <a:r>
              <a:rPr lang="en-US" sz="2400" dirty="0"/>
              <a:t>of early detection, intervention for children at developmental </a:t>
            </a:r>
            <a:r>
              <a:rPr lang="en-US" sz="2400" dirty="0" smtClean="0"/>
              <a:t>and  behavioral risk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22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Shared Assumptions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05000"/>
            <a:ext cx="4569277" cy="369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75" y="6189356"/>
            <a:ext cx="1908392" cy="487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8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Help Me Grow Model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z="1050" smtClean="0">
                <a:solidFill>
                  <a:srgbClr val="FFFFFF"/>
                </a:solidFill>
              </a:rPr>
              <a:pPr/>
              <a:t>23</a:t>
            </a:fld>
            <a:endParaRPr lang="en-US" sz="105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1" b="5393"/>
          <a:stretch/>
        </p:blipFill>
        <p:spPr>
          <a:xfrm>
            <a:off x="2895600" y="1219202"/>
            <a:ext cx="6324600" cy="5054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1940768"/>
            <a:ext cx="2247003" cy="2285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2" y="1507365"/>
            <a:ext cx="2271097" cy="2309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3766992"/>
            <a:ext cx="2369820" cy="24102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1" y="3356992"/>
            <a:ext cx="2288371" cy="2327451"/>
          </a:xfrm>
          <a:prstGeom prst="rect">
            <a:avLst/>
          </a:prstGeom>
        </p:spPr>
      </p:pic>
      <p:sp>
        <p:nvSpPr>
          <p:cNvPr id="17" name="Slide Number Placeholder 1"/>
          <p:cNvSpPr txBox="1">
            <a:spLocks/>
          </p:cNvSpPr>
          <p:nvPr/>
        </p:nvSpPr>
        <p:spPr>
          <a:xfrm>
            <a:off x="1" y="6340475"/>
            <a:ext cx="51816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 smtClean="0">
                <a:solidFill>
                  <a:srgbClr val="181818"/>
                </a:solidFill>
              </a:rPr>
              <a:t>26</a:t>
            </a:r>
            <a:endParaRPr lang="en-US" sz="1050" dirty="0">
              <a:solidFill>
                <a:srgbClr val="181818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52" y="6070365"/>
            <a:ext cx="2195217" cy="56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4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/>
              <a:t>Evolution of Help Me Grow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52262-9B0A-E64D-B1C3-707FD47A221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 descr="HMG_logo_NtlCtr-1TRADEMAR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219" y="6145380"/>
            <a:ext cx="1987186" cy="5108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87415" y="2785241"/>
            <a:ext cx="914729" cy="918423"/>
            <a:chOff x="3454399" y="4445001"/>
            <a:chExt cx="1130780" cy="1130780"/>
          </a:xfrm>
        </p:grpSpPr>
        <p:sp>
          <p:nvSpPr>
            <p:cNvPr id="8" name="Oval 7"/>
            <p:cNvSpPr/>
            <p:nvPr/>
          </p:nvSpPr>
          <p:spPr>
            <a:xfrm>
              <a:off x="3454399" y="4445001"/>
              <a:ext cx="1130780" cy="113078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803041" y="4793642"/>
              <a:ext cx="433495" cy="433495"/>
              <a:chOff x="2522538" y="2613025"/>
              <a:chExt cx="288925" cy="288925"/>
            </a:xfrm>
            <a:solidFill>
              <a:schemeClr val="bg1"/>
            </a:solidFill>
          </p:grpSpPr>
          <p:sp>
            <p:nvSpPr>
              <p:cNvPr id="10" name="Freeform 104"/>
              <p:cNvSpPr>
                <a:spLocks noEditPoints="1"/>
              </p:cNvSpPr>
              <p:nvPr/>
            </p:nvSpPr>
            <p:spPr bwMode="auto">
              <a:xfrm>
                <a:off x="2679700" y="2613025"/>
                <a:ext cx="131763" cy="128588"/>
              </a:xfrm>
              <a:custGeom>
                <a:avLst/>
                <a:gdLst>
                  <a:gd name="T0" fmla="*/ 0 w 83"/>
                  <a:gd name="T1" fmla="*/ 0 h 81"/>
                  <a:gd name="T2" fmla="*/ 0 w 83"/>
                  <a:gd name="T3" fmla="*/ 81 h 81"/>
                  <a:gd name="T4" fmla="*/ 83 w 83"/>
                  <a:gd name="T5" fmla="*/ 81 h 81"/>
                  <a:gd name="T6" fmla="*/ 83 w 83"/>
                  <a:gd name="T7" fmla="*/ 0 h 81"/>
                  <a:gd name="T8" fmla="*/ 0 w 83"/>
                  <a:gd name="T9" fmla="*/ 0 h 81"/>
                  <a:gd name="T10" fmla="*/ 75 w 83"/>
                  <a:gd name="T11" fmla="*/ 50 h 81"/>
                  <a:gd name="T12" fmla="*/ 52 w 83"/>
                  <a:gd name="T13" fmla="*/ 50 h 81"/>
                  <a:gd name="T14" fmla="*/ 52 w 83"/>
                  <a:gd name="T15" fmla="*/ 73 h 81"/>
                  <a:gd name="T16" fmla="*/ 32 w 83"/>
                  <a:gd name="T17" fmla="*/ 73 h 81"/>
                  <a:gd name="T18" fmla="*/ 32 w 83"/>
                  <a:gd name="T19" fmla="*/ 50 h 81"/>
                  <a:gd name="T20" fmla="*/ 9 w 83"/>
                  <a:gd name="T21" fmla="*/ 50 h 81"/>
                  <a:gd name="T22" fmla="*/ 9 w 83"/>
                  <a:gd name="T23" fmla="*/ 30 h 81"/>
                  <a:gd name="T24" fmla="*/ 32 w 83"/>
                  <a:gd name="T25" fmla="*/ 30 h 81"/>
                  <a:gd name="T26" fmla="*/ 32 w 83"/>
                  <a:gd name="T27" fmla="*/ 7 h 81"/>
                  <a:gd name="T28" fmla="*/ 52 w 83"/>
                  <a:gd name="T29" fmla="*/ 7 h 81"/>
                  <a:gd name="T30" fmla="*/ 52 w 83"/>
                  <a:gd name="T31" fmla="*/ 30 h 81"/>
                  <a:gd name="T32" fmla="*/ 75 w 83"/>
                  <a:gd name="T33" fmla="*/ 30 h 81"/>
                  <a:gd name="T34" fmla="*/ 75 w 83"/>
                  <a:gd name="T35" fmla="*/ 5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3" h="81">
                    <a:moveTo>
                      <a:pt x="0" y="0"/>
                    </a:moveTo>
                    <a:lnTo>
                      <a:pt x="0" y="81"/>
                    </a:lnTo>
                    <a:lnTo>
                      <a:pt x="83" y="81"/>
                    </a:lnTo>
                    <a:lnTo>
                      <a:pt x="83" y="0"/>
                    </a:lnTo>
                    <a:lnTo>
                      <a:pt x="0" y="0"/>
                    </a:lnTo>
                    <a:close/>
                    <a:moveTo>
                      <a:pt x="75" y="50"/>
                    </a:moveTo>
                    <a:lnTo>
                      <a:pt x="52" y="50"/>
                    </a:lnTo>
                    <a:lnTo>
                      <a:pt x="52" y="73"/>
                    </a:lnTo>
                    <a:lnTo>
                      <a:pt x="32" y="73"/>
                    </a:lnTo>
                    <a:lnTo>
                      <a:pt x="32" y="50"/>
                    </a:lnTo>
                    <a:lnTo>
                      <a:pt x="9" y="50"/>
                    </a:lnTo>
                    <a:lnTo>
                      <a:pt x="9" y="30"/>
                    </a:lnTo>
                    <a:lnTo>
                      <a:pt x="32" y="30"/>
                    </a:lnTo>
                    <a:lnTo>
                      <a:pt x="32" y="7"/>
                    </a:lnTo>
                    <a:lnTo>
                      <a:pt x="52" y="7"/>
                    </a:lnTo>
                    <a:lnTo>
                      <a:pt x="52" y="30"/>
                    </a:lnTo>
                    <a:lnTo>
                      <a:pt x="75" y="30"/>
                    </a:lnTo>
                    <a:lnTo>
                      <a:pt x="75" y="50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1" name="Freeform 105"/>
              <p:cNvSpPr>
                <a:spLocks noEditPoints="1"/>
              </p:cNvSpPr>
              <p:nvPr/>
            </p:nvSpPr>
            <p:spPr bwMode="auto">
              <a:xfrm>
                <a:off x="2522538" y="2613025"/>
                <a:ext cx="131763" cy="128588"/>
              </a:xfrm>
              <a:custGeom>
                <a:avLst/>
                <a:gdLst>
                  <a:gd name="T0" fmla="*/ 0 w 83"/>
                  <a:gd name="T1" fmla="*/ 81 h 81"/>
                  <a:gd name="T2" fmla="*/ 83 w 83"/>
                  <a:gd name="T3" fmla="*/ 81 h 81"/>
                  <a:gd name="T4" fmla="*/ 83 w 83"/>
                  <a:gd name="T5" fmla="*/ 0 h 81"/>
                  <a:gd name="T6" fmla="*/ 0 w 83"/>
                  <a:gd name="T7" fmla="*/ 0 h 81"/>
                  <a:gd name="T8" fmla="*/ 0 w 83"/>
                  <a:gd name="T9" fmla="*/ 81 h 81"/>
                  <a:gd name="T10" fmla="*/ 19 w 83"/>
                  <a:gd name="T11" fmla="*/ 30 h 81"/>
                  <a:gd name="T12" fmla="*/ 70 w 83"/>
                  <a:gd name="T13" fmla="*/ 30 h 81"/>
                  <a:gd name="T14" fmla="*/ 70 w 83"/>
                  <a:gd name="T15" fmla="*/ 50 h 81"/>
                  <a:gd name="T16" fmla="*/ 19 w 83"/>
                  <a:gd name="T17" fmla="*/ 50 h 81"/>
                  <a:gd name="T18" fmla="*/ 19 w 83"/>
                  <a:gd name="T19" fmla="*/ 3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" h="81">
                    <a:moveTo>
                      <a:pt x="0" y="81"/>
                    </a:moveTo>
                    <a:lnTo>
                      <a:pt x="83" y="81"/>
                    </a:lnTo>
                    <a:lnTo>
                      <a:pt x="83" y="0"/>
                    </a:lnTo>
                    <a:lnTo>
                      <a:pt x="0" y="0"/>
                    </a:lnTo>
                    <a:lnTo>
                      <a:pt x="0" y="81"/>
                    </a:lnTo>
                    <a:close/>
                    <a:moveTo>
                      <a:pt x="19" y="30"/>
                    </a:moveTo>
                    <a:lnTo>
                      <a:pt x="70" y="30"/>
                    </a:lnTo>
                    <a:lnTo>
                      <a:pt x="70" y="50"/>
                    </a:lnTo>
                    <a:lnTo>
                      <a:pt x="19" y="50"/>
                    </a:lnTo>
                    <a:lnTo>
                      <a:pt x="19" y="30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2" name="Freeform 106"/>
              <p:cNvSpPr>
                <a:spLocks noEditPoints="1"/>
              </p:cNvSpPr>
              <p:nvPr/>
            </p:nvSpPr>
            <p:spPr bwMode="auto">
              <a:xfrm>
                <a:off x="2679700" y="2765425"/>
                <a:ext cx="131763" cy="136525"/>
              </a:xfrm>
              <a:custGeom>
                <a:avLst/>
                <a:gdLst>
                  <a:gd name="T0" fmla="*/ 0 w 83"/>
                  <a:gd name="T1" fmla="*/ 86 h 86"/>
                  <a:gd name="T2" fmla="*/ 83 w 83"/>
                  <a:gd name="T3" fmla="*/ 86 h 86"/>
                  <a:gd name="T4" fmla="*/ 83 w 83"/>
                  <a:gd name="T5" fmla="*/ 0 h 86"/>
                  <a:gd name="T6" fmla="*/ 0 w 83"/>
                  <a:gd name="T7" fmla="*/ 0 h 86"/>
                  <a:gd name="T8" fmla="*/ 0 w 83"/>
                  <a:gd name="T9" fmla="*/ 86 h 86"/>
                  <a:gd name="T10" fmla="*/ 17 w 83"/>
                  <a:gd name="T11" fmla="*/ 18 h 86"/>
                  <a:gd name="T12" fmla="*/ 66 w 83"/>
                  <a:gd name="T13" fmla="*/ 18 h 86"/>
                  <a:gd name="T14" fmla="*/ 66 w 83"/>
                  <a:gd name="T15" fmla="*/ 38 h 86"/>
                  <a:gd name="T16" fmla="*/ 17 w 83"/>
                  <a:gd name="T17" fmla="*/ 38 h 86"/>
                  <a:gd name="T18" fmla="*/ 17 w 83"/>
                  <a:gd name="T19" fmla="*/ 18 h 86"/>
                  <a:gd name="T20" fmla="*/ 17 w 83"/>
                  <a:gd name="T21" fmla="*/ 51 h 86"/>
                  <a:gd name="T22" fmla="*/ 66 w 83"/>
                  <a:gd name="T23" fmla="*/ 51 h 86"/>
                  <a:gd name="T24" fmla="*/ 66 w 83"/>
                  <a:gd name="T25" fmla="*/ 71 h 86"/>
                  <a:gd name="T26" fmla="*/ 17 w 83"/>
                  <a:gd name="T27" fmla="*/ 71 h 86"/>
                  <a:gd name="T28" fmla="*/ 17 w 83"/>
                  <a:gd name="T29" fmla="*/ 5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" h="86">
                    <a:moveTo>
                      <a:pt x="0" y="86"/>
                    </a:moveTo>
                    <a:lnTo>
                      <a:pt x="83" y="86"/>
                    </a:lnTo>
                    <a:lnTo>
                      <a:pt x="83" y="0"/>
                    </a:lnTo>
                    <a:lnTo>
                      <a:pt x="0" y="0"/>
                    </a:lnTo>
                    <a:lnTo>
                      <a:pt x="0" y="86"/>
                    </a:lnTo>
                    <a:close/>
                    <a:moveTo>
                      <a:pt x="17" y="18"/>
                    </a:moveTo>
                    <a:lnTo>
                      <a:pt x="66" y="18"/>
                    </a:lnTo>
                    <a:lnTo>
                      <a:pt x="66" y="38"/>
                    </a:lnTo>
                    <a:lnTo>
                      <a:pt x="17" y="38"/>
                    </a:lnTo>
                    <a:lnTo>
                      <a:pt x="17" y="18"/>
                    </a:lnTo>
                    <a:close/>
                    <a:moveTo>
                      <a:pt x="17" y="51"/>
                    </a:moveTo>
                    <a:lnTo>
                      <a:pt x="66" y="51"/>
                    </a:lnTo>
                    <a:lnTo>
                      <a:pt x="66" y="71"/>
                    </a:lnTo>
                    <a:lnTo>
                      <a:pt x="17" y="71"/>
                    </a:lnTo>
                    <a:lnTo>
                      <a:pt x="17" y="51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3" name="Freeform 107"/>
              <p:cNvSpPr>
                <a:spLocks noEditPoints="1"/>
              </p:cNvSpPr>
              <p:nvPr/>
            </p:nvSpPr>
            <p:spPr bwMode="auto">
              <a:xfrm>
                <a:off x="2522538" y="2765425"/>
                <a:ext cx="131763" cy="136525"/>
              </a:xfrm>
              <a:custGeom>
                <a:avLst/>
                <a:gdLst>
                  <a:gd name="T0" fmla="*/ 0 w 50"/>
                  <a:gd name="T1" fmla="*/ 52 h 52"/>
                  <a:gd name="T2" fmla="*/ 50 w 50"/>
                  <a:gd name="T3" fmla="*/ 52 h 52"/>
                  <a:gd name="T4" fmla="*/ 50 w 50"/>
                  <a:gd name="T5" fmla="*/ 0 h 52"/>
                  <a:gd name="T6" fmla="*/ 0 w 50"/>
                  <a:gd name="T7" fmla="*/ 0 h 52"/>
                  <a:gd name="T8" fmla="*/ 0 w 50"/>
                  <a:gd name="T9" fmla="*/ 52 h 52"/>
                  <a:gd name="T10" fmla="*/ 7 w 50"/>
                  <a:gd name="T11" fmla="*/ 15 h 52"/>
                  <a:gd name="T12" fmla="*/ 14 w 50"/>
                  <a:gd name="T13" fmla="*/ 8 h 52"/>
                  <a:gd name="T14" fmla="*/ 25 w 50"/>
                  <a:gd name="T15" fmla="*/ 19 h 52"/>
                  <a:gd name="T16" fmla="*/ 36 w 50"/>
                  <a:gd name="T17" fmla="*/ 8 h 52"/>
                  <a:gd name="T18" fmla="*/ 43 w 50"/>
                  <a:gd name="T19" fmla="*/ 15 h 52"/>
                  <a:gd name="T20" fmla="*/ 32 w 50"/>
                  <a:gd name="T21" fmla="*/ 26 h 52"/>
                  <a:gd name="T22" fmla="*/ 43 w 50"/>
                  <a:gd name="T23" fmla="*/ 37 h 52"/>
                  <a:gd name="T24" fmla="*/ 36 w 50"/>
                  <a:gd name="T25" fmla="*/ 44 h 52"/>
                  <a:gd name="T26" fmla="*/ 25 w 50"/>
                  <a:gd name="T27" fmla="*/ 33 h 52"/>
                  <a:gd name="T28" fmla="*/ 14 w 50"/>
                  <a:gd name="T29" fmla="*/ 44 h 52"/>
                  <a:gd name="T30" fmla="*/ 7 w 50"/>
                  <a:gd name="T31" fmla="*/ 37 h 52"/>
                  <a:gd name="T32" fmla="*/ 18 w 50"/>
                  <a:gd name="T33" fmla="*/ 26 h 52"/>
                  <a:gd name="T34" fmla="*/ 7 w 50"/>
                  <a:gd name="T35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52">
                    <a:moveTo>
                      <a:pt x="0" y="52"/>
                    </a:moveTo>
                    <a:cubicBezTo>
                      <a:pt x="50" y="52"/>
                      <a:pt x="50" y="52"/>
                      <a:pt x="50" y="52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52"/>
                    </a:lnTo>
                    <a:close/>
                    <a:moveTo>
                      <a:pt x="7" y="15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24" y="19"/>
                      <a:pt x="25" y="19"/>
                    </a:cubicBezTo>
                    <a:cubicBezTo>
                      <a:pt x="26" y="19"/>
                      <a:pt x="36" y="8"/>
                      <a:pt x="36" y="8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3" y="15"/>
                      <a:pt x="32" y="25"/>
                      <a:pt x="32" y="26"/>
                    </a:cubicBezTo>
                    <a:cubicBezTo>
                      <a:pt x="32" y="27"/>
                      <a:pt x="43" y="37"/>
                      <a:pt x="43" y="37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6" y="44"/>
                      <a:pt x="26" y="33"/>
                      <a:pt x="25" y="33"/>
                    </a:cubicBezTo>
                    <a:cubicBezTo>
                      <a:pt x="24" y="33"/>
                      <a:pt x="14" y="44"/>
                      <a:pt x="14" y="44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18" y="27"/>
                      <a:pt x="18" y="26"/>
                    </a:cubicBezTo>
                    <a:cubicBezTo>
                      <a:pt x="18" y="25"/>
                      <a:pt x="7" y="15"/>
                      <a:pt x="7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3272309" y="2938677"/>
            <a:ext cx="5071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  <a:sym typeface="Helvetica Light"/>
              </a:rPr>
              <a:t>2005</a:t>
            </a:r>
          </a:p>
          <a:p>
            <a:pPr marL="0" marR="0" lvl="0" indent="0" algn="l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  <a:sym typeface="Helvetica Light"/>
              </a:rPr>
              <a:t>First HMG replication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  <a:sym typeface="Helvetica Light"/>
              </a:rPr>
              <a:t>in Orange County, California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"/>
              <a:ea typeface="+mn-ea"/>
              <a:cs typeface="Calibri Light" panose="020F0302020204030204" pitchFamily="34" charset="0"/>
              <a:sym typeface="Helvetica Ligh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8955" y="1750887"/>
            <a:ext cx="914729" cy="918423"/>
            <a:chOff x="7924801" y="4127021"/>
            <a:chExt cx="1130780" cy="1130780"/>
          </a:xfrm>
        </p:grpSpPr>
        <p:sp>
          <p:nvSpPr>
            <p:cNvPr id="19" name="Oval 18"/>
            <p:cNvSpPr/>
            <p:nvPr/>
          </p:nvSpPr>
          <p:spPr>
            <a:xfrm>
              <a:off x="7924801" y="4127021"/>
              <a:ext cx="1130780" cy="113078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Freeform 54"/>
            <p:cNvSpPr>
              <a:spLocks noEditPoints="1"/>
            </p:cNvSpPr>
            <p:nvPr/>
          </p:nvSpPr>
          <p:spPr bwMode="auto">
            <a:xfrm>
              <a:off x="8313721" y="4459785"/>
              <a:ext cx="348144" cy="462259"/>
            </a:xfrm>
            <a:custGeom>
              <a:avLst/>
              <a:gdLst>
                <a:gd name="T0" fmla="*/ 109 w 109"/>
                <a:gd name="T1" fmla="*/ 145 h 145"/>
                <a:gd name="T2" fmla="*/ 0 w 109"/>
                <a:gd name="T3" fmla="*/ 145 h 145"/>
                <a:gd name="T4" fmla="*/ 1 w 109"/>
                <a:gd name="T5" fmla="*/ 135 h 145"/>
                <a:gd name="T6" fmla="*/ 13 w 109"/>
                <a:gd name="T7" fmla="*/ 125 h 145"/>
                <a:gd name="T8" fmla="*/ 96 w 109"/>
                <a:gd name="T9" fmla="*/ 125 h 145"/>
                <a:gd name="T10" fmla="*/ 109 w 109"/>
                <a:gd name="T11" fmla="*/ 135 h 145"/>
                <a:gd name="T12" fmla="*/ 109 w 109"/>
                <a:gd name="T13" fmla="*/ 145 h 145"/>
                <a:gd name="T14" fmla="*/ 16 w 109"/>
                <a:gd name="T15" fmla="*/ 116 h 145"/>
                <a:gd name="T16" fmla="*/ 24 w 109"/>
                <a:gd name="T17" fmla="*/ 91 h 145"/>
                <a:gd name="T18" fmla="*/ 85 w 109"/>
                <a:gd name="T19" fmla="*/ 91 h 145"/>
                <a:gd name="T20" fmla="*/ 93 w 109"/>
                <a:gd name="T21" fmla="*/ 116 h 145"/>
                <a:gd name="T22" fmla="*/ 16 w 109"/>
                <a:gd name="T23" fmla="*/ 116 h 145"/>
                <a:gd name="T24" fmla="*/ 29 w 109"/>
                <a:gd name="T25" fmla="*/ 76 h 145"/>
                <a:gd name="T26" fmla="*/ 37 w 109"/>
                <a:gd name="T27" fmla="*/ 51 h 145"/>
                <a:gd name="T28" fmla="*/ 73 w 109"/>
                <a:gd name="T29" fmla="*/ 51 h 145"/>
                <a:gd name="T30" fmla="*/ 80 w 109"/>
                <a:gd name="T31" fmla="*/ 76 h 145"/>
                <a:gd name="T32" fmla="*/ 29 w 109"/>
                <a:gd name="T33" fmla="*/ 76 h 145"/>
                <a:gd name="T34" fmla="*/ 49 w 109"/>
                <a:gd name="T35" fmla="*/ 12 h 145"/>
                <a:gd name="T36" fmla="*/ 60 w 109"/>
                <a:gd name="T37" fmla="*/ 12 h 145"/>
                <a:gd name="T38" fmla="*/ 68 w 109"/>
                <a:gd name="T39" fmla="*/ 36 h 145"/>
                <a:gd name="T40" fmla="*/ 41 w 109"/>
                <a:gd name="T41" fmla="*/ 36 h 145"/>
                <a:gd name="T42" fmla="*/ 49 w 109"/>
                <a:gd name="T43" fmla="*/ 1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" h="145">
                  <a:moveTo>
                    <a:pt x="109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1" y="135"/>
                    <a:pt x="1" y="135"/>
                    <a:pt x="1" y="13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109" y="135"/>
                    <a:pt x="109" y="135"/>
                    <a:pt x="109" y="135"/>
                  </a:cubicBezTo>
                  <a:lnTo>
                    <a:pt x="109" y="145"/>
                  </a:lnTo>
                  <a:close/>
                  <a:moveTo>
                    <a:pt x="16" y="116"/>
                  </a:moveTo>
                  <a:cubicBezTo>
                    <a:pt x="24" y="91"/>
                    <a:pt x="24" y="91"/>
                    <a:pt x="24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93" y="116"/>
                    <a:pt x="93" y="116"/>
                    <a:pt x="93" y="116"/>
                  </a:cubicBezTo>
                  <a:lnTo>
                    <a:pt x="16" y="116"/>
                  </a:lnTo>
                  <a:close/>
                  <a:moveTo>
                    <a:pt x="29" y="76"/>
                  </a:moveTo>
                  <a:cubicBezTo>
                    <a:pt x="37" y="51"/>
                    <a:pt x="37" y="51"/>
                    <a:pt x="37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29" y="76"/>
                  </a:lnTo>
                  <a:close/>
                  <a:moveTo>
                    <a:pt x="49" y="12"/>
                  </a:moveTo>
                  <a:cubicBezTo>
                    <a:pt x="49" y="12"/>
                    <a:pt x="54" y="0"/>
                    <a:pt x="60" y="12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41" y="36"/>
                    <a:pt x="41" y="36"/>
                    <a:pt x="41" y="36"/>
                  </a:cubicBezTo>
                  <a:lnTo>
                    <a:pt x="49" y="12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387892" y="1934479"/>
            <a:ext cx="5053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  <a:sym typeface="Helvetica Light"/>
              </a:rPr>
              <a:t>1997-2004</a:t>
            </a:r>
          </a:p>
          <a:p>
            <a:pPr marL="0" marR="0" lvl="0" indent="0" algn="l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  <a:sym typeface="Helvetica Light"/>
              </a:rPr>
              <a:t>HMG Pilot and early growth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Calibri Light" panose="020F0302020204030204" pitchFamily="34" charset="0"/>
                <a:sym typeface="Helvetica Light"/>
              </a:rPr>
              <a:t>Connecticut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"/>
              <a:ea typeface="+mn-ea"/>
              <a:cs typeface="Calibri Light" panose="020F0302020204030204" pitchFamily="34" charset="0"/>
              <a:sym typeface="Helvetica Ligh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39423" y="3662398"/>
            <a:ext cx="1046433" cy="1020563"/>
            <a:chOff x="3454401" y="1600201"/>
            <a:chExt cx="1130780" cy="1130780"/>
          </a:xfrm>
        </p:grpSpPr>
        <p:sp>
          <p:nvSpPr>
            <p:cNvPr id="23" name="Oval 22"/>
            <p:cNvSpPr/>
            <p:nvPr/>
          </p:nvSpPr>
          <p:spPr>
            <a:xfrm>
              <a:off x="3454401" y="1600201"/>
              <a:ext cx="1130780" cy="113078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728537" y="1963857"/>
              <a:ext cx="582505" cy="403465"/>
              <a:chOff x="7416800" y="1122363"/>
              <a:chExt cx="366713" cy="254000"/>
            </a:xfrm>
            <a:solidFill>
              <a:schemeClr val="bg1"/>
            </a:solidFill>
          </p:grpSpPr>
          <p:sp>
            <p:nvSpPr>
              <p:cNvPr id="25" name="Freeform 48"/>
              <p:cNvSpPr>
                <a:spLocks noEditPoints="1"/>
              </p:cNvSpPr>
              <p:nvPr/>
            </p:nvSpPr>
            <p:spPr bwMode="auto">
              <a:xfrm>
                <a:off x="7416800" y="1122363"/>
                <a:ext cx="260350" cy="254000"/>
              </a:xfrm>
              <a:custGeom>
                <a:avLst/>
                <a:gdLst>
                  <a:gd name="T0" fmla="*/ 86 w 99"/>
                  <a:gd name="T1" fmla="*/ 59 h 97"/>
                  <a:gd name="T2" fmla="*/ 99 w 99"/>
                  <a:gd name="T3" fmla="*/ 53 h 97"/>
                  <a:gd name="T4" fmla="*/ 99 w 99"/>
                  <a:gd name="T5" fmla="*/ 42 h 97"/>
                  <a:gd name="T6" fmla="*/ 86 w 99"/>
                  <a:gd name="T7" fmla="*/ 37 h 97"/>
                  <a:gd name="T8" fmla="*/ 83 w 99"/>
                  <a:gd name="T9" fmla="*/ 31 h 97"/>
                  <a:gd name="T10" fmla="*/ 89 w 99"/>
                  <a:gd name="T11" fmla="*/ 17 h 97"/>
                  <a:gd name="T12" fmla="*/ 81 w 99"/>
                  <a:gd name="T13" fmla="*/ 10 h 97"/>
                  <a:gd name="T14" fmla="*/ 67 w 99"/>
                  <a:gd name="T15" fmla="*/ 15 h 97"/>
                  <a:gd name="T16" fmla="*/ 61 w 99"/>
                  <a:gd name="T17" fmla="*/ 13 h 97"/>
                  <a:gd name="T18" fmla="*/ 55 w 99"/>
                  <a:gd name="T19" fmla="*/ 0 h 97"/>
                  <a:gd name="T20" fmla="*/ 44 w 99"/>
                  <a:gd name="T21" fmla="*/ 0 h 97"/>
                  <a:gd name="T22" fmla="*/ 39 w 99"/>
                  <a:gd name="T23" fmla="*/ 13 h 97"/>
                  <a:gd name="T24" fmla="*/ 32 w 99"/>
                  <a:gd name="T25" fmla="*/ 15 h 97"/>
                  <a:gd name="T26" fmla="*/ 19 w 99"/>
                  <a:gd name="T27" fmla="*/ 10 h 97"/>
                  <a:gd name="T28" fmla="*/ 11 w 99"/>
                  <a:gd name="T29" fmla="*/ 18 h 97"/>
                  <a:gd name="T30" fmla="*/ 16 w 99"/>
                  <a:gd name="T31" fmla="*/ 31 h 97"/>
                  <a:gd name="T32" fmla="*/ 14 w 99"/>
                  <a:gd name="T33" fmla="*/ 37 h 97"/>
                  <a:gd name="T34" fmla="*/ 0 w 99"/>
                  <a:gd name="T35" fmla="*/ 43 h 97"/>
                  <a:gd name="T36" fmla="*/ 0 w 99"/>
                  <a:gd name="T37" fmla="*/ 54 h 97"/>
                  <a:gd name="T38" fmla="*/ 14 w 99"/>
                  <a:gd name="T39" fmla="*/ 59 h 97"/>
                  <a:gd name="T40" fmla="*/ 16 w 99"/>
                  <a:gd name="T41" fmla="*/ 65 h 97"/>
                  <a:gd name="T42" fmla="*/ 11 w 99"/>
                  <a:gd name="T43" fmla="*/ 79 h 97"/>
                  <a:gd name="T44" fmla="*/ 19 w 99"/>
                  <a:gd name="T45" fmla="*/ 86 h 97"/>
                  <a:gd name="T46" fmla="*/ 33 w 99"/>
                  <a:gd name="T47" fmla="*/ 81 h 97"/>
                  <a:gd name="T48" fmla="*/ 39 w 99"/>
                  <a:gd name="T49" fmla="*/ 83 h 97"/>
                  <a:gd name="T50" fmla="*/ 45 w 99"/>
                  <a:gd name="T51" fmla="*/ 97 h 97"/>
                  <a:gd name="T52" fmla="*/ 56 w 99"/>
                  <a:gd name="T53" fmla="*/ 97 h 97"/>
                  <a:gd name="T54" fmla="*/ 61 w 99"/>
                  <a:gd name="T55" fmla="*/ 83 h 97"/>
                  <a:gd name="T56" fmla="*/ 67 w 99"/>
                  <a:gd name="T57" fmla="*/ 81 h 97"/>
                  <a:gd name="T58" fmla="*/ 81 w 99"/>
                  <a:gd name="T59" fmla="*/ 86 h 97"/>
                  <a:gd name="T60" fmla="*/ 89 w 99"/>
                  <a:gd name="T61" fmla="*/ 78 h 97"/>
                  <a:gd name="T62" fmla="*/ 83 w 99"/>
                  <a:gd name="T63" fmla="*/ 65 h 97"/>
                  <a:gd name="T64" fmla="*/ 86 w 99"/>
                  <a:gd name="T65" fmla="*/ 59 h 97"/>
                  <a:gd name="T66" fmla="*/ 50 w 99"/>
                  <a:gd name="T67" fmla="*/ 64 h 97"/>
                  <a:gd name="T68" fmla="*/ 34 w 99"/>
                  <a:gd name="T69" fmla="*/ 48 h 97"/>
                  <a:gd name="T70" fmla="*/ 50 w 99"/>
                  <a:gd name="T71" fmla="*/ 33 h 97"/>
                  <a:gd name="T72" fmla="*/ 66 w 99"/>
                  <a:gd name="T73" fmla="*/ 48 h 97"/>
                  <a:gd name="T74" fmla="*/ 50 w 99"/>
                  <a:gd name="T75" fmla="*/ 6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9" h="97">
                    <a:moveTo>
                      <a:pt x="86" y="59"/>
                    </a:moveTo>
                    <a:cubicBezTo>
                      <a:pt x="86" y="59"/>
                      <a:pt x="99" y="54"/>
                      <a:pt x="99" y="53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99" y="42"/>
                      <a:pt x="86" y="37"/>
                      <a:pt x="86" y="37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3" y="31"/>
                      <a:pt x="89" y="18"/>
                      <a:pt x="89" y="17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0" y="9"/>
                      <a:pt x="67" y="15"/>
                      <a:pt x="67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56" y="0"/>
                      <a:pt x="5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3" y="0"/>
                      <a:pt x="39" y="13"/>
                      <a:pt x="39" y="13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19" y="10"/>
                      <a:pt x="19" y="10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0" y="18"/>
                      <a:pt x="16" y="31"/>
                      <a:pt x="16" y="31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0" y="42"/>
                      <a:pt x="0" y="4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14" y="59"/>
                      <a:pt x="14" y="59"/>
                    </a:cubicBezTo>
                    <a:cubicBezTo>
                      <a:pt x="16" y="65"/>
                      <a:pt x="16" y="65"/>
                      <a:pt x="16" y="65"/>
                    </a:cubicBezTo>
                    <a:cubicBezTo>
                      <a:pt x="16" y="65"/>
                      <a:pt x="11" y="78"/>
                      <a:pt x="11" y="79"/>
                    </a:cubicBezTo>
                    <a:cubicBezTo>
                      <a:pt x="19" y="86"/>
                      <a:pt x="19" y="86"/>
                      <a:pt x="19" y="86"/>
                    </a:cubicBezTo>
                    <a:cubicBezTo>
                      <a:pt x="19" y="87"/>
                      <a:pt x="33" y="81"/>
                      <a:pt x="33" y="81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83"/>
                      <a:pt x="44" y="97"/>
                      <a:pt x="45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56" y="97"/>
                      <a:pt x="61" y="83"/>
                      <a:pt x="61" y="83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81"/>
                      <a:pt x="81" y="86"/>
                      <a:pt x="81" y="86"/>
                    </a:cubicBezTo>
                    <a:cubicBezTo>
                      <a:pt x="89" y="78"/>
                      <a:pt x="89" y="78"/>
                      <a:pt x="89" y="78"/>
                    </a:cubicBezTo>
                    <a:cubicBezTo>
                      <a:pt x="89" y="78"/>
                      <a:pt x="83" y="65"/>
                      <a:pt x="83" y="65"/>
                    </a:cubicBezTo>
                    <a:lnTo>
                      <a:pt x="86" y="59"/>
                    </a:lnTo>
                    <a:close/>
                    <a:moveTo>
                      <a:pt x="50" y="64"/>
                    </a:moveTo>
                    <a:cubicBezTo>
                      <a:pt x="41" y="64"/>
                      <a:pt x="34" y="57"/>
                      <a:pt x="34" y="48"/>
                    </a:cubicBezTo>
                    <a:cubicBezTo>
                      <a:pt x="34" y="39"/>
                      <a:pt x="41" y="33"/>
                      <a:pt x="50" y="33"/>
                    </a:cubicBezTo>
                    <a:cubicBezTo>
                      <a:pt x="59" y="33"/>
                      <a:pt x="66" y="39"/>
                      <a:pt x="66" y="48"/>
                    </a:cubicBezTo>
                    <a:cubicBezTo>
                      <a:pt x="66" y="57"/>
                      <a:pt x="59" y="64"/>
                      <a:pt x="50" y="6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26" name="Freeform 49"/>
              <p:cNvSpPr>
                <a:spLocks noEditPoints="1"/>
              </p:cNvSpPr>
              <p:nvPr/>
            </p:nvSpPr>
            <p:spPr bwMode="auto">
              <a:xfrm>
                <a:off x="7661275" y="1247775"/>
                <a:ext cx="122238" cy="123825"/>
              </a:xfrm>
              <a:custGeom>
                <a:avLst/>
                <a:gdLst>
                  <a:gd name="T0" fmla="*/ 41 w 47"/>
                  <a:gd name="T1" fmla="*/ 22 h 47"/>
                  <a:gd name="T2" fmla="*/ 41 w 47"/>
                  <a:gd name="T3" fmla="*/ 19 h 47"/>
                  <a:gd name="T4" fmla="*/ 45 w 47"/>
                  <a:gd name="T5" fmla="*/ 13 h 47"/>
                  <a:gd name="T6" fmla="*/ 42 w 47"/>
                  <a:gd name="T7" fmla="*/ 9 h 47"/>
                  <a:gd name="T8" fmla="*/ 35 w 47"/>
                  <a:gd name="T9" fmla="*/ 10 h 47"/>
                  <a:gd name="T10" fmla="*/ 33 w 47"/>
                  <a:gd name="T11" fmla="*/ 8 h 47"/>
                  <a:gd name="T12" fmla="*/ 32 w 47"/>
                  <a:gd name="T13" fmla="*/ 1 h 47"/>
                  <a:gd name="T14" fmla="*/ 27 w 47"/>
                  <a:gd name="T15" fmla="*/ 0 h 47"/>
                  <a:gd name="T16" fmla="*/ 22 w 47"/>
                  <a:gd name="T17" fmla="*/ 6 h 47"/>
                  <a:gd name="T18" fmla="*/ 19 w 47"/>
                  <a:gd name="T19" fmla="*/ 6 h 47"/>
                  <a:gd name="T20" fmla="*/ 14 w 47"/>
                  <a:gd name="T21" fmla="*/ 2 h 47"/>
                  <a:gd name="T22" fmla="*/ 9 w 47"/>
                  <a:gd name="T23" fmla="*/ 5 h 47"/>
                  <a:gd name="T24" fmla="*/ 10 w 47"/>
                  <a:gd name="T25" fmla="*/ 12 h 47"/>
                  <a:gd name="T26" fmla="*/ 9 w 47"/>
                  <a:gd name="T27" fmla="*/ 14 h 47"/>
                  <a:gd name="T28" fmla="*/ 2 w 47"/>
                  <a:gd name="T29" fmla="*/ 16 h 47"/>
                  <a:gd name="T30" fmla="*/ 0 w 47"/>
                  <a:gd name="T31" fmla="*/ 21 h 47"/>
                  <a:gd name="T32" fmla="*/ 6 w 47"/>
                  <a:gd name="T33" fmla="*/ 25 h 47"/>
                  <a:gd name="T34" fmla="*/ 6 w 47"/>
                  <a:gd name="T35" fmla="*/ 28 h 47"/>
                  <a:gd name="T36" fmla="*/ 2 w 47"/>
                  <a:gd name="T37" fmla="*/ 34 h 47"/>
                  <a:gd name="T38" fmla="*/ 5 w 47"/>
                  <a:gd name="T39" fmla="*/ 38 h 47"/>
                  <a:gd name="T40" fmla="*/ 12 w 47"/>
                  <a:gd name="T41" fmla="*/ 37 h 47"/>
                  <a:gd name="T42" fmla="*/ 14 w 47"/>
                  <a:gd name="T43" fmla="*/ 39 h 47"/>
                  <a:gd name="T44" fmla="*/ 16 w 47"/>
                  <a:gd name="T45" fmla="*/ 46 h 47"/>
                  <a:gd name="T46" fmla="*/ 20 w 47"/>
                  <a:gd name="T47" fmla="*/ 47 h 47"/>
                  <a:gd name="T48" fmla="*/ 25 w 47"/>
                  <a:gd name="T49" fmla="*/ 42 h 47"/>
                  <a:gd name="T50" fmla="*/ 28 w 47"/>
                  <a:gd name="T51" fmla="*/ 41 h 47"/>
                  <a:gd name="T52" fmla="*/ 33 w 47"/>
                  <a:gd name="T53" fmla="*/ 45 h 47"/>
                  <a:gd name="T54" fmla="*/ 38 w 47"/>
                  <a:gd name="T55" fmla="*/ 42 h 47"/>
                  <a:gd name="T56" fmla="*/ 37 w 47"/>
                  <a:gd name="T57" fmla="*/ 35 h 47"/>
                  <a:gd name="T58" fmla="*/ 39 w 47"/>
                  <a:gd name="T59" fmla="*/ 33 h 47"/>
                  <a:gd name="T60" fmla="*/ 45 w 47"/>
                  <a:gd name="T61" fmla="*/ 32 h 47"/>
                  <a:gd name="T62" fmla="*/ 47 w 47"/>
                  <a:gd name="T63" fmla="*/ 27 h 47"/>
                  <a:gd name="T64" fmla="*/ 41 w 47"/>
                  <a:gd name="T65" fmla="*/ 22 h 47"/>
                  <a:gd name="T66" fmla="*/ 31 w 47"/>
                  <a:gd name="T67" fmla="*/ 25 h 47"/>
                  <a:gd name="T68" fmla="*/ 22 w 47"/>
                  <a:gd name="T69" fmla="*/ 31 h 47"/>
                  <a:gd name="T70" fmla="*/ 16 w 47"/>
                  <a:gd name="T71" fmla="*/ 22 h 47"/>
                  <a:gd name="T72" fmla="*/ 25 w 47"/>
                  <a:gd name="T73" fmla="*/ 16 h 47"/>
                  <a:gd name="T74" fmla="*/ 31 w 47"/>
                  <a:gd name="T75" fmla="*/ 2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7">
                    <a:moveTo>
                      <a:pt x="41" y="22"/>
                    </a:move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9"/>
                      <a:pt x="45" y="14"/>
                      <a:pt x="45" y="13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9"/>
                      <a:pt x="35" y="10"/>
                      <a:pt x="35" y="10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1"/>
                      <a:pt x="32" y="1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2" y="6"/>
                      <a:pt x="22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4" y="2"/>
                      <a:pt x="14" y="2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0" y="12"/>
                      <a:pt x="10" y="12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2" y="15"/>
                      <a:pt x="2" y="1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6" y="25"/>
                      <a:pt x="6" y="25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2" y="34"/>
                      <a:pt x="2" y="34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9"/>
                      <a:pt x="12" y="37"/>
                      <a:pt x="12" y="37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5" y="46"/>
                      <a:pt x="16" y="46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1" y="47"/>
                      <a:pt x="25" y="42"/>
                      <a:pt x="25" y="42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33" y="45"/>
                      <a:pt x="33" y="45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7" y="35"/>
                      <a:pt x="37" y="35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45" y="32"/>
                      <a:pt x="45" y="32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6"/>
                      <a:pt x="41" y="22"/>
                      <a:pt x="41" y="22"/>
                    </a:cubicBezTo>
                    <a:close/>
                    <a:moveTo>
                      <a:pt x="31" y="25"/>
                    </a:moveTo>
                    <a:cubicBezTo>
                      <a:pt x="30" y="29"/>
                      <a:pt x="26" y="32"/>
                      <a:pt x="22" y="31"/>
                    </a:cubicBezTo>
                    <a:cubicBezTo>
                      <a:pt x="18" y="30"/>
                      <a:pt x="15" y="26"/>
                      <a:pt x="16" y="22"/>
                    </a:cubicBezTo>
                    <a:cubicBezTo>
                      <a:pt x="17" y="18"/>
                      <a:pt x="21" y="15"/>
                      <a:pt x="25" y="16"/>
                    </a:cubicBezTo>
                    <a:cubicBezTo>
                      <a:pt x="29" y="17"/>
                      <a:pt x="32" y="21"/>
                      <a:pt x="31" y="2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5245552" y="3891445"/>
            <a:ext cx="2813957" cy="64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marL="0" marR="0" lvl="0" indent="0" algn="l" defTabSz="81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Open Sans" pitchFamily="34" charset="0"/>
                <a:cs typeface="Calibri Light" panose="020F0302020204030204" pitchFamily="34" charset="0"/>
                <a:sym typeface="Helvetica Light"/>
              </a:rPr>
              <a:t>2008-2010</a:t>
            </a:r>
          </a:p>
          <a:p>
            <a:pPr marL="0" marR="0" lvl="0" indent="0" algn="l" defTabSz="81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Open Sans" pitchFamily="34" charset="0"/>
                <a:cs typeface="Calibri Light" panose="020F0302020204030204" pitchFamily="34" charset="0"/>
                <a:sym typeface="Helvetica Light"/>
              </a:rPr>
              <a:t>Replication spread to 5 states</a:t>
            </a:r>
          </a:p>
          <a:p>
            <a:pPr marL="0" marR="0" lvl="0" indent="0" algn="l" defTabSz="81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7" b="0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/>
              <a:ea typeface="Open Sans" pitchFamily="34" charset="0"/>
              <a:cs typeface="Open Sans" pitchFamily="34" charset="0"/>
              <a:sym typeface="Helvetica Ligh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007558" y="4682961"/>
            <a:ext cx="1035996" cy="1043498"/>
            <a:chOff x="7924801" y="3632201"/>
            <a:chExt cx="1130780" cy="1130780"/>
          </a:xfrm>
        </p:grpSpPr>
        <p:sp>
          <p:nvSpPr>
            <p:cNvPr id="29" name="Oval 28"/>
            <p:cNvSpPr/>
            <p:nvPr/>
          </p:nvSpPr>
          <p:spPr>
            <a:xfrm>
              <a:off x="7924801" y="3632201"/>
              <a:ext cx="1130780" cy="113078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" name="Freeform 20"/>
            <p:cNvSpPr>
              <a:spLocks noEditPoints="1"/>
            </p:cNvSpPr>
            <p:nvPr/>
          </p:nvSpPr>
          <p:spPr bwMode="auto">
            <a:xfrm>
              <a:off x="8134589" y="3955945"/>
              <a:ext cx="711200" cy="483289"/>
            </a:xfrm>
            <a:custGeom>
              <a:avLst/>
              <a:gdLst>
                <a:gd name="T0" fmla="*/ 135 w 157"/>
                <a:gd name="T1" fmla="*/ 46 h 107"/>
                <a:gd name="T2" fmla="*/ 136 w 157"/>
                <a:gd name="T3" fmla="*/ 37 h 107"/>
                <a:gd name="T4" fmla="*/ 99 w 157"/>
                <a:gd name="T5" fmla="*/ 0 h 107"/>
                <a:gd name="T6" fmla="*/ 73 w 157"/>
                <a:gd name="T7" fmla="*/ 18 h 107"/>
                <a:gd name="T8" fmla="*/ 45 w 157"/>
                <a:gd name="T9" fmla="*/ 8 h 107"/>
                <a:gd name="T10" fmla="*/ 19 w 157"/>
                <a:gd name="T11" fmla="*/ 40 h 107"/>
                <a:gd name="T12" fmla="*/ 20 w 157"/>
                <a:gd name="T13" fmla="*/ 47 h 107"/>
                <a:gd name="T14" fmla="*/ 0 w 157"/>
                <a:gd name="T15" fmla="*/ 76 h 107"/>
                <a:gd name="T16" fmla="*/ 31 w 157"/>
                <a:gd name="T17" fmla="*/ 107 h 107"/>
                <a:gd name="T18" fmla="*/ 126 w 157"/>
                <a:gd name="T19" fmla="*/ 107 h 107"/>
                <a:gd name="T20" fmla="*/ 157 w 157"/>
                <a:gd name="T21" fmla="*/ 76 h 107"/>
                <a:gd name="T22" fmla="*/ 135 w 157"/>
                <a:gd name="T23" fmla="*/ 46 h 107"/>
                <a:gd name="T24" fmla="*/ 120 w 157"/>
                <a:gd name="T25" fmla="*/ 100 h 107"/>
                <a:gd name="T26" fmla="*/ 79 w 157"/>
                <a:gd name="T27" fmla="*/ 100 h 107"/>
                <a:gd name="T28" fmla="*/ 103 w 157"/>
                <a:gd name="T29" fmla="*/ 75 h 107"/>
                <a:gd name="T30" fmla="*/ 102 w 157"/>
                <a:gd name="T31" fmla="*/ 72 h 107"/>
                <a:gd name="T32" fmla="*/ 92 w 157"/>
                <a:gd name="T33" fmla="*/ 72 h 107"/>
                <a:gd name="T34" fmla="*/ 92 w 157"/>
                <a:gd name="T35" fmla="*/ 68 h 107"/>
                <a:gd name="T36" fmla="*/ 92 w 157"/>
                <a:gd name="T37" fmla="*/ 37 h 107"/>
                <a:gd name="T38" fmla="*/ 90 w 157"/>
                <a:gd name="T39" fmla="*/ 36 h 107"/>
                <a:gd name="T40" fmla="*/ 64 w 157"/>
                <a:gd name="T41" fmla="*/ 36 h 107"/>
                <a:gd name="T42" fmla="*/ 62 w 157"/>
                <a:gd name="T43" fmla="*/ 38 h 107"/>
                <a:gd name="T44" fmla="*/ 62 w 157"/>
                <a:gd name="T45" fmla="*/ 68 h 107"/>
                <a:gd name="T46" fmla="*/ 62 w 157"/>
                <a:gd name="T47" fmla="*/ 73 h 107"/>
                <a:gd name="T48" fmla="*/ 51 w 157"/>
                <a:gd name="T49" fmla="*/ 73 h 107"/>
                <a:gd name="T50" fmla="*/ 50 w 157"/>
                <a:gd name="T51" fmla="*/ 76 h 107"/>
                <a:gd name="T52" fmla="*/ 75 w 157"/>
                <a:gd name="T53" fmla="*/ 100 h 107"/>
                <a:gd name="T54" fmla="*/ 38 w 157"/>
                <a:gd name="T55" fmla="*/ 100 h 107"/>
                <a:gd name="T56" fmla="*/ 11 w 157"/>
                <a:gd name="T57" fmla="*/ 74 h 107"/>
                <a:gd name="T58" fmla="*/ 29 w 157"/>
                <a:gd name="T59" fmla="*/ 50 h 107"/>
                <a:gd name="T60" fmla="*/ 28 w 157"/>
                <a:gd name="T61" fmla="*/ 44 h 107"/>
                <a:gd name="T62" fmla="*/ 50 w 157"/>
                <a:gd name="T63" fmla="*/ 17 h 107"/>
                <a:gd name="T64" fmla="*/ 74 w 157"/>
                <a:gd name="T65" fmla="*/ 29 h 107"/>
                <a:gd name="T66" fmla="*/ 97 w 157"/>
                <a:gd name="T67" fmla="*/ 11 h 107"/>
                <a:gd name="T68" fmla="*/ 128 w 157"/>
                <a:gd name="T69" fmla="*/ 42 h 107"/>
                <a:gd name="T70" fmla="*/ 127 w 157"/>
                <a:gd name="T71" fmla="*/ 50 h 107"/>
                <a:gd name="T72" fmla="*/ 147 w 157"/>
                <a:gd name="T73" fmla="*/ 74 h 107"/>
                <a:gd name="T74" fmla="*/ 120 w 157"/>
                <a:gd name="T75" fmla="*/ 10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107">
                  <a:moveTo>
                    <a:pt x="135" y="46"/>
                  </a:moveTo>
                  <a:cubicBezTo>
                    <a:pt x="136" y="43"/>
                    <a:pt x="136" y="40"/>
                    <a:pt x="136" y="37"/>
                  </a:cubicBezTo>
                  <a:cubicBezTo>
                    <a:pt x="136" y="17"/>
                    <a:pt x="120" y="0"/>
                    <a:pt x="99" y="0"/>
                  </a:cubicBezTo>
                  <a:cubicBezTo>
                    <a:pt x="76" y="0"/>
                    <a:pt x="73" y="18"/>
                    <a:pt x="73" y="18"/>
                  </a:cubicBezTo>
                  <a:cubicBezTo>
                    <a:pt x="73" y="18"/>
                    <a:pt x="63" y="6"/>
                    <a:pt x="45" y="8"/>
                  </a:cubicBezTo>
                  <a:cubicBezTo>
                    <a:pt x="30" y="11"/>
                    <a:pt x="19" y="25"/>
                    <a:pt x="19" y="40"/>
                  </a:cubicBezTo>
                  <a:cubicBezTo>
                    <a:pt x="19" y="42"/>
                    <a:pt x="20" y="45"/>
                    <a:pt x="20" y="47"/>
                  </a:cubicBezTo>
                  <a:cubicBezTo>
                    <a:pt x="9" y="51"/>
                    <a:pt x="0" y="63"/>
                    <a:pt x="0" y="76"/>
                  </a:cubicBezTo>
                  <a:cubicBezTo>
                    <a:pt x="0" y="93"/>
                    <a:pt x="14" y="107"/>
                    <a:pt x="31" y="107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43" y="107"/>
                    <a:pt x="157" y="93"/>
                    <a:pt x="157" y="76"/>
                  </a:cubicBezTo>
                  <a:cubicBezTo>
                    <a:pt x="157" y="62"/>
                    <a:pt x="148" y="50"/>
                    <a:pt x="135" y="46"/>
                  </a:cubicBezTo>
                  <a:close/>
                  <a:moveTo>
                    <a:pt x="120" y="100"/>
                  </a:moveTo>
                  <a:cubicBezTo>
                    <a:pt x="79" y="100"/>
                    <a:pt x="79" y="100"/>
                    <a:pt x="79" y="100"/>
                  </a:cubicBezTo>
                  <a:cubicBezTo>
                    <a:pt x="82" y="97"/>
                    <a:pt x="103" y="75"/>
                    <a:pt x="103" y="75"/>
                  </a:cubicBezTo>
                  <a:cubicBezTo>
                    <a:pt x="103" y="75"/>
                    <a:pt x="106" y="72"/>
                    <a:pt x="102" y="72"/>
                  </a:cubicBezTo>
                  <a:cubicBezTo>
                    <a:pt x="98" y="72"/>
                    <a:pt x="92" y="72"/>
                    <a:pt x="92" y="72"/>
                  </a:cubicBezTo>
                  <a:cubicBezTo>
                    <a:pt x="92" y="72"/>
                    <a:pt x="92" y="71"/>
                    <a:pt x="92" y="68"/>
                  </a:cubicBezTo>
                  <a:cubicBezTo>
                    <a:pt x="92" y="60"/>
                    <a:pt x="92" y="43"/>
                    <a:pt x="92" y="37"/>
                  </a:cubicBezTo>
                  <a:cubicBezTo>
                    <a:pt x="92" y="37"/>
                    <a:pt x="92" y="36"/>
                    <a:pt x="90" y="36"/>
                  </a:cubicBezTo>
                  <a:cubicBezTo>
                    <a:pt x="88" y="36"/>
                    <a:pt x="67" y="36"/>
                    <a:pt x="64" y="36"/>
                  </a:cubicBezTo>
                  <a:cubicBezTo>
                    <a:pt x="61" y="36"/>
                    <a:pt x="62" y="38"/>
                    <a:pt x="62" y="38"/>
                  </a:cubicBezTo>
                  <a:cubicBezTo>
                    <a:pt x="62" y="44"/>
                    <a:pt x="62" y="60"/>
                    <a:pt x="62" y="68"/>
                  </a:cubicBezTo>
                  <a:cubicBezTo>
                    <a:pt x="62" y="71"/>
                    <a:pt x="62" y="73"/>
                    <a:pt x="62" y="73"/>
                  </a:cubicBezTo>
                  <a:cubicBezTo>
                    <a:pt x="62" y="73"/>
                    <a:pt x="54" y="73"/>
                    <a:pt x="51" y="73"/>
                  </a:cubicBezTo>
                  <a:cubicBezTo>
                    <a:pt x="47" y="73"/>
                    <a:pt x="50" y="76"/>
                    <a:pt x="50" y="76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23" y="100"/>
                    <a:pt x="11" y="89"/>
                    <a:pt x="11" y="74"/>
                  </a:cubicBezTo>
                  <a:cubicBezTo>
                    <a:pt x="11" y="63"/>
                    <a:pt x="18" y="54"/>
                    <a:pt x="29" y="50"/>
                  </a:cubicBezTo>
                  <a:cubicBezTo>
                    <a:pt x="28" y="48"/>
                    <a:pt x="28" y="46"/>
                    <a:pt x="28" y="44"/>
                  </a:cubicBezTo>
                  <a:cubicBezTo>
                    <a:pt x="28" y="32"/>
                    <a:pt x="37" y="20"/>
                    <a:pt x="50" y="17"/>
                  </a:cubicBezTo>
                  <a:cubicBezTo>
                    <a:pt x="65" y="15"/>
                    <a:pt x="74" y="29"/>
                    <a:pt x="74" y="29"/>
                  </a:cubicBezTo>
                  <a:cubicBezTo>
                    <a:pt x="74" y="29"/>
                    <a:pt x="77" y="11"/>
                    <a:pt x="97" y="11"/>
                  </a:cubicBezTo>
                  <a:cubicBezTo>
                    <a:pt x="115" y="11"/>
                    <a:pt x="128" y="25"/>
                    <a:pt x="128" y="42"/>
                  </a:cubicBezTo>
                  <a:cubicBezTo>
                    <a:pt x="128" y="45"/>
                    <a:pt x="127" y="47"/>
                    <a:pt x="127" y="50"/>
                  </a:cubicBezTo>
                  <a:cubicBezTo>
                    <a:pt x="138" y="53"/>
                    <a:pt x="147" y="63"/>
                    <a:pt x="147" y="74"/>
                  </a:cubicBezTo>
                  <a:cubicBezTo>
                    <a:pt x="147" y="89"/>
                    <a:pt x="135" y="100"/>
                    <a:pt x="120" y="10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7180827" y="4891498"/>
            <a:ext cx="3831815" cy="52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marL="0" marR="0" lvl="0" indent="0" algn="l" defTabSz="81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Open Sans" pitchFamily="34" charset="0"/>
                <a:cs typeface="Calibri Light" panose="020F0302020204030204" pitchFamily="34" charset="0"/>
                <a:sym typeface="Helvetica Light"/>
              </a:rPr>
              <a:t>2010-2013</a:t>
            </a:r>
          </a:p>
          <a:p>
            <a:pPr marL="0" marR="0" lvl="0" indent="0" algn="l" defTabSz="81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Open Sans" pitchFamily="34" charset="0"/>
                <a:cs typeface="Calibri Light" panose="020F0302020204030204" pitchFamily="34" charset="0"/>
                <a:sym typeface="Helvetica Light"/>
              </a:rPr>
              <a:t>Development of the HMG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Open Sans" pitchFamily="34" charset="0"/>
                <a:cs typeface="Calibri Light" panose="020F0302020204030204" pitchFamily="34" charset="0"/>
                <a:sym typeface="Helvetica Light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Open Sans" pitchFamily="34" charset="0"/>
                <a:cs typeface="Calibri Light" panose="020F0302020204030204" pitchFamily="34" charset="0"/>
                <a:sym typeface="Helvetica Light"/>
              </a:rPr>
              <a:t>National Center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987310" y="5648432"/>
            <a:ext cx="873871" cy="863837"/>
            <a:chOff x="3454401" y="2413001"/>
            <a:chExt cx="1130780" cy="1130780"/>
          </a:xfrm>
        </p:grpSpPr>
        <p:sp>
          <p:nvSpPr>
            <p:cNvPr id="33" name="Oval 32"/>
            <p:cNvSpPr/>
            <p:nvPr/>
          </p:nvSpPr>
          <p:spPr>
            <a:xfrm>
              <a:off x="3454401" y="2413001"/>
              <a:ext cx="1130780" cy="113078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3746203" y="2728782"/>
              <a:ext cx="547171" cy="570292"/>
            </a:xfrm>
            <a:custGeom>
              <a:avLst/>
              <a:gdLst>
                <a:gd name="T0" fmla="*/ 82 w 129"/>
                <a:gd name="T1" fmla="*/ 92 h 135"/>
                <a:gd name="T2" fmla="*/ 127 w 129"/>
                <a:gd name="T3" fmla="*/ 26 h 135"/>
                <a:gd name="T4" fmla="*/ 127 w 129"/>
                <a:gd name="T5" fmla="*/ 21 h 135"/>
                <a:gd name="T6" fmla="*/ 117 w 129"/>
                <a:gd name="T7" fmla="*/ 10 h 135"/>
                <a:gd name="T8" fmla="*/ 112 w 129"/>
                <a:gd name="T9" fmla="*/ 10 h 135"/>
                <a:gd name="T10" fmla="*/ 107 w 129"/>
                <a:gd name="T11" fmla="*/ 16 h 135"/>
                <a:gd name="T12" fmla="*/ 101 w 129"/>
                <a:gd name="T13" fmla="*/ 16 h 135"/>
                <a:gd name="T14" fmla="*/ 101 w 129"/>
                <a:gd name="T15" fmla="*/ 0 h 135"/>
                <a:gd name="T16" fmla="*/ 27 w 129"/>
                <a:gd name="T17" fmla="*/ 0 h 135"/>
                <a:gd name="T18" fmla="*/ 27 w 129"/>
                <a:gd name="T19" fmla="*/ 16 h 135"/>
                <a:gd name="T20" fmla="*/ 22 w 129"/>
                <a:gd name="T21" fmla="*/ 16 h 135"/>
                <a:gd name="T22" fmla="*/ 17 w 129"/>
                <a:gd name="T23" fmla="*/ 10 h 135"/>
                <a:gd name="T24" fmla="*/ 11 w 129"/>
                <a:gd name="T25" fmla="*/ 10 h 135"/>
                <a:gd name="T26" fmla="*/ 0 w 129"/>
                <a:gd name="T27" fmla="*/ 21 h 135"/>
                <a:gd name="T28" fmla="*/ 0 w 129"/>
                <a:gd name="T29" fmla="*/ 26 h 135"/>
                <a:gd name="T30" fmla="*/ 46 w 129"/>
                <a:gd name="T31" fmla="*/ 92 h 135"/>
                <a:gd name="T32" fmla="*/ 59 w 129"/>
                <a:gd name="T33" fmla="*/ 98 h 135"/>
                <a:gd name="T34" fmla="*/ 59 w 129"/>
                <a:gd name="T35" fmla="*/ 103 h 135"/>
                <a:gd name="T36" fmla="*/ 54 w 129"/>
                <a:gd name="T37" fmla="*/ 106 h 135"/>
                <a:gd name="T38" fmla="*/ 59 w 129"/>
                <a:gd name="T39" fmla="*/ 108 h 135"/>
                <a:gd name="T40" fmla="*/ 59 w 129"/>
                <a:gd name="T41" fmla="*/ 114 h 135"/>
                <a:gd name="T42" fmla="*/ 54 w 129"/>
                <a:gd name="T43" fmla="*/ 119 h 135"/>
                <a:gd name="T44" fmla="*/ 48 w 129"/>
                <a:gd name="T45" fmla="*/ 124 h 135"/>
                <a:gd name="T46" fmla="*/ 43 w 129"/>
                <a:gd name="T47" fmla="*/ 129 h 135"/>
                <a:gd name="T48" fmla="*/ 48 w 129"/>
                <a:gd name="T49" fmla="*/ 135 h 135"/>
                <a:gd name="T50" fmla="*/ 79 w 129"/>
                <a:gd name="T51" fmla="*/ 135 h 135"/>
                <a:gd name="T52" fmla="*/ 85 w 129"/>
                <a:gd name="T53" fmla="*/ 129 h 135"/>
                <a:gd name="T54" fmla="*/ 80 w 129"/>
                <a:gd name="T55" fmla="*/ 124 h 135"/>
                <a:gd name="T56" fmla="*/ 74 w 129"/>
                <a:gd name="T57" fmla="*/ 119 h 135"/>
                <a:gd name="T58" fmla="*/ 69 w 129"/>
                <a:gd name="T59" fmla="*/ 114 h 135"/>
                <a:gd name="T60" fmla="*/ 69 w 129"/>
                <a:gd name="T61" fmla="*/ 108 h 135"/>
                <a:gd name="T62" fmla="*/ 74 w 129"/>
                <a:gd name="T63" fmla="*/ 106 h 135"/>
                <a:gd name="T64" fmla="*/ 69 w 129"/>
                <a:gd name="T65" fmla="*/ 103 h 135"/>
                <a:gd name="T66" fmla="*/ 69 w 129"/>
                <a:gd name="T67" fmla="*/ 98 h 135"/>
                <a:gd name="T68" fmla="*/ 82 w 129"/>
                <a:gd name="T69" fmla="*/ 92 h 135"/>
                <a:gd name="T70" fmla="*/ 101 w 129"/>
                <a:gd name="T71" fmla="*/ 21 h 135"/>
                <a:gd name="T72" fmla="*/ 107 w 129"/>
                <a:gd name="T73" fmla="*/ 21 h 135"/>
                <a:gd name="T74" fmla="*/ 112 w 129"/>
                <a:gd name="T75" fmla="*/ 16 h 135"/>
                <a:gd name="T76" fmla="*/ 117 w 129"/>
                <a:gd name="T77" fmla="*/ 21 h 135"/>
                <a:gd name="T78" fmla="*/ 117 w 129"/>
                <a:gd name="T79" fmla="*/ 26 h 135"/>
                <a:gd name="T80" fmla="*/ 90 w 129"/>
                <a:gd name="T81" fmla="*/ 71 h 135"/>
                <a:gd name="T82" fmla="*/ 101 w 129"/>
                <a:gd name="T83" fmla="*/ 21 h 135"/>
                <a:gd name="T84" fmla="*/ 36 w 129"/>
                <a:gd name="T85" fmla="*/ 72 h 135"/>
                <a:gd name="T86" fmla="*/ 10 w 129"/>
                <a:gd name="T87" fmla="*/ 27 h 135"/>
                <a:gd name="T88" fmla="*/ 10 w 129"/>
                <a:gd name="T89" fmla="*/ 22 h 135"/>
                <a:gd name="T90" fmla="*/ 15 w 129"/>
                <a:gd name="T91" fmla="*/ 17 h 135"/>
                <a:gd name="T92" fmla="*/ 20 w 129"/>
                <a:gd name="T93" fmla="*/ 22 h 135"/>
                <a:gd name="T94" fmla="*/ 26 w 129"/>
                <a:gd name="T95" fmla="*/ 22 h 135"/>
                <a:gd name="T96" fmla="*/ 36 w 129"/>
                <a:gd name="T97" fmla="*/ 7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9" h="135">
                  <a:moveTo>
                    <a:pt x="82" y="92"/>
                  </a:moveTo>
                  <a:cubicBezTo>
                    <a:pt x="129" y="63"/>
                    <a:pt x="127" y="26"/>
                    <a:pt x="127" y="26"/>
                  </a:cubicBezTo>
                  <a:cubicBezTo>
                    <a:pt x="127" y="21"/>
                    <a:pt x="127" y="21"/>
                    <a:pt x="127" y="21"/>
                  </a:cubicBezTo>
                  <a:cubicBezTo>
                    <a:pt x="127" y="21"/>
                    <a:pt x="127" y="10"/>
                    <a:pt x="117" y="10"/>
                  </a:cubicBezTo>
                  <a:cubicBezTo>
                    <a:pt x="114" y="10"/>
                    <a:pt x="112" y="10"/>
                    <a:pt x="112" y="10"/>
                  </a:cubicBezTo>
                  <a:cubicBezTo>
                    <a:pt x="107" y="10"/>
                    <a:pt x="107" y="16"/>
                    <a:pt x="107" y="16"/>
                  </a:cubicBezTo>
                  <a:cubicBezTo>
                    <a:pt x="107" y="16"/>
                    <a:pt x="104" y="16"/>
                    <a:pt x="101" y="16"/>
                  </a:cubicBezTo>
                  <a:cubicBezTo>
                    <a:pt x="101" y="12"/>
                    <a:pt x="101" y="0"/>
                    <a:pt x="101" y="0"/>
                  </a:cubicBezTo>
                  <a:cubicBezTo>
                    <a:pt x="55" y="7"/>
                    <a:pt x="27" y="0"/>
                    <a:pt x="27" y="0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3" y="16"/>
                    <a:pt x="22" y="16"/>
                    <a:pt x="22" y="16"/>
                  </a:cubicBezTo>
                  <a:cubicBezTo>
                    <a:pt x="22" y="16"/>
                    <a:pt x="22" y="10"/>
                    <a:pt x="17" y="10"/>
                  </a:cubicBezTo>
                  <a:cubicBezTo>
                    <a:pt x="17" y="10"/>
                    <a:pt x="14" y="10"/>
                    <a:pt x="11" y="10"/>
                  </a:cubicBezTo>
                  <a:cubicBezTo>
                    <a:pt x="1" y="10"/>
                    <a:pt x="0" y="21"/>
                    <a:pt x="0" y="2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63"/>
                    <a:pt x="46" y="92"/>
                  </a:cubicBezTo>
                  <a:cubicBezTo>
                    <a:pt x="46" y="92"/>
                    <a:pt x="51" y="98"/>
                    <a:pt x="59" y="98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3"/>
                    <a:pt x="54" y="103"/>
                    <a:pt x="54" y="106"/>
                  </a:cubicBezTo>
                  <a:cubicBezTo>
                    <a:pt x="54" y="109"/>
                    <a:pt x="59" y="108"/>
                    <a:pt x="59" y="108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9" y="114"/>
                    <a:pt x="58" y="119"/>
                    <a:pt x="54" y="119"/>
                  </a:cubicBezTo>
                  <a:cubicBezTo>
                    <a:pt x="54" y="124"/>
                    <a:pt x="48" y="124"/>
                    <a:pt x="48" y="124"/>
                  </a:cubicBezTo>
                  <a:cubicBezTo>
                    <a:pt x="48" y="124"/>
                    <a:pt x="43" y="125"/>
                    <a:pt x="43" y="129"/>
                  </a:cubicBezTo>
                  <a:cubicBezTo>
                    <a:pt x="43" y="129"/>
                    <a:pt x="42" y="135"/>
                    <a:pt x="48" y="135"/>
                  </a:cubicBezTo>
                  <a:cubicBezTo>
                    <a:pt x="56" y="135"/>
                    <a:pt x="79" y="135"/>
                    <a:pt x="79" y="135"/>
                  </a:cubicBezTo>
                  <a:cubicBezTo>
                    <a:pt x="85" y="135"/>
                    <a:pt x="85" y="129"/>
                    <a:pt x="85" y="129"/>
                  </a:cubicBezTo>
                  <a:cubicBezTo>
                    <a:pt x="85" y="129"/>
                    <a:pt x="85" y="124"/>
                    <a:pt x="80" y="124"/>
                  </a:cubicBezTo>
                  <a:cubicBezTo>
                    <a:pt x="74" y="124"/>
                    <a:pt x="74" y="119"/>
                    <a:pt x="74" y="119"/>
                  </a:cubicBezTo>
                  <a:cubicBezTo>
                    <a:pt x="74" y="119"/>
                    <a:pt x="69" y="119"/>
                    <a:pt x="69" y="114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08"/>
                    <a:pt x="74" y="109"/>
                    <a:pt x="74" y="106"/>
                  </a:cubicBezTo>
                  <a:cubicBezTo>
                    <a:pt x="74" y="103"/>
                    <a:pt x="69" y="103"/>
                    <a:pt x="69" y="103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74" y="98"/>
                    <a:pt x="79" y="96"/>
                    <a:pt x="82" y="92"/>
                  </a:cubicBezTo>
                  <a:close/>
                  <a:moveTo>
                    <a:pt x="101" y="21"/>
                  </a:moveTo>
                  <a:cubicBezTo>
                    <a:pt x="102" y="21"/>
                    <a:pt x="107" y="21"/>
                    <a:pt x="107" y="21"/>
                  </a:cubicBezTo>
                  <a:cubicBezTo>
                    <a:pt x="112" y="21"/>
                    <a:pt x="112" y="16"/>
                    <a:pt x="112" y="16"/>
                  </a:cubicBezTo>
                  <a:cubicBezTo>
                    <a:pt x="117" y="16"/>
                    <a:pt x="117" y="21"/>
                    <a:pt x="117" y="21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17" y="26"/>
                    <a:pt x="116" y="47"/>
                    <a:pt x="90" y="71"/>
                  </a:cubicBezTo>
                  <a:cubicBezTo>
                    <a:pt x="96" y="61"/>
                    <a:pt x="101" y="38"/>
                    <a:pt x="101" y="21"/>
                  </a:cubicBezTo>
                  <a:close/>
                  <a:moveTo>
                    <a:pt x="36" y="72"/>
                  </a:moveTo>
                  <a:cubicBezTo>
                    <a:pt x="11" y="48"/>
                    <a:pt x="10" y="27"/>
                    <a:pt x="10" y="27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9" y="17"/>
                    <a:pt x="15" y="17"/>
                  </a:cubicBezTo>
                  <a:cubicBezTo>
                    <a:pt x="15" y="17"/>
                    <a:pt x="15" y="22"/>
                    <a:pt x="20" y="22"/>
                  </a:cubicBezTo>
                  <a:cubicBezTo>
                    <a:pt x="20" y="22"/>
                    <a:pt x="24" y="22"/>
                    <a:pt x="26" y="22"/>
                  </a:cubicBezTo>
                  <a:cubicBezTo>
                    <a:pt x="25" y="39"/>
                    <a:pt x="30" y="62"/>
                    <a:pt x="36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764380" y="2669310"/>
            <a:ext cx="0" cy="590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629366" y="3703664"/>
            <a:ext cx="0" cy="476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62639" y="4682961"/>
            <a:ext cx="0" cy="58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525554" y="5741548"/>
            <a:ext cx="0" cy="365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77499" y="3259864"/>
            <a:ext cx="1423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629366" y="4180577"/>
            <a:ext cx="1423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62639" y="5268398"/>
            <a:ext cx="1444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525554" y="6107497"/>
            <a:ext cx="14617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8931066" y="5720852"/>
            <a:ext cx="3260934" cy="77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90" tIns="17145" rIns="34290" bIns="17145">
            <a:spAutoFit/>
          </a:bodyPr>
          <a:lstStyle/>
          <a:p>
            <a:pPr marL="0" marR="0" lvl="0" indent="0" algn="l" defTabSz="81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Open Sans" pitchFamily="34" charset="0"/>
                <a:cs typeface="Calibri Light" panose="020F0302020204030204" pitchFamily="34" charset="0"/>
                <a:sym typeface="Helvetica Light"/>
              </a:rPr>
              <a:t>2014-2023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/>
              <a:ea typeface="Open Sans" pitchFamily="34" charset="0"/>
              <a:cs typeface="Calibri Light" panose="020F0302020204030204" pitchFamily="34" charset="0"/>
              <a:sym typeface="Helvetica Light"/>
            </a:endParaRPr>
          </a:p>
          <a:p>
            <a:pPr marL="0" marR="0" lvl="0" indent="0" algn="l" defTabSz="81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Open Sans" pitchFamily="34" charset="0"/>
                <a:cs typeface="Calibri Light" panose="020F0302020204030204" pitchFamily="34" charset="0"/>
                <a:sym typeface="Helvetica Light"/>
              </a:rPr>
              <a:t>&gt;140 HMG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Open Sans" pitchFamily="34" charset="0"/>
                <a:cs typeface="Calibri Light" panose="020F0302020204030204" pitchFamily="34" charset="0"/>
                <a:sym typeface="Helvetica Light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Open Sans" pitchFamily="34" charset="0"/>
                <a:cs typeface="Calibri Light" panose="020F0302020204030204" pitchFamily="34" charset="0"/>
                <a:sym typeface="Helvetica Light"/>
              </a:rPr>
              <a:t>systems across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Open Sans" pitchFamily="34" charset="0"/>
                <a:cs typeface="Calibri Light" panose="020F0302020204030204" pitchFamily="34" charset="0"/>
                <a:sym typeface="Helvetica Light"/>
              </a:rPr>
              <a:t>31 states and the District of Columbia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"/>
              <a:ea typeface="Open Sans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44" name="Slide Number Placeholder 3"/>
          <p:cNvSpPr txBox="1">
            <a:spLocks/>
          </p:cNvSpPr>
          <p:nvPr/>
        </p:nvSpPr>
        <p:spPr>
          <a:xfrm>
            <a:off x="1" y="6400799"/>
            <a:ext cx="5181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EF9E4F-8078-4451-8AA9-33D2CB20FCC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" y="914400"/>
            <a:ext cx="883920" cy="609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2552"/>
            <a:ext cx="9086043" cy="67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1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26</a:t>
            </a:fld>
            <a:endParaRPr lang="en-US" dirty="0">
              <a:solidFill>
                <a:srgbClr val="181818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63717"/>
            <a:ext cx="7543800" cy="528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601885" y="145739"/>
            <a:ext cx="7703915" cy="988585"/>
          </a:xfrm>
          <a:prstGeom prst="rect">
            <a:avLst/>
          </a:prstGeom>
        </p:spPr>
        <p:txBody>
          <a:bodyPr anchor="ctr"/>
          <a:lstStyle>
            <a:lvl1pPr marL="7144" indent="119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/>
              <a:defRPr sz="2700" b="0" i="0" kern="1200">
                <a:solidFill>
                  <a:schemeClr val="accent1"/>
                </a:solidFill>
                <a:latin typeface="+mj-lt"/>
                <a:ea typeface="Verdana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34289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68578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02867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US" sz="4000" dirty="0" smtClean="0"/>
              <a:t>Phase 3: New Millennium </a:t>
            </a:r>
          </a:p>
          <a:p>
            <a:r>
              <a:rPr lang="en-US" sz="4000" dirty="0" smtClean="0"/>
              <a:t>and the “Biology of Adversity”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1" y="6137944"/>
            <a:ext cx="2057638" cy="525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9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 b="7239"/>
          <a:stretch>
            <a:fillRect/>
          </a:stretch>
        </p:blipFill>
        <p:spPr bwMode="auto">
          <a:xfrm>
            <a:off x="1219200" y="533400"/>
            <a:ext cx="9030706" cy="603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4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28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0" dirty="0" smtClean="0"/>
              <a:t>Website: </a:t>
            </a:r>
            <a:r>
              <a:rPr lang="en-US" sz="2000" b="0" dirty="0">
                <a:hlinkClick r:id="rId2"/>
              </a:rPr>
              <a:t>https://www.connecticutchildrens.org/community-child-health/</a:t>
            </a:r>
            <a:endParaRPr lang="en-US" sz="2000" b="0" dirty="0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5468384"/>
              </p:ext>
            </p:extLst>
          </p:nvPr>
        </p:nvGraphicFramePr>
        <p:xfrm>
          <a:off x="609600" y="1905001"/>
          <a:ext cx="11069052" cy="4824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9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29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601885" y="1371600"/>
            <a:ext cx="10972801" cy="3413190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What?</a:t>
            </a:r>
            <a:r>
              <a:rPr lang="en-US" sz="2800" dirty="0" smtClean="0"/>
              <a:t> A </a:t>
            </a:r>
            <a:r>
              <a:rPr lang="en-US" sz="2800" dirty="0"/>
              <a:t>strength-based approach to eliciting parents’ goals for their child’s well-being that ensures </a:t>
            </a:r>
            <a:r>
              <a:rPr lang="en-US" sz="2800" dirty="0" smtClean="0"/>
              <a:t>that families </a:t>
            </a:r>
            <a:r>
              <a:rPr lang="en-US" sz="2800" dirty="0"/>
              <a:t>drive the process of developmental promotion, early identification of concern and need, referral and linkage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How?</a:t>
            </a:r>
            <a:r>
              <a:rPr lang="en-US" sz="2800" dirty="0" smtClean="0"/>
              <a:t> Study </a:t>
            </a:r>
            <a:r>
              <a:rPr lang="en-US" sz="2800" dirty="0"/>
              <a:t>the impact of expanding a focus on parent-identified goals through the HMG Model to advance family engagement, family satisfaction, and achievement of parent/caregiver goals for child </a:t>
            </a:r>
            <a:r>
              <a:rPr lang="en-US" sz="2800" dirty="0" smtClean="0"/>
              <a:t>health, development, and </a:t>
            </a:r>
            <a:r>
              <a:rPr lang="en-US" sz="2800" dirty="0"/>
              <a:t>well-being.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Go From Here?</a:t>
            </a:r>
            <a:br>
              <a:rPr lang="en-US" dirty="0" smtClean="0"/>
            </a:br>
            <a:r>
              <a:rPr lang="en-US" dirty="0" smtClean="0"/>
              <a:t>Goal-Concordant Care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1" y="6121679"/>
            <a:ext cx="2184934" cy="558372"/>
          </a:xfrm>
          <a:prstGeom prst="rect">
            <a:avLst/>
          </a:prstGeom>
        </p:spPr>
      </p:pic>
      <p:pic>
        <p:nvPicPr>
          <p:cNvPr id="6" name="Picture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4664211"/>
            <a:ext cx="6271846" cy="1842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412532" y="1524000"/>
            <a:ext cx="11169868" cy="4062484"/>
          </a:xfrm>
          <a:ln w="57150"/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Family Engagement</a:t>
            </a:r>
            <a:r>
              <a:rPr lang="en-US" sz="2800" dirty="0" smtClean="0"/>
              <a:t>      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		     </a:t>
            </a:r>
            <a:r>
              <a:rPr lang="en-US" sz="3200" dirty="0" smtClean="0"/>
              <a:t>Voice of the Family</a:t>
            </a:r>
            <a:r>
              <a:rPr lang="en-US" sz="2800" dirty="0" smtClean="0"/>
              <a:t>     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					                </a:t>
            </a:r>
            <a:r>
              <a:rPr lang="en-US" sz="3200" dirty="0" smtClean="0"/>
              <a:t>Co-Production</a:t>
            </a:r>
            <a:r>
              <a:rPr lang="en-US" sz="2800" dirty="0" smtClean="0"/>
              <a:t>      </a:t>
            </a:r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/>
              <a:t>	</a:t>
            </a:r>
            <a:r>
              <a:rPr lang="en-US" sz="2800" dirty="0" smtClean="0"/>
              <a:t>	                                                         </a:t>
            </a:r>
            <a:r>
              <a:rPr lang="en-US" sz="3200" b="1" dirty="0" smtClean="0"/>
              <a:t>Goal-Concordant Care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1" y="145801"/>
            <a:ext cx="6934199" cy="988585"/>
          </a:xfrm>
        </p:spPr>
        <p:txBody>
          <a:bodyPr/>
          <a:lstStyle/>
          <a:p>
            <a:r>
              <a:rPr lang="en-US" sz="3200" dirty="0" smtClean="0"/>
              <a:t>The Journey to Goal-Concordant Care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3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191000" y="1539974"/>
            <a:ext cx="56692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898932" y="2590800"/>
            <a:ext cx="56692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7543800" y="3733800"/>
            <a:ext cx="56692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16" y="5913927"/>
            <a:ext cx="2382417" cy="608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Ultimate influence on children’s optimal health, development, well-being</a:t>
            </a:r>
          </a:p>
          <a:p>
            <a:r>
              <a:rPr lang="en-US" sz="3200" dirty="0" smtClean="0"/>
              <a:t>Proximate impact on children and families’ protective factors</a:t>
            </a:r>
            <a:r>
              <a:rPr lang="en-US" sz="4000" baseline="30000" dirty="0" smtClean="0"/>
              <a:t>*</a:t>
            </a:r>
            <a:endParaRPr lang="en-US" sz="4000" dirty="0" smtClean="0"/>
          </a:p>
          <a:p>
            <a:r>
              <a:rPr lang="en-US" sz="3200" dirty="0" smtClean="0"/>
              <a:t>Capture return-on-investment, cost savings, cost benefit to ensure sustainability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How will we determine impact?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30</a:t>
            </a:fld>
            <a:endParaRPr lang="en-US" dirty="0">
              <a:solidFill>
                <a:srgbClr val="18181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27" y="6167663"/>
            <a:ext cx="1966199" cy="4664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3927" y="4877790"/>
            <a:ext cx="11445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ea typeface="Times New Roman" panose="02020603050405020304" pitchFamily="18" charset="0"/>
              </a:rPr>
              <a:t>*Hughes </a:t>
            </a:r>
            <a:r>
              <a:rPr lang="en-US" sz="1200" dirty="0">
                <a:ea typeface="Times New Roman" panose="02020603050405020304" pitchFamily="18" charset="0"/>
              </a:rPr>
              <a:t>M, Joslyn A, Wojton MM, O'Reilly M, Dworkin PH.  Connecting vulnerable children and families to community-based programs strengthens parents’ perceptions of protective factors.  </a:t>
            </a:r>
            <a:r>
              <a:rPr lang="en-US" sz="1200" u="sng" dirty="0">
                <a:ea typeface="Times New Roman" panose="02020603050405020304" pitchFamily="18" charset="0"/>
              </a:rPr>
              <a:t>Infants Young Child</a:t>
            </a:r>
            <a:r>
              <a:rPr lang="en-US" sz="1200" dirty="0">
                <a:ea typeface="Times New Roman" panose="02020603050405020304" pitchFamily="18" charset="0"/>
              </a:rPr>
              <a:t> 2016</a:t>
            </a:r>
            <a:r>
              <a:rPr lang="en-US" sz="1200" u="sng" dirty="0">
                <a:ea typeface="Times New Roman" panose="02020603050405020304" pitchFamily="18" charset="0"/>
              </a:rPr>
              <a:t>;</a:t>
            </a:r>
            <a:r>
              <a:rPr lang="en-US" sz="1200" dirty="0">
                <a:ea typeface="Times New Roman" panose="02020603050405020304" pitchFamily="18" charset="0"/>
              </a:rPr>
              <a:t> 29(2): 114–127.  doi:10.1097/IYC.0000000000000059.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</a:t>
            </a:r>
            <a:r>
              <a:rPr lang="en-US" sz="4800" i="1" dirty="0" smtClean="0"/>
              <a:t>Original</a:t>
            </a:r>
            <a:r>
              <a:rPr lang="en-US" sz="4800" dirty="0" smtClean="0"/>
              <a:t> Question</a:t>
            </a:r>
            <a:endParaRPr lang="en-US" sz="48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181818"/>
                </a:solidFill>
                <a:ea typeface="+mn-ea"/>
                <a:cs typeface="+mn-cs"/>
              </a:rPr>
              <a:t>“How do we best transform child health services to </a:t>
            </a:r>
            <a:r>
              <a:rPr lang="en-US" sz="4800" dirty="0" smtClean="0">
                <a:solidFill>
                  <a:srgbClr val="181818"/>
                </a:solidFill>
                <a:ea typeface="+mn-ea"/>
                <a:cs typeface="+mn-cs"/>
              </a:rPr>
              <a:t>promote </a:t>
            </a:r>
            <a:r>
              <a:rPr lang="en-US" sz="4800" dirty="0">
                <a:solidFill>
                  <a:srgbClr val="181818"/>
                </a:solidFill>
                <a:ea typeface="+mn-ea"/>
                <a:cs typeface="+mn-cs"/>
              </a:rPr>
              <a:t>children’s optimal health, development, and well-being?”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400800"/>
            <a:ext cx="517525" cy="365125"/>
          </a:xfrm>
        </p:spPr>
        <p:txBody>
          <a:bodyPr/>
          <a:lstStyle/>
          <a:p>
            <a:fld id="{B5D868C1-E43A-45FD-BD90-7F3D2AA510E3}" type="slidenum">
              <a:rPr lang="en-US" smtClean="0"/>
              <a:t>31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08" y="6097401"/>
            <a:ext cx="1897346" cy="484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7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</a:t>
            </a:r>
            <a:r>
              <a:rPr lang="en-US" sz="4800" i="1" dirty="0" smtClean="0"/>
              <a:t>Right</a:t>
            </a:r>
            <a:r>
              <a:rPr lang="en-US" sz="4800" dirty="0" smtClean="0"/>
              <a:t> Question</a:t>
            </a:r>
            <a:endParaRPr lang="en-US" sz="48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601708" y="1920240"/>
            <a:ext cx="10972801" cy="1889760"/>
          </a:xfrm>
        </p:spPr>
        <p:txBody>
          <a:bodyPr>
            <a:no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181818"/>
                </a:solidFill>
                <a:ea typeface="+mn-ea"/>
                <a:cs typeface="+mn-cs"/>
              </a:rPr>
              <a:t>“How do we best </a:t>
            </a:r>
            <a:r>
              <a:rPr lang="en-US" sz="4800" dirty="0" smtClean="0">
                <a:solidFill>
                  <a:srgbClr val="181818"/>
                </a:solidFill>
                <a:ea typeface="+mn-ea"/>
                <a:cs typeface="+mn-cs"/>
              </a:rPr>
              <a:t>build </a:t>
            </a:r>
            <a:r>
              <a:rPr lang="en-US" sz="4800" i="1" dirty="0" smtClean="0">
                <a:solidFill>
                  <a:srgbClr val="181818"/>
                </a:solidFill>
                <a:ea typeface="+mn-ea"/>
                <a:cs typeface="+mn-cs"/>
              </a:rPr>
              <a:t>comprehensive early childhood systems</a:t>
            </a:r>
            <a:r>
              <a:rPr lang="en-US" sz="4800" dirty="0" smtClean="0">
                <a:solidFill>
                  <a:srgbClr val="181818"/>
                </a:solidFill>
                <a:ea typeface="+mn-ea"/>
                <a:cs typeface="+mn-cs"/>
              </a:rPr>
              <a:t> </a:t>
            </a:r>
            <a:r>
              <a:rPr lang="en-US" sz="4800" dirty="0">
                <a:solidFill>
                  <a:srgbClr val="181818"/>
                </a:solidFill>
                <a:ea typeface="+mn-ea"/>
                <a:cs typeface="+mn-cs"/>
              </a:rPr>
              <a:t>to </a:t>
            </a:r>
            <a:r>
              <a:rPr lang="en-US" sz="4800" i="1" dirty="0">
                <a:solidFill>
                  <a:srgbClr val="181818"/>
                </a:solidFill>
                <a:ea typeface="+mn-ea"/>
                <a:cs typeface="+mn-cs"/>
              </a:rPr>
              <a:t>strengthen families </a:t>
            </a:r>
            <a:r>
              <a:rPr lang="en-US" sz="4800" dirty="0">
                <a:solidFill>
                  <a:srgbClr val="181818"/>
                </a:solidFill>
                <a:ea typeface="+mn-ea"/>
                <a:cs typeface="+mn-cs"/>
              </a:rPr>
              <a:t>to promote children’s optimal health, development, and well-being?”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400800"/>
            <a:ext cx="51752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868C1-E43A-45FD-BD90-7F3D2AA510E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08" y="6096000"/>
            <a:ext cx="1861931" cy="475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8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181818"/>
                </a:solidFill>
                <a:ea typeface="+mn-ea"/>
                <a:cs typeface="+mn-cs"/>
              </a:rPr>
              <a:t>“How do we best transform child health services to </a:t>
            </a:r>
            <a:r>
              <a:rPr lang="en-US" sz="4800" dirty="0" smtClean="0">
                <a:solidFill>
                  <a:srgbClr val="181818"/>
                </a:solidFill>
                <a:ea typeface="+mn-ea"/>
                <a:cs typeface="+mn-cs"/>
              </a:rPr>
              <a:t>promote </a:t>
            </a:r>
            <a:r>
              <a:rPr lang="en-US" sz="4800" dirty="0">
                <a:solidFill>
                  <a:srgbClr val="181818"/>
                </a:solidFill>
                <a:ea typeface="+mn-ea"/>
                <a:cs typeface="+mn-cs"/>
              </a:rPr>
              <a:t>children’s optimal health, development, and well-being?”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400800"/>
            <a:ext cx="517525" cy="365125"/>
          </a:xfrm>
        </p:spPr>
        <p:txBody>
          <a:bodyPr/>
          <a:lstStyle/>
          <a:p>
            <a:fld id="{B5D868C1-E43A-45FD-BD90-7F3D2AA510E3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46" y="5940009"/>
            <a:ext cx="2404370" cy="614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3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5801"/>
            <a:ext cx="8966201" cy="988585"/>
          </a:xfrm>
        </p:spPr>
        <p:txBody>
          <a:bodyPr/>
          <a:lstStyle/>
          <a:p>
            <a:r>
              <a:rPr lang="en-US" dirty="0" smtClean="0"/>
              <a:t>Mission of Child Health Services</a:t>
            </a:r>
            <a:endParaRPr lang="en-US" dirty="0"/>
          </a:p>
        </p:txBody>
      </p:sp>
      <p:sp>
        <p:nvSpPr>
          <p:cNvPr id="7" name="Picture Placeholder 3"/>
          <p:cNvSpPr txBox="1">
            <a:spLocks/>
          </p:cNvSpPr>
          <p:nvPr/>
        </p:nvSpPr>
        <p:spPr bwMode="auto">
          <a:xfrm>
            <a:off x="2109593" y="2147964"/>
            <a:ext cx="8252972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207" y="1828800"/>
            <a:ext cx="6773431" cy="401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889687"/>
            <a:ext cx="2491501" cy="636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812893"/>
            <a:ext cx="6626926" cy="441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9443" y="152400"/>
            <a:ext cx="7680157" cy="1126958"/>
          </a:xfrm>
        </p:spPr>
        <p:txBody>
          <a:bodyPr anchor="t">
            <a:noAutofit/>
          </a:bodyPr>
          <a:lstStyle/>
          <a:p>
            <a:r>
              <a:rPr lang="en-US" sz="3200" dirty="0" smtClean="0"/>
              <a:t>Phase 1: Strengthening the Content (1970’s-1980’s</a:t>
            </a:r>
            <a:r>
              <a:rPr lang="en-US" sz="32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6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9400" y="21336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019AD"/>
                </a:solidFill>
              </a:rPr>
              <a:t>CHILD </a:t>
            </a:r>
            <a:r>
              <a:rPr lang="en-US" b="1" dirty="0" smtClean="0">
                <a:solidFill>
                  <a:srgbClr val="9019AD"/>
                </a:solidFill>
              </a:rPr>
              <a:t>HEALTH </a:t>
            </a:r>
          </a:p>
          <a:p>
            <a:r>
              <a:rPr lang="en-US" b="1" dirty="0" smtClean="0">
                <a:solidFill>
                  <a:srgbClr val="9019AD"/>
                </a:solidFill>
              </a:rPr>
              <a:t>SERVICES</a:t>
            </a:r>
            <a:endParaRPr lang="en-US" b="1" dirty="0">
              <a:solidFill>
                <a:srgbClr val="9019A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945075"/>
            <a:ext cx="2252357" cy="575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342891" indent="-342891">
              <a:buClr>
                <a:srgbClr val="24A1A8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History</a:t>
            </a:r>
          </a:p>
          <a:p>
            <a:pPr marL="342891" indent="-342891">
              <a:buClr>
                <a:srgbClr val="24A1A8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Physical examination</a:t>
            </a:r>
          </a:p>
          <a:p>
            <a:pPr marL="342891" indent="-342891">
              <a:buClr>
                <a:srgbClr val="24A1A8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Measurements</a:t>
            </a:r>
          </a:p>
          <a:p>
            <a:pPr marL="342891" indent="-342891">
              <a:buClr>
                <a:srgbClr val="24A1A8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Sensory screening</a:t>
            </a:r>
          </a:p>
          <a:p>
            <a:pPr marL="342891" indent="-342891">
              <a:buClr>
                <a:srgbClr val="24A1A8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Immunizations and procedures</a:t>
            </a:r>
          </a:p>
          <a:p>
            <a:pPr marL="342891" indent="-342891">
              <a:buClr>
                <a:srgbClr val="24A1A8"/>
              </a:buClr>
              <a:buFont typeface="Wingdings" panose="05000000000000000000" pitchFamily="2" charset="2"/>
              <a:buChar char="ü"/>
            </a:pPr>
            <a:r>
              <a:rPr lang="en-US" sz="3200" b="1" i="1" dirty="0"/>
              <a:t>Anticipatory guidance</a:t>
            </a:r>
            <a:endParaRPr lang="en-US" sz="3200" b="1" dirty="0"/>
          </a:p>
          <a:p>
            <a:pPr marL="342891" indent="-342891">
              <a:buClr>
                <a:srgbClr val="24A1A8"/>
              </a:buClr>
              <a:buFont typeface="Wingdings" panose="05000000000000000000" pitchFamily="2" charset="2"/>
              <a:buChar char="ü"/>
            </a:pPr>
            <a:r>
              <a:rPr lang="en-US" sz="3200" b="1" i="1" dirty="0"/>
              <a:t>Developmental and behavioral monitoring</a:t>
            </a:r>
            <a:endParaRPr lang="en-US" sz="3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8161" y="145801"/>
            <a:ext cx="8981439" cy="988585"/>
          </a:xfrm>
        </p:spPr>
        <p:txBody>
          <a:bodyPr/>
          <a:lstStyle/>
          <a:p>
            <a:r>
              <a:rPr lang="en-US" sz="4000" dirty="0" smtClean="0"/>
              <a:t>Child Health Supervision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7</a:t>
            </a:fld>
            <a:endParaRPr lang="en-US" dirty="0">
              <a:solidFill>
                <a:srgbClr val="181818"/>
              </a:solidFill>
            </a:endParaRPr>
          </a:p>
        </p:txBody>
      </p:sp>
      <p:pic>
        <p:nvPicPr>
          <p:cNvPr id="5" name="Picture 4" descr="aap-header-rig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573833"/>
            <a:ext cx="3561748" cy="5690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08" y="5976774"/>
            <a:ext cx="2373858" cy="606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4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>
          <a:xfrm>
            <a:off x="609600" y="1539965"/>
            <a:ext cx="10972801" cy="4824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Prospective, controlled study to evaluate the value of </a:t>
            </a:r>
            <a:r>
              <a:rPr lang="en-US" sz="3200" dirty="0" smtClean="0"/>
              <a:t>discussing developmental themes </a:t>
            </a:r>
            <a:r>
              <a:rPr lang="en-US" sz="3200" dirty="0"/>
              <a:t>with mothers during health maintenance </a:t>
            </a:r>
            <a:r>
              <a:rPr lang="en-US" sz="3200" dirty="0" smtClean="0"/>
              <a:t>visits</a:t>
            </a:r>
          </a:p>
          <a:p>
            <a:pPr marL="0" indent="0" algn="ctr">
              <a:buNone/>
            </a:pPr>
            <a:endParaRPr lang="en-US" sz="2000" b="1" dirty="0" smtClean="0"/>
          </a:p>
          <a:p>
            <a:pPr marL="0" indent="0" algn="ctr">
              <a:buNone/>
            </a:pPr>
            <a:r>
              <a:rPr lang="en-US" sz="2000" b="1" dirty="0" smtClean="0"/>
              <a:t>Suggested Issues for Discussion During Health Maintenance Visits</a:t>
            </a:r>
            <a:endParaRPr lang="en-US" sz="2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0110" y="175774"/>
            <a:ext cx="7772400" cy="988585"/>
          </a:xfrm>
        </p:spPr>
        <p:txBody>
          <a:bodyPr/>
          <a:lstStyle/>
          <a:p>
            <a:r>
              <a:rPr lang="en-US" sz="3200" dirty="0"/>
              <a:t>Does developmental content </a:t>
            </a:r>
            <a:r>
              <a:rPr lang="en-US" sz="3200" dirty="0" smtClean="0"/>
              <a:t>influence effectiveness </a:t>
            </a:r>
            <a:r>
              <a:rPr lang="en-US" sz="3200" dirty="0"/>
              <a:t>of anticipatory guidance?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CEF9E4F-8078-4451-8AA9-33D2CB20FCC0}" type="slidenum">
              <a:rPr lang="en-US" smtClean="0">
                <a:solidFill>
                  <a:srgbClr val="181818"/>
                </a:solidFill>
              </a:rPr>
              <a:pPr/>
              <a:t>8</a:t>
            </a:fld>
            <a:endParaRPr lang="en-US" dirty="0">
              <a:solidFill>
                <a:srgbClr val="18181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10" y="6019800"/>
            <a:ext cx="2139620" cy="54679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596415"/>
              </p:ext>
            </p:extLst>
          </p:nvPr>
        </p:nvGraphicFramePr>
        <p:xfrm>
          <a:off x="2133600" y="3952240"/>
          <a:ext cx="812799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9470666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4442960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340901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Age of Infant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General Issues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Developmenta</a:t>
                      </a:r>
                      <a:r>
                        <a:rPr lang="en-US" baseline="0" dirty="0" smtClean="0"/>
                        <a:t>l Themes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741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weeks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Feeding, sleeping, elimination patterns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organization, attachment, temperament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4706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>
          <a:xfrm>
            <a:off x="609600" y="1432624"/>
            <a:ext cx="7018334" cy="4968241"/>
          </a:xfrm>
        </p:spPr>
        <p:txBody>
          <a:bodyPr>
            <a:noAutofit/>
          </a:bodyPr>
          <a:lstStyle/>
          <a:p>
            <a:r>
              <a:rPr lang="en-US" sz="2800" dirty="0"/>
              <a:t>Implications from research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Anticipatory guidance should continue to be emphasized as a means to promote children’s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Need to individualize the </a:t>
            </a:r>
            <a:r>
              <a:rPr lang="en-US" sz="2800" dirty="0" smtClean="0"/>
              <a:t>content: </a:t>
            </a:r>
            <a:r>
              <a:rPr lang="en-US" sz="2800" dirty="0"/>
              <a:t>discuss matters at level of parents’ cognitive, cultural, psychological readiness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Open-ended, parent-led agenda may be </a:t>
            </a:r>
            <a:r>
              <a:rPr lang="en-US" sz="2800" dirty="0" smtClean="0"/>
              <a:t>preferable</a:t>
            </a:r>
          </a:p>
          <a:p>
            <a:pPr marL="284156" lvl="1" indent="0">
              <a:buNone/>
            </a:pPr>
            <a:endParaRPr lang="en-US" dirty="0" smtClean="0"/>
          </a:p>
          <a:p>
            <a:pPr marL="284156" lvl="1" indent="0"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89538"/>
            <a:ext cx="7772400" cy="741198"/>
          </a:xfrm>
        </p:spPr>
        <p:txBody>
          <a:bodyPr/>
          <a:lstStyle/>
          <a:p>
            <a:r>
              <a:rPr lang="en-US" sz="3200" dirty="0"/>
              <a:t>Does developmental content </a:t>
            </a:r>
            <a:r>
              <a:rPr lang="en-US" sz="3200" dirty="0" smtClean="0"/>
              <a:t>influence</a:t>
            </a:r>
            <a:br>
              <a:rPr lang="en-US" sz="3200" dirty="0" smtClean="0"/>
            </a:br>
            <a:r>
              <a:rPr lang="en-US" sz="3200" dirty="0" smtClean="0"/>
              <a:t>effectiveness </a:t>
            </a:r>
            <a:r>
              <a:rPr lang="en-US" sz="3200" dirty="0"/>
              <a:t>of anticipatory guidance?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CEF9E4F-8078-4451-8AA9-33D2CB20FCC0}" type="slidenum">
              <a:rPr lang="en-US" sz="1400">
                <a:solidFill>
                  <a:srgbClr val="181818"/>
                </a:solidFill>
                <a:latin typeface="Arial"/>
              </a:rPr>
              <a:pPr>
                <a:defRPr/>
              </a:pPr>
              <a:t>9</a:t>
            </a:fld>
            <a:endParaRPr lang="en-US" sz="1400" dirty="0">
              <a:solidFill>
                <a:srgbClr val="181818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61" y="6116677"/>
            <a:ext cx="2224076" cy="568375"/>
          </a:xfrm>
          <a:prstGeom prst="rect">
            <a:avLst/>
          </a:prstGeom>
        </p:spPr>
      </p:pic>
      <p:sp>
        <p:nvSpPr>
          <p:cNvPr id="7" name="AutoShape 2" descr="Pediatrics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25"/>
          <a:stretch/>
        </p:blipFill>
        <p:spPr>
          <a:xfrm>
            <a:off x="8061842" y="1890071"/>
            <a:ext cx="3176582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3463397" cy="5873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7934" y="3247870"/>
            <a:ext cx="425926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56" lvl="1" defTabSz="457189">
              <a:lnSpc>
                <a:spcPct val="90000"/>
              </a:lnSpc>
              <a:spcBef>
                <a:spcPts val="500"/>
              </a:spcBef>
            </a:pPr>
            <a:r>
              <a:rPr lang="en-US" sz="1200" dirty="0">
                <a:solidFill>
                  <a:srgbClr val="181818"/>
                </a:solidFill>
                <a:ea typeface="Verdana" charset="0"/>
                <a:cs typeface="Arial" panose="020B0604020202020204" pitchFamily="34" charset="0"/>
              </a:rPr>
              <a:t>Dworkin P, Allen D, </a:t>
            </a:r>
            <a:r>
              <a:rPr lang="en-US" sz="1200" dirty="0" err="1">
                <a:solidFill>
                  <a:srgbClr val="181818"/>
                </a:solidFill>
                <a:ea typeface="Verdana" charset="0"/>
                <a:cs typeface="Arial" panose="020B0604020202020204" pitchFamily="34" charset="0"/>
              </a:rPr>
              <a:t>Geertsma</a:t>
            </a:r>
            <a:r>
              <a:rPr lang="en-US" sz="1200" dirty="0">
                <a:solidFill>
                  <a:srgbClr val="181818"/>
                </a:solidFill>
                <a:ea typeface="Verdana" charset="0"/>
                <a:cs typeface="Arial" panose="020B0604020202020204" pitchFamily="34" charset="0"/>
              </a:rPr>
              <a:t> A, </a:t>
            </a:r>
            <a:r>
              <a:rPr lang="en-US" sz="1200" dirty="0" err="1">
                <a:solidFill>
                  <a:srgbClr val="181818"/>
                </a:solidFill>
                <a:ea typeface="Verdana" charset="0"/>
                <a:cs typeface="Arial" panose="020B0604020202020204" pitchFamily="34" charset="0"/>
              </a:rPr>
              <a:t>Solkoske</a:t>
            </a:r>
            <a:r>
              <a:rPr lang="en-US" sz="1200" dirty="0">
                <a:solidFill>
                  <a:srgbClr val="181818"/>
                </a:solidFill>
                <a:ea typeface="Verdana" charset="0"/>
                <a:cs typeface="Arial" panose="020B0604020202020204" pitchFamily="34" charset="0"/>
              </a:rPr>
              <a:t> L, </a:t>
            </a:r>
            <a:r>
              <a:rPr lang="en-US" sz="1200" dirty="0" err="1">
                <a:solidFill>
                  <a:srgbClr val="181818"/>
                </a:solidFill>
                <a:ea typeface="Verdana" charset="0"/>
                <a:cs typeface="Arial" panose="020B0604020202020204" pitchFamily="34" charset="0"/>
              </a:rPr>
              <a:t>Cullina</a:t>
            </a:r>
            <a:r>
              <a:rPr lang="en-US" sz="1200" dirty="0">
                <a:solidFill>
                  <a:srgbClr val="181818"/>
                </a:solidFill>
                <a:ea typeface="Verdana" charset="0"/>
                <a:cs typeface="Arial" panose="020B0604020202020204" pitchFamily="34" charset="0"/>
              </a:rPr>
              <a:t> J.  Does developmental content influence the effectiveness of anticipatory guidance?  </a:t>
            </a:r>
            <a:r>
              <a:rPr lang="en-US" sz="1200" u="sng" dirty="0">
                <a:solidFill>
                  <a:srgbClr val="181818"/>
                </a:solidFill>
                <a:ea typeface="Verdana" charset="0"/>
                <a:cs typeface="Arial" panose="020B0604020202020204" pitchFamily="34" charset="0"/>
              </a:rPr>
              <a:t>Pediatrics</a:t>
            </a:r>
            <a:r>
              <a:rPr lang="en-US" sz="1200" dirty="0">
                <a:solidFill>
                  <a:srgbClr val="181818"/>
                </a:solidFill>
                <a:ea typeface="Verdana" charset="0"/>
                <a:cs typeface="Arial" panose="020B0604020202020204" pitchFamily="34" charset="0"/>
              </a:rPr>
              <a:t> 1987;80:196-202.</a:t>
            </a:r>
          </a:p>
        </p:txBody>
      </p:sp>
    </p:spTree>
    <p:extLst>
      <p:ext uri="{BB962C8B-B14F-4D97-AF65-F5344CB8AC3E}">
        <p14:creationId xmlns:p14="http://schemas.microsoft.com/office/powerpoint/2010/main" val="8623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CT_Childrens_2019">
  <a:themeElements>
    <a:clrScheme name="CC_Brand-Print">
      <a:dk1>
        <a:srgbClr val="181818"/>
      </a:dk1>
      <a:lt1>
        <a:sysClr val="window" lastClr="FFFFFF"/>
      </a:lt1>
      <a:dk2>
        <a:srgbClr val="6E6259"/>
      </a:dk2>
      <a:lt2>
        <a:srgbClr val="F2F2F2"/>
      </a:lt2>
      <a:accent1>
        <a:srgbClr val="00AEEF"/>
      </a:accent1>
      <a:accent2>
        <a:srgbClr val="FFD87D"/>
      </a:accent2>
      <a:accent3>
        <a:srgbClr val="00A886"/>
      </a:accent3>
      <a:accent4>
        <a:srgbClr val="9019AD"/>
      </a:accent4>
      <a:accent5>
        <a:srgbClr val="D84C43"/>
      </a:accent5>
      <a:accent6>
        <a:srgbClr val="6E6259"/>
      </a:accent6>
      <a:hlink>
        <a:srgbClr val="00AEEF"/>
      </a:hlink>
      <a:folHlink>
        <a:srgbClr val="9019AD"/>
      </a:folHlink>
    </a:clrScheme>
    <a:fontScheme name="CT Children's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45720" rIns="0" bIns="45720" numCol="1" anchor="t" anchorCtr="0" compatLnSpc="1">
        <a:prstTxWarp prst="textNoShape">
          <a:avLst/>
        </a:prstTxWarp>
      </a:bodyPr>
      <a:lstStyle>
        <a:defPPr algn="l">
          <a:defRPr sz="2400" b="0" dirty="0">
            <a:latin typeface="Avenir Medium" panose="02000503020000020003" pitchFamily="2" charset="0"/>
            <a:ea typeface="Verdana" pitchFamily="34" charset="0"/>
            <a:cs typeface="Verdan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PPT_Template.pptx" id="{AD1C4D05-F4B6-42AD-AB24-448F62801F28}" vid="{129B4E8A-F5E7-49A3-8B27-2D79D2B75DE3}"/>
    </a:ext>
  </a:extLst>
</a:theme>
</file>

<file path=ppt/theme/theme2.xml><?xml version="1.0" encoding="utf-8"?>
<a:theme xmlns:a="http://schemas.openxmlformats.org/drawingml/2006/main" name="3_CT_Childrens_2019">
  <a:themeElements>
    <a:clrScheme name="CC_Brand-Print">
      <a:dk1>
        <a:srgbClr val="181818"/>
      </a:dk1>
      <a:lt1>
        <a:sysClr val="window" lastClr="FFFFFF"/>
      </a:lt1>
      <a:dk2>
        <a:srgbClr val="6E6259"/>
      </a:dk2>
      <a:lt2>
        <a:srgbClr val="F2F2F2"/>
      </a:lt2>
      <a:accent1>
        <a:srgbClr val="00AEEF"/>
      </a:accent1>
      <a:accent2>
        <a:srgbClr val="FFD87D"/>
      </a:accent2>
      <a:accent3>
        <a:srgbClr val="00A886"/>
      </a:accent3>
      <a:accent4>
        <a:srgbClr val="9019AD"/>
      </a:accent4>
      <a:accent5>
        <a:srgbClr val="D84C43"/>
      </a:accent5>
      <a:accent6>
        <a:srgbClr val="6E6259"/>
      </a:accent6>
      <a:hlink>
        <a:srgbClr val="00AEEF"/>
      </a:hlink>
      <a:folHlink>
        <a:srgbClr val="9019AD"/>
      </a:folHlink>
    </a:clrScheme>
    <a:fontScheme name="CT Children's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45720" rIns="0" bIns="45720" numCol="1" rtlCol="0" anchor="t" anchorCtr="0" compatLnSpc="1">
        <a:prstTxWarp prst="textNoShape">
          <a:avLst/>
        </a:prstTxWarp>
        <a:spAutoFit/>
      </a:bodyPr>
      <a:lstStyle>
        <a:defPPr algn="l">
          <a:defRPr sz="2400" b="0" dirty="0" err="1" smtClean="0">
            <a:latin typeface="+mj-lt"/>
            <a:ea typeface="Verdana" pitchFamily="34" charset="0"/>
            <a:cs typeface="Verdan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PPT_Template.pptx" id="{6FDF69B6-8080-435F-9169-E3D52706F3AA}" vid="{AD0A7182-4020-4CBA-8EC5-2744295078A3}"/>
    </a:ext>
  </a:extLst>
</a:theme>
</file>

<file path=ppt/theme/theme3.xml><?xml version="1.0" encoding="utf-8"?>
<a:theme xmlns:a="http://schemas.openxmlformats.org/drawingml/2006/main" name="1_CT_Childrens_2019">
  <a:themeElements>
    <a:clrScheme name="CC_Brand-Print">
      <a:dk1>
        <a:srgbClr val="181818"/>
      </a:dk1>
      <a:lt1>
        <a:sysClr val="window" lastClr="FFFFFF"/>
      </a:lt1>
      <a:dk2>
        <a:srgbClr val="6E6259"/>
      </a:dk2>
      <a:lt2>
        <a:srgbClr val="F2F2F2"/>
      </a:lt2>
      <a:accent1>
        <a:srgbClr val="00AEEF"/>
      </a:accent1>
      <a:accent2>
        <a:srgbClr val="FFD87D"/>
      </a:accent2>
      <a:accent3>
        <a:srgbClr val="00A886"/>
      </a:accent3>
      <a:accent4>
        <a:srgbClr val="9019AD"/>
      </a:accent4>
      <a:accent5>
        <a:srgbClr val="D84C43"/>
      </a:accent5>
      <a:accent6>
        <a:srgbClr val="6E6259"/>
      </a:accent6>
      <a:hlink>
        <a:srgbClr val="00AEEF"/>
      </a:hlink>
      <a:folHlink>
        <a:srgbClr val="9019AD"/>
      </a:folHlink>
    </a:clrScheme>
    <a:fontScheme name="CT Children's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45720" rIns="0" bIns="45720" numCol="1" rtlCol="0" anchor="t" anchorCtr="0" compatLnSpc="1">
        <a:prstTxWarp prst="textNoShape">
          <a:avLst/>
        </a:prstTxWarp>
        <a:spAutoFit/>
      </a:bodyPr>
      <a:lstStyle>
        <a:defPPr algn="l">
          <a:defRPr sz="2400" b="0" dirty="0" err="1" smtClean="0">
            <a:latin typeface="+mj-lt"/>
            <a:ea typeface="Verdana" pitchFamily="34" charset="0"/>
            <a:cs typeface="Verdan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PPT_Template.pptx" id="{6FDF69B6-8080-435F-9169-E3D52706F3AA}" vid="{AD0A7182-4020-4CBA-8EC5-2744295078A3}"/>
    </a:ext>
  </a:extLst>
</a:theme>
</file>

<file path=ppt/theme/theme4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T_Childrens_2019">
  <a:themeElements>
    <a:clrScheme name="CC_Brand-Print">
      <a:dk1>
        <a:srgbClr val="181818"/>
      </a:dk1>
      <a:lt1>
        <a:sysClr val="window" lastClr="FFFFFF"/>
      </a:lt1>
      <a:dk2>
        <a:srgbClr val="6E6259"/>
      </a:dk2>
      <a:lt2>
        <a:srgbClr val="F2F2F2"/>
      </a:lt2>
      <a:accent1>
        <a:srgbClr val="00AEEF"/>
      </a:accent1>
      <a:accent2>
        <a:srgbClr val="FFD87D"/>
      </a:accent2>
      <a:accent3>
        <a:srgbClr val="00A886"/>
      </a:accent3>
      <a:accent4>
        <a:srgbClr val="9019AD"/>
      </a:accent4>
      <a:accent5>
        <a:srgbClr val="D84C43"/>
      </a:accent5>
      <a:accent6>
        <a:srgbClr val="6E6259"/>
      </a:accent6>
      <a:hlink>
        <a:srgbClr val="00AEEF"/>
      </a:hlink>
      <a:folHlink>
        <a:srgbClr val="9019AD"/>
      </a:folHlink>
    </a:clrScheme>
    <a:fontScheme name="CT Children's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45720" rIns="0" bIns="45720" numCol="1" rtlCol="0" anchor="t" anchorCtr="0" compatLnSpc="1">
        <a:prstTxWarp prst="textNoShape">
          <a:avLst/>
        </a:prstTxWarp>
        <a:spAutoFit/>
      </a:bodyPr>
      <a:lstStyle>
        <a:defPPr algn="l">
          <a:defRPr sz="2400" b="0" dirty="0" err="1" smtClean="0">
            <a:latin typeface="+mj-lt"/>
            <a:ea typeface="Verdana" pitchFamily="34" charset="0"/>
            <a:cs typeface="Verdan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PPT_Template.pptx" id="{6FDF69B6-8080-435F-9169-E3D52706F3AA}" vid="{AD0A7182-4020-4CBA-8EC5-2744295078A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1205</Words>
  <Application>Microsoft Office PowerPoint</Application>
  <PresentationFormat>Widescreen</PresentationFormat>
  <Paragraphs>203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Acumin Pro</vt:lpstr>
      <vt:lpstr>Arial</vt:lpstr>
      <vt:lpstr>Arial Narrow</vt:lpstr>
      <vt:lpstr>Avenir Medium</vt:lpstr>
      <vt:lpstr>Avenir Roman</vt:lpstr>
      <vt:lpstr>Calibri</vt:lpstr>
      <vt:lpstr>Calibri Light</vt:lpstr>
      <vt:lpstr>Courier New</vt:lpstr>
      <vt:lpstr>Geneva</vt:lpstr>
      <vt:lpstr>Gill Sans MT</vt:lpstr>
      <vt:lpstr>Helvetica Light</vt:lpstr>
      <vt:lpstr>Lato</vt:lpstr>
      <vt:lpstr>Open Sans</vt:lpstr>
      <vt:lpstr>Perpetua</vt:lpstr>
      <vt:lpstr>Times New Roman</vt:lpstr>
      <vt:lpstr>Verdana</vt:lpstr>
      <vt:lpstr>Wingdings</vt:lpstr>
      <vt:lpstr>CT_Childrens_2019</vt:lpstr>
      <vt:lpstr>3_CT_Childrens_2019</vt:lpstr>
      <vt:lpstr>1_CT_Childrens_2019</vt:lpstr>
      <vt:lpstr>1_Office Theme</vt:lpstr>
      <vt:lpstr>2_CT_Childrens_2019</vt:lpstr>
      <vt:lpstr>From “Voice of the Family” to “Goal-Concordant Care” in Early Childhood System Building    </vt:lpstr>
      <vt:lpstr>PowerPoint Presentation</vt:lpstr>
      <vt:lpstr>The Journey to Goal-Concordant Care</vt:lpstr>
      <vt:lpstr>The Question</vt:lpstr>
      <vt:lpstr>Mission of Child Health Services</vt:lpstr>
      <vt:lpstr>Phase 1: Strengthening the Content (1970’s-1980’s)</vt:lpstr>
      <vt:lpstr>Child Health Supervision</vt:lpstr>
      <vt:lpstr>Does developmental content influence effectiveness of anticipatory guidance?</vt:lpstr>
      <vt:lpstr>Does developmental content influence effectiveness of anticipatory guidance?</vt:lpstr>
      <vt:lpstr>PowerPoint Presentation</vt:lpstr>
      <vt:lpstr>Recommendations for developmental monitoring</vt:lpstr>
      <vt:lpstr>  </vt:lpstr>
      <vt:lpstr>Recommendations for developmental monitoring</vt:lpstr>
      <vt:lpstr>Developmental Surveillance and Screening</vt:lpstr>
      <vt:lpstr>Developmental Surveillance and Screening</vt:lpstr>
      <vt:lpstr>Phase 2:  “Decade of the Brain” (1990’s)</vt:lpstr>
      <vt:lpstr>Phase 2:  “Decade of the Brain” (1990’s)</vt:lpstr>
      <vt:lpstr>PowerPoint Presentation</vt:lpstr>
      <vt:lpstr>PowerPoint Presentation</vt:lpstr>
      <vt:lpstr>PowerPoint Presentation</vt:lpstr>
      <vt:lpstr>Hartford, Connecticut</vt:lpstr>
      <vt:lpstr>Shared Assumptions</vt:lpstr>
      <vt:lpstr>Help Me Grow Model</vt:lpstr>
      <vt:lpstr> Evolution of Help Me Grow </vt:lpstr>
      <vt:lpstr>PowerPoint Presentation</vt:lpstr>
      <vt:lpstr>PowerPoint Presentation</vt:lpstr>
      <vt:lpstr>PowerPoint Presentation</vt:lpstr>
      <vt:lpstr>PowerPoint Presentation</vt:lpstr>
      <vt:lpstr>Where Do We Go From Here? Goal-Concordant Care</vt:lpstr>
      <vt:lpstr>How will we determine impact?</vt:lpstr>
      <vt:lpstr>The Original Question</vt:lpstr>
      <vt:lpstr>The Right Question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Branded PowerPoint Template</dc:title>
  <dc:creator>Dworkin, Paul</dc:creator>
  <cp:lastModifiedBy>Dworkin, Paul</cp:lastModifiedBy>
  <cp:revision>132</cp:revision>
  <dcterms:created xsi:type="dcterms:W3CDTF">2020-08-31T16:57:15Z</dcterms:created>
  <dcterms:modified xsi:type="dcterms:W3CDTF">2023-05-05T16:57:45Z</dcterms:modified>
</cp:coreProperties>
</file>