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5" r:id="rId2"/>
    <p:sldMasterId id="2147483697" r:id="rId3"/>
    <p:sldMasterId id="2147483716" r:id="rId4"/>
  </p:sldMasterIdLst>
  <p:notesMasterIdLst>
    <p:notesMasterId r:id="rId35"/>
  </p:notesMasterIdLst>
  <p:handoutMasterIdLst>
    <p:handoutMasterId r:id="rId36"/>
  </p:handoutMasterIdLst>
  <p:sldIdLst>
    <p:sldId id="313" r:id="rId5"/>
    <p:sldId id="335" r:id="rId6"/>
    <p:sldId id="336" r:id="rId7"/>
    <p:sldId id="333" r:id="rId8"/>
    <p:sldId id="334" r:id="rId9"/>
    <p:sldId id="267" r:id="rId10"/>
    <p:sldId id="305" r:id="rId11"/>
    <p:sldId id="321" r:id="rId12"/>
    <p:sldId id="322" r:id="rId13"/>
    <p:sldId id="323" r:id="rId14"/>
    <p:sldId id="324" r:id="rId15"/>
    <p:sldId id="325" r:id="rId16"/>
    <p:sldId id="326" r:id="rId17"/>
    <p:sldId id="327" r:id="rId18"/>
    <p:sldId id="338" r:id="rId19"/>
    <p:sldId id="329" r:id="rId20"/>
    <p:sldId id="330" r:id="rId21"/>
    <p:sldId id="331" r:id="rId22"/>
    <p:sldId id="332" r:id="rId23"/>
    <p:sldId id="316" r:id="rId24"/>
    <p:sldId id="314" r:id="rId25"/>
    <p:sldId id="319" r:id="rId26"/>
    <p:sldId id="271" r:id="rId27"/>
    <p:sldId id="318" r:id="rId28"/>
    <p:sldId id="273" r:id="rId29"/>
    <p:sldId id="310" r:id="rId30"/>
    <p:sldId id="312" r:id="rId31"/>
    <p:sldId id="320" r:id="rId32"/>
    <p:sldId id="337" r:id="rId33"/>
    <p:sldId id="26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375A"/>
    <a:srgbClr val="E19D39"/>
    <a:srgbClr val="DA5527"/>
    <a:srgbClr val="24A1A8"/>
    <a:srgbClr val="EAEAEA"/>
    <a:srgbClr val="169C7C"/>
    <a:srgbClr val="7D4299"/>
    <a:srgbClr val="1FBAEB"/>
    <a:srgbClr val="48BDC1"/>
    <a:srgbClr val="548F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89791" autoAdjust="0"/>
  </p:normalViewPr>
  <p:slideViewPr>
    <p:cSldViewPr snapToGrid="0" snapToObjects="1">
      <p:cViewPr varScale="1">
        <p:scale>
          <a:sx n="62" d="100"/>
          <a:sy n="62" d="100"/>
        </p:scale>
        <p:origin x="840" y="36"/>
      </p:cViewPr>
      <p:guideLst/>
    </p:cSldViewPr>
  </p:slideViewPr>
  <p:notesTextViewPr>
    <p:cViewPr>
      <p:scale>
        <a:sx n="1" d="1"/>
        <a:sy n="1" d="1"/>
      </p:scale>
      <p:origin x="0" y="0"/>
    </p:cViewPr>
  </p:notesTextViewPr>
  <p:notesViewPr>
    <p:cSldViewPr snapToGrid="0" snapToObjects="1">
      <p:cViewPr varScale="1">
        <p:scale>
          <a:sx n="139" d="100"/>
          <a:sy n="139" d="100"/>
        </p:scale>
        <p:origin x="3472"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E34553-F0D1-404A-823B-F1CE7985AB64}" type="doc">
      <dgm:prSet loTypeId="urn:microsoft.com/office/officeart/2005/8/layout/pyramid2" loCatId="pyramid" qsTypeId="urn:microsoft.com/office/officeart/2005/8/quickstyle/simple1" qsCatId="simple" csTypeId="urn:microsoft.com/office/officeart/2005/8/colors/accent1_2" csCatId="accent1" phldr="1"/>
      <dgm:spPr/>
    </dgm:pt>
    <dgm:pt modelId="{3854C84A-491B-42F8-9B6D-A1BFD73C85C5}">
      <dgm:prSet phldrT="[Text]" custT="1"/>
      <dgm:spPr/>
      <dgm:t>
        <a:bodyPr/>
        <a:lstStyle/>
        <a:p>
          <a:pPr>
            <a:lnSpc>
              <a:spcPct val="100000"/>
            </a:lnSpc>
            <a:spcAft>
              <a:spcPts val="0"/>
            </a:spcAft>
          </a:pPr>
          <a:endParaRPr lang="en-US" sz="2000" dirty="0" smtClean="0"/>
        </a:p>
        <a:p>
          <a:pPr>
            <a:lnSpc>
              <a:spcPct val="100000"/>
            </a:lnSpc>
            <a:spcAft>
              <a:spcPts val="0"/>
            </a:spcAft>
          </a:pPr>
          <a:r>
            <a:rPr lang="en-US" sz="2700" dirty="0" smtClean="0"/>
            <a:t>Children </a:t>
          </a:r>
          <a:r>
            <a:rPr lang="en-US" sz="2700" b="1" dirty="0" smtClean="0">
              <a:solidFill>
                <a:srgbClr val="DA5527"/>
              </a:solidFill>
            </a:rPr>
            <a:t>Linked</a:t>
          </a:r>
          <a:r>
            <a:rPr lang="en-US" sz="2700" dirty="0" smtClean="0"/>
            <a:t> </a:t>
          </a:r>
        </a:p>
        <a:p>
          <a:pPr>
            <a:lnSpc>
              <a:spcPct val="100000"/>
            </a:lnSpc>
            <a:spcAft>
              <a:spcPts val="0"/>
            </a:spcAft>
          </a:pPr>
          <a:r>
            <a:rPr lang="en-US" sz="2700" dirty="0" smtClean="0"/>
            <a:t>88%</a:t>
          </a:r>
        </a:p>
        <a:p>
          <a:pPr>
            <a:lnSpc>
              <a:spcPct val="90000"/>
            </a:lnSpc>
            <a:spcAft>
              <a:spcPct val="35000"/>
            </a:spcAft>
          </a:pPr>
          <a:endParaRPr lang="en-US" sz="2000" dirty="0"/>
        </a:p>
      </dgm:t>
    </dgm:pt>
    <dgm:pt modelId="{27FD4B61-7A2B-42F7-AFE2-9F8B8096C5DF}" type="parTrans" cxnId="{A4111FFD-B9E1-4C5A-8561-A6A1B30B0913}">
      <dgm:prSet/>
      <dgm:spPr/>
      <dgm:t>
        <a:bodyPr/>
        <a:lstStyle/>
        <a:p>
          <a:endParaRPr lang="en-US"/>
        </a:p>
      </dgm:t>
    </dgm:pt>
    <dgm:pt modelId="{B945A457-DAF2-494B-A349-15E296D44FBF}" type="sibTrans" cxnId="{A4111FFD-B9E1-4C5A-8561-A6A1B30B0913}">
      <dgm:prSet/>
      <dgm:spPr/>
      <dgm:t>
        <a:bodyPr/>
        <a:lstStyle/>
        <a:p>
          <a:endParaRPr lang="en-US"/>
        </a:p>
      </dgm:t>
    </dgm:pt>
    <dgm:pt modelId="{983A5A0E-22CF-4005-A9E9-A8D2C85C7B7D}">
      <dgm:prSet phldrT="[Text]"/>
      <dgm:spPr/>
      <dgm:t>
        <a:bodyPr/>
        <a:lstStyle/>
        <a:p>
          <a:pPr>
            <a:lnSpc>
              <a:spcPct val="100000"/>
            </a:lnSpc>
            <a:spcAft>
              <a:spcPts val="0"/>
            </a:spcAft>
          </a:pPr>
          <a:r>
            <a:rPr lang="en-US" dirty="0" smtClean="0"/>
            <a:t>Children </a:t>
          </a:r>
          <a:r>
            <a:rPr lang="en-US" b="1" dirty="0" smtClean="0">
              <a:solidFill>
                <a:srgbClr val="DA5527"/>
              </a:solidFill>
            </a:rPr>
            <a:t>Served</a:t>
          </a:r>
          <a:r>
            <a:rPr lang="en-US" dirty="0" smtClean="0"/>
            <a:t> </a:t>
          </a:r>
        </a:p>
        <a:p>
          <a:pPr>
            <a:lnSpc>
              <a:spcPct val="100000"/>
            </a:lnSpc>
            <a:spcAft>
              <a:spcPts val="0"/>
            </a:spcAft>
          </a:pPr>
          <a:r>
            <a:rPr lang="en-US" dirty="0" smtClean="0"/>
            <a:t>764,978</a:t>
          </a:r>
          <a:endParaRPr lang="en-US" dirty="0"/>
        </a:p>
      </dgm:t>
    </dgm:pt>
    <dgm:pt modelId="{49DBE989-F29C-4D21-AE0F-32E8AF1F5D2A}" type="parTrans" cxnId="{8AF84C8C-A607-46B0-8C5F-88F349266825}">
      <dgm:prSet/>
      <dgm:spPr/>
      <dgm:t>
        <a:bodyPr/>
        <a:lstStyle/>
        <a:p>
          <a:endParaRPr lang="en-US"/>
        </a:p>
      </dgm:t>
    </dgm:pt>
    <dgm:pt modelId="{F98365F7-7F08-4EE6-A435-A2C1B3F568B0}" type="sibTrans" cxnId="{8AF84C8C-A607-46B0-8C5F-88F349266825}">
      <dgm:prSet/>
      <dgm:spPr/>
      <dgm:t>
        <a:bodyPr/>
        <a:lstStyle/>
        <a:p>
          <a:endParaRPr lang="en-US"/>
        </a:p>
      </dgm:t>
    </dgm:pt>
    <dgm:pt modelId="{45E91EF3-6AF8-4B5E-A29A-82B9BF625B30}">
      <dgm:prSet phldrT="[Text]" custT="1"/>
      <dgm:spPr/>
      <dgm:t>
        <a:bodyPr anchor="ctr" anchorCtr="0"/>
        <a:lstStyle/>
        <a:p>
          <a:pPr>
            <a:lnSpc>
              <a:spcPct val="100000"/>
            </a:lnSpc>
            <a:spcAft>
              <a:spcPts val="0"/>
            </a:spcAft>
          </a:pPr>
          <a:r>
            <a:rPr lang="en-US" sz="2800" dirty="0" smtClean="0"/>
            <a:t>Help Me Grow’s </a:t>
          </a:r>
          <a:r>
            <a:rPr lang="en-US" sz="2800" b="1" dirty="0" smtClean="0">
              <a:solidFill>
                <a:srgbClr val="DA5527"/>
              </a:solidFill>
            </a:rPr>
            <a:t>Reach</a:t>
          </a:r>
          <a:endParaRPr lang="en-US" sz="2800" dirty="0" smtClean="0">
            <a:solidFill>
              <a:srgbClr val="DA5527"/>
            </a:solidFill>
          </a:endParaRPr>
        </a:p>
        <a:p>
          <a:pPr>
            <a:lnSpc>
              <a:spcPct val="100000"/>
            </a:lnSpc>
            <a:spcAft>
              <a:spcPts val="0"/>
            </a:spcAft>
          </a:pPr>
          <a:r>
            <a:rPr lang="en-US" sz="2800" dirty="0" smtClean="0"/>
            <a:t>2,642,207</a:t>
          </a:r>
        </a:p>
      </dgm:t>
    </dgm:pt>
    <dgm:pt modelId="{5BCD6D60-5D41-4810-9741-5CC13C80A461}" type="parTrans" cxnId="{AEF2F876-9BF0-44D7-81B9-DA0AB8440F80}">
      <dgm:prSet/>
      <dgm:spPr/>
      <dgm:t>
        <a:bodyPr/>
        <a:lstStyle/>
        <a:p>
          <a:endParaRPr lang="en-US"/>
        </a:p>
      </dgm:t>
    </dgm:pt>
    <dgm:pt modelId="{211726C9-3C21-440B-B59B-51B0F74EB9C9}" type="sibTrans" cxnId="{AEF2F876-9BF0-44D7-81B9-DA0AB8440F80}">
      <dgm:prSet/>
      <dgm:spPr/>
      <dgm:t>
        <a:bodyPr/>
        <a:lstStyle/>
        <a:p>
          <a:endParaRPr lang="en-US"/>
        </a:p>
      </dgm:t>
    </dgm:pt>
    <dgm:pt modelId="{914DA692-AE8A-41F5-B9CE-051380AF0A55}" type="pres">
      <dgm:prSet presAssocID="{0DE34553-F0D1-404A-823B-F1CE7985AB64}" presName="compositeShape" presStyleCnt="0">
        <dgm:presLayoutVars>
          <dgm:dir/>
          <dgm:resizeHandles/>
        </dgm:presLayoutVars>
      </dgm:prSet>
      <dgm:spPr/>
    </dgm:pt>
    <dgm:pt modelId="{C0A5DB66-80A2-4DF5-B838-3D40DA946ACB}" type="pres">
      <dgm:prSet presAssocID="{0DE34553-F0D1-404A-823B-F1CE7985AB64}" presName="pyramid" presStyleLbl="node1" presStyleIdx="0" presStyleCnt="1"/>
      <dgm:spPr/>
    </dgm:pt>
    <dgm:pt modelId="{C4935E09-41E4-4D25-A278-663272EFBAC4}" type="pres">
      <dgm:prSet presAssocID="{0DE34553-F0D1-404A-823B-F1CE7985AB64}" presName="theList" presStyleCnt="0"/>
      <dgm:spPr/>
    </dgm:pt>
    <dgm:pt modelId="{5A384719-66C3-4545-9441-89A113C7601D}" type="pres">
      <dgm:prSet presAssocID="{3854C84A-491B-42F8-9B6D-A1BFD73C85C5}" presName="aNode" presStyleLbl="fgAcc1" presStyleIdx="0" presStyleCnt="3" custScaleY="31900" custLinFactNeighborX="-49394" custLinFactNeighborY="18527">
        <dgm:presLayoutVars>
          <dgm:bulletEnabled val="1"/>
        </dgm:presLayoutVars>
      </dgm:prSet>
      <dgm:spPr/>
      <dgm:t>
        <a:bodyPr/>
        <a:lstStyle/>
        <a:p>
          <a:endParaRPr lang="en-US"/>
        </a:p>
      </dgm:t>
    </dgm:pt>
    <dgm:pt modelId="{9A40C64D-8A60-41B3-9E61-2CCF65B66182}" type="pres">
      <dgm:prSet presAssocID="{3854C84A-491B-42F8-9B6D-A1BFD73C85C5}" presName="aSpace" presStyleCnt="0"/>
      <dgm:spPr/>
    </dgm:pt>
    <dgm:pt modelId="{0EAA115E-39F7-4EF6-BC57-E8E4217E2893}" type="pres">
      <dgm:prSet presAssocID="{983A5A0E-22CF-4005-A9E9-A8D2C85C7B7D}" presName="aNode" presStyleLbl="fgAcc1" presStyleIdx="1" presStyleCnt="3" custScaleX="104330" custScaleY="38540" custLinFactY="10853" custLinFactNeighborX="-48427" custLinFactNeighborY="100000">
        <dgm:presLayoutVars>
          <dgm:bulletEnabled val="1"/>
        </dgm:presLayoutVars>
      </dgm:prSet>
      <dgm:spPr/>
      <dgm:t>
        <a:bodyPr/>
        <a:lstStyle/>
        <a:p>
          <a:endParaRPr lang="en-US"/>
        </a:p>
      </dgm:t>
    </dgm:pt>
    <dgm:pt modelId="{B085CE74-82BD-4E5A-8F50-59C13ADB1494}" type="pres">
      <dgm:prSet presAssocID="{983A5A0E-22CF-4005-A9E9-A8D2C85C7B7D}" presName="aSpace" presStyleCnt="0"/>
      <dgm:spPr/>
    </dgm:pt>
    <dgm:pt modelId="{876F4F8E-8A3A-4574-9AAF-68EB22F14486}" type="pres">
      <dgm:prSet presAssocID="{45E91EF3-6AF8-4B5E-A29A-82B9BF625B30}" presName="aNode" presStyleLbl="fgAcc1" presStyleIdx="2" presStyleCnt="3" custScaleX="107058" custScaleY="38315" custLinFactY="19985" custLinFactNeighborX="-47120" custLinFactNeighborY="100000">
        <dgm:presLayoutVars>
          <dgm:bulletEnabled val="1"/>
        </dgm:presLayoutVars>
      </dgm:prSet>
      <dgm:spPr/>
      <dgm:t>
        <a:bodyPr/>
        <a:lstStyle/>
        <a:p>
          <a:endParaRPr lang="en-US"/>
        </a:p>
      </dgm:t>
    </dgm:pt>
    <dgm:pt modelId="{28B6A2DD-F0C2-41FC-94EA-0B8339E209DC}" type="pres">
      <dgm:prSet presAssocID="{45E91EF3-6AF8-4B5E-A29A-82B9BF625B30}" presName="aSpace" presStyleCnt="0"/>
      <dgm:spPr/>
    </dgm:pt>
  </dgm:ptLst>
  <dgm:cxnLst>
    <dgm:cxn modelId="{A4111FFD-B9E1-4C5A-8561-A6A1B30B0913}" srcId="{0DE34553-F0D1-404A-823B-F1CE7985AB64}" destId="{3854C84A-491B-42F8-9B6D-A1BFD73C85C5}" srcOrd="0" destOrd="0" parTransId="{27FD4B61-7A2B-42F7-AFE2-9F8B8096C5DF}" sibTransId="{B945A457-DAF2-494B-A349-15E296D44FBF}"/>
    <dgm:cxn modelId="{F797CD61-FEDA-43EE-B161-14BADB3D8346}" type="presOf" srcId="{983A5A0E-22CF-4005-A9E9-A8D2C85C7B7D}" destId="{0EAA115E-39F7-4EF6-BC57-E8E4217E2893}" srcOrd="0" destOrd="0" presId="urn:microsoft.com/office/officeart/2005/8/layout/pyramid2"/>
    <dgm:cxn modelId="{8AF84C8C-A607-46B0-8C5F-88F349266825}" srcId="{0DE34553-F0D1-404A-823B-F1CE7985AB64}" destId="{983A5A0E-22CF-4005-A9E9-A8D2C85C7B7D}" srcOrd="1" destOrd="0" parTransId="{49DBE989-F29C-4D21-AE0F-32E8AF1F5D2A}" sibTransId="{F98365F7-7F08-4EE6-A435-A2C1B3F568B0}"/>
    <dgm:cxn modelId="{E1F653AA-4B08-456E-ABC1-F4F76BF4AD2E}" type="presOf" srcId="{3854C84A-491B-42F8-9B6D-A1BFD73C85C5}" destId="{5A384719-66C3-4545-9441-89A113C7601D}" srcOrd="0" destOrd="0" presId="urn:microsoft.com/office/officeart/2005/8/layout/pyramid2"/>
    <dgm:cxn modelId="{8F87F48D-37F1-41F1-9A8A-F0720AADA0E6}" type="presOf" srcId="{0DE34553-F0D1-404A-823B-F1CE7985AB64}" destId="{914DA692-AE8A-41F5-B9CE-051380AF0A55}" srcOrd="0" destOrd="0" presId="urn:microsoft.com/office/officeart/2005/8/layout/pyramid2"/>
    <dgm:cxn modelId="{51CBD240-3FFA-49B6-9C89-ADBCD133EEA7}" type="presOf" srcId="{45E91EF3-6AF8-4B5E-A29A-82B9BF625B30}" destId="{876F4F8E-8A3A-4574-9AAF-68EB22F14486}" srcOrd="0" destOrd="0" presId="urn:microsoft.com/office/officeart/2005/8/layout/pyramid2"/>
    <dgm:cxn modelId="{AEF2F876-9BF0-44D7-81B9-DA0AB8440F80}" srcId="{0DE34553-F0D1-404A-823B-F1CE7985AB64}" destId="{45E91EF3-6AF8-4B5E-A29A-82B9BF625B30}" srcOrd="2" destOrd="0" parTransId="{5BCD6D60-5D41-4810-9741-5CC13C80A461}" sibTransId="{211726C9-3C21-440B-B59B-51B0F74EB9C9}"/>
    <dgm:cxn modelId="{30D9F2F7-DA7C-485C-9E30-29B75D1057FB}" type="presParOf" srcId="{914DA692-AE8A-41F5-B9CE-051380AF0A55}" destId="{C0A5DB66-80A2-4DF5-B838-3D40DA946ACB}" srcOrd="0" destOrd="0" presId="urn:microsoft.com/office/officeart/2005/8/layout/pyramid2"/>
    <dgm:cxn modelId="{0196063B-91C8-4BCF-AFC7-3BDF123F0890}" type="presParOf" srcId="{914DA692-AE8A-41F5-B9CE-051380AF0A55}" destId="{C4935E09-41E4-4D25-A278-663272EFBAC4}" srcOrd="1" destOrd="0" presId="urn:microsoft.com/office/officeart/2005/8/layout/pyramid2"/>
    <dgm:cxn modelId="{53235082-B2A0-4523-B636-A6ACCB74780D}" type="presParOf" srcId="{C4935E09-41E4-4D25-A278-663272EFBAC4}" destId="{5A384719-66C3-4545-9441-89A113C7601D}" srcOrd="0" destOrd="0" presId="urn:microsoft.com/office/officeart/2005/8/layout/pyramid2"/>
    <dgm:cxn modelId="{B419867D-B2E0-4B10-8C28-B517CF98D34E}" type="presParOf" srcId="{C4935E09-41E4-4D25-A278-663272EFBAC4}" destId="{9A40C64D-8A60-41B3-9E61-2CCF65B66182}" srcOrd="1" destOrd="0" presId="urn:microsoft.com/office/officeart/2005/8/layout/pyramid2"/>
    <dgm:cxn modelId="{CB293F51-15CE-4209-A3D1-5CB6B66DB0AA}" type="presParOf" srcId="{C4935E09-41E4-4D25-A278-663272EFBAC4}" destId="{0EAA115E-39F7-4EF6-BC57-E8E4217E2893}" srcOrd="2" destOrd="0" presId="urn:microsoft.com/office/officeart/2005/8/layout/pyramid2"/>
    <dgm:cxn modelId="{F4C9E4D2-5773-4C27-8C0B-574E59C79267}" type="presParOf" srcId="{C4935E09-41E4-4D25-A278-663272EFBAC4}" destId="{B085CE74-82BD-4E5A-8F50-59C13ADB1494}" srcOrd="3" destOrd="0" presId="urn:microsoft.com/office/officeart/2005/8/layout/pyramid2"/>
    <dgm:cxn modelId="{105D348A-BDE1-43B0-A964-7986203B0DE8}" type="presParOf" srcId="{C4935E09-41E4-4D25-A278-663272EFBAC4}" destId="{876F4F8E-8A3A-4574-9AAF-68EB22F14486}" srcOrd="4" destOrd="0" presId="urn:microsoft.com/office/officeart/2005/8/layout/pyramid2"/>
    <dgm:cxn modelId="{8151BCCB-DFF4-44EE-9881-AD81CC2CF25B}" type="presParOf" srcId="{C4935E09-41E4-4D25-A278-663272EFBAC4}" destId="{28B6A2DD-F0C2-41FC-94EA-0B8339E209DC}"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5DB66-80A2-4DF5-B838-3D40DA946ACB}">
      <dsp:nvSpPr>
        <dsp:cNvPr id="0" name=""/>
        <dsp:cNvSpPr/>
      </dsp:nvSpPr>
      <dsp:spPr>
        <a:xfrm>
          <a:off x="1891490" y="0"/>
          <a:ext cx="6271490" cy="6271490"/>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384719-66C3-4545-9441-89A113C7601D}">
      <dsp:nvSpPr>
        <dsp:cNvPr id="0" name=""/>
        <dsp:cNvSpPr/>
      </dsp:nvSpPr>
      <dsp:spPr>
        <a:xfrm>
          <a:off x="3013705" y="707103"/>
          <a:ext cx="4076469" cy="109408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ts val="0"/>
            </a:spcAft>
          </a:pPr>
          <a:endParaRPr lang="en-US" sz="2000" kern="1200" dirty="0" smtClean="0"/>
        </a:p>
        <a:p>
          <a:pPr lvl="0" algn="ctr" defTabSz="889000">
            <a:lnSpc>
              <a:spcPct val="100000"/>
            </a:lnSpc>
            <a:spcBef>
              <a:spcPct val="0"/>
            </a:spcBef>
            <a:spcAft>
              <a:spcPts val="0"/>
            </a:spcAft>
          </a:pPr>
          <a:r>
            <a:rPr lang="en-US" sz="2700" kern="1200" dirty="0" smtClean="0"/>
            <a:t>Children </a:t>
          </a:r>
          <a:r>
            <a:rPr lang="en-US" sz="2700" b="1" kern="1200" dirty="0" smtClean="0">
              <a:solidFill>
                <a:srgbClr val="DA5527"/>
              </a:solidFill>
            </a:rPr>
            <a:t>Linked</a:t>
          </a:r>
          <a:r>
            <a:rPr lang="en-US" sz="2700" kern="1200" dirty="0" smtClean="0"/>
            <a:t> </a:t>
          </a:r>
        </a:p>
        <a:p>
          <a:pPr lvl="0" algn="ctr" defTabSz="889000">
            <a:lnSpc>
              <a:spcPct val="100000"/>
            </a:lnSpc>
            <a:spcBef>
              <a:spcPct val="0"/>
            </a:spcBef>
            <a:spcAft>
              <a:spcPts val="0"/>
            </a:spcAft>
          </a:pPr>
          <a:r>
            <a:rPr lang="en-US" sz="2700" kern="1200" dirty="0" smtClean="0"/>
            <a:t>88%</a:t>
          </a:r>
        </a:p>
        <a:p>
          <a:pPr lvl="0" algn="ctr" defTabSz="889000">
            <a:lnSpc>
              <a:spcPct val="90000"/>
            </a:lnSpc>
            <a:spcBef>
              <a:spcPct val="0"/>
            </a:spcBef>
            <a:spcAft>
              <a:spcPct val="35000"/>
            </a:spcAft>
          </a:pPr>
          <a:endParaRPr lang="en-US" sz="2000" kern="1200" dirty="0"/>
        </a:p>
      </dsp:txBody>
      <dsp:txXfrm>
        <a:off x="3067114" y="760512"/>
        <a:ext cx="3969651" cy="987263"/>
      </dsp:txXfrm>
    </dsp:sp>
    <dsp:sp modelId="{0EAA115E-39F7-4EF6-BC57-E8E4217E2893}">
      <dsp:nvSpPr>
        <dsp:cNvPr id="0" name=""/>
        <dsp:cNvSpPr/>
      </dsp:nvSpPr>
      <dsp:spPr>
        <a:xfrm>
          <a:off x="2964869" y="2951415"/>
          <a:ext cx="4252980" cy="132181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100000"/>
            </a:lnSpc>
            <a:spcBef>
              <a:spcPct val="0"/>
            </a:spcBef>
            <a:spcAft>
              <a:spcPts val="0"/>
            </a:spcAft>
          </a:pPr>
          <a:r>
            <a:rPr lang="en-US" sz="3000" kern="1200" dirty="0" smtClean="0"/>
            <a:t>Children </a:t>
          </a:r>
          <a:r>
            <a:rPr lang="en-US" sz="3000" b="1" kern="1200" dirty="0" smtClean="0">
              <a:solidFill>
                <a:srgbClr val="DA5527"/>
              </a:solidFill>
            </a:rPr>
            <a:t>Served</a:t>
          </a:r>
          <a:r>
            <a:rPr lang="en-US" sz="3000" kern="1200" dirty="0" smtClean="0"/>
            <a:t> </a:t>
          </a:r>
        </a:p>
        <a:p>
          <a:pPr lvl="0" algn="ctr" defTabSz="1333500">
            <a:lnSpc>
              <a:spcPct val="100000"/>
            </a:lnSpc>
            <a:spcBef>
              <a:spcPct val="0"/>
            </a:spcBef>
            <a:spcAft>
              <a:spcPts val="0"/>
            </a:spcAft>
          </a:pPr>
          <a:r>
            <a:rPr lang="en-US" sz="3000" kern="1200" dirty="0" smtClean="0"/>
            <a:t>764,978</a:t>
          </a:r>
          <a:endParaRPr lang="en-US" sz="3000" kern="1200" dirty="0"/>
        </a:p>
      </dsp:txBody>
      <dsp:txXfrm>
        <a:off x="3029395" y="3015941"/>
        <a:ext cx="4123928" cy="1192762"/>
      </dsp:txXfrm>
    </dsp:sp>
    <dsp:sp modelId="{876F4F8E-8A3A-4574-9AAF-68EB22F14486}">
      <dsp:nvSpPr>
        <dsp:cNvPr id="0" name=""/>
        <dsp:cNvSpPr/>
      </dsp:nvSpPr>
      <dsp:spPr>
        <a:xfrm>
          <a:off x="2962545" y="4957393"/>
          <a:ext cx="4364186" cy="131409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n-US" sz="2800" kern="1200" dirty="0" smtClean="0"/>
            <a:t>Help Me Grow’s </a:t>
          </a:r>
          <a:r>
            <a:rPr lang="en-US" sz="2800" b="1" kern="1200" dirty="0" smtClean="0">
              <a:solidFill>
                <a:srgbClr val="DA5527"/>
              </a:solidFill>
            </a:rPr>
            <a:t>Reach</a:t>
          </a:r>
          <a:endParaRPr lang="en-US" sz="2800" kern="1200" dirty="0" smtClean="0">
            <a:solidFill>
              <a:srgbClr val="DA5527"/>
            </a:solidFill>
          </a:endParaRPr>
        </a:p>
        <a:p>
          <a:pPr lvl="0" algn="ctr" defTabSz="1244600">
            <a:lnSpc>
              <a:spcPct val="100000"/>
            </a:lnSpc>
            <a:spcBef>
              <a:spcPct val="0"/>
            </a:spcBef>
            <a:spcAft>
              <a:spcPts val="0"/>
            </a:spcAft>
          </a:pPr>
          <a:r>
            <a:rPr lang="en-US" sz="2800" kern="1200" dirty="0" smtClean="0"/>
            <a:t>2,642,207</a:t>
          </a:r>
        </a:p>
      </dsp:txBody>
      <dsp:txXfrm>
        <a:off x="3026694" y="5021542"/>
        <a:ext cx="4235888" cy="1185799"/>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B690CC-C5AF-E54C-A446-3C7C4808A010}" type="datetimeFigureOut">
              <a:rPr lang="en-US" smtClean="0"/>
              <a:t>2/22/2024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72F9C3-B332-8649-9590-D41EDC8F6286}" type="slidenum">
              <a:rPr lang="en-US" smtClean="0"/>
              <a:t>‹#›</a:t>
            </a:fld>
            <a:endParaRPr lang="en-US"/>
          </a:p>
        </p:txBody>
      </p:sp>
    </p:spTree>
    <p:extLst>
      <p:ext uri="{BB962C8B-B14F-4D97-AF65-F5344CB8AC3E}">
        <p14:creationId xmlns:p14="http://schemas.microsoft.com/office/powerpoint/2010/main" val="210923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0CC02-3280-7941-B209-BD5DF8003E2F}"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6BE0-7377-BE4C-8104-3C9C9ED1F901}" type="slidenum">
              <a:rPr lang="en-US" smtClean="0"/>
              <a:t>‹#›</a:t>
            </a:fld>
            <a:endParaRPr lang="en-US"/>
          </a:p>
        </p:txBody>
      </p:sp>
    </p:spTree>
    <p:extLst>
      <p:ext uri="{BB962C8B-B14F-4D97-AF65-F5344CB8AC3E}">
        <p14:creationId xmlns:p14="http://schemas.microsoft.com/office/powerpoint/2010/main" val="1287727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6BE0-7377-BE4C-8104-3C9C9ED1F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428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25337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6BE0-7377-BE4C-8104-3C9C9ED1F901}" type="slidenum">
              <a:rPr lang="en-US" smtClean="0"/>
              <a:t>16</a:t>
            </a:fld>
            <a:endParaRPr lang="en-US"/>
          </a:p>
        </p:txBody>
      </p:sp>
    </p:spTree>
    <p:extLst>
      <p:ext uri="{BB962C8B-B14F-4D97-AF65-F5344CB8AC3E}">
        <p14:creationId xmlns:p14="http://schemas.microsoft.com/office/powerpoint/2010/main" val="1372299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6BE0-7377-BE4C-8104-3C9C9ED1F901}" type="slidenum">
              <a:rPr lang="en-US" smtClean="0"/>
              <a:t>18</a:t>
            </a:fld>
            <a:endParaRPr lang="en-US"/>
          </a:p>
        </p:txBody>
      </p:sp>
    </p:spTree>
    <p:extLst>
      <p:ext uri="{BB962C8B-B14F-4D97-AF65-F5344CB8AC3E}">
        <p14:creationId xmlns:p14="http://schemas.microsoft.com/office/powerpoint/2010/main" val="2703639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Affiliates may update/reframe based on target audience, as needed.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6BE0-7377-BE4C-8104-3C9C9ED1F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614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4866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6BE0-7377-BE4C-8104-3C9C9ED1F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663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services that touch families’ lives work together to make the most of every resource and opportunity, we get better outcomes. The agencies that provide things like health care, home visiting, and early learning opportunities recognize that we share a responsibility to ensure all children develop to reach their full potential. However, it is both challenging and duplicative for these agencies to identify all of the current available services for young children in their community. Help Me Grow provides support to service providers by ensuring the grid of resources is connected by maintaining an accurate, wide-ranging listing of early childhood resources. Rather than taking on the task of forging connections to all other existing services, agencies working to support children and families can contact the Help Me Grow Centralized Access Point to access the full grid of resources on behalf of their clients.</a:t>
            </a:r>
          </a:p>
          <a:p>
            <a:endParaRPr lang="en-US" dirty="0" smtClean="0"/>
          </a:p>
          <a:p>
            <a:r>
              <a:rPr lang="en-US" dirty="0" smtClean="0"/>
              <a:t>HMG strengthens the resource grid by connecting service providers to each other to create a reliable, interconnected system that best serves families. HMG affiliates identify existing resources and build a collaborative coalition that creates a well-functioning grid so that families can access resources when they need them. The work of HMG’s Centralized Access Point helps families plug into the grid, connects them to services, and provides ongoing support to help them achieve their goals. By creating a reliable grid, one in which all families are equally plugged in, we will help to ensure that all children have what they need to thrive.</a:t>
            </a:r>
            <a:endParaRPr lang="en-US" dirty="0"/>
          </a:p>
        </p:txBody>
      </p:sp>
      <p:sp>
        <p:nvSpPr>
          <p:cNvPr id="4" name="Slide Number Placeholder 3"/>
          <p:cNvSpPr>
            <a:spLocks noGrp="1"/>
          </p:cNvSpPr>
          <p:nvPr>
            <p:ph type="sldNum" sz="quarter" idx="10"/>
          </p:nvPr>
        </p:nvSpPr>
        <p:spPr/>
        <p:txBody>
          <a:bodyPr/>
          <a:lstStyle/>
          <a:p>
            <a:fld id="{0A3C6BE0-7377-BE4C-8104-3C9C9ED1F901}" type="slidenum">
              <a:rPr lang="en-US" smtClean="0"/>
              <a:t>23</a:t>
            </a:fld>
            <a:endParaRPr lang="en-US"/>
          </a:p>
        </p:txBody>
      </p:sp>
    </p:spTree>
    <p:extLst>
      <p:ext uri="{BB962C8B-B14F-4D97-AF65-F5344CB8AC3E}">
        <p14:creationId xmlns:p14="http://schemas.microsoft.com/office/powerpoint/2010/main" val="2439573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6BE0-7377-BE4C-8104-3C9C9ED1F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566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6BE0-7377-BE4C-8104-3C9C9ED1F901}" type="slidenum">
              <a:rPr lang="en-US" smtClean="0"/>
              <a:t>25</a:t>
            </a:fld>
            <a:endParaRPr lang="en-US"/>
          </a:p>
        </p:txBody>
      </p:sp>
    </p:spTree>
    <p:extLst>
      <p:ext uri="{BB962C8B-B14F-4D97-AF65-F5344CB8AC3E}">
        <p14:creationId xmlns:p14="http://schemas.microsoft.com/office/powerpoint/2010/main" val="3314154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6BE0-7377-BE4C-8104-3C9C9ED1F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530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smtClean="0">
                <a:latin typeface="+mn-lt"/>
                <a:ea typeface="Calibri" panose="020F0502020204030204" pitchFamily="34" charset="0"/>
                <a:cs typeface="Times New Roman" panose="02020603050405020304" pitchFamily="18" charset="0"/>
              </a:rPr>
              <a:t>The early years present incredible opportunity to build a strong foundation as the brain rapidly develops during the first five years of life.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smtClean="0">
              <a:latin typeface="+mn-lt"/>
              <a:cs typeface="Times New Roman" panose="02020603050405020304" pitchFamily="18" charset="0"/>
            </a:endParaRPr>
          </a:p>
          <a:p>
            <a:pPr marL="171450" lvl="0" indent="-171450" algn="just">
              <a:buFont typeface="Arial" panose="020B0604020202020204" pitchFamily="34" charset="0"/>
              <a:buChar char="•"/>
              <a:defRPr/>
            </a:pPr>
            <a:r>
              <a:rPr lang="en-US" sz="1200" b="0" i="0" dirty="0" smtClean="0">
                <a:solidFill>
                  <a:schemeClr val="bg1"/>
                </a:solidFill>
                <a:latin typeface="+mn-lt"/>
              </a:rPr>
              <a:t>“A child's brain undergoes an amazing period of development from birth to three—producing more than a million neural connections each second. The development of the brain is influenced by many factors, including a child's relationships, experiences and environment.” – Zero to Three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smtClean="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It is critically important to </a:t>
            </a:r>
            <a:r>
              <a:rPr kumimoji="0" lang="en-US" sz="1200" b="0" i="0" u="none" strike="noStrike" kern="1200" cap="none" spc="0" normalizeH="0" baseline="0" noProof="0" dirty="0" smtClean="0">
                <a:ln>
                  <a:noFill/>
                </a:ln>
                <a:solidFill>
                  <a:schemeClr val="tx1"/>
                </a:solidFill>
                <a:effectLst/>
                <a:uLnTx/>
                <a:uFillTx/>
                <a:latin typeface="+mn-lt"/>
              </a:rPr>
              <a:t>a</a:t>
            </a:r>
            <a:r>
              <a:rPr lang="en-US" b="0" i="0" dirty="0" err="1" smtClean="0">
                <a:latin typeface="+mn-lt"/>
              </a:rPr>
              <a:t>ddress</a:t>
            </a:r>
            <a:r>
              <a:rPr lang="en-US" b="0" i="0" dirty="0" smtClean="0">
                <a:latin typeface="+mn-lt"/>
              </a:rPr>
              <a:t> health disparities early in life: </a:t>
            </a:r>
            <a:r>
              <a:rPr kumimoji="0" lang="en-US" sz="1200" b="0" i="0" u="none" strike="noStrike" kern="1200" cap="none" spc="0" normalizeH="0" baseline="0" noProof="0" dirty="0" smtClean="0">
                <a:ln>
                  <a:noFill/>
                </a:ln>
                <a:solidFill>
                  <a:prstClr val="black"/>
                </a:solidFill>
                <a:effectLst/>
                <a:uLnTx/>
                <a:uFillTx/>
                <a:latin typeface="+mn-lt"/>
              </a:rPr>
              <a:t>“Many disparities in health and well-being have roots that can be traced to stressors in early childhood, such as poverty, neighborhood safety and a lack of access to early childhood education. If unaddressed, such stressors can have detrimental effects on children and lead to them being on an “at-risk or vulnerable” trajectory or even a “delayed or disordered” trajectory.” - Dworkin. Addressing Health Disparities Early in Life, Advancing Kids Blog (2016).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highest rate of economic returns comes from the earliest investments in children, providing an eye-opening understanding that society invests too much money on later development when it is often too late to provide great value. There</a:t>
            </a:r>
            <a:r>
              <a:rPr lang="en-US" sz="1200" b="0" i="0" kern="1200" baseline="0" dirty="0" smtClean="0">
                <a:solidFill>
                  <a:schemeClr val="tx1"/>
                </a:solidFill>
                <a:effectLst/>
                <a:latin typeface="+mn-lt"/>
                <a:ea typeface="+mn-ea"/>
                <a:cs typeface="+mn-cs"/>
              </a:rPr>
              <a:t> are huge</a:t>
            </a:r>
            <a:r>
              <a:rPr lang="en-US" sz="1200" b="0" i="0" kern="1200" dirty="0" smtClean="0">
                <a:solidFill>
                  <a:schemeClr val="tx1"/>
                </a:solidFill>
                <a:effectLst/>
                <a:latin typeface="+mn-lt"/>
                <a:ea typeface="+mn-ea"/>
                <a:cs typeface="+mn-cs"/>
              </a:rPr>
              <a:t> economic benefits from investing early and building skill upon skill to provide greater success to more children and greater productivity and reduce social spending for society.</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Heckman Equation</a:t>
            </a:r>
          </a:p>
          <a:p>
            <a:pPr marL="171450" indent="-171450">
              <a:buFont typeface="Arial" panose="020B0604020202020204" pitchFamily="34" charset="0"/>
              <a:buChar char="•"/>
            </a:pPr>
            <a:r>
              <a:rPr lang="en-US" b="0" i="0" dirty="0" smtClean="0">
                <a:latin typeface="+mn-lt"/>
              </a:rPr>
              <a:t>A better future starts with Help Me Grow. By supporting our young children today, we promote healthier and more prosperous communities tomorrow. – HMG National Center</a:t>
            </a:r>
          </a:p>
          <a:p>
            <a:pPr marL="171450" indent="-171450">
              <a:buFont typeface="Arial" panose="020B0604020202020204" pitchFamily="34" charset="0"/>
              <a:buChar char="•"/>
            </a:pPr>
            <a:endParaRPr lang="en-US" b="0" i="0" dirty="0" smtClean="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smtClean="0">
                <a:latin typeface="+mn-lt"/>
                <a:ea typeface="Calibri" panose="020F0502020204030204" pitchFamily="34" charset="0"/>
                <a:cs typeface="Times New Roman" panose="02020603050405020304" pitchFamily="18" charset="0"/>
              </a:rPr>
              <a:t>All children benefit from an organized system of community resources to help them thrive, like health care, quality early learning experiences, healthy nutrition, and parent support.  However, when the system is not well organized, it can be challenging for families to access the resources their children need, which can have long-lasting consequences on health and well-being. </a:t>
            </a:r>
          </a:p>
          <a:p>
            <a:pPr marL="171450" indent="-171450">
              <a:buFont typeface="Arial" panose="020B0604020202020204" pitchFamily="34" charset="0"/>
              <a:buChar char="•"/>
            </a:pPr>
            <a:endParaRPr lang="en-US" b="0" i="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6BE0-7377-BE4C-8104-3C9C9ED1F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182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6BE0-7377-BE4C-8104-3C9C9ED1F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079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6BE0-7377-BE4C-8104-3C9C9ED1F901}" type="slidenum">
              <a:rPr lang="en-US" smtClean="0"/>
              <a:t>30</a:t>
            </a:fld>
            <a:endParaRPr lang="en-US"/>
          </a:p>
        </p:txBody>
      </p:sp>
    </p:spTree>
    <p:extLst>
      <p:ext uri="{BB962C8B-B14F-4D97-AF65-F5344CB8AC3E}">
        <p14:creationId xmlns:p14="http://schemas.microsoft.com/office/powerpoint/2010/main" val="1292611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A456F-D048-46B9-B03A-C194D9BD9F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332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A456F-D048-46B9-B03A-C194D9BD9F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083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Centralized Access Point typically takes the form of a call center and in more recent years, an accompanying virtual service, that serves as the “go-to” place for family members, child health care providers, and other professionals seeking information, support, and referrals for children. Telephone and web-based services have proven to be effective primary points of access to community resources. They are cost-effective, easy to promote, efficient in identifying needs, and effective in supporting callers and triaging to appropriate services.</a:t>
            </a:r>
          </a:p>
          <a:p>
            <a:r>
              <a:rPr lang="en-US" dirty="0"/>
              <a:t/>
            </a:r>
            <a:br>
              <a:rPr lang="en-US" dirty="0"/>
            </a:br>
            <a:r>
              <a:rPr lang="en-US" dirty="0"/>
              <a:t>The Centralized Access Point connects children and their families to services they need through the efforts of HMG Care Coordinators, Centralized Access Point staff who work to provide education and support to families around specific developmental or behavioral concerns or questions, help families recognize typical developmental milestones, provide referrals to community-based supports, empower families overcome barriers to services, and follow up with them to make sure linkages are successful.</a:t>
            </a:r>
          </a:p>
          <a:p>
            <a:r>
              <a:rPr lang="en-US" dirty="0"/>
              <a:t/>
            </a:r>
            <a:br>
              <a:rPr lang="en-US" dirty="0"/>
            </a:br>
            <a:r>
              <a:rPr lang="en-US" dirty="0"/>
              <a:t>To ensure that callers feel safe, respected, and heard, the Centralized Access Point must be adequately staffed with individuals who are trained in telephone casework and cultural proficiency, and have backgrounds in child development.</a:t>
            </a:r>
          </a:p>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1E55D044-A53A-4922-A8D2-0D0946A8189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2316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and Community Outreach promotes HMG, facilitates provider networking, and bolsters children’s healthy development through families.</a:t>
            </a:r>
          </a:p>
          <a:p>
            <a:endParaRPr lang="en-US" dirty="0"/>
          </a:p>
          <a:p>
            <a:r>
              <a:rPr lang="en-US" dirty="0"/>
              <a:t>Family and Community Outreach is key to promoting the use of HMG and providing networking opportunities among families and community-based service providers. </a:t>
            </a:r>
          </a:p>
          <a:p>
            <a:endParaRPr lang="en-US" dirty="0"/>
          </a:p>
          <a:p>
            <a:r>
              <a:rPr lang="en-US" dirty="0"/>
              <a:t>Family and Community Outreach staff work to engage families by participating in community meetings, forums, public events, fairs, and facilitating sessions that help families learn about child development and the role of HMG. These staff also establish and maintain relationships with community-based service providers.</a:t>
            </a:r>
          </a:p>
          <a:p>
            <a:endParaRPr lang="en-US" dirty="0"/>
          </a:p>
          <a:p>
            <a:r>
              <a:rPr lang="en-US" dirty="0"/>
              <a:t>A community presence encourages support for and participation in the HMG system and helps to market the service. It also facilitates efforts to gather and update information to include in a local early childhood resource directory.</a:t>
            </a:r>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1E55D044-A53A-4922-A8D2-0D0946A8189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924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 health care providers are uniquely positioned to identify developmentally vulnerable children. However, child health care providers often face challenges in identifying early signs of developmental or behavioral concerns, and even when needs are recognized, keeping comprehensive and updated information on community-facing services is difficult. Also, ensuring successful connection to those programs is time-consuming. </a:t>
            </a:r>
          </a:p>
          <a:p>
            <a:endParaRPr lang="en-US" dirty="0"/>
          </a:p>
          <a:p>
            <a:r>
              <a:rPr lang="en-US" dirty="0"/>
              <a:t>Help Me Grow supports community-based pediatricians by enhancing their effective developmental promotion and early detection activities for all children and families. This support is provided in the form of outreach to providers to promote systematic surveillance and screening of young children, as well as providing community-based pediatricians with access to a centralized access point that can serve as a care coordination arm for busy pediatric primary care practices.  </a:t>
            </a:r>
          </a:p>
          <a:p>
            <a:endParaRPr lang="en-US" dirty="0"/>
          </a:p>
          <a:p>
            <a:r>
              <a:rPr lang="en-US" dirty="0"/>
              <a:t>The Help Me Grow National Center provides technical support to states and communities to operationalize efforts to plan, build, and enhance a comprehensive and integrated Statewide Help Me Grow system, ensuring the development of robust, effective early childhood systems that promote the healthy development of every child.</a:t>
            </a:r>
          </a:p>
          <a:p>
            <a:endParaRPr lang="en-US" dirty="0"/>
          </a:p>
          <a:p>
            <a:r>
              <a:rPr lang="en-US" dirty="0"/>
              <a:t>To access in-office trainings and integrate Help Me Grow and its care coordination services into your daily work to better support your patient families, discover if your state is a Help Me Grow affiliate and connect with Help Me Grow leaders in your area. Have a question for the Help Me Grow National team? Email to speak with the National Center.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1E55D044-A53A-4922-A8D2-0D0946A8189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849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collection and analysis ensure ongoing capacity for continuous system improvement, a key structural requirement of HMG. Data is collected throughout all components of the HMG system, including child health provider outreach, family and community outreach, and within the centralized access point.</a:t>
            </a:r>
          </a:p>
          <a:p>
            <a:endParaRPr lang="en-US" dirty="0"/>
          </a:p>
          <a:p>
            <a:r>
              <a:rPr lang="en-US" dirty="0"/>
              <a:t>The collection of a set of shared metrics across the HMG National Affiliate Network advances understanding of collective impact, informing the national narrative regarding the impact of HMG on children and families across the country. The collection of locally-sourced metrics enable HMG affiliates to benchmark progress, identify areas of opportunity and systemic gaps, determine potentially advantageous partnerships, and guide strategic quality improvement projects.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1E55D044-A53A-4922-A8D2-0D0946A8189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3298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6BE0-7377-BE4C-8104-3C9C9ED1F901}" type="slidenum">
              <a:rPr lang="en-US" smtClean="0"/>
              <a:t>14</a:t>
            </a:fld>
            <a:endParaRPr lang="en-US"/>
          </a:p>
        </p:txBody>
      </p:sp>
    </p:spTree>
    <p:extLst>
      <p:ext uri="{BB962C8B-B14F-4D97-AF65-F5344CB8AC3E}">
        <p14:creationId xmlns:p14="http://schemas.microsoft.com/office/powerpoint/2010/main" val="21377487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r="18963"/>
          <a:stretch/>
        </p:blipFill>
        <p:spPr>
          <a:xfrm>
            <a:off x="3855051" y="0"/>
            <a:ext cx="8336949" cy="6858609"/>
          </a:xfrm>
          <a:prstGeom prst="rect">
            <a:avLst/>
          </a:prstGeom>
        </p:spPr>
      </p:pic>
      <p:pic>
        <p:nvPicPr>
          <p:cNvPr id="3" name="Picture 2">
            <a:extLst>
              <a:ext uri="{FF2B5EF4-FFF2-40B4-BE49-F238E27FC236}">
                <a16:creationId xmlns:a16="http://schemas.microsoft.com/office/drawing/2014/main" id="{2FF9844D-DE0A-E94C-B768-DD74B26209AD}"/>
              </a:ext>
            </a:extLst>
          </p:cNvPr>
          <p:cNvPicPr>
            <a:picLocks noChangeAspect="1"/>
          </p:cNvPicPr>
          <p:nvPr userDrawn="1"/>
        </p:nvPicPr>
        <p:blipFill>
          <a:blip r:embed="rId3"/>
          <a:stretch>
            <a:fillRect/>
          </a:stretch>
        </p:blipFill>
        <p:spPr>
          <a:xfrm>
            <a:off x="0" y="0"/>
            <a:ext cx="6261123" cy="6858000"/>
          </a:xfrm>
          <a:prstGeom prst="rect">
            <a:avLst/>
          </a:prstGeom>
        </p:spPr>
      </p:pic>
      <p:sp>
        <p:nvSpPr>
          <p:cNvPr id="18" name="Title 1"/>
          <p:cNvSpPr>
            <a:spLocks noGrp="1"/>
          </p:cNvSpPr>
          <p:nvPr>
            <p:ph type="ctrTitle" idx="4294967295"/>
          </p:nvPr>
        </p:nvSpPr>
        <p:spPr>
          <a:xfrm>
            <a:off x="712614" y="2370337"/>
            <a:ext cx="4477368" cy="1105347"/>
          </a:xfrm>
        </p:spPr>
        <p:txBody>
          <a:bodyPr anchor="t">
            <a:normAutofit/>
          </a:bodyPr>
          <a:lstStyle>
            <a:lvl1pPr>
              <a:defRPr>
                <a:latin typeface="Gill Sans MT" panose="020B0502020104020203" pitchFamily="34" charset="0"/>
              </a:defRPr>
            </a:lvl1pPr>
          </a:lstStyle>
          <a:p>
            <a:r>
              <a:rPr lang="en-US" altLang="zh-CN" sz="4000" b="1" dirty="0">
                <a:solidFill>
                  <a:schemeClr val="bg1"/>
                </a:solidFill>
                <a:latin typeface="Acumin Pro" charset="0"/>
                <a:ea typeface="Acumin Pro" charset="0"/>
                <a:cs typeface="Acumin Pro" charset="0"/>
              </a:rPr>
              <a:t>Cover</a:t>
            </a:r>
            <a:r>
              <a:rPr lang="zh-CN" altLang="en-US" sz="4000" b="1" dirty="0">
                <a:solidFill>
                  <a:schemeClr val="bg1"/>
                </a:solidFill>
                <a:latin typeface="Acumin Pro" charset="0"/>
                <a:ea typeface="Acumin Pro" charset="0"/>
                <a:cs typeface="Acumin Pro" charset="0"/>
              </a:rPr>
              <a:t> </a:t>
            </a:r>
            <a:r>
              <a:rPr lang="en-US" altLang="zh-CN" sz="4000" b="1" dirty="0">
                <a:solidFill>
                  <a:schemeClr val="bg1"/>
                </a:solidFill>
                <a:latin typeface="Acumin Pro" charset="0"/>
                <a:ea typeface="Acumin Pro" charset="0"/>
                <a:cs typeface="Acumin Pro" charset="0"/>
              </a:rPr>
              <a:t>Title</a:t>
            </a:r>
            <a:r>
              <a:rPr lang="zh-CN" altLang="en-US" sz="4000" b="1" dirty="0">
                <a:solidFill>
                  <a:schemeClr val="bg1"/>
                </a:solidFill>
                <a:latin typeface="Acumin Pro" charset="0"/>
                <a:ea typeface="Acumin Pro" charset="0"/>
                <a:cs typeface="Acumin Pro" charset="0"/>
              </a:rPr>
              <a:t> </a:t>
            </a:r>
            <a:r>
              <a:rPr lang="en-US" altLang="zh-CN" sz="4000" b="1" dirty="0">
                <a:solidFill>
                  <a:schemeClr val="bg1"/>
                </a:solidFill>
                <a:latin typeface="Acumin Pro" charset="0"/>
                <a:ea typeface="Acumin Pro" charset="0"/>
                <a:cs typeface="Acumin Pro" charset="0"/>
              </a:rPr>
              <a:t>Placeholder</a:t>
            </a:r>
            <a:endParaRPr lang="en-US" sz="4000" b="1" dirty="0">
              <a:solidFill>
                <a:schemeClr val="bg1"/>
              </a:solidFill>
              <a:latin typeface="Acumin Pro" charset="0"/>
              <a:ea typeface="Acumin Pro" charset="0"/>
              <a:cs typeface="Acumin Pro" charset="0"/>
            </a:endParaRPr>
          </a:p>
        </p:txBody>
      </p:sp>
      <p:sp>
        <p:nvSpPr>
          <p:cNvPr id="19" name="Subtitle 2"/>
          <p:cNvSpPr>
            <a:spLocks noGrp="1"/>
          </p:cNvSpPr>
          <p:nvPr>
            <p:ph type="subTitle" idx="4294967295"/>
          </p:nvPr>
        </p:nvSpPr>
        <p:spPr>
          <a:xfrm>
            <a:off x="751114" y="3886062"/>
            <a:ext cx="4438868" cy="509849"/>
          </a:xfrm>
        </p:spPr>
        <p:txBody>
          <a:bodyPr>
            <a:normAutofit/>
          </a:bodyPr>
          <a:lstStyle/>
          <a:p>
            <a:pPr marL="0" indent="0">
              <a:buNone/>
            </a:pPr>
            <a:r>
              <a:rPr lang="en-US" altLang="zh-CN" sz="1400" dirty="0">
                <a:solidFill>
                  <a:schemeClr val="bg1"/>
                </a:solidFill>
                <a:latin typeface="Acumin Pro" charset="0"/>
                <a:ea typeface="Acumin Pro" charset="0"/>
                <a:cs typeface="Acumin Pro" charset="0"/>
              </a:rPr>
              <a:t>Optional</a:t>
            </a:r>
            <a:r>
              <a:rPr lang="zh-CN" altLang="en-US" sz="1400" dirty="0">
                <a:solidFill>
                  <a:schemeClr val="bg1"/>
                </a:solidFill>
                <a:latin typeface="Acumin Pro" charset="0"/>
                <a:ea typeface="Acumin Pro" charset="0"/>
                <a:cs typeface="Acumin Pro" charset="0"/>
              </a:rPr>
              <a:t> </a:t>
            </a:r>
            <a:r>
              <a:rPr lang="en-US" altLang="zh-CN" sz="1400" dirty="0">
                <a:solidFill>
                  <a:schemeClr val="bg1"/>
                </a:solidFill>
                <a:latin typeface="Acumin Pro" charset="0"/>
                <a:ea typeface="Acumin Pro" charset="0"/>
                <a:cs typeface="Acumin Pro" charset="0"/>
              </a:rPr>
              <a:t>Sub</a:t>
            </a:r>
            <a:r>
              <a:rPr lang="zh-CN" altLang="en-US" sz="1400" dirty="0">
                <a:solidFill>
                  <a:schemeClr val="bg1"/>
                </a:solidFill>
                <a:latin typeface="Acumin Pro" charset="0"/>
                <a:ea typeface="Acumin Pro" charset="0"/>
                <a:cs typeface="Acumin Pro" charset="0"/>
              </a:rPr>
              <a:t> </a:t>
            </a:r>
            <a:r>
              <a:rPr lang="en-US" altLang="zh-CN" sz="1400" dirty="0">
                <a:solidFill>
                  <a:schemeClr val="bg1"/>
                </a:solidFill>
                <a:latin typeface="Acumin Pro" charset="0"/>
                <a:ea typeface="Acumin Pro" charset="0"/>
                <a:cs typeface="Acumin Pro" charset="0"/>
              </a:rPr>
              <a:t>Header</a:t>
            </a:r>
            <a:r>
              <a:rPr lang="zh-CN" altLang="en-US" sz="1400" dirty="0">
                <a:solidFill>
                  <a:schemeClr val="bg1"/>
                </a:solidFill>
                <a:latin typeface="Acumin Pro" charset="0"/>
                <a:ea typeface="Acumin Pro" charset="0"/>
                <a:cs typeface="Acumin Pro" charset="0"/>
              </a:rPr>
              <a:t> </a:t>
            </a:r>
            <a:r>
              <a:rPr lang="en-US" altLang="zh-CN" sz="1400" dirty="0">
                <a:solidFill>
                  <a:schemeClr val="bg1"/>
                </a:solidFill>
                <a:latin typeface="Acumin Pro" charset="0"/>
                <a:ea typeface="Acumin Pro" charset="0"/>
                <a:cs typeface="Acumin Pro" charset="0"/>
              </a:rPr>
              <a:t>Place</a:t>
            </a:r>
            <a:r>
              <a:rPr lang="zh-CN" altLang="en-US" sz="1400" dirty="0">
                <a:solidFill>
                  <a:schemeClr val="bg1"/>
                </a:solidFill>
                <a:latin typeface="Acumin Pro" charset="0"/>
                <a:ea typeface="Acumin Pro" charset="0"/>
                <a:cs typeface="Acumin Pro" charset="0"/>
              </a:rPr>
              <a:t> </a:t>
            </a:r>
            <a:r>
              <a:rPr lang="en-US" altLang="zh-CN" sz="1400" dirty="0">
                <a:solidFill>
                  <a:schemeClr val="bg1"/>
                </a:solidFill>
                <a:latin typeface="Acumin Pro" charset="0"/>
                <a:ea typeface="Acumin Pro" charset="0"/>
                <a:cs typeface="Acumin Pro" charset="0"/>
              </a:rPr>
              <a:t>Holder</a:t>
            </a:r>
            <a:endParaRPr lang="en-US" sz="1400" dirty="0">
              <a:solidFill>
                <a:schemeClr val="bg1"/>
              </a:solidFill>
              <a:latin typeface="Acumin Pro" charset="0"/>
              <a:ea typeface="Acumin Pro" charset="0"/>
              <a:cs typeface="Acumin Pro" charset="0"/>
            </a:endParaRP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2614" y="366153"/>
            <a:ext cx="2875184" cy="654425"/>
          </a:xfrm>
          <a:prstGeom prst="rect">
            <a:avLst/>
          </a:prstGeom>
        </p:spPr>
      </p:pic>
    </p:spTree>
    <p:extLst>
      <p:ext uri="{BB962C8B-B14F-4D97-AF65-F5344CB8AC3E}">
        <p14:creationId xmlns:p14="http://schemas.microsoft.com/office/powerpoint/2010/main" val="801911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1097280"/>
            <a:ext cx="10515600" cy="491864"/>
          </a:xfrm>
        </p:spPr>
        <p:txBody>
          <a:bodyPr anchor="t">
            <a:normAutofit/>
          </a:bodyPr>
          <a:lstStyle>
            <a:lvl1pPr>
              <a:defRPr sz="2800" b="1" i="0">
                <a:solidFill>
                  <a:srgbClr val="548FD6"/>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548F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7181" y="351903"/>
            <a:ext cx="457200" cy="457200"/>
          </a:xfrm>
          <a:prstGeom prst="ellipse">
            <a:avLst/>
          </a:prstGeom>
          <a:solidFill>
            <a:srgbClr val="548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19D39"/>
              </a:solidFill>
            </a:endParaRPr>
          </a:p>
        </p:txBody>
      </p:sp>
      <p:sp>
        <p:nvSpPr>
          <p:cNvPr id="14" name="Slide Number Placeholder 5"/>
          <p:cNvSpPr>
            <a:spLocks noGrp="1"/>
          </p:cNvSpPr>
          <p:nvPr>
            <p:ph type="sldNum" sz="quarter" idx="12"/>
          </p:nvPr>
        </p:nvSpPr>
        <p:spPr>
          <a:xfrm>
            <a:off x="11484862" y="397941"/>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2973895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714282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311554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521370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736381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207549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562015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961651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7EC089-536E-4C53-A58B-B63F6840712E}"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A6C06-87A8-43A6-9C8B-38FDAA3942D5}" type="slidenum">
              <a:rPr lang="en-US" smtClean="0"/>
              <a:t>‹#›</a:t>
            </a:fld>
            <a:endParaRPr lang="en-US"/>
          </a:p>
        </p:txBody>
      </p:sp>
    </p:spTree>
    <p:extLst>
      <p:ext uri="{BB962C8B-B14F-4D97-AF65-F5344CB8AC3E}">
        <p14:creationId xmlns:p14="http://schemas.microsoft.com/office/powerpoint/2010/main" val="615504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7EC089-536E-4C53-A58B-B63F6840712E}"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A6C06-87A8-43A6-9C8B-38FDAA3942D5}" type="slidenum">
              <a:rPr lang="en-US" smtClean="0"/>
              <a:t>‹#›</a:t>
            </a:fld>
            <a:endParaRPr lang="en-US"/>
          </a:p>
        </p:txBody>
      </p:sp>
    </p:spTree>
    <p:extLst>
      <p:ext uri="{BB962C8B-B14F-4D97-AF65-F5344CB8AC3E}">
        <p14:creationId xmlns:p14="http://schemas.microsoft.com/office/powerpoint/2010/main" val="235094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D8603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85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7EC089-536E-4C53-A58B-B63F6840712E}"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A6C06-87A8-43A6-9C8B-38FDAA3942D5}" type="slidenum">
              <a:rPr lang="en-US" smtClean="0"/>
              <a:t>‹#›</a:t>
            </a:fld>
            <a:endParaRPr lang="en-US"/>
          </a:p>
        </p:txBody>
      </p:sp>
    </p:spTree>
    <p:extLst>
      <p:ext uri="{BB962C8B-B14F-4D97-AF65-F5344CB8AC3E}">
        <p14:creationId xmlns:p14="http://schemas.microsoft.com/office/powerpoint/2010/main" val="3101822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7EC089-536E-4C53-A58B-B63F6840712E}"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A6C06-87A8-43A6-9C8B-38FDAA3942D5}" type="slidenum">
              <a:rPr lang="en-US" smtClean="0"/>
              <a:t>‹#›</a:t>
            </a:fld>
            <a:endParaRPr lang="en-US"/>
          </a:p>
        </p:txBody>
      </p:sp>
    </p:spTree>
    <p:extLst>
      <p:ext uri="{BB962C8B-B14F-4D97-AF65-F5344CB8AC3E}">
        <p14:creationId xmlns:p14="http://schemas.microsoft.com/office/powerpoint/2010/main" val="3612401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7EC089-536E-4C53-A58B-B63F6840712E}" type="datetimeFigureOut">
              <a:rPr lang="en-US" smtClean="0"/>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9A6C06-87A8-43A6-9C8B-38FDAA3942D5}" type="slidenum">
              <a:rPr lang="en-US" smtClean="0"/>
              <a:t>‹#›</a:t>
            </a:fld>
            <a:endParaRPr lang="en-US"/>
          </a:p>
        </p:txBody>
      </p:sp>
    </p:spTree>
    <p:extLst>
      <p:ext uri="{BB962C8B-B14F-4D97-AF65-F5344CB8AC3E}">
        <p14:creationId xmlns:p14="http://schemas.microsoft.com/office/powerpoint/2010/main" val="1695955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7EC089-536E-4C53-A58B-B63F6840712E}" type="datetimeFigureOut">
              <a:rPr lang="en-US" smtClean="0"/>
              <a:t>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9A6C06-87A8-43A6-9C8B-38FDAA3942D5}" type="slidenum">
              <a:rPr lang="en-US" smtClean="0"/>
              <a:t>‹#›</a:t>
            </a:fld>
            <a:endParaRPr lang="en-US"/>
          </a:p>
        </p:txBody>
      </p:sp>
    </p:spTree>
    <p:extLst>
      <p:ext uri="{BB962C8B-B14F-4D97-AF65-F5344CB8AC3E}">
        <p14:creationId xmlns:p14="http://schemas.microsoft.com/office/powerpoint/2010/main" val="2198874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EC089-536E-4C53-A58B-B63F6840712E}" type="datetimeFigureOut">
              <a:rPr lang="en-US" smtClean="0"/>
              <a:t>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9A6C06-87A8-43A6-9C8B-38FDAA3942D5}" type="slidenum">
              <a:rPr lang="en-US" smtClean="0"/>
              <a:t>‹#›</a:t>
            </a:fld>
            <a:endParaRPr lang="en-US"/>
          </a:p>
        </p:txBody>
      </p:sp>
    </p:spTree>
    <p:extLst>
      <p:ext uri="{BB962C8B-B14F-4D97-AF65-F5344CB8AC3E}">
        <p14:creationId xmlns:p14="http://schemas.microsoft.com/office/powerpoint/2010/main" val="2574679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7EC089-536E-4C53-A58B-B63F6840712E}"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A6C06-87A8-43A6-9C8B-38FDAA3942D5}" type="slidenum">
              <a:rPr lang="en-US" smtClean="0"/>
              <a:t>‹#›</a:t>
            </a:fld>
            <a:endParaRPr lang="en-US"/>
          </a:p>
        </p:txBody>
      </p:sp>
    </p:spTree>
    <p:extLst>
      <p:ext uri="{BB962C8B-B14F-4D97-AF65-F5344CB8AC3E}">
        <p14:creationId xmlns:p14="http://schemas.microsoft.com/office/powerpoint/2010/main" val="3719037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7EC089-536E-4C53-A58B-B63F6840712E}"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A6C06-87A8-43A6-9C8B-38FDAA3942D5}" type="slidenum">
              <a:rPr lang="en-US" smtClean="0"/>
              <a:t>‹#›</a:t>
            </a:fld>
            <a:endParaRPr lang="en-US"/>
          </a:p>
        </p:txBody>
      </p:sp>
    </p:spTree>
    <p:extLst>
      <p:ext uri="{BB962C8B-B14F-4D97-AF65-F5344CB8AC3E}">
        <p14:creationId xmlns:p14="http://schemas.microsoft.com/office/powerpoint/2010/main" val="4220284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7EC089-536E-4C53-A58B-B63F6840712E}"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A6C06-87A8-43A6-9C8B-38FDAA3942D5}" type="slidenum">
              <a:rPr lang="en-US" smtClean="0"/>
              <a:t>‹#›</a:t>
            </a:fld>
            <a:endParaRPr lang="en-US"/>
          </a:p>
        </p:txBody>
      </p:sp>
    </p:spTree>
    <p:extLst>
      <p:ext uri="{BB962C8B-B14F-4D97-AF65-F5344CB8AC3E}">
        <p14:creationId xmlns:p14="http://schemas.microsoft.com/office/powerpoint/2010/main" val="2700201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7EC089-536E-4C53-A58B-B63F6840712E}"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A6C06-87A8-43A6-9C8B-38FDAA3942D5}" type="slidenum">
              <a:rPr lang="en-US" smtClean="0"/>
              <a:t>‹#›</a:t>
            </a:fld>
            <a:endParaRPr lang="en-US"/>
          </a:p>
        </p:txBody>
      </p:sp>
    </p:spTree>
    <p:extLst>
      <p:ext uri="{BB962C8B-B14F-4D97-AF65-F5344CB8AC3E}">
        <p14:creationId xmlns:p14="http://schemas.microsoft.com/office/powerpoint/2010/main" val="3841540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Section Header">
    <p:bg>
      <p:bgPr>
        <a:solidFill>
          <a:srgbClr val="D86036"/>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D86036"/>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313076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E19D39"/>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E19D39"/>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482209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1097280"/>
            <a:ext cx="10515600" cy="491864"/>
          </a:xfrm>
        </p:spPr>
        <p:txBody>
          <a:bodyPr anchor="t">
            <a:normAutofit/>
          </a:bodyPr>
          <a:lstStyle>
            <a:lvl1pPr>
              <a:defRPr sz="2800" b="1" i="0">
                <a:solidFill>
                  <a:srgbClr val="D86036"/>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D8603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D86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88798"/>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2791658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r="18963"/>
          <a:stretch/>
        </p:blipFill>
        <p:spPr>
          <a:xfrm>
            <a:off x="3855051" y="-609"/>
            <a:ext cx="8336949" cy="6858609"/>
          </a:xfrm>
          <a:prstGeom prst="rect">
            <a:avLst/>
          </a:prstGeom>
        </p:spPr>
      </p:pic>
      <p:pic>
        <p:nvPicPr>
          <p:cNvPr id="3" name="Picture 2">
            <a:extLst>
              <a:ext uri="{FF2B5EF4-FFF2-40B4-BE49-F238E27FC236}">
                <a16:creationId xmlns:a16="http://schemas.microsoft.com/office/drawing/2014/main" id="{2FF9844D-DE0A-E94C-B768-DD74B26209AD}"/>
              </a:ext>
            </a:extLst>
          </p:cNvPr>
          <p:cNvPicPr>
            <a:picLocks noChangeAspect="1"/>
          </p:cNvPicPr>
          <p:nvPr userDrawn="1"/>
        </p:nvPicPr>
        <p:blipFill>
          <a:blip r:embed="rId3"/>
          <a:stretch>
            <a:fillRect/>
          </a:stretch>
        </p:blipFill>
        <p:spPr>
          <a:xfrm>
            <a:off x="0" y="0"/>
            <a:ext cx="6261123" cy="6858000"/>
          </a:xfrm>
          <a:prstGeom prst="rect">
            <a:avLst/>
          </a:prstGeom>
        </p:spPr>
      </p:pic>
      <p:sp>
        <p:nvSpPr>
          <p:cNvPr id="18" name="Title 1"/>
          <p:cNvSpPr>
            <a:spLocks noGrp="1"/>
          </p:cNvSpPr>
          <p:nvPr>
            <p:ph type="ctrTitle" idx="4294967295"/>
          </p:nvPr>
        </p:nvSpPr>
        <p:spPr>
          <a:xfrm>
            <a:off x="712614" y="2370337"/>
            <a:ext cx="4477368" cy="1105347"/>
          </a:xfrm>
        </p:spPr>
        <p:txBody>
          <a:bodyPr anchor="t">
            <a:normAutofit/>
          </a:bodyPr>
          <a:lstStyle>
            <a:lvl1pPr>
              <a:defRPr>
                <a:latin typeface="+mj-lt"/>
              </a:defRPr>
            </a:lvl1pPr>
          </a:lstStyle>
          <a:p>
            <a:r>
              <a:rPr lang="en-US" altLang="zh-CN" sz="4000" b="1" dirty="0">
                <a:solidFill>
                  <a:schemeClr val="bg1"/>
                </a:solidFill>
                <a:latin typeface="Acumin Pro" charset="0"/>
                <a:ea typeface="Acumin Pro" charset="0"/>
                <a:cs typeface="Acumin Pro" charset="0"/>
              </a:rPr>
              <a:t>Cover</a:t>
            </a:r>
            <a:r>
              <a:rPr lang="zh-CN" altLang="en-US" sz="4000" b="1" dirty="0">
                <a:solidFill>
                  <a:schemeClr val="bg1"/>
                </a:solidFill>
                <a:latin typeface="Acumin Pro" charset="0"/>
                <a:ea typeface="Acumin Pro" charset="0"/>
                <a:cs typeface="Acumin Pro" charset="0"/>
              </a:rPr>
              <a:t> </a:t>
            </a:r>
            <a:r>
              <a:rPr lang="en-US" altLang="zh-CN" sz="4000" b="1" dirty="0">
                <a:solidFill>
                  <a:schemeClr val="bg1"/>
                </a:solidFill>
                <a:latin typeface="Acumin Pro" charset="0"/>
                <a:ea typeface="Acumin Pro" charset="0"/>
                <a:cs typeface="Acumin Pro" charset="0"/>
              </a:rPr>
              <a:t>Title</a:t>
            </a:r>
            <a:r>
              <a:rPr lang="zh-CN" altLang="en-US" sz="4000" b="1" dirty="0">
                <a:solidFill>
                  <a:schemeClr val="bg1"/>
                </a:solidFill>
                <a:latin typeface="Acumin Pro" charset="0"/>
                <a:ea typeface="Acumin Pro" charset="0"/>
                <a:cs typeface="Acumin Pro" charset="0"/>
              </a:rPr>
              <a:t> </a:t>
            </a:r>
            <a:r>
              <a:rPr lang="en-US" altLang="zh-CN" sz="4000" b="1" dirty="0">
                <a:solidFill>
                  <a:schemeClr val="bg1"/>
                </a:solidFill>
                <a:latin typeface="Acumin Pro" charset="0"/>
                <a:ea typeface="Acumin Pro" charset="0"/>
                <a:cs typeface="Acumin Pro" charset="0"/>
              </a:rPr>
              <a:t>Placeholder</a:t>
            </a:r>
            <a:endParaRPr lang="en-US" sz="4000" b="1" dirty="0">
              <a:solidFill>
                <a:schemeClr val="bg1"/>
              </a:solidFill>
              <a:latin typeface="Acumin Pro" charset="0"/>
              <a:ea typeface="Acumin Pro" charset="0"/>
              <a:cs typeface="Acumin Pro" charset="0"/>
            </a:endParaRPr>
          </a:p>
        </p:txBody>
      </p:sp>
      <p:sp>
        <p:nvSpPr>
          <p:cNvPr id="19" name="Subtitle 2"/>
          <p:cNvSpPr>
            <a:spLocks noGrp="1"/>
          </p:cNvSpPr>
          <p:nvPr>
            <p:ph type="subTitle" idx="4294967295"/>
          </p:nvPr>
        </p:nvSpPr>
        <p:spPr>
          <a:xfrm>
            <a:off x="751114" y="3886062"/>
            <a:ext cx="4438868" cy="509849"/>
          </a:xfrm>
        </p:spPr>
        <p:txBody>
          <a:bodyPr>
            <a:normAutofit/>
          </a:bodyPr>
          <a:lstStyle/>
          <a:p>
            <a:pPr marL="0" indent="0">
              <a:buNone/>
            </a:pPr>
            <a:r>
              <a:rPr lang="en-US" altLang="zh-CN" sz="1400" dirty="0">
                <a:solidFill>
                  <a:schemeClr val="bg1"/>
                </a:solidFill>
                <a:latin typeface="Acumin Pro" charset="0"/>
                <a:ea typeface="Acumin Pro" charset="0"/>
                <a:cs typeface="Acumin Pro" charset="0"/>
              </a:rPr>
              <a:t>Optional</a:t>
            </a:r>
            <a:r>
              <a:rPr lang="zh-CN" altLang="en-US" sz="1400" dirty="0">
                <a:solidFill>
                  <a:schemeClr val="bg1"/>
                </a:solidFill>
                <a:latin typeface="Acumin Pro" charset="0"/>
                <a:ea typeface="Acumin Pro" charset="0"/>
                <a:cs typeface="Acumin Pro" charset="0"/>
              </a:rPr>
              <a:t> </a:t>
            </a:r>
            <a:r>
              <a:rPr lang="en-US" altLang="zh-CN" sz="1400" dirty="0">
                <a:solidFill>
                  <a:schemeClr val="bg1"/>
                </a:solidFill>
                <a:latin typeface="Acumin Pro" charset="0"/>
                <a:ea typeface="Acumin Pro" charset="0"/>
                <a:cs typeface="Acumin Pro" charset="0"/>
              </a:rPr>
              <a:t>Sub</a:t>
            </a:r>
            <a:r>
              <a:rPr lang="zh-CN" altLang="en-US" sz="1400" dirty="0">
                <a:solidFill>
                  <a:schemeClr val="bg1"/>
                </a:solidFill>
                <a:latin typeface="Acumin Pro" charset="0"/>
                <a:ea typeface="Acumin Pro" charset="0"/>
                <a:cs typeface="Acumin Pro" charset="0"/>
              </a:rPr>
              <a:t> </a:t>
            </a:r>
            <a:r>
              <a:rPr lang="en-US" altLang="zh-CN" sz="1400" dirty="0">
                <a:solidFill>
                  <a:schemeClr val="bg1"/>
                </a:solidFill>
                <a:latin typeface="Acumin Pro" charset="0"/>
                <a:ea typeface="Acumin Pro" charset="0"/>
                <a:cs typeface="Acumin Pro" charset="0"/>
              </a:rPr>
              <a:t>Header</a:t>
            </a:r>
            <a:r>
              <a:rPr lang="zh-CN" altLang="en-US" sz="1400" dirty="0">
                <a:solidFill>
                  <a:schemeClr val="bg1"/>
                </a:solidFill>
                <a:latin typeface="Acumin Pro" charset="0"/>
                <a:ea typeface="Acumin Pro" charset="0"/>
                <a:cs typeface="Acumin Pro" charset="0"/>
              </a:rPr>
              <a:t> </a:t>
            </a:r>
            <a:r>
              <a:rPr lang="en-US" altLang="zh-CN" sz="1400" dirty="0">
                <a:solidFill>
                  <a:schemeClr val="bg1"/>
                </a:solidFill>
                <a:latin typeface="Acumin Pro" charset="0"/>
                <a:ea typeface="Acumin Pro" charset="0"/>
                <a:cs typeface="Acumin Pro" charset="0"/>
              </a:rPr>
              <a:t>Place</a:t>
            </a:r>
            <a:r>
              <a:rPr lang="zh-CN" altLang="en-US" sz="1400" dirty="0">
                <a:solidFill>
                  <a:schemeClr val="bg1"/>
                </a:solidFill>
                <a:latin typeface="Acumin Pro" charset="0"/>
                <a:ea typeface="Acumin Pro" charset="0"/>
                <a:cs typeface="Acumin Pro" charset="0"/>
              </a:rPr>
              <a:t> </a:t>
            </a:r>
            <a:r>
              <a:rPr lang="en-US" altLang="zh-CN" sz="1400" dirty="0">
                <a:solidFill>
                  <a:schemeClr val="bg1"/>
                </a:solidFill>
                <a:latin typeface="Acumin Pro" charset="0"/>
                <a:ea typeface="Acumin Pro" charset="0"/>
                <a:cs typeface="Acumin Pro" charset="0"/>
              </a:rPr>
              <a:t>Holder</a:t>
            </a:r>
            <a:endParaRPr lang="en-US" sz="1400" dirty="0">
              <a:solidFill>
                <a:schemeClr val="bg1"/>
              </a:solidFill>
              <a:latin typeface="Acumin Pro" charset="0"/>
              <a:ea typeface="Acumin Pro" charset="0"/>
              <a:cs typeface="Acumin Pro" charset="0"/>
            </a:endParaRP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2614" y="366153"/>
            <a:ext cx="2875184" cy="654425"/>
          </a:xfrm>
          <a:prstGeom prst="rect">
            <a:avLst/>
          </a:prstGeom>
        </p:spPr>
      </p:pic>
    </p:spTree>
    <p:extLst>
      <p:ext uri="{BB962C8B-B14F-4D97-AF65-F5344CB8AC3E}">
        <p14:creationId xmlns:p14="http://schemas.microsoft.com/office/powerpoint/2010/main" val="117177036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D8603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80553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E19D39"/>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E19D39"/>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254623825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548FD6"/>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548FD6"/>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164775236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24A1A8"/>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24A1A8"/>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103351544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1D375A"/>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1D375A"/>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326256295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1097280"/>
            <a:ext cx="10515600" cy="491864"/>
          </a:xfrm>
        </p:spPr>
        <p:txBody>
          <a:bodyPr anchor="t">
            <a:normAutofit/>
          </a:bodyPr>
          <a:lstStyle>
            <a:lvl1pPr>
              <a:defRPr sz="2800" b="1" i="0">
                <a:solidFill>
                  <a:srgbClr val="D86036"/>
                </a:solidFill>
                <a:latin typeface="+mj-lt"/>
                <a:ea typeface="Lato" charset="0"/>
                <a:cs typeface="Lato"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D8603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D86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88798"/>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24906276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rmAutofit/>
          </a:bodyPr>
          <a:lstStyle>
            <a:lvl1pPr>
              <a:defRPr sz="2800" b="1" i="0">
                <a:solidFill>
                  <a:srgbClr val="E19D39"/>
                </a:solidFill>
                <a:latin typeface="+mj-lt"/>
                <a:ea typeface="Lato" charset="0"/>
                <a:cs typeface="Lato"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E19D3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E19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35036517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rmAutofit/>
          </a:bodyPr>
          <a:lstStyle>
            <a:lvl1pPr>
              <a:defRPr sz="2800" b="1" i="0">
                <a:solidFill>
                  <a:srgbClr val="24A1A8"/>
                </a:solidFill>
                <a:latin typeface="+mj-lt"/>
                <a:ea typeface="Lato" charset="0"/>
                <a:cs typeface="Lato"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24A1A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24A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18567405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D86036"/>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D86036"/>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2839174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rmAutofit/>
          </a:bodyPr>
          <a:lstStyle>
            <a:lvl1pPr>
              <a:defRPr sz="2800" b="1" i="0">
                <a:solidFill>
                  <a:srgbClr val="548FD6"/>
                </a:solidFill>
                <a:latin typeface="+mj-lt"/>
                <a:ea typeface="Lato" charset="0"/>
                <a:cs typeface="Lato"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548F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548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304944903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rmAutofit/>
          </a:bodyPr>
          <a:lstStyle>
            <a:lvl1pPr>
              <a:defRPr sz="2800" b="1" i="0">
                <a:solidFill>
                  <a:srgbClr val="1D375A"/>
                </a:solidFill>
                <a:latin typeface="+mj-lt"/>
                <a:ea typeface="Lato" charset="0"/>
                <a:cs typeface="Lato"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1D375A"/>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1D3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177581048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2383467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203275186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541143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34100693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7773967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669239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25644160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4073" t="1617" b="3932"/>
          <a:stretch/>
        </p:blipFill>
        <p:spPr>
          <a:xfrm>
            <a:off x="-15241" y="247498"/>
            <a:ext cx="12219709" cy="6610502"/>
          </a:xfrm>
          <a:prstGeom prst="rect">
            <a:avLst/>
          </a:prstGeom>
        </p:spPr>
      </p:pic>
    </p:spTree>
    <p:extLst>
      <p:ext uri="{BB962C8B-B14F-4D97-AF65-F5344CB8AC3E}">
        <p14:creationId xmlns:p14="http://schemas.microsoft.com/office/powerpoint/2010/main" val="4070569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24A1A8"/>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24A1A8"/>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3248909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E19D39"/>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E19D39"/>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2069802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E19D39"/>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E19D39"/>
                </a:solidFill>
              </a:defRPr>
            </a:lvl1pPr>
          </a:lstStyle>
          <a:p>
            <a:fld id="{02752262-9B0A-E64D-B1C3-707FD47A2213}" type="slidenum">
              <a:rPr lang="en-US" smtClean="0"/>
              <a:pPr/>
              <a:t>‹#›</a:t>
            </a:fld>
            <a:endParaRPr lang="en-US" dirty="0"/>
          </a:p>
        </p:txBody>
      </p:sp>
      <p:sp>
        <p:nvSpPr>
          <p:cNvPr id="3" name="TextBox 2"/>
          <p:cNvSpPr txBox="1"/>
          <p:nvPr userDrawn="1"/>
        </p:nvSpPr>
        <p:spPr>
          <a:xfrm>
            <a:off x="1043709" y="2752436"/>
            <a:ext cx="8488218" cy="707886"/>
          </a:xfrm>
          <a:prstGeom prst="rect">
            <a:avLst/>
          </a:prstGeom>
          <a:noFill/>
        </p:spPr>
        <p:txBody>
          <a:bodyPr wrap="square" rtlCol="0">
            <a:spAutoFit/>
          </a:bodyPr>
          <a:lstStyle/>
          <a:p>
            <a:r>
              <a:rPr lang="en-US" sz="4000" dirty="0">
                <a:solidFill>
                  <a:schemeClr val="bg1"/>
                </a:solidFill>
                <a:latin typeface="+mj-lt"/>
              </a:rPr>
              <a:t>Click to add section title</a:t>
            </a:r>
          </a:p>
        </p:txBody>
      </p:sp>
    </p:spTree>
    <p:extLst>
      <p:ext uri="{BB962C8B-B14F-4D97-AF65-F5344CB8AC3E}">
        <p14:creationId xmlns:p14="http://schemas.microsoft.com/office/powerpoint/2010/main" val="2562820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Autofit/>
          </a:bodyPr>
          <a:lstStyle>
            <a:lvl1pPr>
              <a:defRPr sz="4000" b="0" i="0">
                <a:solidFill>
                  <a:srgbClr val="E19D39"/>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Title</a:t>
            </a:r>
          </a:p>
        </p:txBody>
      </p:sp>
      <p:sp>
        <p:nvSpPr>
          <p:cNvPr id="8" name="Rectangle 7"/>
          <p:cNvSpPr/>
          <p:nvPr userDrawn="1"/>
        </p:nvSpPr>
        <p:spPr>
          <a:xfrm>
            <a:off x="0" y="0"/>
            <a:ext cx="270933" cy="6858000"/>
          </a:xfrm>
          <a:prstGeom prst="rect">
            <a:avLst/>
          </a:prstGeom>
          <a:solidFill>
            <a:srgbClr val="E19D3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E19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11" name="Text Placeholder 10"/>
          <p:cNvSpPr>
            <a:spLocks noGrp="1"/>
          </p:cNvSpPr>
          <p:nvPr>
            <p:ph type="body" sz="quarter" idx="13"/>
          </p:nvPr>
        </p:nvSpPr>
        <p:spPr>
          <a:xfrm>
            <a:off x="842963" y="1966913"/>
            <a:ext cx="10509250" cy="3417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63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548FD6"/>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548FD6"/>
                </a:solidFill>
              </a:defRPr>
            </a:lvl1pPr>
          </a:lstStyle>
          <a:p>
            <a:fld id="{02752262-9B0A-E64D-B1C3-707FD47A2213}" type="slidenum">
              <a:rPr lang="en-US" smtClean="0"/>
              <a:pPr/>
              <a:t>‹#›</a:t>
            </a:fld>
            <a:endParaRPr lang="en-US" dirty="0"/>
          </a:p>
        </p:txBody>
      </p:sp>
      <p:sp>
        <p:nvSpPr>
          <p:cNvPr id="5" name="Text Placeholder 4"/>
          <p:cNvSpPr>
            <a:spLocks noGrp="1"/>
          </p:cNvSpPr>
          <p:nvPr>
            <p:ph type="body" sz="quarter" idx="13" hasCustomPrompt="1"/>
          </p:nvPr>
        </p:nvSpPr>
        <p:spPr>
          <a:xfrm>
            <a:off x="1090613" y="2854325"/>
            <a:ext cx="8580437" cy="969963"/>
          </a:xfrm>
        </p:spPr>
        <p:txBody>
          <a:bodyPr>
            <a:normAutofit/>
          </a:bodyPr>
          <a:lstStyle>
            <a:lvl1pPr marL="0" indent="0">
              <a:buNone/>
              <a:defRPr sz="4000" baseline="0">
                <a:solidFill>
                  <a:schemeClr val="bg1"/>
                </a:solidFill>
                <a:latin typeface="Calibri Light" panose="020F0302020204030204" pitchFamily="34" charset="0"/>
                <a:cs typeface="Calibri Light" panose="020F0302020204030204" pitchFamily="34" charset="0"/>
              </a:defRPr>
            </a:lvl1pPr>
          </a:lstStyle>
          <a:p>
            <a:pPr lvl="0"/>
            <a:r>
              <a:rPr lang="en-US" dirty="0"/>
              <a:t>Click to add section title</a:t>
            </a:r>
          </a:p>
        </p:txBody>
      </p:sp>
    </p:spTree>
    <p:extLst>
      <p:ext uri="{BB962C8B-B14F-4D97-AF65-F5344CB8AC3E}">
        <p14:creationId xmlns:p14="http://schemas.microsoft.com/office/powerpoint/2010/main" val="32491714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Autofit/>
          </a:bodyPr>
          <a:lstStyle>
            <a:lvl1pPr>
              <a:defRPr sz="4000" b="0" i="0">
                <a:solidFill>
                  <a:srgbClr val="548FD6"/>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Title</a:t>
            </a:r>
          </a:p>
        </p:txBody>
      </p:sp>
      <p:sp>
        <p:nvSpPr>
          <p:cNvPr id="8" name="Rectangle 7"/>
          <p:cNvSpPr/>
          <p:nvPr userDrawn="1"/>
        </p:nvSpPr>
        <p:spPr>
          <a:xfrm>
            <a:off x="0" y="0"/>
            <a:ext cx="270933" cy="6858000"/>
          </a:xfrm>
          <a:prstGeom prst="rect">
            <a:avLst/>
          </a:prstGeom>
          <a:solidFill>
            <a:srgbClr val="548F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548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5" name="Content Placeholder 4"/>
          <p:cNvSpPr>
            <a:spLocks noGrp="1"/>
          </p:cNvSpPr>
          <p:nvPr>
            <p:ph sz="quarter" idx="13"/>
          </p:nvPr>
        </p:nvSpPr>
        <p:spPr>
          <a:xfrm>
            <a:off x="843376" y="2245013"/>
            <a:ext cx="10509598" cy="25860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25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Autofit/>
          </a:bodyPr>
          <a:lstStyle>
            <a:lvl1pPr>
              <a:defRPr sz="4000" b="0" i="0">
                <a:solidFill>
                  <a:srgbClr val="548FD6"/>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Title</a:t>
            </a:r>
          </a:p>
        </p:txBody>
      </p:sp>
      <p:sp>
        <p:nvSpPr>
          <p:cNvPr id="8" name="Rectangle 7"/>
          <p:cNvSpPr/>
          <p:nvPr userDrawn="1"/>
        </p:nvSpPr>
        <p:spPr>
          <a:xfrm>
            <a:off x="0" y="0"/>
            <a:ext cx="270933" cy="6858000"/>
          </a:xfrm>
          <a:prstGeom prst="rect">
            <a:avLst/>
          </a:prstGeom>
          <a:solidFill>
            <a:srgbClr val="548F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548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3" name="TextBox 2"/>
          <p:cNvSpPr txBox="1"/>
          <p:nvPr userDrawn="1"/>
        </p:nvSpPr>
        <p:spPr>
          <a:xfrm>
            <a:off x="843376" y="2244436"/>
            <a:ext cx="10509598" cy="461665"/>
          </a:xfrm>
          <a:prstGeom prst="rect">
            <a:avLst/>
          </a:prstGeom>
          <a:noFill/>
        </p:spPr>
        <p:txBody>
          <a:bodyPr wrap="square" rtlCol="0">
            <a:spAutoFit/>
          </a:bodyPr>
          <a:lstStyle/>
          <a:p>
            <a:r>
              <a:rPr lang="en-US" sz="2400" dirty="0">
                <a:solidFill>
                  <a:schemeClr val="bg2">
                    <a:lumMod val="25000"/>
                  </a:schemeClr>
                </a:solidFill>
                <a:latin typeface="Calibri" panose="020F0502020204030204" pitchFamily="34" charset="0"/>
                <a:cs typeface="Calibri" panose="020F0502020204030204" pitchFamily="34" charset="0"/>
              </a:rPr>
              <a:t>Click to add text</a:t>
            </a:r>
          </a:p>
        </p:txBody>
      </p:sp>
    </p:spTree>
    <p:extLst>
      <p:ext uri="{BB962C8B-B14F-4D97-AF65-F5344CB8AC3E}">
        <p14:creationId xmlns:p14="http://schemas.microsoft.com/office/powerpoint/2010/main" val="3376618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24A1A8"/>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24A1A8"/>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3080425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24A1A8"/>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24A1A8"/>
                </a:solidFill>
              </a:defRPr>
            </a:lvl1pPr>
          </a:lstStyle>
          <a:p>
            <a:fld id="{02752262-9B0A-E64D-B1C3-707FD47A2213}" type="slidenum">
              <a:rPr lang="en-US" smtClean="0"/>
              <a:pPr/>
              <a:t>‹#›</a:t>
            </a:fld>
            <a:endParaRPr lang="en-US" dirty="0"/>
          </a:p>
        </p:txBody>
      </p:sp>
      <p:sp>
        <p:nvSpPr>
          <p:cNvPr id="3" name="TextBox 2"/>
          <p:cNvSpPr txBox="1"/>
          <p:nvPr userDrawn="1"/>
        </p:nvSpPr>
        <p:spPr>
          <a:xfrm>
            <a:off x="914400" y="2955636"/>
            <a:ext cx="8174182" cy="707886"/>
          </a:xfrm>
          <a:prstGeom prst="rect">
            <a:avLst/>
          </a:prstGeom>
          <a:noFill/>
        </p:spPr>
        <p:txBody>
          <a:bodyPr wrap="square" rtlCol="0">
            <a:spAutoFit/>
          </a:bodyPr>
          <a:lstStyle/>
          <a:p>
            <a:r>
              <a:rPr lang="en-US" sz="4000" dirty="0">
                <a:solidFill>
                  <a:schemeClr val="bg1"/>
                </a:solidFill>
                <a:latin typeface="+mj-lt"/>
              </a:rPr>
              <a:t>Click</a:t>
            </a:r>
            <a:r>
              <a:rPr lang="en-US" sz="4000" baseline="0" dirty="0">
                <a:solidFill>
                  <a:schemeClr val="bg1"/>
                </a:solidFill>
                <a:latin typeface="+mj-lt"/>
              </a:rPr>
              <a:t> to add section title</a:t>
            </a:r>
            <a:endParaRPr lang="en-US" sz="4000" dirty="0">
              <a:solidFill>
                <a:schemeClr val="bg1"/>
              </a:solidFill>
              <a:latin typeface="+mj-lt"/>
            </a:endParaRPr>
          </a:p>
        </p:txBody>
      </p:sp>
    </p:spTree>
    <p:extLst>
      <p:ext uri="{BB962C8B-B14F-4D97-AF65-F5344CB8AC3E}">
        <p14:creationId xmlns:p14="http://schemas.microsoft.com/office/powerpoint/2010/main" val="41682202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Autofit/>
          </a:bodyPr>
          <a:lstStyle>
            <a:lvl1pPr>
              <a:defRPr sz="3200" b="0" i="0">
                <a:solidFill>
                  <a:srgbClr val="24A1A8"/>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Title</a:t>
            </a:r>
          </a:p>
        </p:txBody>
      </p:sp>
      <p:sp>
        <p:nvSpPr>
          <p:cNvPr id="8" name="Rectangle 7"/>
          <p:cNvSpPr/>
          <p:nvPr userDrawn="1"/>
        </p:nvSpPr>
        <p:spPr>
          <a:xfrm>
            <a:off x="0" y="0"/>
            <a:ext cx="270933" cy="6858000"/>
          </a:xfrm>
          <a:prstGeom prst="rect">
            <a:avLst/>
          </a:prstGeom>
          <a:solidFill>
            <a:srgbClr val="24A1A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24A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5" name="Content Placeholder 4"/>
          <p:cNvSpPr>
            <a:spLocks noGrp="1"/>
          </p:cNvSpPr>
          <p:nvPr>
            <p:ph sz="quarter" idx="13"/>
          </p:nvPr>
        </p:nvSpPr>
        <p:spPr>
          <a:xfrm>
            <a:off x="843377" y="2419350"/>
            <a:ext cx="10509598" cy="27162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4959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Autofit/>
          </a:bodyPr>
          <a:lstStyle>
            <a:lvl1pPr>
              <a:defRPr sz="3200" b="0" i="0">
                <a:solidFill>
                  <a:srgbClr val="24A1A8"/>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Title</a:t>
            </a:r>
          </a:p>
        </p:txBody>
      </p:sp>
      <p:sp>
        <p:nvSpPr>
          <p:cNvPr id="8" name="Rectangle 7"/>
          <p:cNvSpPr/>
          <p:nvPr userDrawn="1"/>
        </p:nvSpPr>
        <p:spPr>
          <a:xfrm>
            <a:off x="0" y="0"/>
            <a:ext cx="270933" cy="6858000"/>
          </a:xfrm>
          <a:prstGeom prst="rect">
            <a:avLst/>
          </a:prstGeom>
          <a:solidFill>
            <a:srgbClr val="24A1A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24A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3" name="TextBox 2"/>
          <p:cNvSpPr txBox="1"/>
          <p:nvPr userDrawn="1"/>
        </p:nvSpPr>
        <p:spPr>
          <a:xfrm>
            <a:off x="843376" y="2281382"/>
            <a:ext cx="10641487" cy="461665"/>
          </a:xfrm>
          <a:prstGeom prst="rect">
            <a:avLst/>
          </a:prstGeom>
          <a:noFill/>
        </p:spPr>
        <p:txBody>
          <a:bodyPr wrap="square" rtlCol="0">
            <a:spAutoFit/>
          </a:bodyPr>
          <a:lstStyle/>
          <a:p>
            <a:r>
              <a:rPr lang="en-US" sz="2400" dirty="0"/>
              <a:t>Click to add text</a:t>
            </a:r>
          </a:p>
        </p:txBody>
      </p:sp>
    </p:spTree>
    <p:extLst>
      <p:ext uri="{BB962C8B-B14F-4D97-AF65-F5344CB8AC3E}">
        <p14:creationId xmlns:p14="http://schemas.microsoft.com/office/powerpoint/2010/main" val="1935685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548FD6"/>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548FD6"/>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24379610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D86036"/>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4762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D86036"/>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userDrawn="1"/>
        </p:nvSpPr>
        <p:spPr>
          <a:xfrm>
            <a:off x="914400" y="2761673"/>
            <a:ext cx="7758545" cy="707886"/>
          </a:xfrm>
          <a:prstGeom prst="rect">
            <a:avLst/>
          </a:prstGeom>
          <a:noFill/>
        </p:spPr>
        <p:txBody>
          <a:bodyPr wrap="square" rtlCol="0">
            <a:spAutoFit/>
          </a:bodyPr>
          <a:lstStyle/>
          <a:p>
            <a:r>
              <a:rPr lang="en-US" sz="4000" dirty="0">
                <a:solidFill>
                  <a:schemeClr val="bg1"/>
                </a:solidFill>
                <a:latin typeface="+mj-lt"/>
              </a:rPr>
              <a:t>Click to add section title</a:t>
            </a:r>
          </a:p>
        </p:txBody>
      </p:sp>
    </p:spTree>
    <p:extLst>
      <p:ext uri="{BB962C8B-B14F-4D97-AF65-F5344CB8AC3E}">
        <p14:creationId xmlns:p14="http://schemas.microsoft.com/office/powerpoint/2010/main" val="4942153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1097280"/>
            <a:ext cx="10515600" cy="491864"/>
          </a:xfrm>
        </p:spPr>
        <p:txBody>
          <a:bodyPr anchor="t">
            <a:noAutofit/>
          </a:bodyPr>
          <a:lstStyle>
            <a:lvl1pPr>
              <a:defRPr sz="3200" b="1" i="0">
                <a:solidFill>
                  <a:srgbClr val="D86036"/>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sp>
        <p:nvSpPr>
          <p:cNvPr id="8" name="Rectangle 7"/>
          <p:cNvSpPr/>
          <p:nvPr userDrawn="1"/>
        </p:nvSpPr>
        <p:spPr>
          <a:xfrm>
            <a:off x="0" y="0"/>
            <a:ext cx="270933" cy="6858000"/>
          </a:xfrm>
          <a:prstGeom prst="rect">
            <a:avLst/>
          </a:prstGeom>
          <a:solidFill>
            <a:srgbClr val="D8603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D86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88798"/>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5" name="Content Placeholder 4"/>
          <p:cNvSpPr>
            <a:spLocks noGrp="1"/>
          </p:cNvSpPr>
          <p:nvPr>
            <p:ph sz="quarter" idx="13"/>
          </p:nvPr>
        </p:nvSpPr>
        <p:spPr>
          <a:xfrm>
            <a:off x="843376" y="2428875"/>
            <a:ext cx="10509598" cy="24109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5670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1097280"/>
            <a:ext cx="10515600" cy="491864"/>
          </a:xfrm>
        </p:spPr>
        <p:txBody>
          <a:bodyPr anchor="t">
            <a:noAutofit/>
          </a:bodyPr>
          <a:lstStyle>
            <a:lvl1pPr>
              <a:defRPr sz="3200" b="1" i="0">
                <a:solidFill>
                  <a:srgbClr val="D86036"/>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sp>
        <p:nvSpPr>
          <p:cNvPr id="8" name="Rectangle 7"/>
          <p:cNvSpPr/>
          <p:nvPr userDrawn="1"/>
        </p:nvSpPr>
        <p:spPr>
          <a:xfrm>
            <a:off x="0" y="0"/>
            <a:ext cx="270933" cy="6858000"/>
          </a:xfrm>
          <a:prstGeom prst="rect">
            <a:avLst/>
          </a:prstGeom>
          <a:solidFill>
            <a:srgbClr val="D8603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D86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88798"/>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3" name="TextBox 2"/>
          <p:cNvSpPr txBox="1"/>
          <p:nvPr userDrawn="1"/>
        </p:nvSpPr>
        <p:spPr>
          <a:xfrm>
            <a:off x="843376" y="2078182"/>
            <a:ext cx="10509598" cy="461665"/>
          </a:xfrm>
          <a:prstGeom prst="rect">
            <a:avLst/>
          </a:prstGeom>
          <a:noFill/>
        </p:spPr>
        <p:txBody>
          <a:bodyPr wrap="square" rtlCol="0">
            <a:spAutoFit/>
          </a:bodyPr>
          <a:lstStyle/>
          <a:p>
            <a:r>
              <a:rPr lang="en-US" sz="2400" dirty="0"/>
              <a:t>Click to add text</a:t>
            </a:r>
          </a:p>
        </p:txBody>
      </p:sp>
    </p:spTree>
    <p:extLst>
      <p:ext uri="{BB962C8B-B14F-4D97-AF65-F5344CB8AC3E}">
        <p14:creationId xmlns:p14="http://schemas.microsoft.com/office/powerpoint/2010/main" val="1811059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1D375A"/>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1D375A"/>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4192947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1D375A"/>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1D375A"/>
                </a:solidFill>
              </a:defRPr>
            </a:lvl1pPr>
          </a:lstStyle>
          <a:p>
            <a:fld id="{02752262-9B0A-E64D-B1C3-707FD47A2213}" type="slidenum">
              <a:rPr lang="en-US" smtClean="0"/>
              <a:pPr/>
              <a:t>‹#›</a:t>
            </a:fld>
            <a:endParaRPr lang="en-US" dirty="0"/>
          </a:p>
        </p:txBody>
      </p:sp>
      <p:sp>
        <p:nvSpPr>
          <p:cNvPr id="3" name="TextBox 2"/>
          <p:cNvSpPr txBox="1"/>
          <p:nvPr userDrawn="1"/>
        </p:nvSpPr>
        <p:spPr>
          <a:xfrm>
            <a:off x="840509" y="3232727"/>
            <a:ext cx="8977746" cy="707886"/>
          </a:xfrm>
          <a:prstGeom prst="rect">
            <a:avLst/>
          </a:prstGeom>
          <a:noFill/>
        </p:spPr>
        <p:txBody>
          <a:bodyPr wrap="square" rtlCol="0">
            <a:spAutoFit/>
          </a:bodyPr>
          <a:lstStyle/>
          <a:p>
            <a:r>
              <a:rPr lang="en-US" sz="4000" dirty="0">
                <a:solidFill>
                  <a:schemeClr val="bg1"/>
                </a:solidFill>
                <a:latin typeface="+mj-lt"/>
              </a:rPr>
              <a:t>Click to add section title</a:t>
            </a:r>
          </a:p>
        </p:txBody>
      </p:sp>
    </p:spTree>
    <p:extLst>
      <p:ext uri="{BB962C8B-B14F-4D97-AF65-F5344CB8AC3E}">
        <p14:creationId xmlns:p14="http://schemas.microsoft.com/office/powerpoint/2010/main" val="39494619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rmAutofit/>
          </a:bodyPr>
          <a:lstStyle>
            <a:lvl1pPr>
              <a:defRPr sz="4000" b="0" i="0">
                <a:solidFill>
                  <a:srgbClr val="1D375A"/>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Title</a:t>
            </a:r>
          </a:p>
        </p:txBody>
      </p:sp>
      <p:sp>
        <p:nvSpPr>
          <p:cNvPr id="8" name="Rectangle 7"/>
          <p:cNvSpPr/>
          <p:nvPr userDrawn="1"/>
        </p:nvSpPr>
        <p:spPr>
          <a:xfrm>
            <a:off x="0" y="0"/>
            <a:ext cx="270933" cy="6858000"/>
          </a:xfrm>
          <a:prstGeom prst="rect">
            <a:avLst/>
          </a:prstGeom>
          <a:solidFill>
            <a:srgbClr val="1D375A"/>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1D3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3675361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rmAutofit/>
          </a:bodyPr>
          <a:lstStyle>
            <a:lvl1pPr>
              <a:defRPr sz="4000" b="0" i="0">
                <a:solidFill>
                  <a:srgbClr val="1D375A"/>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Title</a:t>
            </a:r>
          </a:p>
        </p:txBody>
      </p:sp>
      <p:sp>
        <p:nvSpPr>
          <p:cNvPr id="8" name="Rectangle 7"/>
          <p:cNvSpPr/>
          <p:nvPr userDrawn="1"/>
        </p:nvSpPr>
        <p:spPr>
          <a:xfrm>
            <a:off x="0" y="0"/>
            <a:ext cx="270933" cy="6858000"/>
          </a:xfrm>
          <a:prstGeom prst="rect">
            <a:avLst/>
          </a:prstGeom>
          <a:solidFill>
            <a:srgbClr val="1D375A"/>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1D3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3" name="TextBox 2"/>
          <p:cNvSpPr txBox="1"/>
          <p:nvPr userDrawn="1"/>
        </p:nvSpPr>
        <p:spPr>
          <a:xfrm>
            <a:off x="843376" y="2096655"/>
            <a:ext cx="10589502" cy="461665"/>
          </a:xfrm>
          <a:prstGeom prst="rect">
            <a:avLst/>
          </a:prstGeom>
          <a:noFill/>
        </p:spPr>
        <p:txBody>
          <a:bodyPr wrap="square" rtlCol="0">
            <a:spAutoFit/>
          </a:bodyPr>
          <a:lstStyle/>
          <a:p>
            <a:r>
              <a:rPr lang="en-US" sz="2400" dirty="0">
                <a:solidFill>
                  <a:schemeClr val="bg2">
                    <a:lumMod val="25000"/>
                  </a:schemeClr>
                </a:solidFill>
                <a:latin typeface="Calibri" panose="020F0502020204030204" pitchFamily="34" charset="0"/>
                <a:cs typeface="Calibri" panose="020F0502020204030204" pitchFamily="34" charset="0"/>
              </a:rPr>
              <a:t>Click to add text</a:t>
            </a:r>
          </a:p>
        </p:txBody>
      </p:sp>
    </p:spTree>
    <p:extLst>
      <p:ext uri="{BB962C8B-B14F-4D97-AF65-F5344CB8AC3E}">
        <p14:creationId xmlns:p14="http://schemas.microsoft.com/office/powerpoint/2010/main" val="4548195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rmAutofit/>
          </a:bodyPr>
          <a:lstStyle>
            <a:lvl1pPr>
              <a:defRPr sz="4000" b="0" i="0">
                <a:solidFill>
                  <a:srgbClr val="1D375A"/>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Title</a:t>
            </a:r>
          </a:p>
        </p:txBody>
      </p:sp>
      <p:sp>
        <p:nvSpPr>
          <p:cNvPr id="8" name="Rectangle 7"/>
          <p:cNvSpPr/>
          <p:nvPr userDrawn="1"/>
        </p:nvSpPr>
        <p:spPr>
          <a:xfrm>
            <a:off x="0" y="0"/>
            <a:ext cx="270933" cy="6858000"/>
          </a:xfrm>
          <a:prstGeom prst="rect">
            <a:avLst/>
          </a:prstGeom>
          <a:solidFill>
            <a:srgbClr val="1D375A"/>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1D3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5" name="Content Placeholder 4"/>
          <p:cNvSpPr>
            <a:spLocks noGrp="1"/>
          </p:cNvSpPr>
          <p:nvPr>
            <p:ph sz="quarter" idx="13"/>
          </p:nvPr>
        </p:nvSpPr>
        <p:spPr>
          <a:xfrm>
            <a:off x="842963" y="2189163"/>
            <a:ext cx="10509250"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153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189755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1097280"/>
            <a:ext cx="10515600" cy="491864"/>
          </a:xfrm>
        </p:spPr>
        <p:txBody>
          <a:bodyPr anchor="t">
            <a:normAutofit/>
          </a:bodyPr>
          <a:lstStyle>
            <a:lvl1pPr>
              <a:defRPr sz="2800" b="1" i="0">
                <a:solidFill>
                  <a:srgbClr val="D86036"/>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D8603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D86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88798"/>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20460059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41214352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39489152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3257822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24612370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39576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1097280"/>
            <a:ext cx="10515600" cy="491864"/>
          </a:xfrm>
        </p:spPr>
        <p:txBody>
          <a:bodyPr anchor="t">
            <a:normAutofit/>
          </a:bodyPr>
          <a:lstStyle>
            <a:lvl1pPr>
              <a:defRPr sz="2800" b="1" i="0">
                <a:solidFill>
                  <a:srgbClr val="E19D39"/>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E19D3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E19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19D39"/>
              </a:solidFill>
            </a:endParaRPr>
          </a:p>
        </p:txBody>
      </p:sp>
      <p:sp>
        <p:nvSpPr>
          <p:cNvPr id="14" name="Slide Number Placeholder 5"/>
          <p:cNvSpPr>
            <a:spLocks noGrp="1"/>
          </p:cNvSpPr>
          <p:nvPr>
            <p:ph type="sldNum" sz="quarter" idx="12"/>
          </p:nvPr>
        </p:nvSpPr>
        <p:spPr>
          <a:xfrm>
            <a:off x="11484862" y="397941"/>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3675806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1097280"/>
            <a:ext cx="10515600" cy="491864"/>
          </a:xfrm>
        </p:spPr>
        <p:txBody>
          <a:bodyPr anchor="t">
            <a:normAutofit/>
          </a:bodyPr>
          <a:lstStyle>
            <a:lvl1pPr>
              <a:defRPr sz="2800" b="1" i="0">
                <a:solidFill>
                  <a:srgbClr val="24A1A8"/>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24A1A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24A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4A1A8"/>
              </a:solidFill>
            </a:endParaRPr>
          </a:p>
        </p:txBody>
      </p:sp>
      <p:sp>
        <p:nvSpPr>
          <p:cNvPr id="14" name="Slide Number Placeholder 5"/>
          <p:cNvSpPr>
            <a:spLocks noGrp="1"/>
          </p:cNvSpPr>
          <p:nvPr>
            <p:ph type="sldNum" sz="quarter" idx="12"/>
          </p:nvPr>
        </p:nvSpPr>
        <p:spPr>
          <a:xfrm>
            <a:off x="11484862" y="397941"/>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3875172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752262-9B0A-E64D-B1C3-707FD47A2213}" type="slidenum">
              <a:rPr lang="en-US" smtClean="0"/>
              <a:t>‹#›</a:t>
            </a:fld>
            <a:endParaRPr lang="en-US"/>
          </a:p>
        </p:txBody>
      </p:sp>
    </p:spTree>
    <p:extLst>
      <p:ext uri="{BB962C8B-B14F-4D97-AF65-F5344CB8AC3E}">
        <p14:creationId xmlns:p14="http://schemas.microsoft.com/office/powerpoint/2010/main" val="35696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2" r:id="rId5"/>
    <p:sldLayoutId id="2147483663" r:id="rId6"/>
    <p:sldLayoutId id="2147483652" r:id="rId7"/>
    <p:sldLayoutId id="2147483660" r:id="rId8"/>
    <p:sldLayoutId id="2147483664" r:id="rId9"/>
    <p:sldLayoutId id="2147483665" r:id="rId10"/>
    <p:sldLayoutId id="2147483653" r:id="rId11"/>
    <p:sldLayoutId id="2147483654" r:id="rId12"/>
    <p:sldLayoutId id="2147483655" r:id="rId13"/>
    <p:sldLayoutId id="2147483656" r:id="rId14"/>
    <p:sldLayoutId id="2147483657" r:id="rId15"/>
    <p:sldLayoutId id="2147483658" r:id="rId16"/>
    <p:sldLayoutId id="214748365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EC089-536E-4C53-A58B-B63F6840712E}" type="datetimeFigureOut">
              <a:rPr lang="en-US" smtClean="0"/>
              <a:t>2/22/2024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A6C06-87A8-43A6-9C8B-38FDAA3942D5}" type="slidenum">
              <a:rPr lang="en-US" smtClean="0"/>
              <a:t>‹#›</a:t>
            </a:fld>
            <a:endParaRPr lang="en-US"/>
          </a:p>
        </p:txBody>
      </p:sp>
    </p:spTree>
    <p:extLst>
      <p:ext uri="{BB962C8B-B14F-4D97-AF65-F5344CB8AC3E}">
        <p14:creationId xmlns:p14="http://schemas.microsoft.com/office/powerpoint/2010/main" val="38342256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43" r:id="rId12"/>
    <p:sldLayoutId id="214748374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752262-9B0A-E64D-B1C3-707FD47A2213}" type="slidenum">
              <a:rPr lang="en-US" smtClean="0"/>
              <a:t>‹#›</a:t>
            </a:fld>
            <a:endParaRPr lang="en-US"/>
          </a:p>
        </p:txBody>
      </p:sp>
    </p:spTree>
    <p:extLst>
      <p:ext uri="{BB962C8B-B14F-4D97-AF65-F5344CB8AC3E}">
        <p14:creationId xmlns:p14="http://schemas.microsoft.com/office/powerpoint/2010/main" val="192602994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752262-9B0A-E64D-B1C3-707FD47A2213}" type="slidenum">
              <a:rPr lang="en-US" smtClean="0"/>
              <a:t>‹#›</a:t>
            </a:fld>
            <a:endParaRPr lang="en-US"/>
          </a:p>
        </p:txBody>
      </p:sp>
    </p:spTree>
    <p:extLst>
      <p:ext uri="{BB962C8B-B14F-4D97-AF65-F5344CB8AC3E}">
        <p14:creationId xmlns:p14="http://schemas.microsoft.com/office/powerpoint/2010/main" val="346534237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4.png"/><Relationship Id="rId11" Type="http://schemas.openxmlformats.org/officeDocument/2006/relationships/image" Target="../media/image22.png"/><Relationship Id="rId5" Type="http://schemas.microsoft.com/office/2007/relationships/hdphoto" Target="../media/hdphoto4.wdp"/><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9.png"/><Relationship Id="rId11" Type="http://schemas.openxmlformats.org/officeDocument/2006/relationships/image" Target="../media/image22.png"/><Relationship Id="rId5" Type="http://schemas.microsoft.com/office/2007/relationships/hdphoto" Target="../media/hdphoto4.wdp"/><Relationship Id="rId10" Type="http://schemas.openxmlformats.org/officeDocument/2006/relationships/image" Target="../media/image25.png"/><Relationship Id="rId4" Type="http://schemas.openxmlformats.org/officeDocument/2006/relationships/image" Target="../media/image23.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9.png"/><Relationship Id="rId11" Type="http://schemas.openxmlformats.org/officeDocument/2006/relationships/image" Target="../media/image22.png"/><Relationship Id="rId5" Type="http://schemas.microsoft.com/office/2007/relationships/hdphoto" Target="../media/hdphoto4.wdp"/><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15.xml"/><Relationship Id="rId16" Type="http://schemas.openxmlformats.org/officeDocument/2006/relationships/image" Target="../media/image43.png"/><Relationship Id="rId1" Type="http://schemas.openxmlformats.org/officeDocument/2006/relationships/slideLayout" Target="../slideLayouts/slideLayout4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40.xml"/><Relationship Id="rId5" Type="http://schemas.openxmlformats.org/officeDocument/2006/relationships/image" Target="../media/image44.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12614" y="1858225"/>
            <a:ext cx="4943712" cy="1346746"/>
          </a:xfrm>
        </p:spPr>
        <p:txBody>
          <a:bodyPr anchor="t">
            <a:noAutofit/>
          </a:bodyPr>
          <a:lstStyle/>
          <a:p>
            <a:pPr>
              <a:lnSpc>
                <a:spcPts val="5400"/>
              </a:lnSpc>
              <a:spcAft>
                <a:spcPts val="1200"/>
              </a:spcAft>
            </a:pPr>
            <a:r>
              <a:rPr lang="en-US" altLang="zh-CN" sz="4500" b="1" dirty="0">
                <a:solidFill>
                  <a:schemeClr val="bg1"/>
                </a:solidFill>
                <a:ea typeface="Lato" charset="0"/>
                <a:cs typeface="Lato" charset="0"/>
              </a:rPr>
              <a:t>Title</a:t>
            </a:r>
            <a:endParaRPr lang="en-US" sz="3600" b="1" dirty="0">
              <a:solidFill>
                <a:schemeClr val="bg1"/>
              </a:solidFill>
              <a:ea typeface="Lato" charset="0"/>
              <a:cs typeface="Lato" charset="0"/>
            </a:endParaRPr>
          </a:p>
        </p:txBody>
      </p:sp>
      <p:sp>
        <p:nvSpPr>
          <p:cNvPr id="3" name="Rectangle 2"/>
          <p:cNvSpPr/>
          <p:nvPr/>
        </p:nvSpPr>
        <p:spPr>
          <a:xfrm>
            <a:off x="6862618" y="1858225"/>
            <a:ext cx="5020887" cy="3262432"/>
          </a:xfrm>
          <a:prstGeom prst="rect">
            <a:avLst/>
          </a:prstGeom>
          <a:solidFill>
            <a:srgbClr val="DDCBB3">
              <a:alpha val="51000"/>
            </a:srgbClr>
          </a:solidFill>
          <a:ln>
            <a:solidFill>
              <a:schemeClr val="bg2">
                <a:lumMod val="25000"/>
              </a:schemeClr>
            </a:solidFill>
          </a:ln>
        </p:spPr>
        <p:txBody>
          <a:bodyPr wrap="square" lIns="0" rIns="27432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E413A"/>
              </a:solidFill>
              <a:effectLst/>
              <a:uLnTx/>
              <a:uFillTx/>
              <a:latin typeface="Calibri Light" panose="020F0302020204030204" pitchFamily="34" charset="0"/>
              <a:ea typeface="+mn-ea"/>
              <a:cs typeface="Calibri Light" panose="020F03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2E413A"/>
                </a:solidFill>
                <a:effectLst/>
                <a:uLnTx/>
                <a:uFillTx/>
                <a:latin typeface="Calibri Light" panose="020F0302020204030204" pitchFamily="34" charset="0"/>
                <a:ea typeface="+mn-ea"/>
                <a:cs typeface="Calibri Light" panose="020F0302020204030204" pitchFamily="34" charset="0"/>
              </a:rPr>
              <a:t>Meetin</a:t>
            </a:r>
            <a:r>
              <a:rPr lang="en-US" sz="2400" b="1" dirty="0" smtClean="0">
                <a:solidFill>
                  <a:srgbClr val="2E413A"/>
                </a:solidFill>
                <a:latin typeface="Calibri Light" panose="020F0302020204030204" pitchFamily="34" charset="0"/>
                <a:cs typeface="Calibri Light" panose="020F0302020204030204" pitchFamily="34" charset="0"/>
              </a:rPr>
              <a:t>g Name/Venue</a:t>
            </a:r>
            <a:endParaRPr kumimoji="0" lang="en-US" sz="2400" b="1" i="0" u="none" strike="noStrike" kern="1200" cap="none" spc="0" normalizeH="0" baseline="0" noProof="0" dirty="0" smtClean="0">
              <a:ln>
                <a:noFill/>
              </a:ln>
              <a:solidFill>
                <a:srgbClr val="2E413A"/>
              </a:solidFill>
              <a:effectLst/>
              <a:uLnTx/>
              <a:uFillTx/>
              <a:latin typeface="Calibri Light" panose="020F0302020204030204" pitchFamily="34" charset="0"/>
              <a:ea typeface="+mn-ea"/>
              <a:cs typeface="Calibri Light" panose="020F03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E413A"/>
              </a:solidFill>
              <a:effectLst/>
              <a:uLnTx/>
              <a:uFillTx/>
              <a:latin typeface="Calibri Light" panose="020F0302020204030204" pitchFamily="34" charset="0"/>
              <a:ea typeface="+mn-ea"/>
              <a:cs typeface="Calibri Light" panose="020F03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2E413A"/>
                </a:solidFill>
                <a:latin typeface="Calibri Light" panose="020F0302020204030204" pitchFamily="34" charset="0"/>
                <a:cs typeface="Calibri Light" panose="020F0302020204030204" pitchFamily="34" charset="0"/>
              </a:rPr>
              <a:t>Additional Text</a:t>
            </a:r>
            <a:endParaRPr kumimoji="0" lang="en-US" sz="2000" b="0" i="0" u="none" strike="noStrike" kern="1200" cap="none" spc="0" normalizeH="0" baseline="0" noProof="0" dirty="0">
              <a:ln>
                <a:noFill/>
              </a:ln>
              <a:solidFill>
                <a:srgbClr val="2E413A"/>
              </a:solidFill>
              <a:effectLst/>
              <a:uLnTx/>
              <a:uFillTx/>
              <a:latin typeface="Calibri Light" panose="020F0302020204030204" pitchFamily="34" charset="0"/>
              <a:ea typeface="+mn-ea"/>
              <a:cs typeface="Calibri Light" panose="020F03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2E413A"/>
                </a:solidFill>
                <a:effectLst/>
                <a:uLnTx/>
                <a:uFillTx/>
                <a:latin typeface="Calibri Light" panose="020F0302020204030204" pitchFamily="34" charset="0"/>
                <a:ea typeface="+mn-ea"/>
                <a:cs typeface="Calibri Light" panose="020F0302020204030204" pitchFamily="34" charset="0"/>
              </a:rPr>
              <a:t>Date</a:t>
            </a:r>
            <a:endParaRPr kumimoji="0" lang="en-US" sz="2000" b="0" i="0" u="none" strike="noStrike" kern="1200" cap="none" spc="0" normalizeH="0" baseline="0" noProof="0" dirty="0">
              <a:ln>
                <a:noFill/>
              </a:ln>
              <a:solidFill>
                <a:srgbClr val="2E413A"/>
              </a:solidFill>
              <a:effectLst/>
              <a:uLnTx/>
              <a:uFillTx/>
              <a:latin typeface="Calibri Light" panose="020F0302020204030204" pitchFamily="34" charset="0"/>
              <a:ea typeface="+mn-ea"/>
              <a:cs typeface="Calibri Light" panose="020F03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413A"/>
              </a:solidFill>
              <a:effectLst/>
              <a:uLnTx/>
              <a:uFillTx/>
              <a:latin typeface="Calibri Light" panose="020F0302020204030204" pitchFamily="34" charset="0"/>
              <a:ea typeface="+mn-ea"/>
              <a:cs typeface="Calibri Light" panose="020F03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413A"/>
              </a:solidFill>
              <a:effectLst/>
              <a:uLnTx/>
              <a:uFillTx/>
              <a:latin typeface="Calibri Light" panose="020F0302020204030204" pitchFamily="34" charset="0"/>
              <a:ea typeface="+mn-ea"/>
              <a:cs typeface="Calibri Light" panose="020F03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2E413A"/>
                </a:solidFill>
                <a:effectLst/>
                <a:uLnTx/>
                <a:uFillTx/>
                <a:latin typeface="Calibri Light" panose="020F0302020204030204" pitchFamily="34" charset="0"/>
                <a:ea typeface="+mn-ea"/>
                <a:cs typeface="Calibri Light" panose="020F0302020204030204" pitchFamily="34" charset="0"/>
              </a:rPr>
              <a:t>Presenter Name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2E413A"/>
                </a:solidFill>
                <a:latin typeface="Calibri Light" panose="020F0302020204030204" pitchFamily="34" charset="0"/>
                <a:cs typeface="Calibri Light" panose="020F0302020204030204" pitchFamily="34" charset="0"/>
              </a:rPr>
              <a:t>Title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2E413A"/>
                </a:solidFill>
                <a:effectLst/>
                <a:uLnTx/>
                <a:uFillTx/>
                <a:latin typeface="Calibri Light" panose="020F0302020204030204" pitchFamily="34" charset="0"/>
                <a:ea typeface="+mn-ea"/>
                <a:cs typeface="Calibri Light" panose="020F0302020204030204" pitchFamily="34" charset="0"/>
              </a:rPr>
              <a:t>Affiliation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2E413A"/>
              </a:solidFill>
              <a:effectLst/>
              <a:uLnTx/>
              <a:uFillTx/>
              <a:latin typeface="Calibri Light" panose="020F0302020204030204" pitchFamily="34" charset="0"/>
              <a:ea typeface="+mn-ea"/>
              <a:cs typeface="Calibri Light" panose="020F03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2E413A"/>
              </a:solidFill>
              <a:effectLst/>
              <a:uLnTx/>
              <a:uFillTx/>
              <a:latin typeface="Calibri Light" panose="020F0302020204030204" pitchFamily="34" charset="0"/>
              <a:ea typeface="+mn-ea"/>
              <a:cs typeface="Calibri Light" panose="020F0302020204030204" pitchFamily="34" charset="0"/>
            </a:endParaRPr>
          </a:p>
        </p:txBody>
      </p:sp>
      <p:sp>
        <p:nvSpPr>
          <p:cNvPr id="4" name="Rectangle 3"/>
          <p:cNvSpPr/>
          <p:nvPr/>
        </p:nvSpPr>
        <p:spPr>
          <a:xfrm>
            <a:off x="136470" y="385692"/>
            <a:ext cx="6096000" cy="135421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srgbClr val="24A1A8"/>
                </a:solidFill>
                <a:effectLst/>
                <a:uLnTx/>
                <a:uFillTx/>
                <a:latin typeface="Calibri Light" panose="020F0302020204030204" pitchFamily="34" charset="0"/>
                <a:ea typeface="+mn-ea"/>
                <a:cs typeface="Calibri Light" panose="020F0302020204030204" pitchFamily="34" charset="0"/>
              </a:rPr>
              <a:t>Help Me Grow: </a:t>
            </a:r>
            <a:br>
              <a:rPr kumimoji="0" lang="en-US" sz="4100" b="0" i="0" u="none" strike="noStrike" kern="1200" cap="none" spc="0" normalizeH="0" baseline="0" noProof="0" dirty="0">
                <a:ln>
                  <a:noFill/>
                </a:ln>
                <a:solidFill>
                  <a:srgbClr val="24A1A8"/>
                </a:solidFill>
                <a:effectLst/>
                <a:uLnTx/>
                <a:uFillTx/>
                <a:latin typeface="Calibri Light" panose="020F0302020204030204" pitchFamily="34" charset="0"/>
                <a:ea typeface="+mn-ea"/>
                <a:cs typeface="Calibri Light" panose="020F0302020204030204" pitchFamily="34" charset="0"/>
              </a:rPr>
            </a:br>
            <a:r>
              <a:rPr kumimoji="0" lang="en-US" sz="4100" b="0" i="0" u="none" strike="noStrike" kern="1200" cap="none" spc="0" normalizeH="0" baseline="0" noProof="0" dirty="0">
                <a:ln>
                  <a:noFill/>
                </a:ln>
                <a:solidFill>
                  <a:srgbClr val="24A1A8"/>
                </a:solidFill>
                <a:effectLst/>
                <a:uLnTx/>
                <a:uFillTx/>
                <a:latin typeface="Calibri Light" panose="020F0302020204030204" pitchFamily="34" charset="0"/>
                <a:ea typeface="+mn-ea"/>
                <a:cs typeface="Calibri Light" panose="020F0302020204030204" pitchFamily="34" charset="0"/>
              </a:rPr>
              <a:t>So All Children Can Shine</a:t>
            </a:r>
          </a:p>
        </p:txBody>
      </p:sp>
      <p:sp>
        <p:nvSpPr>
          <p:cNvPr id="5" name="Shape 121"/>
          <p:cNvSpPr txBox="1">
            <a:spLocks/>
          </p:cNvSpPr>
          <p:nvPr/>
        </p:nvSpPr>
        <p:spPr>
          <a:xfrm>
            <a:off x="7678740" y="6316060"/>
            <a:ext cx="4958833" cy="36315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900" i="1" kern="1200" spc="38">
                <a:solidFill>
                  <a:srgbClr val="FFFFFF"/>
                </a:solidFill>
                <a:latin typeface="Lato Regular"/>
                <a:ea typeface="Lato Regular"/>
                <a:cs typeface="Lato Regular"/>
                <a:sym typeface="Lato Regular"/>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38" normalizeH="0" baseline="0" noProof="0" dirty="0">
                <a:ln>
                  <a:noFill/>
                </a:ln>
                <a:solidFill>
                  <a:srgbClr val="FFFFFF"/>
                </a:solidFill>
                <a:effectLst/>
                <a:uLnTx/>
                <a:uFillTx/>
                <a:latin typeface="Lato Regular"/>
                <a:sym typeface="Lato Regular"/>
              </a:rPr>
              <a:t>Part of Connecticut Children’s Office for Community Child Health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38" normalizeH="0" baseline="0" noProof="0" dirty="0">
                <a:ln>
                  <a:noFill/>
                </a:ln>
                <a:solidFill>
                  <a:srgbClr val="FFFFFF"/>
                </a:solidFill>
                <a:effectLst/>
                <a:uLnTx/>
                <a:uFillTx/>
                <a:latin typeface="Lato Regular"/>
                <a:sym typeface="Lato Regular"/>
              </a:rPr>
              <a:t>www.helpmegrownational.org</a:t>
            </a:r>
          </a:p>
        </p:txBody>
      </p:sp>
      <p:sp>
        <p:nvSpPr>
          <p:cNvPr id="6" name="Shape 123"/>
          <p:cNvSpPr/>
          <p:nvPr/>
        </p:nvSpPr>
        <p:spPr>
          <a:xfrm>
            <a:off x="7584147" y="6216845"/>
            <a:ext cx="4013084" cy="2"/>
          </a:xfrm>
          <a:prstGeom prst="line">
            <a:avLst/>
          </a:prstGeom>
          <a:ln>
            <a:solidFill>
              <a:srgbClr val="FFFFFF"/>
            </a:solidFill>
            <a:miter lim="400000"/>
          </a:ln>
        </p:spPr>
        <p:txBody>
          <a:bodyPr lIns="35719" tIns="35719" rIns="35719" bIns="35719" anchor="ctr"/>
          <a:lstStyle/>
          <a:p>
            <a:pPr marL="0" marR="0" lvl="0" indent="0" algn="l" defTabSz="914411" rtl="0" eaLnBrk="1" fontAlgn="auto" latinLnBrk="0" hangingPunct="1">
              <a:lnSpc>
                <a:spcPct val="100000"/>
              </a:lnSpc>
              <a:spcBef>
                <a:spcPts val="0"/>
              </a:spcBef>
              <a:spcAft>
                <a:spcPts val="0"/>
              </a:spcAft>
              <a:buClrTx/>
              <a:buSzTx/>
              <a:buFontTx/>
              <a:buNone/>
              <a:tabLst/>
              <a:defRPr sz="2400"/>
            </a:pPr>
            <a:endParaRPr kumimoji="0" sz="1687"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3332" y="122104"/>
            <a:ext cx="3659360" cy="940697"/>
          </a:xfrm>
          <a:prstGeom prst="rect">
            <a:avLst/>
          </a:prstGeom>
        </p:spPr>
      </p:pic>
    </p:spTree>
    <p:extLst>
      <p:ext uri="{BB962C8B-B14F-4D97-AF65-F5344CB8AC3E}">
        <p14:creationId xmlns:p14="http://schemas.microsoft.com/office/powerpoint/2010/main" val="2863935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0361" b="5393"/>
          <a:stretch/>
        </p:blipFill>
        <p:spPr>
          <a:xfrm>
            <a:off x="-673086" y="1193530"/>
            <a:ext cx="7687233" cy="57039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548" y="2017121"/>
            <a:ext cx="2503894" cy="2546655"/>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artisticPencilGrayscale pencilSize="0"/>
                    </a14:imgEffect>
                  </a14:imgLayer>
                </a14:imgProps>
              </a:ext>
              <a:ext uri="{28A0092B-C50C-407E-A947-70E740481C1C}">
                <a14:useLocalDpi xmlns:a14="http://schemas.microsoft.com/office/drawing/2010/main" val="0"/>
              </a:ext>
            </a:extLst>
          </a:blip>
          <a:stretch>
            <a:fillRect/>
          </a:stretch>
        </p:blipFill>
        <p:spPr>
          <a:xfrm>
            <a:off x="2807718" y="1345828"/>
            <a:ext cx="2654352" cy="2699682"/>
          </a:xfrm>
          <a:prstGeom prst="rect">
            <a:avLst/>
          </a:prstGeom>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tretch>
            <a:fillRect/>
          </a:stretch>
        </p:blipFill>
        <p:spPr>
          <a:xfrm>
            <a:off x="712187" y="3974411"/>
            <a:ext cx="2640753" cy="2685851"/>
          </a:xfrm>
          <a:prstGeom prst="rect">
            <a:avLst/>
          </a:prstGeom>
        </p:spPr>
      </p:pic>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artisticPencilGrayscale pencilSize="0"/>
                    </a14:imgEffect>
                  </a14:imgLayer>
                </a14:imgProps>
              </a:ext>
              <a:ext uri="{28A0092B-C50C-407E-A947-70E740481C1C}">
                <a14:useLocalDpi xmlns:a14="http://schemas.microsoft.com/office/drawing/2010/main" val="0"/>
              </a:ext>
            </a:extLst>
          </a:blip>
          <a:stretch>
            <a:fillRect/>
          </a:stretch>
        </p:blipFill>
        <p:spPr>
          <a:xfrm>
            <a:off x="3170531" y="3508367"/>
            <a:ext cx="2619047" cy="2663774"/>
          </a:xfrm>
          <a:prstGeom prst="rect">
            <a:avLst/>
          </a:prstGeom>
        </p:spPr>
      </p:pic>
      <p:sp>
        <p:nvSpPr>
          <p:cNvPr id="9" name="TextBox 8"/>
          <p:cNvSpPr txBox="1"/>
          <p:nvPr/>
        </p:nvSpPr>
        <p:spPr>
          <a:xfrm>
            <a:off x="1559142" y="5023566"/>
            <a:ext cx="936703" cy="600164"/>
          </a:xfrm>
          <a:prstGeom prst="rect">
            <a:avLst/>
          </a:prstGeom>
          <a:solidFill>
            <a:srgbClr val="EAEAE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DATA COLLECTION &amp; ANALYSIS</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3627040" y="2418601"/>
            <a:ext cx="965235" cy="600164"/>
          </a:xfrm>
          <a:prstGeom prst="rect">
            <a:avLst/>
          </a:prstGeom>
          <a:solidFill>
            <a:srgbClr val="EAEAE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FAMILY &amp; COMMUNITY OUTREACH</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6862985" y="4161027"/>
            <a:ext cx="959095" cy="369332"/>
          </a:xfrm>
          <a:prstGeom prst="rect">
            <a:avLst/>
          </a:prstGeom>
          <a:solidFill>
            <a:srgbClr val="EAEAE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4013666" y="4455533"/>
            <a:ext cx="921488" cy="769441"/>
          </a:xfrm>
          <a:prstGeom prst="rect">
            <a:avLst/>
          </a:prstGeom>
          <a:solidFill>
            <a:srgbClr val="EAEAE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CHILD HEALTH PROVIDER OUTREACH</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3"/>
          <p:cNvSpPr txBox="1">
            <a:spLocks noChangeArrowheads="1"/>
          </p:cNvSpPr>
          <p:nvPr/>
        </p:nvSpPr>
        <p:spPr>
          <a:xfrm>
            <a:off x="6310278" y="2373247"/>
            <a:ext cx="5636727" cy="3904889"/>
          </a:xfrm>
          <a:prstGeom prst="rect">
            <a:avLst/>
          </a:prstGeom>
        </p:spPr>
        <p:txBody>
          <a:bodyPr vert="horz" lIns="92075" tIns="46038" rIns="92075" bIns="46038"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rgbClr val="E19D39"/>
                </a:solidFill>
                <a:effectLst/>
                <a:uLnTx/>
                <a:uFillTx/>
                <a:latin typeface="Century Gothic" panose="020B0502020202020204" pitchFamily="34" charset="0"/>
                <a:ea typeface="Geneva"/>
                <a:cs typeface="Geneva"/>
              </a:rPr>
              <a:t>Four Key Activities </a:t>
            </a:r>
            <a:endParaRPr kumimoji="0" lang="en-US" altLang="en-US" sz="2800" b="0" i="0" u="none" strike="noStrike" kern="1200" cap="none" spc="0" normalizeH="0" baseline="0" noProof="0" dirty="0">
              <a:ln>
                <a:noFill/>
              </a:ln>
              <a:solidFill>
                <a:srgbClr val="E19D39"/>
              </a:solidFill>
              <a:effectLst/>
              <a:uLnTx/>
              <a:uFillTx/>
              <a:latin typeface="Calibri" panose="020F0502020204030204" pitchFamily="34" charset="0"/>
              <a:ea typeface="Geneva"/>
              <a:cs typeface="Geneva"/>
            </a:endParaRPr>
          </a:p>
          <a:p>
            <a:pPr marL="457200" marR="0" lvl="0" indent="-457200" algn="l" defTabSz="914400" rtl="0" eaLnBrk="1" fontAlgn="auto" latinLnBrk="0" hangingPunct="1">
              <a:lnSpc>
                <a:spcPct val="90000"/>
              </a:lnSpc>
              <a:spcBef>
                <a:spcPts val="1000"/>
              </a:spcBef>
              <a:spcAft>
                <a:spcPts val="600"/>
              </a:spcAft>
              <a:buClr>
                <a:srgbClr val="DA5527"/>
              </a:buClr>
              <a:buSzTx/>
              <a:buFont typeface="+mj-lt"/>
              <a:buAutoNum type="arabicPeriod"/>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Specialized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child development line</a:t>
            </a:r>
          </a:p>
          <a:p>
            <a:pPr marL="457200" marR="0" lvl="0" indent="-457200" algn="l" defTabSz="914400" rtl="0" eaLnBrk="1" fontAlgn="auto" latinLnBrk="0" hangingPunct="1">
              <a:lnSpc>
                <a:spcPct val="90000"/>
              </a:lnSpc>
              <a:spcBef>
                <a:spcPts val="1000"/>
              </a:spcBef>
              <a:spcAft>
                <a:spcPts val="600"/>
              </a:spcAft>
              <a:buClr>
                <a:srgbClr val="DA5527"/>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Linkage to service &amp; follow-up with callers and providers</a:t>
            </a:r>
          </a:p>
          <a:p>
            <a:pPr marL="457200" marR="0" lvl="0" indent="-457200" algn="l" defTabSz="914400" rtl="0" eaLnBrk="1" fontAlgn="auto" latinLnBrk="0" hangingPunct="1">
              <a:lnSpc>
                <a:spcPct val="90000"/>
              </a:lnSpc>
              <a:spcBef>
                <a:spcPts val="1000"/>
              </a:spcBef>
              <a:spcAft>
                <a:spcPts val="600"/>
              </a:spcAft>
              <a:buClr>
                <a:srgbClr val="DA5527"/>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Resources are researched for families</a:t>
            </a:r>
          </a:p>
          <a:p>
            <a:pPr marL="457200" marR="0" lvl="0" indent="-457200" algn="l" defTabSz="914400" rtl="0" eaLnBrk="1" fontAlgn="auto" latinLnBrk="0" hangingPunct="1">
              <a:lnSpc>
                <a:spcPct val="90000"/>
              </a:lnSpc>
              <a:spcBef>
                <a:spcPts val="1000"/>
              </a:spcBef>
              <a:spcAft>
                <a:spcPts val="600"/>
              </a:spcAft>
              <a:buClr>
                <a:srgbClr val="DA5527"/>
              </a:buClr>
              <a:buSzTx/>
              <a:buFont typeface="+mj-lt"/>
              <a:buAutoNum type="arabicPeriod"/>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Real-time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maintenance of early childhood </a:t>
            </a: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HMG Resource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a:t>
            </a:r>
            <a:r>
              <a:rPr kumimoji="0" lang="en-US" sz="24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irectory</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5" name="Rectangle 14"/>
          <p:cNvSpPr/>
          <p:nvPr/>
        </p:nvSpPr>
        <p:spPr>
          <a:xfrm>
            <a:off x="6310278" y="782643"/>
            <a:ext cx="6308994" cy="1503360"/>
          </a:xfrm>
          <a:prstGeom prst="rect">
            <a:avLst/>
          </a:prstGeom>
        </p:spPr>
        <p:txBody>
          <a:bodyPr wrap="square">
            <a:spAutoFit/>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A5527"/>
                </a:solidFill>
                <a:effectLst/>
                <a:uLnTx/>
                <a:uFillTx/>
                <a:latin typeface="Calibri Light" panose="020F0302020204030204"/>
                <a:ea typeface="+mn-ea"/>
                <a:cs typeface="+mn-cs"/>
              </a:rPr>
              <a:t>HMG CORE COMPONENT </a:t>
            </a:r>
          </a:p>
          <a:p>
            <a:pPr marL="0" marR="0" lvl="0" indent="0" algn="l" defTabSz="64291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A5527"/>
                </a:solidFill>
                <a:effectLst/>
                <a:uLnTx/>
                <a:uFillTx/>
                <a:latin typeface="Calibri Light" panose="020F0302020204030204"/>
                <a:ea typeface="+mn-ea"/>
                <a:cs typeface="+mn-cs"/>
              </a:rPr>
              <a:t>CENTRALIZED ACCESS POINT</a:t>
            </a:r>
          </a:p>
          <a:p>
            <a:pPr marL="0" marR="0" lvl="0" indent="0" algn="l" defTabSz="642915" rtl="0" eaLnBrk="1" fontAlgn="auto" latinLnBrk="0" hangingPunct="1">
              <a:lnSpc>
                <a:spcPct val="100000"/>
              </a:lnSpc>
              <a:spcBef>
                <a:spcPts val="0"/>
              </a:spcBef>
              <a:spcAft>
                <a:spcPts val="0"/>
              </a:spcAft>
              <a:buClrTx/>
              <a:buSzTx/>
              <a:buFontTx/>
              <a:buNone/>
              <a:tabLst/>
              <a:defRPr/>
            </a:pPr>
            <a:endParaRPr kumimoji="0" lang="en-US" sz="1969"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16" name="logo-black.png"/>
          <p:cNvPicPr>
            <a:picLocks noChangeAspect="1"/>
          </p:cNvPicPr>
          <p:nvPr/>
        </p:nvPicPr>
        <p:blipFill>
          <a:blip r:embed="rId11" cstate="print">
            <a:alphaModFix amt="80091"/>
            <a:extLst/>
          </a:blip>
          <a:stretch>
            <a:fillRect/>
          </a:stretch>
        </p:blipFill>
        <p:spPr>
          <a:xfrm>
            <a:off x="10170703" y="163336"/>
            <a:ext cx="1696641" cy="494026"/>
          </a:xfrm>
          <a:prstGeom prst="rect">
            <a:avLst/>
          </a:prstGeom>
          <a:ln w="12700">
            <a:miter lim="400000"/>
          </a:ln>
        </p:spPr>
      </p:pic>
    </p:spTree>
    <p:extLst>
      <p:ext uri="{BB962C8B-B14F-4D97-AF65-F5344CB8AC3E}">
        <p14:creationId xmlns:p14="http://schemas.microsoft.com/office/powerpoint/2010/main" val="45695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4500" fill="hold"/>
                                        <p:tgtEl>
                                          <p:spTgt spid="5"/>
                                        </p:tgtEl>
                                        <p:attrNameLst>
                                          <p:attrName>r</p:attrName>
                                        </p:attrNameLst>
                                      </p:cBhvr>
                                    </p:animRot>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4500" fill="hold"/>
                                        <p:tgtEl>
                                          <p:spTgt spid="6"/>
                                        </p:tgtEl>
                                        <p:attrNameLst>
                                          <p:attrName>r</p:attrName>
                                        </p:attrNameLst>
                                      </p:cBhvr>
                                    </p:animRot>
                                  </p:childTnLst>
                                </p:cTn>
                              </p:par>
                              <p:par>
                                <p:cTn id="9" presetID="8" presetClass="emph" presetSubtype="0" repeatCount="indefinite" fill="hold" nodeType="withEffect">
                                  <p:stCondLst>
                                    <p:cond delay="0"/>
                                  </p:stCondLst>
                                  <p:endCondLst>
                                    <p:cond evt="onNext" delay="0">
                                      <p:tgtEl>
                                        <p:sldTgt/>
                                      </p:tgtEl>
                                    </p:cond>
                                  </p:endCondLst>
                                  <p:childTnLst>
                                    <p:animRot by="21600000">
                                      <p:cBhvr>
                                        <p:cTn id="10" dur="4500" fill="hold"/>
                                        <p:tgtEl>
                                          <p:spTgt spid="8"/>
                                        </p:tgtEl>
                                        <p:attrNameLst>
                                          <p:attrName>r</p:attrName>
                                        </p:attrNameLst>
                                      </p:cBhvr>
                                    </p:animRot>
                                  </p:childTnLst>
                                </p:cTn>
                              </p:par>
                              <p:par>
                                <p:cTn id="11" presetID="8" presetClass="emph" presetSubtype="0" repeatCount="indefinite" fill="hold" nodeType="withEffect">
                                  <p:stCondLst>
                                    <p:cond delay="0"/>
                                  </p:stCondLst>
                                  <p:endCondLst>
                                    <p:cond evt="onNext" delay="0">
                                      <p:tgtEl>
                                        <p:sldTgt/>
                                      </p:tgtEl>
                                    </p:cond>
                                  </p:endCondLst>
                                  <p:childTnLst>
                                    <p:animRot by="21600000">
                                      <p:cBhvr>
                                        <p:cTn id="12" dur="45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0361" b="5393"/>
          <a:stretch/>
        </p:blipFill>
        <p:spPr>
          <a:xfrm>
            <a:off x="-634708" y="1154040"/>
            <a:ext cx="7687233" cy="5703960"/>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artisticPencilGrayscale pencilSize="0"/>
                    </a14:imgEffect>
                  </a14:imgLayer>
                </a14:imgProps>
              </a:ext>
              <a:ext uri="{28A0092B-C50C-407E-A947-70E740481C1C}">
                <a14:useLocalDpi xmlns:a14="http://schemas.microsoft.com/office/drawing/2010/main" val="0"/>
              </a:ext>
            </a:extLst>
          </a:blip>
          <a:stretch>
            <a:fillRect/>
          </a:stretch>
        </p:blipFill>
        <p:spPr>
          <a:xfrm>
            <a:off x="431339" y="1940486"/>
            <a:ext cx="2503894" cy="254665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5176" y="1339719"/>
            <a:ext cx="2815652" cy="2801448"/>
          </a:xfrm>
          <a:prstGeom prst="rect">
            <a:avLst/>
          </a:prstGeom>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tretch>
            <a:fillRect/>
          </a:stretch>
        </p:blipFill>
        <p:spPr>
          <a:xfrm>
            <a:off x="755979" y="4006020"/>
            <a:ext cx="2640753" cy="2685851"/>
          </a:xfrm>
          <a:prstGeom prst="rect">
            <a:avLst/>
          </a:prstGeom>
        </p:spPr>
      </p:pic>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artisticPencilGrayscale pencilSize="0"/>
                    </a14:imgEffect>
                  </a14:imgLayer>
                </a14:imgProps>
              </a:ext>
              <a:ext uri="{28A0092B-C50C-407E-A947-70E740481C1C}">
                <a14:useLocalDpi xmlns:a14="http://schemas.microsoft.com/office/drawing/2010/main" val="0"/>
              </a:ext>
            </a:extLst>
          </a:blip>
          <a:stretch>
            <a:fillRect/>
          </a:stretch>
        </p:blipFill>
        <p:spPr>
          <a:xfrm>
            <a:off x="3208909" y="3539975"/>
            <a:ext cx="2619047" cy="2663774"/>
          </a:xfrm>
          <a:prstGeom prst="rect">
            <a:avLst/>
          </a:prstGeom>
        </p:spPr>
      </p:pic>
      <p:sp>
        <p:nvSpPr>
          <p:cNvPr id="9" name="TextBox 8"/>
          <p:cNvSpPr txBox="1"/>
          <p:nvPr/>
        </p:nvSpPr>
        <p:spPr>
          <a:xfrm>
            <a:off x="1614776" y="5055175"/>
            <a:ext cx="936703" cy="600164"/>
          </a:xfrm>
          <a:prstGeom prst="rect">
            <a:avLst/>
          </a:prstGeom>
          <a:solidFill>
            <a:srgbClr val="EAEAE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DATA COLLECTION &amp; ANALYSIS</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1200669" y="2939811"/>
            <a:ext cx="965235" cy="600164"/>
          </a:xfrm>
          <a:prstGeom prst="rect">
            <a:avLst/>
          </a:prstGeom>
          <a:solidFill>
            <a:srgbClr val="EAEAE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CENTRALIZED ACCESS POINT</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6887722" y="4097576"/>
            <a:ext cx="953681" cy="299461"/>
          </a:xfrm>
          <a:prstGeom prst="rect">
            <a:avLst/>
          </a:prstGeom>
          <a:solidFill>
            <a:srgbClr val="EAEAE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p:cNvSpPr txBox="1"/>
          <p:nvPr/>
        </p:nvSpPr>
        <p:spPr>
          <a:xfrm>
            <a:off x="4066004" y="4607212"/>
            <a:ext cx="949894" cy="369332"/>
          </a:xfrm>
          <a:prstGeom prst="rect">
            <a:avLst/>
          </a:prstGeom>
          <a:solidFill>
            <a:srgbClr val="EAEAE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4099381" y="4487141"/>
            <a:ext cx="848798" cy="769441"/>
          </a:xfrm>
          <a:prstGeom prst="rect">
            <a:avLst/>
          </a:prstGeom>
          <a:solidFill>
            <a:srgbClr val="EAEAE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CHILD HEALTH PROVIDER OUTREACH</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a:xfrm>
            <a:off x="6353476" y="756971"/>
            <a:ext cx="5390295" cy="2057358"/>
          </a:xfrm>
          <a:prstGeom prst="rect">
            <a:avLst/>
          </a:prstGeom>
        </p:spPr>
        <p:txBody>
          <a:bodyPr wrap="square">
            <a:spAutoFit/>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69C7C"/>
                </a:solidFill>
                <a:effectLst/>
                <a:uLnTx/>
                <a:uFillTx/>
                <a:latin typeface="Calibri Light" panose="020F0302020204030204"/>
                <a:ea typeface="+mn-ea"/>
                <a:cs typeface="+mn-cs"/>
              </a:rPr>
              <a:t>HMG CORE COMPONENT </a:t>
            </a:r>
          </a:p>
          <a:p>
            <a:pPr marL="0" marR="0" lvl="0" indent="0" algn="l" defTabSz="64291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69C7C"/>
                </a:solidFill>
                <a:effectLst/>
                <a:uLnTx/>
                <a:uFillTx/>
                <a:latin typeface="Calibri Light" panose="020F0302020204030204"/>
                <a:ea typeface="+mn-ea"/>
                <a:cs typeface="+mn-cs"/>
              </a:rPr>
              <a:t>FAMILY &amp; COMMUNITY OUTREACH</a:t>
            </a:r>
          </a:p>
          <a:p>
            <a:pPr marL="0" marR="0" lvl="0" indent="0" algn="l" defTabSz="642915" rtl="0" eaLnBrk="1" fontAlgn="auto" latinLnBrk="0" hangingPunct="1">
              <a:lnSpc>
                <a:spcPct val="100000"/>
              </a:lnSpc>
              <a:spcBef>
                <a:spcPts val="0"/>
              </a:spcBef>
              <a:spcAft>
                <a:spcPts val="0"/>
              </a:spcAft>
              <a:buClrTx/>
              <a:buSzTx/>
              <a:buFontTx/>
              <a:buNone/>
              <a:tabLst/>
              <a:defRPr/>
            </a:pPr>
            <a:endParaRPr kumimoji="0" lang="en-US" sz="1969"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5" name="Rectangle 3"/>
          <p:cNvSpPr txBox="1">
            <a:spLocks noChangeArrowheads="1"/>
          </p:cNvSpPr>
          <p:nvPr/>
        </p:nvSpPr>
        <p:spPr>
          <a:xfrm>
            <a:off x="6354468" y="2927126"/>
            <a:ext cx="5661395" cy="3585185"/>
          </a:xfrm>
          <a:prstGeom prst="rect">
            <a:avLst/>
          </a:prstGeom>
        </p:spPr>
        <p:txBody>
          <a:bodyPr vert="horz" lIns="92075" tIns="46038" rIns="92075" bIns="46038"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rgbClr val="E19D39"/>
                </a:solidFill>
                <a:effectLst/>
                <a:uLnTx/>
                <a:uFillTx/>
                <a:latin typeface="Century Gothic" panose="020B0502020202020204" pitchFamily="34" charset="0"/>
                <a:ea typeface="Geneva"/>
                <a:cs typeface="Geneva"/>
              </a:rPr>
              <a:t>Four Key Activities </a:t>
            </a:r>
            <a:endParaRPr kumimoji="0" lang="en-US" altLang="en-US" sz="2800" b="0" i="0" u="none" strike="noStrike" kern="1200" cap="none" spc="0" normalizeH="0" baseline="0" noProof="0" dirty="0">
              <a:ln>
                <a:noFill/>
              </a:ln>
              <a:solidFill>
                <a:srgbClr val="E19D39"/>
              </a:solidFill>
              <a:effectLst/>
              <a:uLnTx/>
              <a:uFillTx/>
              <a:latin typeface="Helvetica Light"/>
              <a:ea typeface="Geneva"/>
              <a:cs typeface="Geneva"/>
            </a:endParaRPr>
          </a:p>
          <a:p>
            <a:pPr marL="457200" marR="0" lvl="0" indent="-457200" algn="l" defTabSz="914400" rtl="0" eaLnBrk="1" fontAlgn="auto" latinLnBrk="0" hangingPunct="1">
              <a:lnSpc>
                <a:spcPct val="90000"/>
              </a:lnSpc>
              <a:spcBef>
                <a:spcPts val="1000"/>
              </a:spcBef>
              <a:spcAft>
                <a:spcPts val="600"/>
              </a:spcAft>
              <a:buClr>
                <a:srgbClr val="169C7C"/>
              </a:buClr>
              <a:buSzTx/>
              <a:buFont typeface="+mj-lt"/>
              <a:buAutoNum type="arabicPeriod"/>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Engage community partners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600"/>
              </a:spcAft>
              <a:buClr>
                <a:srgbClr val="169C7C"/>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Host or participate in networking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events for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community-based providers </a:t>
            </a:r>
          </a:p>
          <a:p>
            <a:pPr marL="457200" marR="0" lvl="0" indent="-457200" algn="l" defTabSz="914400" rtl="0" eaLnBrk="1" fontAlgn="auto" latinLnBrk="0" hangingPunct="1">
              <a:lnSpc>
                <a:spcPct val="90000"/>
              </a:lnSpc>
              <a:spcBef>
                <a:spcPts val="1000"/>
              </a:spcBef>
              <a:spcAft>
                <a:spcPts val="600"/>
              </a:spcAft>
              <a:buClr>
                <a:srgbClr val="169C7C"/>
              </a:buClr>
              <a:buSzTx/>
              <a:buFont typeface="+mj-lt"/>
              <a:buAutoNum type="arabicPeriod"/>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Community events and trainings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600"/>
              </a:spcAft>
              <a:buClr>
                <a:srgbClr val="169C7C"/>
              </a:buClr>
              <a:buSzTx/>
              <a:buFont typeface="+mj-lt"/>
              <a:buAutoNum type="arabicPeriod"/>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Marketing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logo-black.png"/>
          <p:cNvPicPr>
            <a:picLocks noChangeAspect="1"/>
          </p:cNvPicPr>
          <p:nvPr/>
        </p:nvPicPr>
        <p:blipFill>
          <a:blip r:embed="rId11" cstate="print">
            <a:alphaModFix amt="80091"/>
            <a:extLst/>
          </a:blip>
          <a:stretch>
            <a:fillRect/>
          </a:stretch>
        </p:blipFill>
        <p:spPr>
          <a:xfrm>
            <a:off x="10170703" y="163336"/>
            <a:ext cx="1696641" cy="494026"/>
          </a:xfrm>
          <a:prstGeom prst="rect">
            <a:avLst/>
          </a:prstGeom>
          <a:ln w="12700">
            <a:miter lim="400000"/>
          </a:ln>
        </p:spPr>
      </p:pic>
    </p:spTree>
    <p:extLst>
      <p:ext uri="{BB962C8B-B14F-4D97-AF65-F5344CB8AC3E}">
        <p14:creationId xmlns:p14="http://schemas.microsoft.com/office/powerpoint/2010/main" val="30512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4500" fill="hold"/>
                                        <p:tgtEl>
                                          <p:spTgt spid="5"/>
                                        </p:tgtEl>
                                        <p:attrNameLst>
                                          <p:attrName>r</p:attrName>
                                        </p:attrNameLst>
                                      </p:cBhvr>
                                    </p:animRot>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4500" fill="hold"/>
                                        <p:tgtEl>
                                          <p:spTgt spid="6"/>
                                        </p:tgtEl>
                                        <p:attrNameLst>
                                          <p:attrName>r</p:attrName>
                                        </p:attrNameLst>
                                      </p:cBhvr>
                                    </p:animRot>
                                  </p:childTnLst>
                                </p:cTn>
                              </p:par>
                              <p:par>
                                <p:cTn id="9" presetID="8" presetClass="emph" presetSubtype="0" repeatCount="indefinite" fill="hold" nodeType="withEffect">
                                  <p:stCondLst>
                                    <p:cond delay="0"/>
                                  </p:stCondLst>
                                  <p:endCondLst>
                                    <p:cond evt="onNext" delay="0">
                                      <p:tgtEl>
                                        <p:sldTgt/>
                                      </p:tgtEl>
                                    </p:cond>
                                  </p:endCondLst>
                                  <p:childTnLst>
                                    <p:animRot by="21600000">
                                      <p:cBhvr>
                                        <p:cTn id="10" dur="4500" fill="hold"/>
                                        <p:tgtEl>
                                          <p:spTgt spid="8"/>
                                        </p:tgtEl>
                                        <p:attrNameLst>
                                          <p:attrName>r</p:attrName>
                                        </p:attrNameLst>
                                      </p:cBhvr>
                                    </p:animRot>
                                  </p:childTnLst>
                                </p:cTn>
                              </p:par>
                              <p:par>
                                <p:cTn id="11" presetID="8" presetClass="emph" presetSubtype="0" repeatCount="indefinite" fill="hold" nodeType="withEffect">
                                  <p:stCondLst>
                                    <p:cond delay="0"/>
                                  </p:stCondLst>
                                  <p:endCondLst>
                                    <p:cond evt="onNext" delay="0">
                                      <p:tgtEl>
                                        <p:sldTgt/>
                                      </p:tgtEl>
                                    </p:cond>
                                  </p:endCondLst>
                                  <p:childTnLst>
                                    <p:animRot by="21600000">
                                      <p:cBhvr>
                                        <p:cTn id="12" dur="45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0361" b="5393"/>
          <a:stretch/>
        </p:blipFill>
        <p:spPr>
          <a:xfrm>
            <a:off x="-657718" y="1197001"/>
            <a:ext cx="7687233" cy="5703960"/>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artisticPencilGrayscale pencilSize="0"/>
                    </a14:imgEffect>
                  </a14:imgLayer>
                </a14:imgProps>
              </a:ext>
              <a:ext uri="{28A0092B-C50C-407E-A947-70E740481C1C}">
                <a14:useLocalDpi xmlns:a14="http://schemas.microsoft.com/office/drawing/2010/main" val="0"/>
              </a:ext>
            </a:extLst>
          </a:blip>
          <a:stretch>
            <a:fillRect/>
          </a:stretch>
        </p:blipFill>
        <p:spPr>
          <a:xfrm>
            <a:off x="367825" y="1945108"/>
            <a:ext cx="2542076" cy="2585489"/>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artisticPencilGrayscale pencilSize="0"/>
                    </a14:imgEffect>
                  </a14:imgLayer>
                </a14:imgProps>
              </a:ext>
              <a:ext uri="{28A0092B-C50C-407E-A947-70E740481C1C}">
                <a14:useLocalDpi xmlns:a14="http://schemas.microsoft.com/office/drawing/2010/main" val="0"/>
              </a:ext>
            </a:extLst>
          </a:blip>
          <a:stretch>
            <a:fillRect/>
          </a:stretch>
        </p:blipFill>
        <p:spPr>
          <a:xfrm>
            <a:off x="2865541" y="1479420"/>
            <a:ext cx="2675243" cy="2661747"/>
          </a:xfrm>
          <a:prstGeom prst="rect">
            <a:avLst/>
          </a:prstGeom>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artisticPencilGrayscale/>
                    </a14:imgEffect>
                  </a14:imgLayer>
                </a14:imgProps>
              </a:ext>
              <a:ext uri="{28A0092B-C50C-407E-A947-70E740481C1C}">
                <a14:useLocalDpi xmlns:a14="http://schemas.microsoft.com/office/drawing/2010/main" val="0"/>
              </a:ext>
            </a:extLst>
          </a:blip>
          <a:stretch>
            <a:fillRect/>
          </a:stretch>
        </p:blipFill>
        <p:spPr>
          <a:xfrm>
            <a:off x="732969" y="4006020"/>
            <a:ext cx="2640753" cy="2685851"/>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52391" y="3538305"/>
            <a:ext cx="2619047" cy="2663774"/>
          </a:xfrm>
          <a:prstGeom prst="rect">
            <a:avLst/>
          </a:prstGeom>
        </p:spPr>
      </p:pic>
      <p:sp>
        <p:nvSpPr>
          <p:cNvPr id="9" name="TextBox 8"/>
          <p:cNvSpPr txBox="1"/>
          <p:nvPr/>
        </p:nvSpPr>
        <p:spPr>
          <a:xfrm>
            <a:off x="1579924" y="5055175"/>
            <a:ext cx="936703" cy="600164"/>
          </a:xfrm>
          <a:prstGeom prst="rect">
            <a:avLst/>
          </a:prstGeom>
          <a:solidFill>
            <a:srgbClr val="EAEAE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DATA COLLECTION &amp; ANALYSIS</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1155899" y="2969488"/>
            <a:ext cx="966354" cy="600164"/>
          </a:xfrm>
          <a:prstGeom prst="rect">
            <a:avLst/>
          </a:prstGeom>
          <a:solidFill>
            <a:srgbClr val="EAEAE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CENTRALIZED ACCESS POINT</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3716249" y="2477039"/>
            <a:ext cx="947854" cy="600164"/>
          </a:xfrm>
          <a:prstGeom prst="rect">
            <a:avLst/>
          </a:prstGeom>
          <a:solidFill>
            <a:srgbClr val="EAEAE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FAMILY &amp; COMMUNITY OUTREACH</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p:cNvSpPr/>
          <p:nvPr/>
        </p:nvSpPr>
        <p:spPr>
          <a:xfrm>
            <a:off x="6347132" y="830434"/>
            <a:ext cx="5758508" cy="2246769"/>
          </a:xfrm>
          <a:prstGeom prst="rect">
            <a:avLst/>
          </a:prstGeom>
        </p:spPr>
        <p:txBody>
          <a:bodyPr wrap="square">
            <a:spAutoFit/>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D4299"/>
                </a:solidFill>
                <a:effectLst/>
                <a:uLnTx/>
                <a:uFillTx/>
                <a:latin typeface="Calibri Light" panose="020F0302020204030204" pitchFamily="34" charset="0"/>
                <a:ea typeface="+mn-ea"/>
                <a:cs typeface="Calibri Light" panose="020F0302020204030204" pitchFamily="34" charset="0"/>
              </a:rPr>
              <a:t>HMG CORE COMPONENT </a:t>
            </a:r>
          </a:p>
          <a:p>
            <a:pPr marL="0" marR="0" lvl="0" indent="0" algn="l" defTabSz="64291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D4299"/>
                </a:solidFill>
                <a:effectLst/>
                <a:uLnTx/>
                <a:uFillTx/>
                <a:latin typeface="Calibri Light" panose="020F0302020204030204" pitchFamily="34" charset="0"/>
                <a:ea typeface="+mn-ea"/>
                <a:cs typeface="Calibri Light" panose="020F0302020204030204" pitchFamily="34" charset="0"/>
              </a:rPr>
              <a:t>CHILD </a:t>
            </a:r>
            <a:r>
              <a:rPr kumimoji="0" lang="en-US" sz="3600" b="0" i="0" u="none" strike="noStrike" kern="1200" cap="none" spc="0" normalizeH="0" baseline="0" noProof="0" dirty="0" smtClean="0">
                <a:ln>
                  <a:noFill/>
                </a:ln>
                <a:solidFill>
                  <a:srgbClr val="7D4299"/>
                </a:solidFill>
                <a:effectLst/>
                <a:uLnTx/>
                <a:uFillTx/>
                <a:latin typeface="Calibri Light" panose="020F0302020204030204" pitchFamily="34" charset="0"/>
                <a:ea typeface="+mn-ea"/>
                <a:cs typeface="Calibri Light" panose="020F0302020204030204" pitchFamily="34" charset="0"/>
              </a:rPr>
              <a:t>HEALTH </a:t>
            </a:r>
            <a:r>
              <a:rPr kumimoji="0" lang="en-US" sz="3600" b="0" i="0" u="none" strike="noStrike" kern="1200" cap="none" spc="0" normalizeH="0" baseline="0" noProof="0" dirty="0">
                <a:ln>
                  <a:noFill/>
                </a:ln>
                <a:solidFill>
                  <a:srgbClr val="7D4299"/>
                </a:solidFill>
                <a:effectLst/>
                <a:uLnTx/>
                <a:uFillTx/>
                <a:latin typeface="Calibri Light" panose="020F0302020204030204" pitchFamily="34" charset="0"/>
                <a:ea typeface="+mn-ea"/>
                <a:cs typeface="Calibri Light" panose="020F0302020204030204" pitchFamily="34" charset="0"/>
              </a:rPr>
              <a:t>CARE PROVIDER OUTREACH </a:t>
            </a:r>
          </a:p>
          <a:p>
            <a:pPr marL="0" marR="0" lvl="0" indent="0" algn="l" defTabSz="64291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7D4299"/>
              </a:solidFill>
              <a:effectLst/>
              <a:uLnTx/>
              <a:uFillTx/>
              <a:latin typeface="Calibri Light" panose="020F0302020204030204"/>
              <a:ea typeface="+mn-ea"/>
              <a:cs typeface="+mn-cs"/>
            </a:endParaRPr>
          </a:p>
        </p:txBody>
      </p:sp>
      <p:sp>
        <p:nvSpPr>
          <p:cNvPr id="14" name="Rectangle 3"/>
          <p:cNvSpPr txBox="1">
            <a:spLocks noChangeArrowheads="1"/>
          </p:cNvSpPr>
          <p:nvPr/>
        </p:nvSpPr>
        <p:spPr>
          <a:xfrm>
            <a:off x="6367526" y="2843635"/>
            <a:ext cx="5589122" cy="3622191"/>
          </a:xfrm>
          <a:prstGeom prst="rect">
            <a:avLst/>
          </a:prstGeom>
        </p:spPr>
        <p:txBody>
          <a:bodyPr vert="horz" lIns="92075" tIns="46038" rIns="92075" bIns="46038"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rgbClr val="E19D39"/>
                </a:solidFill>
                <a:effectLst/>
                <a:uLnTx/>
                <a:uFillTx/>
                <a:latin typeface="Century Gothic" panose="020B0502020202020204" pitchFamily="34" charset="0"/>
                <a:ea typeface="Geneva"/>
                <a:cs typeface="Geneva"/>
              </a:rPr>
              <a:t>Four Key Activities </a:t>
            </a:r>
            <a:endParaRPr kumimoji="0" lang="en-US" altLang="en-US" sz="2800" b="0" i="0" u="none" strike="noStrike" kern="1200" cap="none" spc="0" normalizeH="0" baseline="0" noProof="0" dirty="0">
              <a:ln>
                <a:noFill/>
              </a:ln>
              <a:solidFill>
                <a:srgbClr val="E19D39"/>
              </a:solidFill>
              <a:effectLst/>
              <a:uLnTx/>
              <a:uFillTx/>
              <a:latin typeface="Calibri" panose="020F0502020204030204"/>
              <a:ea typeface="Geneva"/>
              <a:cs typeface="Geneva"/>
            </a:endParaRPr>
          </a:p>
          <a:p>
            <a:pPr marL="457200" marR="0" lvl="0" indent="-457200" algn="l" defTabSz="914400" rtl="0" eaLnBrk="1" fontAlgn="auto" latinLnBrk="0" hangingPunct="1">
              <a:lnSpc>
                <a:spcPct val="90000"/>
              </a:lnSpc>
              <a:spcBef>
                <a:spcPts val="1000"/>
              </a:spcBef>
              <a:spcAft>
                <a:spcPts val="600"/>
              </a:spcAft>
              <a:buClr>
                <a:srgbClr val="7D4299"/>
              </a:buClr>
              <a:buSzTx/>
              <a:buFont typeface="+mj-lt"/>
              <a:buAutoNum type="arabicPeriod"/>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Physician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Champion</a:t>
            </a:r>
          </a:p>
          <a:p>
            <a:pPr marL="457200" marR="0" lvl="0" indent="-457200" algn="l" defTabSz="914400" rtl="0" eaLnBrk="1" fontAlgn="auto" latinLnBrk="0" hangingPunct="1">
              <a:lnSpc>
                <a:spcPct val="90000"/>
              </a:lnSpc>
              <a:spcBef>
                <a:spcPts val="1000"/>
              </a:spcBef>
              <a:spcAft>
                <a:spcPts val="600"/>
              </a:spcAft>
              <a:buClr>
                <a:srgbClr val="7D4299"/>
              </a:buClr>
              <a:buSzTx/>
              <a:buFont typeface="+mj-lt"/>
              <a:buAutoNum type="arabicPeriod"/>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Training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on developmental surveillance and screening </a:t>
            </a:r>
          </a:p>
          <a:p>
            <a:pPr marL="457200" marR="0" lvl="0" indent="-457200" algn="l" defTabSz="914400" rtl="0" eaLnBrk="1" fontAlgn="auto" latinLnBrk="0" hangingPunct="1">
              <a:lnSpc>
                <a:spcPct val="90000"/>
              </a:lnSpc>
              <a:spcBef>
                <a:spcPts val="1000"/>
              </a:spcBef>
              <a:spcAft>
                <a:spcPts val="600"/>
              </a:spcAft>
              <a:buClr>
                <a:srgbClr val="7D4299"/>
              </a:buClr>
              <a:buSzTx/>
              <a:buFont typeface="+mj-lt"/>
              <a:buAutoNum type="arabicPeriod"/>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Training referral and linkage through HMG</a:t>
            </a:r>
          </a:p>
          <a:p>
            <a:pPr marL="457200" marR="0" lvl="0" indent="-457200" algn="l" defTabSz="914400" rtl="0" eaLnBrk="1" fontAlgn="auto" latinLnBrk="0" hangingPunct="1">
              <a:lnSpc>
                <a:spcPct val="90000"/>
              </a:lnSpc>
              <a:spcBef>
                <a:spcPts val="1000"/>
              </a:spcBef>
              <a:spcAft>
                <a:spcPts val="600"/>
              </a:spcAft>
              <a:buClr>
                <a:srgbClr val="7D4299"/>
              </a:buClr>
              <a:buSzTx/>
              <a:buFont typeface="+mj-lt"/>
              <a:buAutoNum type="arabicPeriod"/>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Closing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feedback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loop</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logo-black.png"/>
          <p:cNvPicPr>
            <a:picLocks noChangeAspect="1"/>
          </p:cNvPicPr>
          <p:nvPr/>
        </p:nvPicPr>
        <p:blipFill>
          <a:blip r:embed="rId11" cstate="print">
            <a:alphaModFix amt="80091"/>
            <a:extLst/>
          </a:blip>
          <a:stretch>
            <a:fillRect/>
          </a:stretch>
        </p:blipFill>
        <p:spPr>
          <a:xfrm>
            <a:off x="10170703" y="163336"/>
            <a:ext cx="1696641" cy="494026"/>
          </a:xfrm>
          <a:prstGeom prst="rect">
            <a:avLst/>
          </a:prstGeom>
          <a:ln w="12700">
            <a:miter lim="400000"/>
          </a:ln>
        </p:spPr>
      </p:pic>
    </p:spTree>
    <p:extLst>
      <p:ext uri="{BB962C8B-B14F-4D97-AF65-F5344CB8AC3E}">
        <p14:creationId xmlns:p14="http://schemas.microsoft.com/office/powerpoint/2010/main" val="381908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4500" fill="hold"/>
                                        <p:tgtEl>
                                          <p:spTgt spid="5"/>
                                        </p:tgtEl>
                                        <p:attrNameLst>
                                          <p:attrName>r</p:attrName>
                                        </p:attrNameLst>
                                      </p:cBhvr>
                                    </p:animRot>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4500" fill="hold"/>
                                        <p:tgtEl>
                                          <p:spTgt spid="6"/>
                                        </p:tgtEl>
                                        <p:attrNameLst>
                                          <p:attrName>r</p:attrName>
                                        </p:attrNameLst>
                                      </p:cBhvr>
                                    </p:animRot>
                                  </p:childTnLst>
                                </p:cTn>
                              </p:par>
                              <p:par>
                                <p:cTn id="9" presetID="8" presetClass="emph" presetSubtype="0" repeatCount="indefinite" fill="hold" nodeType="withEffect">
                                  <p:stCondLst>
                                    <p:cond delay="0"/>
                                  </p:stCondLst>
                                  <p:endCondLst>
                                    <p:cond evt="onNext" delay="0">
                                      <p:tgtEl>
                                        <p:sldTgt/>
                                      </p:tgtEl>
                                    </p:cond>
                                  </p:endCondLst>
                                  <p:childTnLst>
                                    <p:animRot by="21600000">
                                      <p:cBhvr>
                                        <p:cTn id="10" dur="4500" fill="hold"/>
                                        <p:tgtEl>
                                          <p:spTgt spid="8"/>
                                        </p:tgtEl>
                                        <p:attrNameLst>
                                          <p:attrName>r</p:attrName>
                                        </p:attrNameLst>
                                      </p:cBhvr>
                                    </p:animRot>
                                  </p:childTnLst>
                                </p:cTn>
                              </p:par>
                              <p:par>
                                <p:cTn id="11" presetID="8" presetClass="emph" presetSubtype="0" repeatCount="indefinite" fill="hold" nodeType="withEffect">
                                  <p:stCondLst>
                                    <p:cond delay="0"/>
                                  </p:stCondLst>
                                  <p:endCondLst>
                                    <p:cond evt="onNext" delay="0">
                                      <p:tgtEl>
                                        <p:sldTgt/>
                                      </p:tgtEl>
                                    </p:cond>
                                  </p:endCondLst>
                                  <p:childTnLst>
                                    <p:animRot by="21600000">
                                      <p:cBhvr>
                                        <p:cTn id="12" dur="45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0361" b="5393"/>
          <a:stretch/>
        </p:blipFill>
        <p:spPr>
          <a:xfrm>
            <a:off x="-699281" y="1245596"/>
            <a:ext cx="7687233" cy="5703960"/>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artisticPencilGrayscale pencilSize="0"/>
                    </a14:imgEffect>
                  </a14:imgLayer>
                </a14:imgProps>
              </a:ext>
              <a:ext uri="{28A0092B-C50C-407E-A947-70E740481C1C}">
                <a14:useLocalDpi xmlns:a14="http://schemas.microsoft.com/office/drawing/2010/main" val="0"/>
              </a:ext>
            </a:extLst>
          </a:blip>
          <a:stretch>
            <a:fillRect/>
          </a:stretch>
        </p:blipFill>
        <p:spPr>
          <a:xfrm>
            <a:off x="287193" y="1980675"/>
            <a:ext cx="2656185" cy="2701547"/>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artisticPencilGrayscale pencilSize="0"/>
                    </a14:imgEffect>
                  </a14:imgLayer>
                </a14:imgProps>
              </a:ext>
              <a:ext uri="{28A0092B-C50C-407E-A947-70E740481C1C}">
                <a14:useLocalDpi xmlns:a14="http://schemas.microsoft.com/office/drawing/2010/main" val="0"/>
              </a:ext>
            </a:extLst>
          </a:blip>
          <a:stretch>
            <a:fillRect/>
          </a:stretch>
        </p:blipFill>
        <p:spPr>
          <a:xfrm>
            <a:off x="2828489" y="1448545"/>
            <a:ext cx="2679820" cy="2666301"/>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015" y="4114846"/>
            <a:ext cx="2640753" cy="2685851"/>
          </a:xfrm>
          <a:prstGeom prst="rect">
            <a:avLst/>
          </a:prstGeom>
        </p:spPr>
      </p:pic>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artisticPencilGrayscale pencilSize="0"/>
                    </a14:imgEffect>
                  </a14:imgLayer>
                </a14:imgProps>
              </a:ext>
              <a:ext uri="{28A0092B-C50C-407E-A947-70E740481C1C}">
                <a14:useLocalDpi xmlns:a14="http://schemas.microsoft.com/office/drawing/2010/main" val="0"/>
              </a:ext>
            </a:extLst>
          </a:blip>
          <a:stretch>
            <a:fillRect/>
          </a:stretch>
        </p:blipFill>
        <p:spPr>
          <a:xfrm>
            <a:off x="3144336" y="3631531"/>
            <a:ext cx="2619047" cy="2663774"/>
          </a:xfrm>
          <a:prstGeom prst="rect">
            <a:avLst/>
          </a:prstGeom>
        </p:spPr>
      </p:pic>
      <p:sp>
        <p:nvSpPr>
          <p:cNvPr id="9" name="TextBox 8"/>
          <p:cNvSpPr txBox="1"/>
          <p:nvPr/>
        </p:nvSpPr>
        <p:spPr>
          <a:xfrm>
            <a:off x="3639990" y="2480271"/>
            <a:ext cx="1056819" cy="600164"/>
          </a:xfrm>
          <a:prstGeom prst="rect">
            <a:avLst/>
          </a:prstGeom>
          <a:solidFill>
            <a:srgbClr val="EAEAE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FAMILY &amp; COMMUNITY OUTREACH</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1136096" y="3031367"/>
            <a:ext cx="965235" cy="600164"/>
          </a:xfrm>
          <a:prstGeom prst="rect">
            <a:avLst/>
          </a:prstGeom>
          <a:solidFill>
            <a:srgbClr val="EAEAE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CENTRALIZED ACCESS POINT</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6887722" y="4097576"/>
            <a:ext cx="953681" cy="299461"/>
          </a:xfrm>
          <a:prstGeom prst="rect">
            <a:avLst/>
          </a:prstGeom>
          <a:solidFill>
            <a:srgbClr val="EAEAE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3997173" y="4578697"/>
            <a:ext cx="913371" cy="769441"/>
          </a:xfrm>
          <a:prstGeom prst="rect">
            <a:avLst/>
          </a:prstGeom>
          <a:solidFill>
            <a:srgbClr val="EAEAE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CHILD HEALTH PROVIDER OUTREACH</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a:xfrm>
            <a:off x="6151925" y="1109568"/>
            <a:ext cx="6308994" cy="1503360"/>
          </a:xfrm>
          <a:prstGeom prst="rect">
            <a:avLst/>
          </a:prstGeom>
        </p:spPr>
        <p:txBody>
          <a:bodyPr wrap="square">
            <a:spAutoFit/>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FBAEB"/>
                </a:solidFill>
                <a:effectLst/>
                <a:uLnTx/>
                <a:uFillTx/>
                <a:latin typeface="Calibri Light" panose="020F0302020204030204"/>
                <a:ea typeface="+mn-ea"/>
                <a:cs typeface="+mn-cs"/>
              </a:rPr>
              <a:t>HMG CORE COMPONENT </a:t>
            </a:r>
          </a:p>
          <a:p>
            <a:pPr marL="0" marR="0" lvl="0" indent="0" algn="l" defTabSz="64291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FBAEB"/>
                </a:solidFill>
                <a:effectLst/>
                <a:uLnTx/>
                <a:uFillTx/>
                <a:latin typeface="Calibri Light" panose="020F0302020204030204"/>
                <a:ea typeface="+mn-ea"/>
                <a:cs typeface="+mn-cs"/>
              </a:rPr>
              <a:t>DATA COLLECTION &amp; ANALYSIS</a:t>
            </a:r>
          </a:p>
          <a:p>
            <a:pPr marL="0" marR="0" lvl="0" indent="0" algn="l" defTabSz="642915" rtl="0" eaLnBrk="1" fontAlgn="auto" latinLnBrk="0" hangingPunct="1">
              <a:lnSpc>
                <a:spcPct val="100000"/>
              </a:lnSpc>
              <a:spcBef>
                <a:spcPts val="0"/>
              </a:spcBef>
              <a:spcAft>
                <a:spcPts val="0"/>
              </a:spcAft>
              <a:buClrTx/>
              <a:buSzTx/>
              <a:buFontTx/>
              <a:buNone/>
              <a:tabLst/>
              <a:defRPr/>
            </a:pPr>
            <a:endParaRPr kumimoji="0" lang="en-US" sz="1969"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5" name="Rectangle 3"/>
          <p:cNvSpPr txBox="1">
            <a:spLocks noChangeArrowheads="1"/>
          </p:cNvSpPr>
          <p:nvPr/>
        </p:nvSpPr>
        <p:spPr>
          <a:xfrm>
            <a:off x="6235467" y="2755643"/>
            <a:ext cx="5620560" cy="3516725"/>
          </a:xfrm>
          <a:prstGeom prst="rect">
            <a:avLst/>
          </a:prstGeom>
        </p:spPr>
        <p:txBody>
          <a:bodyPr vert="horz" lIns="92075" tIns="46038" rIns="92075" bIns="46038"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rgbClr val="E19D39"/>
                </a:solidFill>
                <a:effectLst/>
                <a:uLnTx/>
                <a:uFillTx/>
                <a:latin typeface="Century Gothic" panose="020B0502020202020204" pitchFamily="34" charset="0"/>
                <a:ea typeface="Geneva"/>
                <a:cs typeface="Geneva"/>
              </a:rPr>
              <a:t>Four Key Activities </a:t>
            </a:r>
          </a:p>
          <a:p>
            <a:pPr marL="457200" marR="0" lvl="0" indent="-457200" algn="l" defTabSz="914400" rtl="0" eaLnBrk="1" fontAlgn="auto" latinLnBrk="0" hangingPunct="1">
              <a:lnSpc>
                <a:spcPct val="90000"/>
              </a:lnSpc>
              <a:spcBef>
                <a:spcPts val="1000"/>
              </a:spcBef>
              <a:spcAft>
                <a:spcPts val="600"/>
              </a:spcAft>
              <a:buClr>
                <a:srgbClr val="1FBAEB"/>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Annual reporting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to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National Center</a:t>
            </a:r>
          </a:p>
          <a:p>
            <a:pPr marL="457200" marR="0" lvl="0" indent="-457200" algn="l" defTabSz="914400" rtl="0" eaLnBrk="1" fontAlgn="auto" latinLnBrk="0" hangingPunct="1">
              <a:lnSpc>
                <a:spcPct val="90000"/>
              </a:lnSpc>
              <a:spcBef>
                <a:spcPts val="1000"/>
              </a:spcBef>
              <a:spcAft>
                <a:spcPts val="600"/>
              </a:spcAft>
              <a:buClr>
                <a:srgbClr val="1FBAEB"/>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Data sharing across partners</a:t>
            </a:r>
          </a:p>
          <a:p>
            <a:pPr marL="457200" marR="0" lvl="0" indent="-457200" algn="l" defTabSz="914400" rtl="0" eaLnBrk="1" fontAlgn="auto" latinLnBrk="0" hangingPunct="1">
              <a:lnSpc>
                <a:spcPct val="90000"/>
              </a:lnSpc>
              <a:spcBef>
                <a:spcPts val="1000"/>
              </a:spcBef>
              <a:spcAft>
                <a:spcPts val="600"/>
              </a:spcAft>
              <a:buClr>
                <a:srgbClr val="1FBAEB"/>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Continuous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quality improvement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600"/>
              </a:spcAft>
              <a:buClr>
                <a:srgbClr val="1FBAEB"/>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Community change through data </a:t>
            </a:r>
          </a:p>
        </p:txBody>
      </p:sp>
      <p:pic>
        <p:nvPicPr>
          <p:cNvPr id="16" name="logo-black.png"/>
          <p:cNvPicPr>
            <a:picLocks noChangeAspect="1"/>
          </p:cNvPicPr>
          <p:nvPr/>
        </p:nvPicPr>
        <p:blipFill>
          <a:blip r:embed="rId11" cstate="print">
            <a:alphaModFix amt="80091"/>
            <a:extLst/>
          </a:blip>
          <a:stretch>
            <a:fillRect/>
          </a:stretch>
        </p:blipFill>
        <p:spPr>
          <a:xfrm>
            <a:off x="10170703" y="163336"/>
            <a:ext cx="1696641" cy="494026"/>
          </a:xfrm>
          <a:prstGeom prst="rect">
            <a:avLst/>
          </a:prstGeom>
          <a:ln w="12700">
            <a:miter lim="400000"/>
          </a:ln>
        </p:spPr>
      </p:pic>
    </p:spTree>
    <p:extLst>
      <p:ext uri="{BB962C8B-B14F-4D97-AF65-F5344CB8AC3E}">
        <p14:creationId xmlns:p14="http://schemas.microsoft.com/office/powerpoint/2010/main" val="270132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4500" fill="hold"/>
                                        <p:tgtEl>
                                          <p:spTgt spid="5"/>
                                        </p:tgtEl>
                                        <p:attrNameLst>
                                          <p:attrName>r</p:attrName>
                                        </p:attrNameLst>
                                      </p:cBhvr>
                                    </p:animRot>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4500" fill="hold"/>
                                        <p:tgtEl>
                                          <p:spTgt spid="6"/>
                                        </p:tgtEl>
                                        <p:attrNameLst>
                                          <p:attrName>r</p:attrName>
                                        </p:attrNameLst>
                                      </p:cBhvr>
                                    </p:animRot>
                                  </p:childTnLst>
                                </p:cTn>
                              </p:par>
                              <p:par>
                                <p:cTn id="9" presetID="8" presetClass="emph" presetSubtype="0" repeatCount="indefinite" fill="hold" nodeType="withEffect">
                                  <p:stCondLst>
                                    <p:cond delay="0"/>
                                  </p:stCondLst>
                                  <p:endCondLst>
                                    <p:cond evt="onNext" delay="0">
                                      <p:tgtEl>
                                        <p:sldTgt/>
                                      </p:tgtEl>
                                    </p:cond>
                                  </p:endCondLst>
                                  <p:childTnLst>
                                    <p:animRot by="21600000">
                                      <p:cBhvr>
                                        <p:cTn id="10" dur="4500" fill="hold"/>
                                        <p:tgtEl>
                                          <p:spTgt spid="8"/>
                                        </p:tgtEl>
                                        <p:attrNameLst>
                                          <p:attrName>r</p:attrName>
                                        </p:attrNameLst>
                                      </p:cBhvr>
                                    </p:animRot>
                                  </p:childTnLst>
                                </p:cTn>
                              </p:par>
                              <p:par>
                                <p:cTn id="11" presetID="8" presetClass="emph" presetSubtype="0" repeatCount="indefinite" fill="hold" nodeType="withEffect">
                                  <p:stCondLst>
                                    <p:cond delay="0"/>
                                  </p:stCondLst>
                                  <p:endCondLst>
                                    <p:cond evt="onNext" delay="0">
                                      <p:tgtEl>
                                        <p:sldTgt/>
                                      </p:tgtEl>
                                    </p:cond>
                                  </p:endCondLst>
                                  <p:childTnLst>
                                    <p:animRot by="21600000">
                                      <p:cBhvr>
                                        <p:cTn id="12" dur="45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3"/>
          <p:cNvSpPr txBox="1">
            <a:spLocks/>
          </p:cNvSpPr>
          <p:nvPr/>
        </p:nvSpPr>
        <p:spPr>
          <a:xfrm>
            <a:off x="1014761" y="2630342"/>
            <a:ext cx="8198154" cy="11032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4800" dirty="0" smtClean="0">
                <a:solidFill>
                  <a:schemeClr val="bg1"/>
                </a:solidFill>
                <a:latin typeface="Calibri Light" panose="020F0302020204030204" pitchFamily="34" charset="0"/>
                <a:ea typeface="Lato" charset="0"/>
                <a:cs typeface="Calibri Light" panose="020F0302020204030204" pitchFamily="34" charset="0"/>
              </a:rPr>
              <a:t>The Help Me Grow Model’s Structural Requirements</a:t>
            </a:r>
            <a:endParaRPr lang="en-US" sz="4800" dirty="0">
              <a:solidFill>
                <a:schemeClr val="bg1"/>
              </a:solidFill>
              <a:latin typeface="Calibri Light" panose="020F0302020204030204" pitchFamily="34" charset="0"/>
              <a:ea typeface="Lato" charset="0"/>
              <a:cs typeface="Calibri Light" panose="020F0302020204030204" pitchFamily="34" charset="0"/>
            </a:endParaRPr>
          </a:p>
        </p:txBody>
      </p:sp>
    </p:spTree>
    <p:extLst>
      <p:ext uri="{BB962C8B-B14F-4D97-AF65-F5344CB8AC3E}">
        <p14:creationId xmlns:p14="http://schemas.microsoft.com/office/powerpoint/2010/main" val="2781585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12"/>
          <p:cNvSpPr/>
          <p:nvPr/>
        </p:nvSpPr>
        <p:spPr>
          <a:xfrm>
            <a:off x="741679" y="2013054"/>
            <a:ext cx="5804085" cy="1182644"/>
          </a:xfrm>
          <a:prstGeom prst="rect">
            <a:avLst/>
          </a:prstGeom>
          <a:solidFill>
            <a:schemeClr val="bg1"/>
          </a:solidFill>
          <a:ln w="12700">
            <a:noFill/>
            <a:miter lim="400000"/>
          </a:ln>
          <a:extLst>
            <a:ext uri="{C572A759-6A51-4108-AA02-DFA0A04FC94B}">
              <ma14:wrappingTextBoxFlag xmlns:ma14="http://schemas.microsoft.com/office/mac/drawingml/2011/main" xmlns="" val="1"/>
            </a:ext>
          </a:extLst>
        </p:spPr>
        <p:txBody>
          <a:bodyPr lIns="35719" tIns="35719" rIns="35719" bIns="35719">
            <a:noAutofit/>
          </a:bodyPr>
          <a:lstStyle>
            <a:lvl1pPr algn="l">
              <a:defRPr sz="1400" spc="28">
                <a:solidFill>
                  <a:srgbClr val="373737"/>
                </a:solidFill>
                <a:latin typeface="Lato Regular"/>
                <a:ea typeface="Lato Regular"/>
                <a:cs typeface="Lato Regular"/>
                <a:sym typeface="Lato Regular"/>
              </a:defRPr>
            </a:lvl1pPr>
          </a:lstStyle>
          <a:p>
            <a:pPr marL="0" marR="0" lvl="0" indent="0" algn="l" defTabSz="410751" rtl="0" eaLnBrk="1" fontAlgn="auto" latinLnBrk="0" hangingPunct="0">
              <a:lnSpc>
                <a:spcPct val="100000"/>
              </a:lnSpc>
              <a:spcBef>
                <a:spcPts val="0"/>
              </a:spcBef>
              <a:spcAft>
                <a:spcPts val="0"/>
              </a:spcAft>
              <a:buClrTx/>
              <a:buSzTx/>
              <a:buFontTx/>
              <a:buNone/>
              <a:tabLst/>
              <a:defRPr/>
            </a:pPr>
            <a:r>
              <a:rPr kumimoji="0" lang="en-US" sz="2400" i="0" u="none" strike="noStrike" kern="0" cap="none" spc="20" normalizeH="0" baseline="0" noProof="0" dirty="0" smtClean="0">
                <a:ln>
                  <a:noFill/>
                </a:ln>
                <a:solidFill>
                  <a:srgbClr val="24A1A8"/>
                </a:solidFill>
                <a:effectLst/>
                <a:uLnTx/>
                <a:uFillTx/>
                <a:latin typeface="Calibri Light" panose="020F0302020204030204" pitchFamily="34" charset="0"/>
                <a:cs typeface="Calibri Light" panose="020F0302020204030204" pitchFamily="34" charset="0"/>
                <a:sym typeface="Lato Regular"/>
              </a:rPr>
              <a:t>Organizing</a:t>
            </a:r>
            <a:r>
              <a:rPr kumimoji="0" lang="en-US" sz="2400" i="0" u="none" strike="noStrike" kern="0" cap="none" spc="20" normalizeH="0" noProof="0" dirty="0" smtClean="0">
                <a:ln>
                  <a:noFill/>
                </a:ln>
                <a:solidFill>
                  <a:srgbClr val="24A1A8"/>
                </a:solidFill>
                <a:effectLst/>
                <a:uLnTx/>
                <a:uFillTx/>
                <a:latin typeface="Calibri Light" panose="020F0302020204030204" pitchFamily="34" charset="0"/>
                <a:cs typeface="Calibri Light" panose="020F0302020204030204" pitchFamily="34" charset="0"/>
                <a:sym typeface="Lato Regular"/>
              </a:rPr>
              <a:t> Entity</a:t>
            </a:r>
            <a:endParaRPr kumimoji="0" lang="en-US" sz="2400" i="0" u="none" strike="noStrike" kern="0" cap="none" spc="20" normalizeH="0" baseline="0" noProof="0" dirty="0">
              <a:ln>
                <a:noFill/>
              </a:ln>
              <a:solidFill>
                <a:srgbClr val="24A1A8"/>
              </a:solidFill>
              <a:effectLst/>
              <a:uLnTx/>
              <a:uFillTx/>
              <a:latin typeface="Calibri Light" panose="020F0302020204030204" pitchFamily="34" charset="0"/>
              <a:cs typeface="Calibri Light" panose="020F0302020204030204" pitchFamily="34" charset="0"/>
              <a:sym typeface="Lato Regular"/>
            </a:endParaRPr>
          </a:p>
          <a:p>
            <a:pPr marL="342900" marR="0" lvl="0" indent="-342900" algn="l" defTabSz="410751"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2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Lato Regular"/>
              </a:rPr>
              <a:t>Guides vision and strategy at the state and local levels</a:t>
            </a:r>
          </a:p>
          <a:p>
            <a:pPr marL="342900" marR="0" lvl="0" indent="-342900" algn="l" defTabSz="410751"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2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Lato Regular"/>
              </a:rPr>
              <a:t>Supports alignment of activities across local systems</a:t>
            </a:r>
          </a:p>
          <a:p>
            <a:pPr marL="342900" marR="0" lvl="0" indent="-342900" algn="l" defTabSz="410751"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2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Lato Regular"/>
              </a:rPr>
              <a:t>Facilitates shared measurement practices</a:t>
            </a:r>
          </a:p>
          <a:p>
            <a:pPr marL="342900" marR="0" lvl="0" indent="-342900" algn="l" defTabSz="410751"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2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Lato Regular"/>
              </a:rPr>
              <a:t>Advances policy through identification of gaps &amp; barriers</a:t>
            </a:r>
          </a:p>
        </p:txBody>
      </p:sp>
      <p:sp>
        <p:nvSpPr>
          <p:cNvPr id="24" name="Shape 213"/>
          <p:cNvSpPr/>
          <p:nvPr/>
        </p:nvSpPr>
        <p:spPr>
          <a:xfrm>
            <a:off x="657554" y="529528"/>
            <a:ext cx="6207186" cy="65113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oAutofit/>
          </a:bodyPr>
          <a:lstStyle/>
          <a:p>
            <a:pPr marL="0" marR="0" lvl="0" indent="0" algn="l" defTabSz="410751" rtl="0" eaLnBrk="1" fontAlgn="auto" latinLnBrk="0" hangingPunct="0">
              <a:lnSpc>
                <a:spcPct val="90000"/>
              </a:lnSpc>
              <a:spcBef>
                <a:spcPts val="0"/>
              </a:spcBef>
              <a:spcAft>
                <a:spcPts val="0"/>
              </a:spcAft>
              <a:buClrTx/>
              <a:buSzTx/>
              <a:buFontTx/>
              <a:buNone/>
              <a:tabLst/>
              <a:defRPr sz="2800" spc="56">
                <a:solidFill>
                  <a:srgbClr val="373737"/>
                </a:solidFill>
                <a:latin typeface="Lato Bold"/>
                <a:ea typeface="Lato Bold"/>
                <a:cs typeface="Lato Bold"/>
                <a:sym typeface="Lato Bold"/>
              </a:defRPr>
            </a:pPr>
            <a:r>
              <a:rPr kumimoji="0" lang="en-US" sz="4000" b="0" i="0" u="none" strike="noStrike" kern="0" cap="none" spc="39" normalizeH="0" baseline="0" noProof="0" dirty="0">
                <a:ln>
                  <a:noFill/>
                </a:ln>
                <a:solidFill>
                  <a:srgbClr val="DA5527"/>
                </a:solidFill>
                <a:effectLst/>
                <a:uLnTx/>
                <a:uFillTx/>
                <a:latin typeface="Calibri Light" panose="020F0302020204030204" pitchFamily="34" charset="0"/>
                <a:cs typeface="Calibri Light" panose="020F0302020204030204" pitchFamily="34" charset="0"/>
                <a:sym typeface="Lato Bold"/>
              </a:rPr>
              <a:t>Help Me Grow Model</a:t>
            </a:r>
          </a:p>
          <a:p>
            <a:pPr marL="0" marR="0" lvl="0" indent="0" algn="l" defTabSz="410751" rtl="0" eaLnBrk="1" fontAlgn="auto" latinLnBrk="0" hangingPunct="0">
              <a:lnSpc>
                <a:spcPct val="90000"/>
              </a:lnSpc>
              <a:spcBef>
                <a:spcPts val="0"/>
              </a:spcBef>
              <a:spcAft>
                <a:spcPts val="0"/>
              </a:spcAft>
              <a:buClrTx/>
              <a:buSzTx/>
              <a:buFontTx/>
              <a:buNone/>
              <a:tabLst/>
              <a:defRPr sz="2800" spc="56">
                <a:solidFill>
                  <a:srgbClr val="373737"/>
                </a:solidFill>
                <a:latin typeface="Lato Bold"/>
                <a:ea typeface="Lato Bold"/>
                <a:cs typeface="Lato Bold"/>
                <a:sym typeface="Lato Bold"/>
              </a:defRPr>
            </a:pPr>
            <a:r>
              <a:rPr kumimoji="0" lang="en-US" sz="4000" b="0" i="0" u="none" strike="noStrike" kern="0" cap="none" spc="39" normalizeH="0" baseline="0" noProof="0" dirty="0">
                <a:ln>
                  <a:noFill/>
                </a:ln>
                <a:solidFill>
                  <a:srgbClr val="DA5527"/>
                </a:solidFill>
                <a:effectLst/>
                <a:uLnTx/>
                <a:uFillTx/>
                <a:latin typeface="Calibri Light" panose="020F0302020204030204" pitchFamily="34" charset="0"/>
                <a:cs typeface="Calibri Light" panose="020F0302020204030204" pitchFamily="34" charset="0"/>
                <a:sym typeface="Lato Bold"/>
              </a:rPr>
              <a:t>Structural Requirements</a:t>
            </a:r>
            <a:endParaRPr kumimoji="0" sz="4000" b="0" i="0" u="none" strike="noStrike" kern="0" cap="none" spc="39" normalizeH="0" baseline="0" noProof="0" dirty="0">
              <a:ln>
                <a:noFill/>
              </a:ln>
              <a:solidFill>
                <a:srgbClr val="DA5527"/>
              </a:solidFill>
              <a:effectLst/>
              <a:uLnTx/>
              <a:uFillTx/>
              <a:latin typeface="Calibri Light" panose="020F0302020204030204" pitchFamily="34" charset="0"/>
              <a:cs typeface="Calibri Light" panose="020F0302020204030204" pitchFamily="34" charset="0"/>
              <a:sym typeface="Lato Bold"/>
            </a:endParaRPr>
          </a:p>
        </p:txBody>
      </p:sp>
      <p:sp>
        <p:nvSpPr>
          <p:cNvPr id="6" name="TextBox 5"/>
          <p:cNvSpPr txBox="1"/>
          <p:nvPr/>
        </p:nvSpPr>
        <p:spPr>
          <a:xfrm>
            <a:off x="657554" y="3521473"/>
            <a:ext cx="5063022" cy="1446550"/>
          </a:xfrm>
          <a:prstGeom prst="rect">
            <a:avLst/>
          </a:prstGeom>
          <a:solidFill>
            <a:schemeClr val="bg1"/>
          </a:solidFill>
          <a:ln>
            <a:noFill/>
          </a:ln>
        </p:spPr>
        <p:txBody>
          <a:bodyPr wrap="square" rtlCol="0">
            <a:spAutoFit/>
          </a:bodyPr>
          <a:lstStyle/>
          <a:p>
            <a:pPr marL="0" marR="0" lvl="0" indent="0" algn="l" defTabSz="410751" rtl="0" eaLnBrk="1" fontAlgn="auto" latinLnBrk="0" hangingPunct="1">
              <a:lnSpc>
                <a:spcPct val="100000"/>
              </a:lnSpc>
              <a:spcBef>
                <a:spcPts val="0"/>
              </a:spcBef>
              <a:spcAft>
                <a:spcPts val="0"/>
              </a:spcAft>
              <a:buClrTx/>
              <a:buSzTx/>
              <a:buFontTx/>
              <a:buNone/>
              <a:tabLst/>
              <a:defRPr/>
            </a:pPr>
            <a:r>
              <a:rPr kumimoji="0" lang="en-US" sz="2400" i="0" u="none" strike="noStrike" kern="0" cap="none" spc="20" normalizeH="0" baseline="0" noProof="0" dirty="0" smtClean="0">
                <a:ln>
                  <a:noFill/>
                </a:ln>
                <a:solidFill>
                  <a:srgbClr val="24A1A8"/>
                </a:solidFill>
                <a:effectLst/>
                <a:uLnTx/>
                <a:uFillTx/>
                <a:latin typeface="Calibri Light" panose="020F0302020204030204" pitchFamily="34" charset="0"/>
                <a:cs typeface="Calibri Light" panose="020F0302020204030204" pitchFamily="34" charset="0"/>
                <a:sym typeface="Lato Regular"/>
              </a:rPr>
              <a:t>Continuous</a:t>
            </a:r>
            <a:r>
              <a:rPr kumimoji="0" lang="en-US" sz="2400" i="0" u="none" strike="noStrike" kern="0" cap="none" spc="20" normalizeH="0" noProof="0" dirty="0" smtClean="0">
                <a:ln>
                  <a:noFill/>
                </a:ln>
                <a:solidFill>
                  <a:srgbClr val="24A1A8"/>
                </a:solidFill>
                <a:effectLst/>
                <a:uLnTx/>
                <a:uFillTx/>
                <a:latin typeface="Calibri Light" panose="020F0302020204030204" pitchFamily="34" charset="0"/>
                <a:cs typeface="Calibri Light" panose="020F0302020204030204" pitchFamily="34" charset="0"/>
                <a:sym typeface="Lato Regular"/>
              </a:rPr>
              <a:t> System Improvement</a:t>
            </a:r>
            <a:endParaRPr kumimoji="0" lang="en-US" sz="2400" i="0" u="none" strike="noStrike" kern="0" cap="none" spc="20" normalizeH="0" baseline="0" noProof="0" dirty="0">
              <a:ln>
                <a:noFill/>
              </a:ln>
              <a:solidFill>
                <a:srgbClr val="24A1A8"/>
              </a:solidFill>
              <a:effectLst/>
              <a:uLnTx/>
              <a:uFillTx/>
              <a:latin typeface="Calibri Light" panose="020F0302020204030204" pitchFamily="34" charset="0"/>
              <a:cs typeface="Calibri Light" panose="020F0302020204030204" pitchFamily="34" charset="0"/>
              <a:sym typeface="Lato Regular"/>
            </a:endParaRPr>
          </a:p>
          <a:p>
            <a:pPr marL="342900" marR="0" lvl="0" indent="-342900" algn="l" defTabSz="4107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28" normalizeH="0" baseline="0" noProof="0" dirty="0">
                <a:ln>
                  <a:noFill/>
                </a:ln>
                <a:solidFill>
                  <a:srgbClr val="000000"/>
                </a:solidFill>
                <a:effectLst/>
                <a:uLnTx/>
                <a:uFillTx/>
                <a:latin typeface="Calibri" panose="020F0502020204030204" pitchFamily="34" charset="0"/>
                <a:cs typeface="Calibri" panose="020F0502020204030204" pitchFamily="34" charset="0"/>
                <a:sym typeface="Lato Regular"/>
              </a:rPr>
              <a:t>Emphasizes improvements over time that continue to produce the best outcomes for children and families, maximize efficiency, and yield best practices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776" t="4216" r="4420"/>
          <a:stretch/>
        </p:blipFill>
        <p:spPr>
          <a:xfrm>
            <a:off x="5925803" y="1756016"/>
            <a:ext cx="5510490" cy="4753335"/>
          </a:xfrm>
          <a:prstGeom prst="rect">
            <a:avLst/>
          </a:prstGeom>
        </p:spPr>
      </p:pic>
      <p:sp>
        <p:nvSpPr>
          <p:cNvPr id="5" name="TextBox 4"/>
          <p:cNvSpPr txBox="1"/>
          <p:nvPr/>
        </p:nvSpPr>
        <p:spPr>
          <a:xfrm>
            <a:off x="657554" y="5009848"/>
            <a:ext cx="6535726" cy="1446550"/>
          </a:xfrm>
          <a:prstGeom prst="rect">
            <a:avLst/>
          </a:prstGeom>
          <a:solidFill>
            <a:schemeClr val="bg1"/>
          </a:solidFill>
          <a:ln>
            <a:noFill/>
          </a:ln>
        </p:spPr>
        <p:txBody>
          <a:bodyPr wrap="square" rtlCol="0">
            <a:spAutoFit/>
          </a:bodyPr>
          <a:lstStyle/>
          <a:p>
            <a:pPr marL="0" marR="0" lvl="0" indent="0" algn="l" defTabSz="410751" rtl="0" eaLnBrk="1" fontAlgn="auto" latinLnBrk="0" hangingPunct="1">
              <a:lnSpc>
                <a:spcPct val="100000"/>
              </a:lnSpc>
              <a:spcBef>
                <a:spcPts val="0"/>
              </a:spcBef>
              <a:spcAft>
                <a:spcPts val="0"/>
              </a:spcAft>
              <a:buClrTx/>
              <a:buSzTx/>
              <a:buFontTx/>
              <a:buNone/>
              <a:tabLst/>
              <a:defRPr/>
            </a:pPr>
            <a:r>
              <a:rPr kumimoji="0" lang="en-US" sz="2400" i="0" u="none" strike="noStrike" kern="0" cap="none" spc="20" normalizeH="0" baseline="0" noProof="0" dirty="0" smtClean="0">
                <a:ln>
                  <a:noFill/>
                </a:ln>
                <a:solidFill>
                  <a:srgbClr val="24A1A8"/>
                </a:solidFill>
                <a:effectLst/>
                <a:uLnTx/>
                <a:uFillTx/>
                <a:latin typeface="Calibri Light" panose="020F0302020204030204" pitchFamily="34" charset="0"/>
                <a:cs typeface="Calibri Light" panose="020F0302020204030204" pitchFamily="34" charset="0"/>
                <a:sym typeface="Lato Regular"/>
              </a:rPr>
              <a:t>Spread &amp;</a:t>
            </a:r>
            <a:r>
              <a:rPr kumimoji="0" lang="en-US" sz="2400" i="0" u="none" strike="noStrike" kern="0" cap="none" spc="20" normalizeH="0" noProof="0" dirty="0" smtClean="0">
                <a:ln>
                  <a:noFill/>
                </a:ln>
                <a:solidFill>
                  <a:srgbClr val="24A1A8"/>
                </a:solidFill>
                <a:effectLst/>
                <a:uLnTx/>
                <a:uFillTx/>
                <a:latin typeface="Calibri Light" panose="020F0302020204030204" pitchFamily="34" charset="0"/>
                <a:cs typeface="Calibri Light" panose="020F0302020204030204" pitchFamily="34" charset="0"/>
                <a:sym typeface="Lato Regular"/>
              </a:rPr>
              <a:t> Scale</a:t>
            </a:r>
            <a:endParaRPr kumimoji="0" lang="en-US" sz="2400" i="0" u="none" strike="noStrike" kern="0" cap="none" spc="20" normalizeH="0" baseline="0" noProof="0" dirty="0">
              <a:ln>
                <a:noFill/>
              </a:ln>
              <a:solidFill>
                <a:srgbClr val="24A1A8"/>
              </a:solidFill>
              <a:effectLst/>
              <a:uLnTx/>
              <a:uFillTx/>
              <a:latin typeface="Calibri Light" panose="020F0302020204030204" pitchFamily="34" charset="0"/>
              <a:cs typeface="Calibri Light" panose="020F0302020204030204" pitchFamily="34" charset="0"/>
              <a:sym typeface="Lato Regular"/>
            </a:endParaRPr>
          </a:p>
          <a:p>
            <a:pPr marL="342900" marR="0" lvl="0" indent="-342900" algn="l" defTabSz="4107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2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Lato Regular"/>
              </a:rPr>
              <a:t>Deliberate efforts to increase impact of HMG efforts</a:t>
            </a:r>
          </a:p>
          <a:p>
            <a:pPr marL="342900" marR="0" lvl="0" indent="-342900" algn="l" defTabSz="4107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2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Lato Regular"/>
              </a:rPr>
              <a:t>Systems are unique, but aligned and coordinated  </a:t>
            </a:r>
          </a:p>
          <a:p>
            <a:pPr marL="342900" marR="0" lvl="0" indent="-342900" algn="l" defTabSz="4107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2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Lato Regular"/>
              </a:rPr>
              <a:t>Leverages lessons learned through previous efforts</a:t>
            </a:r>
          </a:p>
          <a:p>
            <a:pPr marL="342900" marR="0" lvl="0" indent="-342900" algn="l" defTabSz="4107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2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Lato Regular"/>
              </a:rPr>
              <a:t>Ensures all families with young children have access to HMG</a:t>
            </a:r>
          </a:p>
        </p:txBody>
      </p:sp>
    </p:spTree>
    <p:extLst>
      <p:ext uri="{BB962C8B-B14F-4D97-AF65-F5344CB8AC3E}">
        <p14:creationId xmlns:p14="http://schemas.microsoft.com/office/powerpoint/2010/main" val="2240100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374" y="639040"/>
            <a:ext cx="10515600" cy="491864"/>
          </a:xfrm>
        </p:spPr>
        <p:txBody>
          <a:bodyPr>
            <a:noAutofit/>
          </a:bodyPr>
          <a:lstStyle/>
          <a:p>
            <a:r>
              <a:rPr lang="en-US" sz="4000" b="0" dirty="0">
                <a:latin typeface="Calibri Light" panose="020F0302020204030204" pitchFamily="34" charset="0"/>
                <a:cs typeface="Calibri Light" panose="020F0302020204030204" pitchFamily="34" charset="0"/>
              </a:rPr>
              <a:t>Help Me Grow Structural Requirements</a:t>
            </a:r>
            <a:br>
              <a:rPr lang="en-US" sz="4000" b="0" dirty="0">
                <a:latin typeface="Calibri Light" panose="020F0302020204030204" pitchFamily="34" charset="0"/>
                <a:cs typeface="Calibri Light" panose="020F0302020204030204" pitchFamily="34" charset="0"/>
              </a:rPr>
            </a:br>
            <a:endParaRPr lang="en-US" sz="4000" b="0" dirty="0">
              <a:latin typeface="Calibri Light" panose="020F0302020204030204" pitchFamily="34" charset="0"/>
              <a:cs typeface="Calibri Light" panose="020F0302020204030204" pitchFamily="34" charset="0"/>
            </a:endParaRPr>
          </a:p>
        </p:txBody>
      </p:sp>
      <p:sp>
        <p:nvSpPr>
          <p:cNvPr id="3" name="Slide Number Placeholder 2"/>
          <p:cNvSpPr>
            <a:spLocks noGrp="1"/>
          </p:cNvSpPr>
          <p:nvPr>
            <p:ph type="sldNum" sz="quarter" idx="12"/>
          </p:nvPr>
        </p:nvSpPr>
        <p:spPr/>
        <p:txBody>
          <a:bodyPr/>
          <a:lstStyle/>
          <a:p>
            <a:fld id="{02752262-9B0A-E64D-B1C3-707FD47A2213}" type="slidenum">
              <a:rPr lang="en-US" smtClean="0"/>
              <a:pPr/>
              <a:t>16</a:t>
            </a:fld>
            <a:endParaRPr lang="en-US" dirty="0"/>
          </a:p>
        </p:txBody>
      </p:sp>
      <p:sp>
        <p:nvSpPr>
          <p:cNvPr id="4" name="Shape 213"/>
          <p:cNvSpPr/>
          <p:nvPr/>
        </p:nvSpPr>
        <p:spPr>
          <a:xfrm>
            <a:off x="723181" y="720097"/>
            <a:ext cx="8099588" cy="76566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oAutofit/>
          </a:bodyPr>
          <a:lstStyle/>
          <a:p>
            <a:pPr marL="0" marR="0" lvl="0" indent="0" algn="l" defTabSz="410751" rtl="0" eaLnBrk="1" fontAlgn="auto" latinLnBrk="0" hangingPunct="0">
              <a:lnSpc>
                <a:spcPct val="90000"/>
              </a:lnSpc>
              <a:spcBef>
                <a:spcPts val="0"/>
              </a:spcBef>
              <a:spcAft>
                <a:spcPts val="0"/>
              </a:spcAft>
              <a:buClrTx/>
              <a:buSzTx/>
              <a:buFontTx/>
              <a:buNone/>
              <a:tabLst/>
              <a:defRPr sz="2800" spc="56">
                <a:solidFill>
                  <a:srgbClr val="373737"/>
                </a:solidFill>
                <a:latin typeface="Lato Bold"/>
                <a:ea typeface="Lato Bold"/>
                <a:cs typeface="Lato Bold"/>
                <a:sym typeface="Lato Bold"/>
              </a:defRPr>
            </a:pPr>
            <a:endParaRPr kumimoji="0" lang="en-US" sz="2800" b="1" i="0" u="none" strike="noStrike" kern="0" cap="none" spc="39" normalizeH="0" baseline="0" noProof="0" dirty="0">
              <a:ln>
                <a:noFill/>
              </a:ln>
              <a:solidFill>
                <a:srgbClr val="548FD6"/>
              </a:solidFill>
              <a:effectLst/>
              <a:uLnTx/>
              <a:uFillTx/>
              <a:latin typeface="Gill Sans MT" panose="020B0502020104020203" pitchFamily="34" charset="0"/>
              <a:sym typeface="Lato Bold"/>
            </a:endParaRPr>
          </a:p>
        </p:txBody>
      </p:sp>
      <p:sp>
        <p:nvSpPr>
          <p:cNvPr id="5" name="Rectangle 4"/>
          <p:cNvSpPr/>
          <p:nvPr/>
        </p:nvSpPr>
        <p:spPr>
          <a:xfrm>
            <a:off x="837374" y="1841242"/>
            <a:ext cx="7985810" cy="5016758"/>
          </a:xfrm>
          <a:prstGeom prst="rect">
            <a:avLst/>
          </a:prstGeom>
        </p:spPr>
        <p:txBody>
          <a:bodyPr wrap="square">
            <a:spAutoFit/>
          </a:bodyPr>
          <a:lstStyle/>
          <a:p>
            <a:pPr lvl="0" defTabSz="410751" hangingPunct="0">
              <a:defRPr/>
            </a:pPr>
            <a:r>
              <a:rPr lang="en-US" sz="3200" kern="0" spc="20" dirty="0">
                <a:solidFill>
                  <a:schemeClr val="tx2"/>
                </a:solidFill>
                <a:latin typeface="Calibri" panose="020F0502020204030204" pitchFamily="34" charset="0"/>
                <a:cs typeface="Calibri" panose="020F0502020204030204" pitchFamily="34" charset="0"/>
                <a:sym typeface="Lato Regular"/>
              </a:rPr>
              <a:t>ORGANIZING </a:t>
            </a:r>
            <a:r>
              <a:rPr lang="en-US" sz="3200" kern="0" spc="20" dirty="0" smtClean="0">
                <a:solidFill>
                  <a:schemeClr val="tx2"/>
                </a:solidFill>
                <a:latin typeface="Calibri" panose="020F0502020204030204" pitchFamily="34" charset="0"/>
                <a:cs typeface="Calibri" panose="020F0502020204030204" pitchFamily="34" charset="0"/>
                <a:sym typeface="Lato Regular"/>
              </a:rPr>
              <a:t>ENTITY</a:t>
            </a:r>
          </a:p>
          <a:p>
            <a:pPr lvl="0" defTabSz="410751" hangingPunct="0">
              <a:defRPr/>
            </a:pPr>
            <a:endParaRPr lang="en-US" sz="3200" b="1" kern="0" spc="20" dirty="0">
              <a:solidFill>
                <a:srgbClr val="13355D"/>
              </a:solidFill>
              <a:latin typeface="Gill Sans MT" panose="020B0502020104020203"/>
              <a:sym typeface="Lato Regular"/>
            </a:endParaRPr>
          </a:p>
          <a:p>
            <a:pPr marL="171450" lvl="0" indent="-171450" defTabSz="410751" hangingPunct="0">
              <a:spcAft>
                <a:spcPts val="1200"/>
              </a:spcAft>
              <a:buClr>
                <a:srgbClr val="24A1A8"/>
              </a:buClr>
              <a:buFont typeface="Arial" panose="020B0604020202020204" pitchFamily="34" charset="0"/>
              <a:buChar char="•"/>
              <a:defRPr/>
            </a:pPr>
            <a:r>
              <a:rPr lang="en-US" sz="2400" kern="0" spc="20" dirty="0">
                <a:solidFill>
                  <a:prstClr val="black"/>
                </a:solidFill>
                <a:latin typeface="Calibri" panose="020F0502020204030204" pitchFamily="34" charset="0"/>
                <a:cs typeface="Calibri" panose="020F0502020204030204" pitchFamily="34" charset="0"/>
                <a:sym typeface="Lato Regular"/>
              </a:rPr>
              <a:t>Guides vision and strategy at the state and local levels</a:t>
            </a:r>
          </a:p>
          <a:p>
            <a:pPr marL="171450" lvl="0" indent="-171450" defTabSz="410751" hangingPunct="0">
              <a:spcAft>
                <a:spcPts val="1200"/>
              </a:spcAft>
              <a:buClr>
                <a:srgbClr val="24A1A8"/>
              </a:buClr>
              <a:buFont typeface="Arial" panose="020B0604020202020204" pitchFamily="34" charset="0"/>
              <a:buChar char="•"/>
              <a:defRPr/>
            </a:pPr>
            <a:r>
              <a:rPr lang="en-US" sz="2400" kern="0" spc="20" dirty="0">
                <a:solidFill>
                  <a:prstClr val="black"/>
                </a:solidFill>
                <a:latin typeface="Calibri" panose="020F0502020204030204" pitchFamily="34" charset="0"/>
                <a:cs typeface="Calibri" panose="020F0502020204030204" pitchFamily="34" charset="0"/>
                <a:sym typeface="Lato Regular"/>
              </a:rPr>
              <a:t>Supports alignment of activities across local systems</a:t>
            </a:r>
          </a:p>
          <a:p>
            <a:pPr marL="171450" lvl="0" indent="-171450" defTabSz="410751" hangingPunct="0">
              <a:spcAft>
                <a:spcPts val="1200"/>
              </a:spcAft>
              <a:buClr>
                <a:srgbClr val="24A1A8"/>
              </a:buClr>
              <a:buFont typeface="Arial" panose="020B0604020202020204" pitchFamily="34" charset="0"/>
              <a:buChar char="•"/>
              <a:defRPr/>
            </a:pPr>
            <a:r>
              <a:rPr lang="en-US" sz="2400" kern="0" spc="20" dirty="0">
                <a:solidFill>
                  <a:prstClr val="black"/>
                </a:solidFill>
                <a:latin typeface="Calibri" panose="020F0502020204030204" pitchFamily="34" charset="0"/>
                <a:cs typeface="Calibri" panose="020F0502020204030204" pitchFamily="34" charset="0"/>
                <a:sym typeface="Lato Regular"/>
              </a:rPr>
              <a:t>Facilitates shared measurement practices</a:t>
            </a:r>
          </a:p>
          <a:p>
            <a:pPr marL="171450" lvl="0" indent="-171450" defTabSz="410751" hangingPunct="0">
              <a:spcAft>
                <a:spcPts val="1200"/>
              </a:spcAft>
              <a:buClr>
                <a:srgbClr val="24A1A8"/>
              </a:buClr>
              <a:buFont typeface="Arial" panose="020B0604020202020204" pitchFamily="34" charset="0"/>
              <a:buChar char="•"/>
              <a:defRPr/>
            </a:pPr>
            <a:r>
              <a:rPr lang="en-US" sz="2400" kern="0" spc="20" dirty="0">
                <a:solidFill>
                  <a:prstClr val="black"/>
                </a:solidFill>
                <a:latin typeface="Calibri" panose="020F0502020204030204" pitchFamily="34" charset="0"/>
                <a:cs typeface="Calibri" panose="020F0502020204030204" pitchFamily="34" charset="0"/>
                <a:sym typeface="Lato Regular"/>
              </a:rPr>
              <a:t>Increases and leverages political will</a:t>
            </a:r>
          </a:p>
          <a:p>
            <a:pPr marL="171450" lvl="0" indent="-171450" defTabSz="410751" hangingPunct="0">
              <a:spcAft>
                <a:spcPts val="1200"/>
              </a:spcAft>
              <a:buClr>
                <a:srgbClr val="24A1A8"/>
              </a:buClr>
              <a:buFont typeface="Arial" panose="020B0604020202020204" pitchFamily="34" charset="0"/>
              <a:buChar char="•"/>
              <a:defRPr/>
            </a:pPr>
            <a:r>
              <a:rPr lang="en-US" sz="2400" kern="0" spc="20" dirty="0">
                <a:solidFill>
                  <a:prstClr val="black"/>
                </a:solidFill>
                <a:latin typeface="Calibri" panose="020F0502020204030204" pitchFamily="34" charset="0"/>
                <a:cs typeface="Calibri" panose="020F0502020204030204" pitchFamily="34" charset="0"/>
                <a:sym typeface="Lato Regular"/>
              </a:rPr>
              <a:t>Advances policy through identification of gaps and barriers</a:t>
            </a:r>
          </a:p>
          <a:p>
            <a:pPr marL="171450" lvl="0" indent="-171450" defTabSz="410751" hangingPunct="0">
              <a:spcAft>
                <a:spcPts val="1200"/>
              </a:spcAft>
              <a:buClr>
                <a:srgbClr val="24A1A8"/>
              </a:buClr>
              <a:buFont typeface="Arial" panose="020B0604020202020204" pitchFamily="34" charset="0"/>
              <a:buChar char="•"/>
              <a:defRPr/>
            </a:pPr>
            <a:r>
              <a:rPr lang="en-US" sz="2400" kern="0" spc="20" dirty="0">
                <a:solidFill>
                  <a:prstClr val="black"/>
                </a:solidFill>
                <a:latin typeface="Calibri" panose="020F0502020204030204" pitchFamily="34" charset="0"/>
                <a:cs typeface="Calibri" panose="020F0502020204030204" pitchFamily="34" charset="0"/>
                <a:sym typeface="Lato Regular"/>
              </a:rPr>
              <a:t>Mobilizes </a:t>
            </a:r>
            <a:r>
              <a:rPr lang="en-US" sz="2400" kern="0" spc="20" dirty="0" smtClean="0">
                <a:solidFill>
                  <a:prstClr val="black"/>
                </a:solidFill>
                <a:latin typeface="Calibri" panose="020F0502020204030204" pitchFamily="34" charset="0"/>
                <a:cs typeface="Calibri" panose="020F0502020204030204" pitchFamily="34" charset="0"/>
                <a:sym typeface="Lato Regular"/>
              </a:rPr>
              <a:t>funding</a:t>
            </a:r>
          </a:p>
          <a:p>
            <a:pPr marL="171450" lvl="0" indent="-171450" defTabSz="410751" hangingPunct="0">
              <a:buFont typeface="Arial" panose="020B0604020202020204" pitchFamily="34" charset="0"/>
              <a:buChar char="•"/>
              <a:defRPr/>
            </a:pPr>
            <a:endParaRPr lang="en-US" sz="1200" kern="0" spc="20" dirty="0">
              <a:solidFill>
                <a:prstClr val="black"/>
              </a:solidFill>
              <a:latin typeface="Gill Sans MT" panose="020B0502020104020203"/>
              <a:sym typeface="Lato Regular"/>
            </a:endParaRPr>
          </a:p>
          <a:p>
            <a:pPr lvl="0" defTabSz="410751" hangingPunct="0">
              <a:defRPr/>
            </a:pPr>
            <a:endParaRPr lang="en-US" sz="1200" kern="0" spc="20" dirty="0">
              <a:solidFill>
                <a:prstClr val="black"/>
              </a:solidFill>
              <a:latin typeface="Gill Sans MT" panose="020B0502020104020203"/>
              <a:sym typeface="Lato Regular"/>
            </a:endParaRPr>
          </a:p>
          <a:p>
            <a:pPr lvl="0" defTabSz="410751" hangingPunct="0">
              <a:defRPr/>
            </a:pPr>
            <a:endParaRPr lang="en-US" sz="2800" kern="0" spc="20" dirty="0">
              <a:solidFill>
                <a:srgbClr val="373737"/>
              </a:solidFill>
              <a:latin typeface="Lato Bold"/>
              <a:sym typeface="Lato Regular"/>
            </a:endParaRPr>
          </a:p>
        </p:txBody>
      </p:sp>
      <p:pic>
        <p:nvPicPr>
          <p:cNvPr id="6" name="Picture 5"/>
          <p:cNvPicPr>
            <a:picLocks noChangeAspect="1"/>
          </p:cNvPicPr>
          <p:nvPr/>
        </p:nvPicPr>
        <p:blipFill>
          <a:blip r:embed="rId3"/>
          <a:stretch>
            <a:fillRect/>
          </a:stretch>
        </p:blipFill>
        <p:spPr>
          <a:xfrm>
            <a:off x="9283649" y="1130904"/>
            <a:ext cx="2554445" cy="5200339"/>
          </a:xfrm>
          <a:prstGeom prst="rect">
            <a:avLst/>
          </a:prstGeom>
        </p:spPr>
      </p:pic>
    </p:spTree>
    <p:extLst>
      <p:ext uri="{BB962C8B-B14F-4D97-AF65-F5344CB8AC3E}">
        <p14:creationId xmlns:p14="http://schemas.microsoft.com/office/powerpoint/2010/main" val="57971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374" y="639040"/>
            <a:ext cx="10515600" cy="491864"/>
          </a:xfrm>
        </p:spPr>
        <p:txBody>
          <a:bodyPr>
            <a:noAutofit/>
          </a:bodyPr>
          <a:lstStyle/>
          <a:p>
            <a:r>
              <a:rPr lang="en-US" sz="4000" b="0" dirty="0">
                <a:latin typeface="Calibri Light" panose="020F0302020204030204" pitchFamily="34" charset="0"/>
                <a:cs typeface="Calibri Light" panose="020F0302020204030204" pitchFamily="34" charset="0"/>
              </a:rPr>
              <a:t>Help Me Grow Structural Requirements</a:t>
            </a:r>
            <a:br>
              <a:rPr lang="en-US" sz="4000" b="0" dirty="0">
                <a:latin typeface="Calibri Light" panose="020F0302020204030204" pitchFamily="34" charset="0"/>
                <a:cs typeface="Calibri Light" panose="020F0302020204030204" pitchFamily="34" charset="0"/>
              </a:rPr>
            </a:br>
            <a:endParaRPr lang="en-US" sz="4000" b="0" dirty="0">
              <a:latin typeface="Calibri Light" panose="020F0302020204030204" pitchFamily="34" charset="0"/>
              <a:cs typeface="Calibri Light" panose="020F0302020204030204" pitchFamily="34" charset="0"/>
            </a:endParaRPr>
          </a:p>
        </p:txBody>
      </p:sp>
      <p:sp>
        <p:nvSpPr>
          <p:cNvPr id="3" name="Slide Number Placeholder 2"/>
          <p:cNvSpPr>
            <a:spLocks noGrp="1"/>
          </p:cNvSpPr>
          <p:nvPr>
            <p:ph type="sldNum" sz="quarter" idx="12"/>
          </p:nvPr>
        </p:nvSpPr>
        <p:spPr/>
        <p:txBody>
          <a:bodyPr/>
          <a:lstStyle/>
          <a:p>
            <a:fld id="{02752262-9B0A-E64D-B1C3-707FD47A2213}" type="slidenum">
              <a:rPr lang="en-US" smtClean="0"/>
              <a:pPr/>
              <a:t>17</a:t>
            </a:fld>
            <a:endParaRPr lang="en-US" dirty="0"/>
          </a:p>
        </p:txBody>
      </p:sp>
      <p:sp>
        <p:nvSpPr>
          <p:cNvPr id="4" name="Shape 213"/>
          <p:cNvSpPr/>
          <p:nvPr/>
        </p:nvSpPr>
        <p:spPr>
          <a:xfrm>
            <a:off x="723181" y="720097"/>
            <a:ext cx="8099588" cy="76566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oAutofit/>
          </a:bodyPr>
          <a:lstStyle/>
          <a:p>
            <a:pPr marL="0" marR="0" lvl="0" indent="0" algn="l" defTabSz="410751" rtl="0" eaLnBrk="1" fontAlgn="auto" latinLnBrk="0" hangingPunct="0">
              <a:lnSpc>
                <a:spcPct val="90000"/>
              </a:lnSpc>
              <a:spcBef>
                <a:spcPts val="0"/>
              </a:spcBef>
              <a:spcAft>
                <a:spcPts val="0"/>
              </a:spcAft>
              <a:buClrTx/>
              <a:buSzTx/>
              <a:buFontTx/>
              <a:buNone/>
              <a:tabLst/>
              <a:defRPr sz="2800" spc="56">
                <a:solidFill>
                  <a:srgbClr val="373737"/>
                </a:solidFill>
                <a:latin typeface="Lato Bold"/>
                <a:ea typeface="Lato Bold"/>
                <a:cs typeface="Lato Bold"/>
                <a:sym typeface="Lato Bold"/>
              </a:defRPr>
            </a:pPr>
            <a:endParaRPr kumimoji="0" lang="en-US" sz="2800" b="1" i="0" u="none" strike="noStrike" kern="0" cap="none" spc="39" normalizeH="0" baseline="0" noProof="0" dirty="0">
              <a:ln>
                <a:noFill/>
              </a:ln>
              <a:solidFill>
                <a:srgbClr val="548FD6"/>
              </a:solidFill>
              <a:effectLst/>
              <a:uLnTx/>
              <a:uFillTx/>
              <a:latin typeface="Gill Sans MT" panose="020B0502020104020203" pitchFamily="34" charset="0"/>
              <a:sym typeface="Lato Bold"/>
            </a:endParaRPr>
          </a:p>
        </p:txBody>
      </p:sp>
      <p:sp>
        <p:nvSpPr>
          <p:cNvPr id="5" name="Rectangle 4"/>
          <p:cNvSpPr/>
          <p:nvPr/>
        </p:nvSpPr>
        <p:spPr>
          <a:xfrm>
            <a:off x="837374" y="1566822"/>
            <a:ext cx="7865300" cy="5539978"/>
          </a:xfrm>
          <a:prstGeom prst="rect">
            <a:avLst/>
          </a:prstGeom>
        </p:spPr>
        <p:txBody>
          <a:bodyPr wrap="square">
            <a:spAutoFit/>
          </a:bodyPr>
          <a:lstStyle/>
          <a:p>
            <a:pPr lvl="0" defTabSz="410751" hangingPunct="0">
              <a:defRPr/>
            </a:pPr>
            <a:r>
              <a:rPr lang="en-US" sz="3200" kern="0" spc="20" dirty="0">
                <a:solidFill>
                  <a:srgbClr val="1D375A"/>
                </a:solidFill>
                <a:latin typeface="Calibri" panose="020F0502020204030204" pitchFamily="34" charset="0"/>
                <a:cs typeface="Calibri" panose="020F0502020204030204" pitchFamily="34" charset="0"/>
                <a:sym typeface="Lato Regular"/>
              </a:rPr>
              <a:t>SPREAD AND SCALE </a:t>
            </a:r>
            <a:endParaRPr lang="en-US" sz="3200" kern="0" spc="20" dirty="0" smtClean="0">
              <a:solidFill>
                <a:srgbClr val="1D375A"/>
              </a:solidFill>
              <a:latin typeface="Calibri" panose="020F0502020204030204" pitchFamily="34" charset="0"/>
              <a:cs typeface="Calibri" panose="020F0502020204030204" pitchFamily="34" charset="0"/>
              <a:sym typeface="Lato Regular"/>
            </a:endParaRPr>
          </a:p>
          <a:p>
            <a:pPr lvl="0" defTabSz="410751" hangingPunct="0">
              <a:defRPr/>
            </a:pPr>
            <a:endParaRPr lang="en-US" sz="2800" kern="0" spc="20" dirty="0">
              <a:solidFill>
                <a:srgbClr val="009999"/>
              </a:solidFill>
              <a:latin typeface="Calibri" panose="020F0502020204030204" pitchFamily="34" charset="0"/>
              <a:cs typeface="Calibri" panose="020F0502020204030204" pitchFamily="34" charset="0"/>
              <a:sym typeface="Lato Regular"/>
            </a:endParaRPr>
          </a:p>
          <a:p>
            <a:pPr marL="171450" lvl="0" indent="-171450" defTabSz="410751" hangingPunct="0">
              <a:spcBef>
                <a:spcPts val="1200"/>
              </a:spcBef>
              <a:buClr>
                <a:srgbClr val="24A1A8"/>
              </a:buClr>
              <a:buFont typeface="Arial" panose="020B0604020202020204" pitchFamily="34" charset="0"/>
              <a:buChar char="•"/>
              <a:defRPr/>
            </a:pPr>
            <a:r>
              <a:rPr lang="en-US" sz="2400" kern="0" spc="20" dirty="0">
                <a:solidFill>
                  <a:prstClr val="black"/>
                </a:solidFill>
                <a:latin typeface="Calibri" panose="020F0502020204030204" pitchFamily="34" charset="0"/>
                <a:cs typeface="Calibri" panose="020F0502020204030204" pitchFamily="34" charset="0"/>
                <a:sym typeface="Lato Regular"/>
              </a:rPr>
              <a:t>Deliberate efforts to increase impact of successfully-tested HMG efforts</a:t>
            </a:r>
          </a:p>
          <a:p>
            <a:pPr marL="171450" lvl="0" indent="-171450" defTabSz="410751" hangingPunct="0">
              <a:spcBef>
                <a:spcPts val="1200"/>
              </a:spcBef>
              <a:buClr>
                <a:srgbClr val="24A1A8"/>
              </a:buClr>
              <a:buFont typeface="Arial" panose="020B0604020202020204" pitchFamily="34" charset="0"/>
              <a:buChar char="•"/>
              <a:defRPr/>
            </a:pPr>
            <a:r>
              <a:rPr lang="en-US" sz="2400" kern="0" spc="20" dirty="0">
                <a:solidFill>
                  <a:prstClr val="black"/>
                </a:solidFill>
                <a:latin typeface="Calibri" panose="020F0502020204030204" pitchFamily="34" charset="0"/>
                <a:cs typeface="Calibri" panose="020F0502020204030204" pitchFamily="34" charset="0"/>
                <a:sym typeface="Lato Regular"/>
              </a:rPr>
              <a:t>Systems are unique, but aligned and coordinated  </a:t>
            </a:r>
          </a:p>
          <a:p>
            <a:pPr marL="171450" lvl="0" indent="-171450" defTabSz="410751" hangingPunct="0">
              <a:spcBef>
                <a:spcPts val="1200"/>
              </a:spcBef>
              <a:buClr>
                <a:srgbClr val="24A1A8"/>
              </a:buClr>
              <a:buFont typeface="Arial" panose="020B0604020202020204" pitchFamily="34" charset="0"/>
              <a:buChar char="•"/>
              <a:defRPr/>
            </a:pPr>
            <a:r>
              <a:rPr lang="en-US" sz="2400" kern="0" spc="20" dirty="0">
                <a:solidFill>
                  <a:prstClr val="black"/>
                </a:solidFill>
                <a:latin typeface="Calibri" panose="020F0502020204030204" pitchFamily="34" charset="0"/>
                <a:cs typeface="Calibri" panose="020F0502020204030204" pitchFamily="34" charset="0"/>
                <a:sym typeface="Lato Regular"/>
              </a:rPr>
              <a:t>Leverages lessons learned through previous implementation efforts</a:t>
            </a:r>
          </a:p>
          <a:p>
            <a:pPr marL="171450" lvl="0" indent="-171450" defTabSz="410751" hangingPunct="0">
              <a:spcBef>
                <a:spcPts val="1200"/>
              </a:spcBef>
              <a:buClr>
                <a:srgbClr val="24A1A8"/>
              </a:buClr>
              <a:buFont typeface="Arial" panose="020B0604020202020204" pitchFamily="34" charset="0"/>
              <a:buChar char="•"/>
              <a:defRPr/>
            </a:pPr>
            <a:r>
              <a:rPr lang="en-US" sz="2400" kern="0" spc="20" dirty="0">
                <a:solidFill>
                  <a:prstClr val="black"/>
                </a:solidFill>
                <a:latin typeface="Calibri" panose="020F0502020204030204" pitchFamily="34" charset="0"/>
                <a:cs typeface="Calibri" panose="020F0502020204030204" pitchFamily="34" charset="0"/>
                <a:sym typeface="Lato Regular"/>
              </a:rPr>
              <a:t>Enhances collective power and momentum </a:t>
            </a:r>
          </a:p>
          <a:p>
            <a:pPr marL="171450" lvl="0" indent="-171450" defTabSz="410751" hangingPunct="0">
              <a:spcBef>
                <a:spcPts val="1200"/>
              </a:spcBef>
              <a:buClr>
                <a:srgbClr val="24A1A8"/>
              </a:buClr>
              <a:buFont typeface="Arial" panose="020B0604020202020204" pitchFamily="34" charset="0"/>
              <a:buChar char="•"/>
              <a:defRPr/>
            </a:pPr>
            <a:r>
              <a:rPr lang="en-US" sz="2400" kern="0" spc="20" dirty="0">
                <a:solidFill>
                  <a:prstClr val="black"/>
                </a:solidFill>
                <a:latin typeface="Calibri" panose="020F0502020204030204" pitchFamily="34" charset="0"/>
                <a:cs typeface="Calibri" panose="020F0502020204030204" pitchFamily="34" charset="0"/>
                <a:sym typeface="Lato Regular"/>
              </a:rPr>
              <a:t>Ensures all families with young children have access to HMG</a:t>
            </a:r>
          </a:p>
          <a:p>
            <a:pPr marL="171450" lvl="0" indent="-171450" defTabSz="410751" hangingPunct="0">
              <a:buFont typeface="Arial" panose="020B0604020202020204" pitchFamily="34" charset="0"/>
              <a:buChar char="•"/>
              <a:defRPr/>
            </a:pPr>
            <a:endParaRPr lang="en-US" sz="1200" kern="0" spc="20" dirty="0">
              <a:solidFill>
                <a:prstClr val="black"/>
              </a:solidFill>
              <a:latin typeface="Calibri" panose="020F0502020204030204" pitchFamily="34" charset="0"/>
              <a:cs typeface="Calibri" panose="020F0502020204030204" pitchFamily="34" charset="0"/>
              <a:sym typeface="Lato Regular"/>
            </a:endParaRPr>
          </a:p>
          <a:p>
            <a:pPr lvl="0" defTabSz="410751" hangingPunct="0">
              <a:defRPr/>
            </a:pPr>
            <a:endParaRPr lang="en-US" sz="1200" kern="0" spc="20" dirty="0">
              <a:solidFill>
                <a:prstClr val="black"/>
              </a:solidFill>
              <a:latin typeface="Gill Sans MT" panose="020B0502020104020203"/>
              <a:sym typeface="Lato Regular"/>
            </a:endParaRPr>
          </a:p>
          <a:p>
            <a:pPr lvl="0" defTabSz="410751" hangingPunct="0">
              <a:defRPr/>
            </a:pPr>
            <a:endParaRPr lang="en-US" sz="2800" kern="0" spc="20" dirty="0">
              <a:solidFill>
                <a:srgbClr val="373737"/>
              </a:solidFill>
              <a:latin typeface="Lato Bold"/>
              <a:sym typeface="Lato Regular"/>
            </a:endParaRPr>
          </a:p>
        </p:txBody>
      </p:sp>
      <p:pic>
        <p:nvPicPr>
          <p:cNvPr id="6" name="Picture 5"/>
          <p:cNvPicPr>
            <a:picLocks noChangeAspect="1"/>
          </p:cNvPicPr>
          <p:nvPr/>
        </p:nvPicPr>
        <p:blipFill>
          <a:blip r:embed="rId2"/>
          <a:stretch>
            <a:fillRect/>
          </a:stretch>
        </p:blipFill>
        <p:spPr>
          <a:xfrm>
            <a:off x="9283649" y="1109681"/>
            <a:ext cx="2554445" cy="5200339"/>
          </a:xfrm>
          <a:prstGeom prst="rect">
            <a:avLst/>
          </a:prstGeom>
        </p:spPr>
      </p:pic>
    </p:spTree>
    <p:extLst>
      <p:ext uri="{BB962C8B-B14F-4D97-AF65-F5344CB8AC3E}">
        <p14:creationId xmlns:p14="http://schemas.microsoft.com/office/powerpoint/2010/main" val="2970658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2752262-9B0A-E64D-B1C3-707FD47A2213}" type="slidenum">
              <a:rPr lang="en-US" smtClean="0"/>
              <a:pPr/>
              <a:t>18</a:t>
            </a:fld>
            <a:endParaRPr lang="en-US" dirty="0"/>
          </a:p>
        </p:txBody>
      </p:sp>
      <p:sp>
        <p:nvSpPr>
          <p:cNvPr id="4" name="Shape 213"/>
          <p:cNvSpPr/>
          <p:nvPr/>
        </p:nvSpPr>
        <p:spPr>
          <a:xfrm>
            <a:off x="-490654" y="720097"/>
            <a:ext cx="9313423" cy="76566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oAutofit/>
          </a:bodyPr>
          <a:lstStyle/>
          <a:p>
            <a:pPr marL="0" marR="0" lvl="0" indent="0" algn="l" defTabSz="410751" rtl="0" eaLnBrk="1" fontAlgn="auto" latinLnBrk="0" hangingPunct="0">
              <a:lnSpc>
                <a:spcPct val="90000"/>
              </a:lnSpc>
              <a:spcBef>
                <a:spcPts val="0"/>
              </a:spcBef>
              <a:spcAft>
                <a:spcPts val="0"/>
              </a:spcAft>
              <a:buClrTx/>
              <a:buSzTx/>
              <a:buFontTx/>
              <a:buNone/>
              <a:tabLst/>
              <a:defRPr sz="2800" spc="56">
                <a:solidFill>
                  <a:srgbClr val="373737"/>
                </a:solidFill>
                <a:latin typeface="Lato Bold"/>
                <a:ea typeface="Lato Bold"/>
                <a:cs typeface="Lato Bold"/>
                <a:sym typeface="Lato Bold"/>
              </a:defRPr>
            </a:pPr>
            <a:endParaRPr kumimoji="0" lang="en-US" sz="2800" b="1" i="0" u="none" strike="noStrike" kern="0" cap="none" spc="39" normalizeH="0" baseline="0" noProof="0" dirty="0">
              <a:ln>
                <a:noFill/>
              </a:ln>
              <a:solidFill>
                <a:srgbClr val="548FD6"/>
              </a:solidFill>
              <a:effectLst/>
              <a:uLnTx/>
              <a:uFillTx/>
              <a:latin typeface="Gill Sans MT" panose="020B0502020104020203" pitchFamily="34" charset="0"/>
              <a:sym typeface="Lato Bold"/>
            </a:endParaRPr>
          </a:p>
        </p:txBody>
      </p:sp>
      <p:sp>
        <p:nvSpPr>
          <p:cNvPr id="5" name="Rectangle 4"/>
          <p:cNvSpPr/>
          <p:nvPr/>
        </p:nvSpPr>
        <p:spPr>
          <a:xfrm>
            <a:off x="837374" y="2032469"/>
            <a:ext cx="7741787" cy="3170099"/>
          </a:xfrm>
          <a:prstGeom prst="rect">
            <a:avLst/>
          </a:prstGeom>
        </p:spPr>
        <p:txBody>
          <a:bodyPr wrap="square">
            <a:spAutoFit/>
          </a:bodyPr>
          <a:lstStyle/>
          <a:p>
            <a:pPr lvl="0" defTabSz="410751" hangingPunct="0">
              <a:defRPr/>
            </a:pPr>
            <a:r>
              <a:rPr lang="en-US" sz="3200" kern="0" spc="20" dirty="0">
                <a:solidFill>
                  <a:srgbClr val="1D375A"/>
                </a:solidFill>
                <a:latin typeface="Calibri" panose="020F0502020204030204" pitchFamily="34" charset="0"/>
                <a:cs typeface="Calibri" panose="020F0502020204030204" pitchFamily="34" charset="0"/>
                <a:sym typeface="Lato Regular"/>
              </a:rPr>
              <a:t>CONTINUOUS SYSTEM </a:t>
            </a:r>
            <a:r>
              <a:rPr lang="en-US" sz="3200" kern="0" spc="20" dirty="0" smtClean="0">
                <a:solidFill>
                  <a:srgbClr val="1D375A"/>
                </a:solidFill>
                <a:latin typeface="Calibri" panose="020F0502020204030204" pitchFamily="34" charset="0"/>
                <a:cs typeface="Calibri" panose="020F0502020204030204" pitchFamily="34" charset="0"/>
                <a:sym typeface="Lato Regular"/>
              </a:rPr>
              <a:t>IMPROVEMENT</a:t>
            </a:r>
          </a:p>
          <a:p>
            <a:pPr lvl="0" defTabSz="410751" hangingPunct="0">
              <a:defRPr/>
            </a:pPr>
            <a:endParaRPr lang="en-US" sz="2000" b="1" kern="0" spc="20" dirty="0">
              <a:solidFill>
                <a:srgbClr val="548FD6"/>
              </a:solidFill>
              <a:latin typeface="Calibri" panose="020F0502020204030204" pitchFamily="34" charset="0"/>
              <a:cs typeface="Calibri" panose="020F0502020204030204" pitchFamily="34" charset="0"/>
              <a:sym typeface="Lato Regular"/>
            </a:endParaRPr>
          </a:p>
          <a:p>
            <a:pPr lvl="0" defTabSz="410751" hangingPunct="0">
              <a:defRPr/>
            </a:pPr>
            <a:r>
              <a:rPr lang="en-US" sz="2400" spc="28" dirty="0">
                <a:solidFill>
                  <a:srgbClr val="373737"/>
                </a:solidFill>
                <a:latin typeface="Calibri" panose="020F0502020204030204" pitchFamily="34" charset="0"/>
                <a:cs typeface="Calibri" panose="020F0502020204030204" pitchFamily="34" charset="0"/>
                <a:sym typeface="Lato Regular"/>
              </a:rPr>
              <a:t>Emphasizes incremental improvements over time that continue to produce the best outcomes for children and families, maximize efficiency, and yield best practices that can be applied across the state</a:t>
            </a:r>
          </a:p>
          <a:p>
            <a:pPr marL="171450" lvl="0" indent="-171450" defTabSz="410751" hangingPunct="0">
              <a:buFont typeface="Arial" panose="020B0604020202020204" pitchFamily="34" charset="0"/>
              <a:buChar char="•"/>
              <a:defRPr/>
            </a:pPr>
            <a:endParaRPr lang="en-US" sz="1200" kern="0" spc="20" dirty="0">
              <a:solidFill>
                <a:prstClr val="black"/>
              </a:solidFill>
              <a:latin typeface="Gill Sans MT" panose="020B0502020104020203"/>
              <a:sym typeface="Lato Regular"/>
            </a:endParaRPr>
          </a:p>
          <a:p>
            <a:pPr lvl="0" defTabSz="410751" hangingPunct="0">
              <a:defRPr/>
            </a:pPr>
            <a:endParaRPr lang="en-US" sz="1200" kern="0" spc="20" dirty="0">
              <a:solidFill>
                <a:prstClr val="black"/>
              </a:solidFill>
              <a:latin typeface="Gill Sans MT" panose="020B0502020104020203"/>
              <a:sym typeface="Lato Regular"/>
            </a:endParaRPr>
          </a:p>
          <a:p>
            <a:pPr lvl="0" defTabSz="410751" hangingPunct="0">
              <a:defRPr/>
            </a:pPr>
            <a:endParaRPr lang="en-US" sz="2800" kern="0" spc="20" dirty="0">
              <a:solidFill>
                <a:srgbClr val="373737"/>
              </a:solidFill>
              <a:latin typeface="Lato Bold"/>
              <a:sym typeface="Lato Regular"/>
            </a:endParaRPr>
          </a:p>
        </p:txBody>
      </p:sp>
      <p:pic>
        <p:nvPicPr>
          <p:cNvPr id="6" name="Picture 5"/>
          <p:cNvPicPr>
            <a:picLocks noChangeAspect="1"/>
          </p:cNvPicPr>
          <p:nvPr/>
        </p:nvPicPr>
        <p:blipFill>
          <a:blip r:embed="rId3"/>
          <a:stretch>
            <a:fillRect/>
          </a:stretch>
        </p:blipFill>
        <p:spPr>
          <a:xfrm>
            <a:off x="9283649" y="1102931"/>
            <a:ext cx="2554445" cy="5200339"/>
          </a:xfrm>
          <a:prstGeom prst="rect">
            <a:avLst/>
          </a:prstGeom>
        </p:spPr>
      </p:pic>
      <p:sp>
        <p:nvSpPr>
          <p:cNvPr id="8" name="Title 1"/>
          <p:cNvSpPr>
            <a:spLocks noGrp="1"/>
          </p:cNvSpPr>
          <p:nvPr>
            <p:ph type="title"/>
          </p:nvPr>
        </p:nvSpPr>
        <p:spPr>
          <a:xfrm>
            <a:off x="837374" y="639040"/>
            <a:ext cx="10515600" cy="491864"/>
          </a:xfrm>
        </p:spPr>
        <p:txBody>
          <a:bodyPr>
            <a:noAutofit/>
          </a:bodyPr>
          <a:lstStyle/>
          <a:p>
            <a:r>
              <a:rPr lang="en-US" sz="4000" b="0" dirty="0">
                <a:latin typeface="Calibri Light" panose="020F0302020204030204" pitchFamily="34" charset="0"/>
                <a:cs typeface="Calibri Light" panose="020F0302020204030204" pitchFamily="34" charset="0"/>
              </a:rPr>
              <a:t>Help Me Grow Structural Requirements</a:t>
            </a:r>
            <a:br>
              <a:rPr lang="en-US" sz="4000" b="0" dirty="0">
                <a:latin typeface="Calibri Light" panose="020F0302020204030204" pitchFamily="34" charset="0"/>
                <a:cs typeface="Calibri Light" panose="020F0302020204030204" pitchFamily="34" charset="0"/>
              </a:rPr>
            </a:br>
            <a:endParaRPr lang="en-US" sz="4000" b="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08395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752262-9B0A-E64D-B1C3-707FD47A2213}" type="slidenum">
              <a:rPr lang="en-US" smtClean="0"/>
              <a:pPr/>
              <a:t>19</a:t>
            </a:fld>
            <a:endParaRPr lang="en-US" dirty="0"/>
          </a:p>
        </p:txBody>
      </p:sp>
      <p:sp>
        <p:nvSpPr>
          <p:cNvPr id="3" name="Text Placeholder 2"/>
          <p:cNvSpPr>
            <a:spLocks noGrp="1"/>
          </p:cNvSpPr>
          <p:nvPr>
            <p:ph type="body" sz="quarter" idx="13"/>
          </p:nvPr>
        </p:nvSpPr>
        <p:spPr>
          <a:xfrm>
            <a:off x="767228" y="2720511"/>
            <a:ext cx="10394250" cy="969963"/>
          </a:xfrm>
        </p:spPr>
        <p:txBody>
          <a:bodyPr>
            <a:noAutofit/>
          </a:bodyPr>
          <a:lstStyle/>
          <a:p>
            <a:r>
              <a:rPr lang="en-US" sz="4800" dirty="0" smtClean="0"/>
              <a:t>What Can Help Me Grow Mean for Us? </a:t>
            </a:r>
            <a:endParaRPr lang="en-US" sz="4800" dirty="0"/>
          </a:p>
        </p:txBody>
      </p:sp>
    </p:spTree>
    <p:extLst>
      <p:ext uri="{BB962C8B-B14F-4D97-AF65-F5344CB8AC3E}">
        <p14:creationId xmlns:p14="http://schemas.microsoft.com/office/powerpoint/2010/main" val="630380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374" y="1796142"/>
            <a:ext cx="8384685" cy="491864"/>
          </a:xfrm>
          <a:solidFill>
            <a:schemeClr val="bg1"/>
          </a:solidFill>
        </p:spPr>
        <p:txBody>
          <a:bodyPr>
            <a:normAutofit fontScale="90000"/>
          </a:bodyPr>
          <a:lstStyle/>
          <a:p>
            <a:r>
              <a:rPr lang="en-US" b="0" dirty="0" smtClean="0">
                <a:latin typeface="Calibri" panose="020F0502020204030204" pitchFamily="34" charset="0"/>
                <a:cs typeface="Calibri" panose="020F0502020204030204" pitchFamily="34" charset="0"/>
              </a:rPr>
              <a:t>What </a:t>
            </a:r>
            <a:r>
              <a:rPr lang="en-US" b="0" dirty="0">
                <a:latin typeface="Calibri" panose="020F0502020204030204" pitchFamily="34" charset="0"/>
                <a:cs typeface="Calibri" panose="020F0502020204030204" pitchFamily="34" charset="0"/>
              </a:rPr>
              <a:t>if our goal for </a:t>
            </a:r>
            <a:r>
              <a:rPr lang="en-US" b="0" dirty="0" smtClean="0">
                <a:latin typeface="Calibri" panose="020F0502020204030204" pitchFamily="34" charset="0"/>
                <a:cs typeface="Calibri" panose="020F0502020204030204" pitchFamily="34" charset="0"/>
              </a:rPr>
              <a:t>early childhood health and development services is </a:t>
            </a:r>
            <a:r>
              <a:rPr lang="en-US" b="0" dirty="0">
                <a:latin typeface="Calibri" panose="020F0502020204030204" pitchFamily="34" charset="0"/>
                <a:cs typeface="Calibri" panose="020F0502020204030204" pitchFamily="34" charset="0"/>
              </a:rPr>
              <a:t>not ‘merely’ to treat or even prevent childhood diseases and disorders, but is also to promote </a:t>
            </a:r>
            <a:r>
              <a:rPr lang="en-US" b="0" dirty="0" smtClean="0">
                <a:latin typeface="Calibri" panose="020F0502020204030204" pitchFamily="34" charset="0"/>
                <a:cs typeface="Calibri" panose="020F0502020204030204" pitchFamily="34" charset="0"/>
              </a:rPr>
              <a:t>optimal </a:t>
            </a:r>
            <a:r>
              <a:rPr lang="en-US" b="0" dirty="0">
                <a:latin typeface="Calibri" panose="020F0502020204030204" pitchFamily="34" charset="0"/>
                <a:cs typeface="Calibri" panose="020F0502020204030204" pitchFamily="34" charset="0"/>
              </a:rPr>
              <a:t>healthy </a:t>
            </a:r>
            <a:r>
              <a:rPr lang="en-US" b="0" dirty="0" smtClean="0">
                <a:latin typeface="Calibri" panose="020F0502020204030204" pitchFamily="34" charset="0"/>
                <a:cs typeface="Calibri" panose="020F0502020204030204" pitchFamily="34" charset="0"/>
              </a:rPr>
              <a:t>development for all children?</a:t>
            </a:r>
            <a:r>
              <a:rPr lang="en-US" dirty="0"/>
              <a:t/>
            </a:r>
            <a:br>
              <a:rPr lang="en-US" dirty="0"/>
            </a:br>
            <a:endParaRPr lang="en-US" dirty="0"/>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52262-9B0A-E64D-B1C3-707FD47A2213}" type="slidenum">
              <a:rPr kumimoji="0" lang="en-US" sz="10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74056" y="1532875"/>
            <a:ext cx="4925740" cy="5325125"/>
          </a:xfrm>
          <a:prstGeom prst="rect">
            <a:avLst/>
          </a:prstGeom>
        </p:spPr>
      </p:pic>
      <p:sp>
        <p:nvSpPr>
          <p:cNvPr id="6" name="TextBox 5"/>
          <p:cNvSpPr txBox="1"/>
          <p:nvPr/>
        </p:nvSpPr>
        <p:spPr>
          <a:xfrm>
            <a:off x="707923" y="6390968"/>
            <a:ext cx="32938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E19D39"/>
                </a:solidFill>
                <a:effectLst/>
                <a:uLnTx/>
                <a:uFillTx/>
                <a:latin typeface="Calibri Light" panose="020F0302020204030204" pitchFamily="34" charset="0"/>
                <a:ea typeface="+mn-ea"/>
                <a:cs typeface="Calibri Light" panose="020F0302020204030204" pitchFamily="34" charset="0"/>
              </a:rPr>
              <a:t>www.helpmegrownational.org</a:t>
            </a:r>
            <a:endParaRPr kumimoji="0" lang="en-US" sz="1200" b="0" i="0" u="none" strike="noStrike" kern="1200" cap="none" spc="0" normalizeH="0" baseline="0" noProof="0" dirty="0">
              <a:ln>
                <a:noFill/>
              </a:ln>
              <a:solidFill>
                <a:srgbClr val="E19D39"/>
              </a:solidFill>
              <a:effectLst/>
              <a:uLnTx/>
              <a:uFillTx/>
              <a:latin typeface="Calibri Light" panose="020F0302020204030204" pitchFamily="34" charset="0"/>
              <a:ea typeface="+mn-ea"/>
              <a:cs typeface="Calibri Light" panose="020F03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374" y="397941"/>
            <a:ext cx="3164356" cy="813448"/>
          </a:xfrm>
          <a:prstGeom prst="rect">
            <a:avLst/>
          </a:prstGeom>
        </p:spPr>
      </p:pic>
    </p:spTree>
    <p:extLst>
      <p:ext uri="{BB962C8B-B14F-4D97-AF65-F5344CB8AC3E}">
        <p14:creationId xmlns:p14="http://schemas.microsoft.com/office/powerpoint/2010/main" val="12710239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115" y="462301"/>
            <a:ext cx="10515600" cy="491864"/>
          </a:xfrm>
        </p:spPr>
        <p:txBody>
          <a:bodyPr>
            <a:noAutofit/>
          </a:bodyPr>
          <a:lstStyle/>
          <a:p>
            <a:r>
              <a:rPr lang="en-US" sz="4000" b="0" dirty="0" smtClean="0">
                <a:latin typeface="Calibri Light" panose="020F0302020204030204" pitchFamily="34" charset="0"/>
                <a:cs typeface="Calibri Light" panose="020F0302020204030204" pitchFamily="34" charset="0"/>
              </a:rPr>
              <a:t>Help Me Grow’s </a:t>
            </a:r>
            <a:r>
              <a:rPr lang="en-US" sz="4000" b="0" dirty="0">
                <a:latin typeface="Calibri Light" panose="020F0302020204030204" pitchFamily="34" charset="0"/>
                <a:cs typeface="Calibri Light" panose="020F0302020204030204" pitchFamily="34" charset="0"/>
              </a:rPr>
              <a:t>Unique Value</a:t>
            </a:r>
          </a:p>
        </p:txBody>
      </p:sp>
      <p:sp>
        <p:nvSpPr>
          <p:cNvPr id="10" name="Content Placeholder 3">
            <a:extLst>
              <a:ext uri="{FF2B5EF4-FFF2-40B4-BE49-F238E27FC236}">
                <a16:creationId xmlns:a16="http://schemas.microsoft.com/office/drawing/2014/main" id="{70ADA32F-DE11-4E6B-8935-FE568059EF54}"/>
              </a:ext>
            </a:extLst>
          </p:cNvPr>
          <p:cNvSpPr txBox="1">
            <a:spLocks/>
          </p:cNvSpPr>
          <p:nvPr/>
        </p:nvSpPr>
        <p:spPr>
          <a:xfrm>
            <a:off x="2152185" y="1249182"/>
            <a:ext cx="9647922" cy="497541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600"/>
              </a:spcAft>
              <a:buClrTx/>
              <a:buSzTx/>
              <a:buFont typeface="Arial"/>
              <a:buNone/>
              <a:tabLst/>
              <a:defRPr/>
            </a:pPr>
            <a:r>
              <a:rPr kumimoji="0" lang="en-US" sz="2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HMG is a </a:t>
            </a:r>
            <a:r>
              <a:rPr kumimoji="0" lang="en-US" sz="2300" i="0" u="none" strike="noStrike" kern="1200" cap="none" spc="0" normalizeH="0" baseline="0" noProof="0" dirty="0">
                <a:ln>
                  <a:noFill/>
                </a:ln>
                <a:solidFill>
                  <a:srgbClr val="E19D39"/>
                </a:solidFill>
                <a:effectLst/>
                <a:uLnTx/>
                <a:uFillTx/>
                <a:latin typeface="Calibri" panose="020F0502020204030204" pitchFamily="34" charset="0"/>
                <a:cs typeface="Calibri" panose="020F0502020204030204" pitchFamily="34" charset="0"/>
              </a:rPr>
              <a:t>cross-sector, systems-based</a:t>
            </a:r>
            <a:r>
              <a:rPr kumimoji="0" lang="en-US" sz="2300" i="0" u="none" strike="noStrike" kern="1200" cap="none" spc="0" normalizeH="0" baseline="0" noProof="0" dirty="0">
                <a:ln>
                  <a:noFill/>
                </a:ln>
                <a:solidFill>
                  <a:srgbClr val="24A1A8"/>
                </a:solidFill>
                <a:effectLst/>
                <a:uLnTx/>
                <a:uFillTx/>
                <a:latin typeface="Calibri" panose="020F0502020204030204" pitchFamily="34" charset="0"/>
                <a:cs typeface="Calibri" panose="020F0502020204030204" pitchFamily="34" charset="0"/>
              </a:rPr>
              <a:t> </a:t>
            </a:r>
            <a:r>
              <a:rPr kumimoji="0" lang="en-US" sz="2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approach that connects families to the resources they need to </a:t>
            </a:r>
            <a:r>
              <a:rPr kumimoji="0" lang="en-US" sz="23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help </a:t>
            </a:r>
            <a:r>
              <a:rPr kumimoji="0" lang="en-US" sz="2300" i="0" u="none" strike="noStrike" kern="1200" cap="none" spc="0" normalizeH="0" baseline="0" noProof="0" dirty="0">
                <a:ln>
                  <a:noFill/>
                </a:ln>
                <a:solidFill>
                  <a:srgbClr val="E19D39"/>
                </a:solidFill>
                <a:effectLst/>
                <a:uLnTx/>
                <a:uFillTx/>
                <a:latin typeface="Calibri" panose="020F0502020204030204" pitchFamily="34" charset="0"/>
                <a:cs typeface="Calibri" panose="020F0502020204030204" pitchFamily="34" charset="0"/>
              </a:rPr>
              <a:t>all children thrive</a:t>
            </a:r>
            <a:r>
              <a:rPr kumimoji="0" lang="en-US" sz="23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90000"/>
              </a:lnSpc>
              <a:spcBef>
                <a:spcPts val="1200"/>
              </a:spcBef>
              <a:spcAft>
                <a:spcPts val="600"/>
              </a:spcAft>
              <a:buClrTx/>
              <a:buSzTx/>
              <a:buFont typeface="Arial"/>
              <a:buNone/>
              <a:tabLst/>
              <a:defRPr/>
            </a:pPr>
            <a:r>
              <a:rPr kumimoji="0" lang="en-US" sz="2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HMG builds and maintains a </a:t>
            </a:r>
            <a:r>
              <a:rPr kumimoji="0" lang="en-US" sz="2300" i="0" u="none" strike="noStrike" kern="1200" cap="none" spc="0" normalizeH="0" baseline="0" noProof="0" dirty="0">
                <a:ln>
                  <a:noFill/>
                </a:ln>
                <a:solidFill>
                  <a:srgbClr val="E19D39"/>
                </a:solidFill>
                <a:effectLst/>
                <a:uLnTx/>
                <a:uFillTx/>
                <a:latin typeface="Calibri" panose="020F0502020204030204" pitchFamily="34" charset="0"/>
                <a:cs typeface="Calibri" panose="020F0502020204030204" pitchFamily="34" charset="0"/>
              </a:rPr>
              <a:t>network of community resources across sectors </a:t>
            </a:r>
            <a:r>
              <a:rPr kumimoji="0" lang="en-US" sz="2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coordinates services across the network.</a:t>
            </a:r>
          </a:p>
          <a:p>
            <a:pPr marL="0" marR="0" lvl="0" indent="0" algn="l" defTabSz="914400" rtl="0" eaLnBrk="1" fontAlgn="auto" latinLnBrk="0" hangingPunct="1">
              <a:lnSpc>
                <a:spcPct val="90000"/>
              </a:lnSpc>
              <a:spcBef>
                <a:spcPts val="1200"/>
              </a:spcBef>
              <a:spcAft>
                <a:spcPts val="600"/>
              </a:spcAft>
              <a:buClrTx/>
              <a:buSzTx/>
              <a:buFont typeface="Arial"/>
              <a:buNone/>
              <a:tabLst/>
              <a:defRPr/>
            </a:pPr>
            <a:r>
              <a:rPr kumimoji="0" lang="en-US" sz="2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HMG engages in effective outreach to ensure a consistent and </a:t>
            </a:r>
            <a:r>
              <a:rPr kumimoji="0" lang="en-US" sz="2300" i="0" u="none" strike="noStrike" kern="1200" cap="none" spc="0" normalizeH="0" baseline="0" noProof="0" dirty="0">
                <a:ln>
                  <a:noFill/>
                </a:ln>
                <a:solidFill>
                  <a:srgbClr val="E19D39"/>
                </a:solidFill>
                <a:effectLst/>
                <a:uLnTx/>
                <a:uFillTx/>
                <a:latin typeface="Calibri" panose="020F0502020204030204" pitchFamily="34" charset="0"/>
                <a:cs typeface="Calibri" panose="020F0502020204030204" pitchFamily="34" charset="0"/>
              </a:rPr>
              <a:t>best practice approach</a:t>
            </a:r>
            <a:r>
              <a:rPr kumimoji="0" lang="en-US" sz="23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among child health providers and community-based organizations.</a:t>
            </a:r>
          </a:p>
          <a:p>
            <a:pPr marL="0" marR="0" lvl="0" indent="0" algn="l" defTabSz="914400" rtl="0" eaLnBrk="1" fontAlgn="auto" latinLnBrk="0" hangingPunct="1">
              <a:lnSpc>
                <a:spcPct val="90000"/>
              </a:lnSpc>
              <a:spcBef>
                <a:spcPts val="1200"/>
              </a:spcBef>
              <a:spcAft>
                <a:spcPts val="600"/>
              </a:spcAft>
              <a:buClrTx/>
              <a:buSzTx/>
              <a:buFont typeface="Arial"/>
              <a:buNone/>
              <a:tabLst/>
              <a:defRPr/>
            </a:pPr>
            <a:r>
              <a:rPr kumimoji="0" lang="en-US" sz="2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HMG supports children in their </a:t>
            </a:r>
            <a:r>
              <a:rPr kumimoji="0" lang="en-US" sz="2300" i="0" u="none" strike="noStrike" kern="1200" cap="none" spc="0" normalizeH="0" baseline="0" noProof="0" dirty="0">
                <a:ln>
                  <a:noFill/>
                </a:ln>
                <a:solidFill>
                  <a:srgbClr val="E19D39"/>
                </a:solidFill>
                <a:effectLst/>
                <a:uLnTx/>
                <a:uFillTx/>
                <a:latin typeface="Calibri" panose="020F0502020204030204" pitchFamily="34" charset="0"/>
                <a:cs typeface="Calibri" panose="020F0502020204030204" pitchFamily="34" charset="0"/>
              </a:rPr>
              <a:t>early years</a:t>
            </a:r>
            <a:r>
              <a:rPr kumimoji="0" lang="en-US" sz="2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which have the longest-lasting consequences on children’s health and well-being.</a:t>
            </a:r>
          </a:p>
          <a:p>
            <a:pPr marL="0" marR="0" lvl="0" indent="0" algn="l" defTabSz="914400" rtl="0" eaLnBrk="1" fontAlgn="auto" latinLnBrk="0" hangingPunct="1">
              <a:lnSpc>
                <a:spcPct val="90000"/>
              </a:lnSpc>
              <a:spcBef>
                <a:spcPts val="1200"/>
              </a:spcBef>
              <a:spcAft>
                <a:spcPts val="600"/>
              </a:spcAft>
              <a:buClrTx/>
              <a:buSzTx/>
              <a:buFont typeface="Arial"/>
              <a:buNone/>
              <a:tabLst/>
              <a:defRPr/>
            </a:pPr>
            <a:r>
              <a:rPr kumimoji="0" lang="en-US" sz="2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HMG services and resources are </a:t>
            </a:r>
            <a:r>
              <a:rPr kumimoji="0" lang="en-US" sz="2300" i="0" u="none" strike="noStrike" kern="1200" cap="none" spc="0" normalizeH="0" baseline="0" noProof="0" dirty="0" smtClean="0">
                <a:ln>
                  <a:noFill/>
                </a:ln>
                <a:solidFill>
                  <a:srgbClr val="E19D39"/>
                </a:solidFill>
                <a:effectLst/>
                <a:uLnTx/>
                <a:uFillTx/>
                <a:latin typeface="Calibri" panose="020F0502020204030204" pitchFamily="34" charset="0"/>
                <a:cs typeface="Calibri" panose="020F0502020204030204" pitchFamily="34" charset="0"/>
              </a:rPr>
              <a:t>flexible, data driven </a:t>
            </a:r>
            <a:r>
              <a:rPr kumimoji="0" lang="en-US" sz="2300" i="0" u="none" strike="noStrike" kern="1200" cap="none" spc="0" normalizeH="0" baseline="0" noProof="0" dirty="0">
                <a:ln>
                  <a:noFill/>
                </a:ln>
                <a:solidFill>
                  <a:srgbClr val="E19D39"/>
                </a:solidFill>
                <a:effectLst/>
                <a:uLnTx/>
                <a:uFillTx/>
                <a:latin typeface="Calibri" panose="020F0502020204030204" pitchFamily="34" charset="0"/>
                <a:cs typeface="Calibri" panose="020F0502020204030204" pitchFamily="34" charset="0"/>
              </a:rPr>
              <a:t>and targeted </a:t>
            </a:r>
            <a:r>
              <a:rPr kumimoji="0" lang="en-US" sz="2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each community and individual family served. </a:t>
            </a:r>
          </a:p>
          <a:p>
            <a:pPr marL="0" marR="0" lvl="0" indent="0" algn="l" defTabSz="914400" rtl="0" eaLnBrk="1" fontAlgn="auto" latinLnBrk="0" hangingPunct="1">
              <a:lnSpc>
                <a:spcPct val="90000"/>
              </a:lnSpc>
              <a:spcBef>
                <a:spcPts val="1200"/>
              </a:spcBef>
              <a:spcAft>
                <a:spcPts val="600"/>
              </a:spcAft>
              <a:buClrTx/>
              <a:buSzTx/>
              <a:buFont typeface="Arial"/>
              <a:buNone/>
              <a:tabLst/>
              <a:defRPr/>
            </a:pPr>
            <a:r>
              <a:rPr kumimoji="0" lang="en-US" sz="2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HMG builds </a:t>
            </a:r>
            <a:r>
              <a:rPr kumimoji="0" lang="en-US" sz="2300" i="0" u="none" strike="noStrike" kern="1200" cap="none" spc="0" normalizeH="0" baseline="0" noProof="0" dirty="0">
                <a:ln>
                  <a:noFill/>
                </a:ln>
                <a:solidFill>
                  <a:srgbClr val="E19D39"/>
                </a:solidFill>
                <a:effectLst/>
                <a:uLnTx/>
                <a:uFillTx/>
                <a:latin typeface="Calibri" panose="020F0502020204030204" pitchFamily="34" charset="0"/>
                <a:cs typeface="Calibri" panose="020F0502020204030204" pitchFamily="34" charset="0"/>
              </a:rPr>
              <a:t>relationships</a:t>
            </a:r>
            <a:r>
              <a:rPr kumimoji="0" lang="en-US" sz="23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with families over time and serves as a </a:t>
            </a:r>
            <a:r>
              <a:rPr kumimoji="0" lang="en-US" sz="2300" i="0" u="none" strike="noStrike" kern="1200" cap="none" spc="0" normalizeH="0" baseline="0" noProof="0" dirty="0">
                <a:ln>
                  <a:noFill/>
                </a:ln>
                <a:solidFill>
                  <a:srgbClr val="E19D39"/>
                </a:solidFill>
                <a:effectLst/>
                <a:uLnTx/>
                <a:uFillTx/>
                <a:latin typeface="Calibri" panose="020F0502020204030204" pitchFamily="34" charset="0"/>
                <a:cs typeface="Calibri" panose="020F0502020204030204" pitchFamily="34" charset="0"/>
              </a:rPr>
              <a:t>trusted resource</a:t>
            </a:r>
            <a:r>
              <a:rPr kumimoji="0" lang="en-US" sz="23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as children’s needs </a:t>
            </a:r>
            <a:r>
              <a:rPr kumimoji="0" lang="en-US" sz="2300" b="0" i="0"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rPr>
              <a:t>evolve.</a:t>
            </a:r>
            <a:endParaRPr kumimoji="0" lang="en-US" sz="23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06115" y="1197223"/>
            <a:ext cx="1225639" cy="5079330"/>
          </a:xfrm>
          <a:prstGeom prst="rect">
            <a:avLst/>
          </a:prstGeom>
        </p:spPr>
      </p:pic>
    </p:spTree>
    <p:extLst>
      <p:ext uri="{BB962C8B-B14F-4D97-AF65-F5344CB8AC3E}">
        <p14:creationId xmlns:p14="http://schemas.microsoft.com/office/powerpoint/2010/main" val="74857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p:nvPr/>
        </p:nvSpPr>
        <p:spPr>
          <a:xfrm>
            <a:off x="9488471" y="6113860"/>
            <a:ext cx="463269" cy="49411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900">
                <a:solidFill>
                  <a:srgbClr val="000000">
                    <a:alpha val="5000"/>
                  </a:srgbClr>
                </a:solidFill>
                <a:latin typeface="Lato Bold"/>
                <a:ea typeface="Lato Bold"/>
                <a:cs typeface="Lato Bold"/>
                <a:sym typeface="Lato Bold"/>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2742" b="0" i="0" u="none" strike="noStrike" kern="0" cap="none" spc="0" normalizeH="0" baseline="0" noProof="0">
                <a:ln>
                  <a:noFill/>
                </a:ln>
                <a:solidFill>
                  <a:srgbClr val="000000">
                    <a:alpha val="5000"/>
                  </a:srgbClr>
                </a:solidFill>
                <a:effectLst/>
                <a:uLnTx/>
                <a:uFillTx/>
                <a:latin typeface="Lato Bold"/>
                <a:sym typeface="Lato Bold"/>
              </a:rPr>
              <a:t>01</a:t>
            </a:r>
          </a:p>
        </p:txBody>
      </p:sp>
      <p:sp>
        <p:nvSpPr>
          <p:cNvPr id="6" name="Title 1"/>
          <p:cNvSpPr txBox="1">
            <a:spLocks/>
          </p:cNvSpPr>
          <p:nvPr/>
        </p:nvSpPr>
        <p:spPr>
          <a:xfrm>
            <a:off x="641130" y="885224"/>
            <a:ext cx="10477201" cy="4918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i="0" kern="1200">
                <a:solidFill>
                  <a:srgbClr val="24A1A8"/>
                </a:solidFill>
                <a:latin typeface="Gill Sans MT" panose="020B0502020104020203" pitchFamily="34" charset="0"/>
                <a:ea typeface="Gill Sans MT" panose="020B0502020104020203" pitchFamily="34" charset="0"/>
                <a:cs typeface="Gill Sans MT" panose="020B05020201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548FD6"/>
                </a:solidFill>
                <a:effectLst/>
                <a:uLnTx/>
                <a:uFillTx/>
                <a:latin typeface="Calibri Light" panose="020F0302020204030204" pitchFamily="34" charset="0"/>
                <a:cs typeface="Calibri Light" panose="020F0302020204030204" pitchFamily="34" charset="0"/>
              </a:rPr>
              <a:t>Help Me </a:t>
            </a:r>
            <a:r>
              <a:rPr kumimoji="0" lang="en-US" sz="4000" b="0" i="0" u="none" strike="noStrike" kern="1200" cap="none" spc="0" normalizeH="0" baseline="0" noProof="0" dirty="0" smtClean="0">
                <a:ln>
                  <a:noFill/>
                </a:ln>
                <a:solidFill>
                  <a:srgbClr val="548FD6"/>
                </a:solidFill>
                <a:effectLst/>
                <a:uLnTx/>
                <a:uFillTx/>
                <a:latin typeface="Calibri Light" panose="020F0302020204030204" pitchFamily="34" charset="0"/>
                <a:cs typeface="Calibri Light" panose="020F0302020204030204" pitchFamily="34" charset="0"/>
              </a:rPr>
              <a:t>Grow’s Unique Value</a:t>
            </a:r>
            <a:endParaRPr kumimoji="0" lang="en-US" sz="4000" b="0" i="0" u="none" strike="noStrike" kern="1200" cap="none" spc="0" normalizeH="0" baseline="0" noProof="0" dirty="0">
              <a:ln>
                <a:noFill/>
              </a:ln>
              <a:solidFill>
                <a:srgbClr val="548FD6"/>
              </a:solidFill>
              <a:effectLst/>
              <a:uLnTx/>
              <a:uFillTx/>
              <a:latin typeface="Calibri Light" panose="020F0302020204030204" pitchFamily="34" charset="0"/>
              <a:cs typeface="Calibri Light" panose="020F0302020204030204" pitchFamily="34" charset="0"/>
            </a:endParaRPr>
          </a:p>
        </p:txBody>
      </p:sp>
      <p:sp>
        <p:nvSpPr>
          <p:cNvPr id="7" name="Rectangle 6"/>
          <p:cNvSpPr/>
          <p:nvPr/>
        </p:nvSpPr>
        <p:spPr>
          <a:xfrm>
            <a:off x="641131" y="1755626"/>
            <a:ext cx="11380824" cy="4339650"/>
          </a:xfrm>
          <a:prstGeom prst="rect">
            <a:avLst/>
          </a:prstGeom>
        </p:spPr>
        <p:txBody>
          <a:bodyPr wrap="square">
            <a:spAutoFit/>
          </a:bodyPr>
          <a:lstStyle/>
          <a:p>
            <a:pPr marL="342900" marR="0" lvl="0" indent="-342900" algn="l" defTabSz="642915" rtl="0" eaLnBrk="1" fontAlgn="auto" latinLnBrk="0" hangingPunct="1">
              <a:lnSpc>
                <a:spcPct val="100000"/>
              </a:lnSpc>
              <a:spcBef>
                <a:spcPts val="600"/>
              </a:spcBef>
              <a:spcAft>
                <a:spcPts val="600"/>
              </a:spcAft>
              <a:buClr>
                <a:srgbClr val="E19D39"/>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Maintains </a:t>
            </a:r>
            <a:r>
              <a:rPr kumimoji="0" lang="en-US" sz="2400" b="0" i="0" u="none" strike="noStrike" kern="1200" cap="none" spc="0" normalizeH="0" baseline="0" noProof="0" dirty="0">
                <a:ln>
                  <a:noFill/>
                </a:ln>
                <a:solidFill>
                  <a:srgbClr val="E19D39"/>
                </a:solidFill>
                <a:effectLst/>
                <a:uLnTx/>
                <a:uFillTx/>
                <a:latin typeface="Calibri" panose="020F0502020204030204" pitchFamily="34" charset="0"/>
                <a:cs typeface="Calibri" panose="020F0502020204030204" pitchFamily="34" charset="0"/>
              </a:rPr>
              <a:t>low cost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by leveraging existing services and making optimal use of existing resources – demonstrated return on investment</a:t>
            </a:r>
          </a:p>
          <a:p>
            <a:pPr marL="342900" marR="0" lvl="0" indent="-342900" algn="l" defTabSz="642915" rtl="0" eaLnBrk="1" fontAlgn="auto" latinLnBrk="0" hangingPunct="1">
              <a:lnSpc>
                <a:spcPct val="100000"/>
              </a:lnSpc>
              <a:spcBef>
                <a:spcPts val="600"/>
              </a:spcBef>
              <a:spcAft>
                <a:spcPts val="600"/>
              </a:spcAft>
              <a:buClr>
                <a:srgbClr val="E19D39"/>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Facilitates </a:t>
            </a:r>
            <a:r>
              <a:rPr kumimoji="0" lang="en-US" sz="2400" b="0" i="0" u="none" strike="noStrike" kern="1200" cap="none" spc="0" normalizeH="0" baseline="0" noProof="0" dirty="0">
                <a:ln>
                  <a:noFill/>
                </a:ln>
                <a:solidFill>
                  <a:srgbClr val="E19D39"/>
                </a:solidFill>
                <a:effectLst/>
                <a:uLnTx/>
                <a:uFillTx/>
                <a:latin typeface="Calibri" panose="020F0502020204030204" pitchFamily="34" charset="0"/>
                <a:cs typeface="Calibri" panose="020F0502020204030204" pitchFamily="34" charset="0"/>
              </a:rPr>
              <a:t>cross-sector</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integration</a:t>
            </a:r>
          </a:p>
          <a:p>
            <a:pPr marL="342900" marR="0" lvl="0" indent="-342900" algn="l" defTabSz="642915" rtl="0" eaLnBrk="1" fontAlgn="auto" latinLnBrk="0" hangingPunct="1">
              <a:lnSpc>
                <a:spcPct val="100000"/>
              </a:lnSpc>
              <a:spcBef>
                <a:spcPts val="600"/>
              </a:spcBef>
              <a:spcAft>
                <a:spcPts val="600"/>
              </a:spcAft>
              <a:buClr>
                <a:srgbClr val="E19D39"/>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Promotes a </a:t>
            </a:r>
            <a:r>
              <a:rPr kumimoji="0" lang="en-US" sz="2400" b="0" i="0" u="none" strike="noStrike" kern="1200" cap="none" spc="0" normalizeH="0" baseline="0" noProof="0" dirty="0">
                <a:ln>
                  <a:noFill/>
                </a:ln>
                <a:solidFill>
                  <a:srgbClr val="E19D39"/>
                </a:solidFill>
                <a:effectLst/>
                <a:uLnTx/>
                <a:uFillTx/>
                <a:latin typeface="Calibri" panose="020F0502020204030204" pitchFamily="34" charset="0"/>
                <a:cs typeface="Calibri" panose="020F0502020204030204" pitchFamily="34" charset="0"/>
              </a:rPr>
              <a:t>shared vision</a:t>
            </a:r>
          </a:p>
          <a:p>
            <a:pPr marL="342900" marR="0" lvl="0" indent="-342900" algn="l" defTabSz="642915" rtl="0" eaLnBrk="1" fontAlgn="auto" latinLnBrk="0" hangingPunct="1">
              <a:lnSpc>
                <a:spcPct val="100000"/>
              </a:lnSpc>
              <a:spcBef>
                <a:spcPts val="600"/>
              </a:spcBef>
              <a:spcAft>
                <a:spcPts val="600"/>
              </a:spcAft>
              <a:buClr>
                <a:srgbClr val="E19D39"/>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Builds strong </a:t>
            </a:r>
            <a:r>
              <a:rPr kumimoji="0" lang="en-US" sz="2400" b="0" i="0" u="none" strike="noStrike" kern="1200" cap="none" spc="0" normalizeH="0" baseline="0" noProof="0" dirty="0">
                <a:ln>
                  <a:noFill/>
                </a:ln>
                <a:solidFill>
                  <a:srgbClr val="E19D39"/>
                </a:solidFill>
                <a:effectLst/>
                <a:uLnTx/>
                <a:uFillTx/>
                <a:latin typeface="Calibri" panose="020F0502020204030204" pitchFamily="34" charset="0"/>
                <a:cs typeface="Calibri" panose="020F0502020204030204" pitchFamily="34" charset="0"/>
              </a:rPr>
              <a:t>evidence base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and use data most effectively </a:t>
            </a:r>
          </a:p>
          <a:p>
            <a:pPr marL="342900" marR="0" lvl="0" indent="-342900" algn="l" defTabSz="642915" rtl="0" eaLnBrk="1" fontAlgn="auto" latinLnBrk="0" hangingPunct="1">
              <a:lnSpc>
                <a:spcPct val="100000"/>
              </a:lnSpc>
              <a:spcBef>
                <a:spcPts val="600"/>
              </a:spcBef>
              <a:spcAft>
                <a:spcPts val="600"/>
              </a:spcAft>
              <a:buClr>
                <a:srgbClr val="E19D39"/>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Provides </a:t>
            </a:r>
            <a:r>
              <a:rPr kumimoji="0" lang="en-US" sz="2400" b="0" i="0" u="none" strike="noStrike" kern="1200" cap="none" spc="0" normalizeH="0" baseline="0" noProof="0" dirty="0">
                <a:ln>
                  <a:noFill/>
                </a:ln>
                <a:solidFill>
                  <a:srgbClr val="E19D39"/>
                </a:solidFill>
                <a:effectLst/>
                <a:uLnTx/>
                <a:uFillTx/>
                <a:latin typeface="Calibri" panose="020F0502020204030204" pitchFamily="34" charset="0"/>
                <a:cs typeface="Calibri" panose="020F0502020204030204" pitchFamily="34" charset="0"/>
              </a:rPr>
              <a:t>care coordination, referral, linkage, and follow-up </a:t>
            </a: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for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all families</a:t>
            </a:r>
          </a:p>
          <a:p>
            <a:pPr marL="342900" marR="0" lvl="0" indent="-342900" algn="l" defTabSz="642915" rtl="0" eaLnBrk="1" fontAlgn="auto" latinLnBrk="0" hangingPunct="1">
              <a:lnSpc>
                <a:spcPct val="100000"/>
              </a:lnSpc>
              <a:spcBef>
                <a:spcPts val="600"/>
              </a:spcBef>
              <a:spcAft>
                <a:spcPts val="600"/>
              </a:spcAft>
              <a:buClr>
                <a:srgbClr val="E19D39"/>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Supports </a:t>
            </a: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early childhood providers in </a:t>
            </a:r>
            <a:r>
              <a:rPr kumimoji="0" lang="en-US" sz="2400" b="0" i="0" u="none" strike="noStrike" kern="1200" cap="none" spc="0" normalizeH="0" baseline="0" noProof="0" dirty="0">
                <a:ln>
                  <a:noFill/>
                </a:ln>
                <a:solidFill>
                  <a:srgbClr val="E19D39"/>
                </a:solidFill>
                <a:effectLst/>
                <a:uLnTx/>
                <a:uFillTx/>
                <a:latin typeface="Calibri" panose="020F0502020204030204" pitchFamily="34" charset="0"/>
                <a:cs typeface="Calibri" panose="020F0502020204030204" pitchFamily="34" charset="0"/>
              </a:rPr>
              <a:t>developmental </a:t>
            </a:r>
            <a:r>
              <a:rPr kumimoji="0" lang="en-US" sz="2400" b="0" i="0" u="none" strike="noStrike" kern="1200" cap="none" spc="0" normalizeH="0" baseline="0" noProof="0" dirty="0" smtClean="0">
                <a:ln>
                  <a:noFill/>
                </a:ln>
                <a:solidFill>
                  <a:srgbClr val="E19D39"/>
                </a:solidFill>
                <a:effectLst/>
                <a:uLnTx/>
                <a:uFillTx/>
                <a:latin typeface="Calibri" panose="020F0502020204030204" pitchFamily="34" charset="0"/>
                <a:cs typeface="Calibri" panose="020F0502020204030204" pitchFamily="34" charset="0"/>
              </a:rPr>
              <a:t>monitoring </a:t>
            </a:r>
            <a:r>
              <a:rPr kumimoji="0" lang="en-US" sz="2400" b="0" i="0" u="none" strike="noStrike" kern="1200" cap="none" spc="0" normalizeH="0" baseline="0" noProof="0" dirty="0">
                <a:ln>
                  <a:noFill/>
                </a:ln>
                <a:solidFill>
                  <a:srgbClr val="E19D39"/>
                </a:solidFill>
                <a:effectLst/>
                <a:uLnTx/>
                <a:uFillTx/>
                <a:latin typeface="Calibri" panose="020F0502020204030204" pitchFamily="34" charset="0"/>
                <a:cs typeface="Calibri" panose="020F0502020204030204" pitchFamily="34" charset="0"/>
              </a:rPr>
              <a:t>and screening</a:t>
            </a:r>
          </a:p>
          <a:p>
            <a:pPr marL="342900" marR="0" lvl="0" indent="-342900" algn="l" defTabSz="642915" rtl="0" eaLnBrk="1" fontAlgn="auto" latinLnBrk="0" hangingPunct="1">
              <a:lnSpc>
                <a:spcPct val="100000"/>
              </a:lnSpc>
              <a:spcBef>
                <a:spcPts val="600"/>
              </a:spcBef>
              <a:spcAft>
                <a:spcPts val="600"/>
              </a:spcAft>
              <a:buClr>
                <a:srgbClr val="E19D3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E19D39"/>
                </a:solidFill>
                <a:effectLst/>
                <a:uLnTx/>
                <a:uFillTx/>
                <a:latin typeface="Calibri" panose="020F0502020204030204" pitchFamily="34" charset="0"/>
                <a:cs typeface="Calibri" panose="020F0502020204030204" pitchFamily="34" charset="0"/>
              </a:rPr>
              <a:t>Advances equity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through Targeted Universalism, promoting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the </a:t>
            </a: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healthy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development of all children, including targeted strategies for specific populations</a:t>
            </a:r>
          </a:p>
        </p:txBody>
      </p:sp>
    </p:spTree>
    <p:extLst>
      <p:ext uri="{BB962C8B-B14F-4D97-AF65-F5344CB8AC3E}">
        <p14:creationId xmlns:p14="http://schemas.microsoft.com/office/powerpoint/2010/main" val="1722675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623602" y="3797103"/>
            <a:ext cx="2297701" cy="919080"/>
          </a:xfrm>
          <a:prstGeom prst="rect">
            <a:avLst/>
          </a:prstGeom>
        </p:spPr>
      </p:pic>
      <p:pic>
        <p:nvPicPr>
          <p:cNvPr id="8" name="Picture 7"/>
          <p:cNvPicPr>
            <a:picLocks noChangeAspect="1"/>
          </p:cNvPicPr>
          <p:nvPr/>
        </p:nvPicPr>
        <p:blipFill>
          <a:blip r:embed="rId4"/>
          <a:stretch>
            <a:fillRect/>
          </a:stretch>
        </p:blipFill>
        <p:spPr>
          <a:xfrm>
            <a:off x="6139945" y="3340010"/>
            <a:ext cx="2837136" cy="1464328"/>
          </a:xfrm>
          <a:prstGeom prst="rect">
            <a:avLst/>
          </a:prstGeom>
        </p:spPr>
      </p:pic>
      <p:sp>
        <p:nvSpPr>
          <p:cNvPr id="3" name="Slide Number Placeholder 2">
            <a:extLst>
              <a:ext uri="{FF2B5EF4-FFF2-40B4-BE49-F238E27FC236}">
                <a16:creationId xmlns:a16="http://schemas.microsoft.com/office/drawing/2014/main" id="{55072289-3858-4D48-89B2-9A33A3B14D3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52262-9B0A-E64D-B1C3-707FD47A2213}" type="slidenum">
              <a:rPr kumimoji="0" lang="en-US" sz="10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4" name="Rectangle 3">
            <a:extLst>
              <a:ext uri="{FF2B5EF4-FFF2-40B4-BE49-F238E27FC236}">
                <a16:creationId xmlns:a16="http://schemas.microsoft.com/office/drawing/2014/main" id="{B53133FC-5F71-4BBC-95B5-129C2563826B}"/>
              </a:ext>
            </a:extLst>
          </p:cNvPr>
          <p:cNvSpPr/>
          <p:nvPr/>
        </p:nvSpPr>
        <p:spPr>
          <a:xfrm>
            <a:off x="837374" y="-3680637"/>
            <a:ext cx="1215909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Strengthens developmental promotion through embedding in child health and other child service sectors such efficacious models as Healthy Steps, Medical-Legal Partnership Program, Project DULCE, Reach Out and Read, Video Interaction Project, group well-child care (e.g., Centering Parenting), and apps and other digital tools (e.g., Sparkler and Vroom);</a:t>
            </a:r>
          </a:p>
        </p:txBody>
      </p:sp>
      <p:pic>
        <p:nvPicPr>
          <p:cNvPr id="28674" name="Picture 2" descr="Healthysteps logo primary rgb">
            <a:extLst>
              <a:ext uri="{FF2B5EF4-FFF2-40B4-BE49-F238E27FC236}">
                <a16:creationId xmlns:a16="http://schemas.microsoft.com/office/drawing/2014/main" id="{B67A8D08-7C5A-4694-BBF6-CF06474A8B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574" y="2120989"/>
            <a:ext cx="2325550" cy="1448858"/>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Nurse-Family Partnership (NFP) :: Public Health :: Contra Costa Health  Services">
            <a:extLst>
              <a:ext uri="{FF2B5EF4-FFF2-40B4-BE49-F238E27FC236}">
                <a16:creationId xmlns:a16="http://schemas.microsoft.com/office/drawing/2014/main" id="{08B8F8C2-4E75-4D63-9C26-6F0B32E923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6247" y="5454375"/>
            <a:ext cx="2426387" cy="848387"/>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The DULCE Interdisciplinary Team: A Recipe for Success | Center for the  Study of Social Policy">
            <a:extLst>
              <a:ext uri="{FF2B5EF4-FFF2-40B4-BE49-F238E27FC236}">
                <a16:creationId xmlns:a16="http://schemas.microsoft.com/office/drawing/2014/main" id="{350E3FDF-2AED-4C69-B3F9-6B9763CD334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805" t="18017" r="12552" b="18120"/>
          <a:stretch/>
        </p:blipFill>
        <p:spPr bwMode="auto">
          <a:xfrm>
            <a:off x="1724004" y="4950193"/>
            <a:ext cx="2572241" cy="1346118"/>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My Primary Health Solutions - services">
            <a:extLst>
              <a:ext uri="{FF2B5EF4-FFF2-40B4-BE49-F238E27FC236}">
                <a16:creationId xmlns:a16="http://schemas.microsoft.com/office/drawing/2014/main" id="{46FEC155-8AF9-4673-9A3E-784510E707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1227" y="1978144"/>
            <a:ext cx="1400416" cy="1400416"/>
          </a:xfrm>
          <a:prstGeom prst="rect">
            <a:avLst/>
          </a:prstGeom>
          <a:noFill/>
          <a:extLst>
            <a:ext uri="{909E8E84-426E-40DD-AFC4-6F175D3DCCD1}">
              <a14:hiddenFill xmlns:a14="http://schemas.microsoft.com/office/drawing/2010/main">
                <a:solidFill>
                  <a:srgbClr val="FFFFFF"/>
                </a:solidFill>
              </a14:hiddenFill>
            </a:ext>
          </a:extLst>
        </p:spPr>
      </p:pic>
      <p:pic>
        <p:nvPicPr>
          <p:cNvPr id="28682" name="Picture 10" descr="My Primary Health Solutions - services">
            <a:extLst>
              <a:ext uri="{FF2B5EF4-FFF2-40B4-BE49-F238E27FC236}">
                <a16:creationId xmlns:a16="http://schemas.microsoft.com/office/drawing/2014/main" id="{487F6D9F-C81D-40A1-9036-D19AC537EB9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2170" y="2466325"/>
            <a:ext cx="1402478" cy="1402478"/>
          </a:xfrm>
          <a:prstGeom prst="rect">
            <a:avLst/>
          </a:prstGeom>
          <a:noFill/>
          <a:extLst>
            <a:ext uri="{909E8E84-426E-40DD-AFC4-6F175D3DCCD1}">
              <a14:hiddenFill xmlns:a14="http://schemas.microsoft.com/office/drawing/2010/main">
                <a:solidFill>
                  <a:srgbClr val="FFFFFF"/>
                </a:solidFill>
              </a14:hiddenFill>
            </a:ext>
          </a:extLst>
        </p:spPr>
      </p:pic>
      <p:pic>
        <p:nvPicPr>
          <p:cNvPr id="28684" name="Picture 12" descr="Video Interaction Project - VIP - Home">
            <a:extLst>
              <a:ext uri="{FF2B5EF4-FFF2-40B4-BE49-F238E27FC236}">
                <a16:creationId xmlns:a16="http://schemas.microsoft.com/office/drawing/2014/main" id="{5712AAD9-ABBE-4EC2-A5C1-1CF81F143F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3482" y="4804338"/>
            <a:ext cx="2572241" cy="13948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D515F15-4E96-421A-8884-CE97250CC7AA}"/>
              </a:ext>
            </a:extLst>
          </p:cNvPr>
          <p:cNvPicPr>
            <a:picLocks noChangeAspect="1"/>
          </p:cNvPicPr>
          <p:nvPr/>
        </p:nvPicPr>
        <p:blipFill>
          <a:blip r:embed="rId11"/>
          <a:stretch>
            <a:fillRect/>
          </a:stretch>
        </p:blipFill>
        <p:spPr>
          <a:xfrm>
            <a:off x="9776652" y="4541695"/>
            <a:ext cx="1919275" cy="637877"/>
          </a:xfrm>
          <a:prstGeom prst="rect">
            <a:avLst/>
          </a:prstGeom>
        </p:spPr>
      </p:pic>
      <p:pic>
        <p:nvPicPr>
          <p:cNvPr id="28692" name="Picture 20" descr="Vroom - Boosting a Child's Learning with Fast and Fun Tips - Child Care  Resource Center - CCRC">
            <a:extLst>
              <a:ext uri="{FF2B5EF4-FFF2-40B4-BE49-F238E27FC236}">
                <a16:creationId xmlns:a16="http://schemas.microsoft.com/office/drawing/2014/main" id="{BFF74318-C959-48CE-B9C2-6AEBE6CF67A7}"/>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943436" y="3943428"/>
            <a:ext cx="2099237" cy="9172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36800" y="633265"/>
            <a:ext cx="1125912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As a system-building model, HMG helps integrate evidence-based programs and promising innovations into state maternal-early childhood sectors to make the best use of existing resources, diffuse best practices, and foster optimal child and family outcomes. </a:t>
            </a:r>
          </a:p>
        </p:txBody>
      </p:sp>
      <p:pic>
        <p:nvPicPr>
          <p:cNvPr id="7" name="Picture 6">
            <a:extLst>
              <a:ext uri="{FF2B5EF4-FFF2-40B4-BE49-F238E27FC236}">
                <a16:creationId xmlns:a16="http://schemas.microsoft.com/office/drawing/2014/main" id="{566E754A-3501-42E0-B55D-1F029BA689A9}"/>
              </a:ext>
            </a:extLst>
          </p:cNvPr>
          <p:cNvPicPr>
            <a:picLocks noChangeAspect="1"/>
          </p:cNvPicPr>
          <p:nvPr/>
        </p:nvPicPr>
        <p:blipFill>
          <a:blip r:embed="rId13"/>
          <a:stretch>
            <a:fillRect/>
          </a:stretch>
        </p:blipFill>
        <p:spPr>
          <a:xfrm>
            <a:off x="9732198" y="2056129"/>
            <a:ext cx="1963729" cy="1001502"/>
          </a:xfrm>
          <a:prstGeom prst="rect">
            <a:avLst/>
          </a:prstGeom>
        </p:spPr>
      </p:pic>
      <p:pic>
        <p:nvPicPr>
          <p:cNvPr id="10" name="Picture 9"/>
          <p:cNvPicPr>
            <a:picLocks noChangeAspect="1"/>
          </p:cNvPicPr>
          <p:nvPr/>
        </p:nvPicPr>
        <p:blipFill>
          <a:blip r:embed="rId14"/>
          <a:stretch>
            <a:fillRect/>
          </a:stretch>
        </p:blipFill>
        <p:spPr>
          <a:xfrm>
            <a:off x="4592659" y="5023234"/>
            <a:ext cx="1963977" cy="1373361"/>
          </a:xfrm>
          <a:prstGeom prst="rect">
            <a:avLst/>
          </a:prstGeom>
        </p:spPr>
      </p:pic>
      <p:pic>
        <p:nvPicPr>
          <p:cNvPr id="13" name="Picture 12"/>
          <p:cNvPicPr>
            <a:picLocks noChangeAspect="1"/>
          </p:cNvPicPr>
          <p:nvPr/>
        </p:nvPicPr>
        <p:blipFill>
          <a:blip r:embed="rId15"/>
          <a:stretch>
            <a:fillRect/>
          </a:stretch>
        </p:blipFill>
        <p:spPr>
          <a:xfrm>
            <a:off x="5793198" y="2340429"/>
            <a:ext cx="3603049" cy="870535"/>
          </a:xfrm>
          <a:prstGeom prst="rect">
            <a:avLst/>
          </a:prstGeom>
        </p:spPr>
      </p:pic>
      <p:pic>
        <p:nvPicPr>
          <p:cNvPr id="14" name="Picture 13"/>
          <p:cNvPicPr>
            <a:picLocks noChangeAspect="1"/>
          </p:cNvPicPr>
          <p:nvPr/>
        </p:nvPicPr>
        <p:blipFill>
          <a:blip r:embed="rId16"/>
          <a:stretch>
            <a:fillRect/>
          </a:stretch>
        </p:blipFill>
        <p:spPr>
          <a:xfrm>
            <a:off x="9071799" y="3369340"/>
            <a:ext cx="2867473" cy="883256"/>
          </a:xfrm>
          <a:prstGeom prst="rect">
            <a:avLst/>
          </a:prstGeom>
        </p:spPr>
      </p:pic>
    </p:spTree>
    <p:extLst>
      <p:ext uri="{BB962C8B-B14F-4D97-AF65-F5344CB8AC3E}">
        <p14:creationId xmlns:p14="http://schemas.microsoft.com/office/powerpoint/2010/main" val="2568526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502" y="485057"/>
            <a:ext cx="11229278" cy="491864"/>
          </a:xfrm>
        </p:spPr>
        <p:txBody>
          <a:bodyPr>
            <a:noAutofit/>
          </a:bodyPr>
          <a:lstStyle/>
          <a:p>
            <a:pPr algn="ctr"/>
            <a:r>
              <a:rPr lang="en-US" sz="3500" b="0" dirty="0">
                <a:latin typeface="Calibri Light" panose="020F0302020204030204" pitchFamily="34" charset="0"/>
                <a:cs typeface="Calibri Light" panose="020F0302020204030204" pitchFamily="34" charset="0"/>
              </a:rPr>
              <a:t>A network of community resources works like a power </a:t>
            </a:r>
            <a:r>
              <a:rPr lang="en-US" sz="3500" b="0" dirty="0" smtClean="0">
                <a:latin typeface="Calibri Light" panose="020F0302020204030204" pitchFamily="34" charset="0"/>
                <a:cs typeface="Calibri Light" panose="020F0302020204030204" pitchFamily="34" charset="0"/>
              </a:rPr>
              <a:t>grid</a:t>
            </a:r>
            <a:endParaRPr lang="en-US" sz="3500" b="0" dirty="0">
              <a:latin typeface="Calibri Light" panose="020F0302020204030204" pitchFamily="34" charset="0"/>
              <a:cs typeface="Calibri Light" panose="020F0302020204030204" pitchFamily="34" charset="0"/>
            </a:endParaRPr>
          </a:p>
        </p:txBody>
      </p:sp>
      <p:sp>
        <p:nvSpPr>
          <p:cNvPr id="3" name="Slide Number Placeholder 2"/>
          <p:cNvSpPr>
            <a:spLocks noGrp="1"/>
          </p:cNvSpPr>
          <p:nvPr>
            <p:ph type="sldNum" sz="quarter" idx="12"/>
          </p:nvPr>
        </p:nvSpPr>
        <p:spPr/>
        <p:txBody>
          <a:bodyPr/>
          <a:lstStyle/>
          <a:p>
            <a:fld id="{02752262-9B0A-E64D-B1C3-707FD47A2213}" type="slidenum">
              <a:rPr lang="en-US" smtClean="0"/>
              <a:pPr/>
              <a:t>23</a:t>
            </a:fld>
            <a:endParaRPr lang="en-US" dirty="0"/>
          </a:p>
        </p:txBody>
      </p:sp>
      <p:sp>
        <p:nvSpPr>
          <p:cNvPr id="12" name="Rectangle 11"/>
          <p:cNvSpPr/>
          <p:nvPr/>
        </p:nvSpPr>
        <p:spPr>
          <a:xfrm>
            <a:off x="479502" y="4241622"/>
            <a:ext cx="11477799" cy="2108269"/>
          </a:xfrm>
          <a:prstGeom prst="rect">
            <a:avLst/>
          </a:prstGeom>
        </p:spPr>
        <p:txBody>
          <a:bodyPr wrap="square">
            <a:spAutoFit/>
          </a:bodyPr>
          <a:lstStyle/>
          <a:p>
            <a:pPr>
              <a:spcAft>
                <a:spcPts val="600"/>
              </a:spcAft>
            </a:pPr>
            <a:r>
              <a:rPr lang="en-US" sz="2000" dirty="0" smtClean="0">
                <a:latin typeface="Calibri" panose="020F0502020204030204" pitchFamily="34" charset="0"/>
                <a:ea typeface="Calibri" panose="020F0502020204030204" pitchFamily="34" charset="0"/>
                <a:cs typeface="Calibri" panose="020F0502020204030204" pitchFamily="34" charset="0"/>
              </a:rPr>
              <a:t>Yet</a:t>
            </a:r>
            <a:r>
              <a:rPr lang="en-US" sz="2000" dirty="0">
                <a:latin typeface="Calibri" panose="020F0502020204030204" pitchFamily="34" charset="0"/>
                <a:ea typeface="Calibri" panose="020F0502020204030204" pitchFamily="34" charset="0"/>
                <a:cs typeface="Calibri" panose="020F0502020204030204" pitchFamily="34" charset="0"/>
              </a:rPr>
              <a:t>, the grid is not always set up in a way that allows these resources to run </a:t>
            </a:r>
            <a:r>
              <a:rPr lang="en-US" sz="2000" dirty="0" smtClean="0">
                <a:latin typeface="Calibri" panose="020F0502020204030204" pitchFamily="34" charset="0"/>
                <a:ea typeface="Calibri" panose="020F0502020204030204" pitchFamily="34" charset="0"/>
                <a:cs typeface="Calibri" panose="020F0502020204030204" pitchFamily="34" charset="0"/>
              </a:rPr>
              <a:t>evenly throughout </a:t>
            </a:r>
            <a:r>
              <a:rPr lang="en-US" sz="2000" dirty="0">
                <a:latin typeface="Calibri" panose="020F0502020204030204" pitchFamily="34" charset="0"/>
                <a:ea typeface="Calibri" panose="020F0502020204030204" pitchFamily="34" charset="0"/>
                <a:cs typeface="Calibri" panose="020F0502020204030204" pitchFamily="34" charset="0"/>
              </a:rPr>
              <a:t>a community</a:t>
            </a:r>
            <a:r>
              <a:rPr lang="en-US" sz="2000" dirty="0" smtClean="0">
                <a:latin typeface="Calibri" panose="020F0502020204030204" pitchFamily="34" charset="0"/>
                <a:ea typeface="Calibri" panose="020F0502020204030204" pitchFamily="34" charset="0"/>
                <a:cs typeface="Calibri" panose="020F0502020204030204" pitchFamily="34" charset="0"/>
              </a:rPr>
              <a:t>.</a:t>
            </a:r>
            <a:r>
              <a:rPr lang="en-US" sz="2200" dirty="0" smtClean="0">
                <a:latin typeface="Calibri" panose="020F0502020204030204" pitchFamily="34" charset="0"/>
                <a:ea typeface="Calibri" panose="020F0502020204030204" pitchFamily="34" charset="0"/>
                <a:cs typeface="Calibri" panose="020F0502020204030204" pitchFamily="34" charset="0"/>
              </a:rPr>
              <a:t/>
            </a:r>
            <a:br>
              <a:rPr lang="en-US" sz="2200" dirty="0" smtClean="0">
                <a:latin typeface="Calibri" panose="020F0502020204030204" pitchFamily="34" charset="0"/>
                <a:ea typeface="Calibri" panose="020F0502020204030204" pitchFamily="34" charset="0"/>
                <a:cs typeface="Calibri" panose="020F0502020204030204" pitchFamily="34" charset="0"/>
              </a:rPr>
            </a:br>
            <a:endParaRPr lang="en-US" sz="800" dirty="0">
              <a:latin typeface="Calibri" panose="020F0502020204030204" pitchFamily="34" charset="0"/>
              <a:ea typeface="Calibri" panose="020F0502020204030204" pitchFamily="34" charset="0"/>
              <a:cs typeface="Calibri" panose="020F0502020204030204" pitchFamily="34" charset="0"/>
            </a:endParaRPr>
          </a:p>
          <a:p>
            <a:pPr>
              <a:spcAft>
                <a:spcPts val="600"/>
              </a:spcAft>
            </a:pPr>
            <a:r>
              <a:rPr lang="en-US" sz="2000" dirty="0" smtClean="0">
                <a:latin typeface="Calibri" panose="020F0502020204030204" pitchFamily="34" charset="0"/>
                <a:ea typeface="Calibri" panose="020F0502020204030204" pitchFamily="34" charset="0"/>
                <a:cs typeface="Calibri" panose="020F0502020204030204" pitchFamily="34" charset="0"/>
              </a:rPr>
              <a:t>For </a:t>
            </a:r>
            <a:r>
              <a:rPr lang="en-US" sz="2000" dirty="0">
                <a:latin typeface="Calibri" panose="020F0502020204030204" pitchFamily="34" charset="0"/>
                <a:ea typeface="Calibri" panose="020F0502020204030204" pitchFamily="34" charset="0"/>
                <a:cs typeface="Calibri" panose="020F0502020204030204" pitchFamily="34" charset="0"/>
              </a:rPr>
              <a:t>some families, the grid functions well – these families can </a:t>
            </a:r>
            <a:r>
              <a:rPr lang="en-US" sz="2000" dirty="0" smtClean="0">
                <a:latin typeface="Calibri" panose="020F0502020204030204" pitchFamily="34" charset="0"/>
                <a:ea typeface="Calibri" panose="020F0502020204030204" pitchFamily="34" charset="0"/>
                <a:cs typeface="Calibri" panose="020F0502020204030204" pitchFamily="34" charset="0"/>
              </a:rPr>
              <a:t>plug in </a:t>
            </a:r>
            <a:r>
              <a:rPr lang="en-US" sz="2000" dirty="0">
                <a:latin typeface="Calibri" panose="020F0502020204030204" pitchFamily="34" charset="0"/>
                <a:ea typeface="Calibri" panose="020F0502020204030204" pitchFamily="34" charset="0"/>
                <a:cs typeface="Calibri" panose="020F0502020204030204" pitchFamily="34" charset="0"/>
              </a:rPr>
              <a:t>and the resources flow consistently and reliably so they get what they need to </a:t>
            </a:r>
            <a:r>
              <a:rPr lang="en-US" sz="2000" dirty="0" smtClean="0">
                <a:latin typeface="Calibri" panose="020F0502020204030204" pitchFamily="34" charset="0"/>
                <a:ea typeface="Calibri" panose="020F0502020204030204" pitchFamily="34" charset="0"/>
                <a:cs typeface="Calibri" panose="020F0502020204030204" pitchFamily="34" charset="0"/>
              </a:rPr>
              <a:t>succeed.</a:t>
            </a:r>
          </a:p>
          <a:p>
            <a:pPr>
              <a:spcAft>
                <a:spcPts val="600"/>
              </a:spcAft>
            </a:pPr>
            <a:endParaRPr lang="en-US" sz="800" dirty="0">
              <a:latin typeface="Calibri" panose="020F0502020204030204" pitchFamily="34" charset="0"/>
              <a:ea typeface="Calibri" panose="020F0502020204030204" pitchFamily="34" charset="0"/>
              <a:cs typeface="Calibri" panose="020F0502020204030204" pitchFamily="34" charset="0"/>
            </a:endParaRPr>
          </a:p>
          <a:p>
            <a:pPr>
              <a:spcAft>
                <a:spcPts val="600"/>
              </a:spcAft>
            </a:pPr>
            <a:r>
              <a:rPr lang="en-US" sz="2000" dirty="0">
                <a:latin typeface="Calibri" panose="020F0502020204030204" pitchFamily="34" charset="0"/>
                <a:ea typeface="Calibri" panose="020F0502020204030204" pitchFamily="34" charset="0"/>
                <a:cs typeface="Calibri" panose="020F0502020204030204" pitchFamily="34" charset="0"/>
              </a:rPr>
              <a:t>For others, the grid is patchy – the resource flow is weak and unreliable; families either </a:t>
            </a:r>
            <a:r>
              <a:rPr lang="en-US" sz="2000" dirty="0" smtClean="0">
                <a:latin typeface="Calibri" panose="020F0502020204030204" pitchFamily="34" charset="0"/>
                <a:ea typeface="Calibri" panose="020F0502020204030204" pitchFamily="34" charset="0"/>
                <a:cs typeface="Calibri" panose="020F0502020204030204" pitchFamily="34" charset="0"/>
              </a:rPr>
              <a:t>can’t plug </a:t>
            </a:r>
            <a:r>
              <a:rPr lang="en-US" sz="2000" dirty="0">
                <a:latin typeface="Calibri" panose="020F0502020204030204" pitchFamily="34" charset="0"/>
                <a:ea typeface="Calibri" panose="020F0502020204030204" pitchFamily="34" charset="0"/>
                <a:cs typeface="Calibri" panose="020F0502020204030204" pitchFamily="34" charset="0"/>
              </a:rPr>
              <a:t>in or when they do, they don’t get what they need. </a:t>
            </a:r>
          </a:p>
        </p:txBody>
      </p:sp>
      <p:pic>
        <p:nvPicPr>
          <p:cNvPr id="7" name="Picture 6"/>
          <p:cNvPicPr>
            <a:picLocks noChangeAspect="1"/>
          </p:cNvPicPr>
          <p:nvPr/>
        </p:nvPicPr>
        <p:blipFill>
          <a:blip r:embed="rId3"/>
          <a:stretch>
            <a:fillRect/>
          </a:stretch>
        </p:blipFill>
        <p:spPr>
          <a:xfrm>
            <a:off x="3067514" y="2295928"/>
            <a:ext cx="1328457" cy="1292922"/>
          </a:xfrm>
          <a:prstGeom prst="rect">
            <a:avLst/>
          </a:prstGeom>
        </p:spPr>
      </p:pic>
      <p:pic>
        <p:nvPicPr>
          <p:cNvPr id="8" name="Picture 7"/>
          <p:cNvPicPr>
            <a:picLocks noChangeAspect="1"/>
          </p:cNvPicPr>
          <p:nvPr/>
        </p:nvPicPr>
        <p:blipFill>
          <a:blip r:embed="rId3"/>
          <a:stretch>
            <a:fillRect/>
          </a:stretch>
        </p:blipFill>
        <p:spPr>
          <a:xfrm>
            <a:off x="7980996" y="2240118"/>
            <a:ext cx="1328457" cy="1292922"/>
          </a:xfrm>
          <a:prstGeom prst="rect">
            <a:avLst/>
          </a:prstGeom>
        </p:spPr>
      </p:pic>
      <p:pic>
        <p:nvPicPr>
          <p:cNvPr id="9" name="Picture 8" descr="Importance of Early Childhood | Kansas Children&amp;#39;s Cabinet and Trust Fund">
            <a:extLst>
              <a:ext uri="{FF2B5EF4-FFF2-40B4-BE49-F238E27FC236}">
                <a16:creationId xmlns:a16="http://schemas.microsoft.com/office/drawing/2014/main" id="{B083E94E-0990-4B76-9752-E111E59FE0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05"/>
          <a:stretch/>
        </p:blipFill>
        <p:spPr bwMode="auto">
          <a:xfrm>
            <a:off x="4560848" y="1449929"/>
            <a:ext cx="3254990" cy="277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5536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52262-9B0A-E64D-B1C3-707FD47A2213}" type="slidenum">
              <a:rPr kumimoji="0" lang="en-US" sz="10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4" name="Rectangle 3"/>
          <p:cNvSpPr/>
          <p:nvPr/>
        </p:nvSpPr>
        <p:spPr>
          <a:xfrm>
            <a:off x="1127689" y="4789283"/>
            <a:ext cx="10357174" cy="1738938"/>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Families benefit as </a:t>
            </a:r>
            <a:r>
              <a:rPr kumimoji="0" lang="en-US" sz="25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Help Me Grow strengthens the resource grid by maintaining a current directory of available services and connecting service providers to each other to create an interconnected system. Families can</a:t>
            </a:r>
            <a:r>
              <a:rPr kumimoji="0" lang="en-US" sz="2500" b="0" i="0" u="none" strike="noStrike" kern="1200" cap="none" spc="0" normalizeH="0" noProof="0" dirty="0" smtClean="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easily plug in from wherever there are and access </a:t>
            </a:r>
            <a:r>
              <a:rPr kumimoji="0" lang="en-US" sz="2500" b="0" i="0" u="none" strike="noStrike" kern="1200" cap="none" spc="0" normalizeH="0" noProof="0" dirty="0" err="1" smtClean="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wha</a:t>
            </a:r>
            <a:r>
              <a:rPr lang="en-US" sz="25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t they want and need.</a:t>
            </a:r>
            <a:endParaRPr kumimoji="0" lang="en-US" sz="2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3"/>
          <a:stretch>
            <a:fillRect/>
          </a:stretch>
        </p:blipFill>
        <p:spPr>
          <a:xfrm>
            <a:off x="7932432" y="2547508"/>
            <a:ext cx="1030415" cy="1565592"/>
          </a:xfrm>
          <a:prstGeom prst="rect">
            <a:avLst/>
          </a:prstGeom>
        </p:spPr>
      </p:pic>
      <p:pic>
        <p:nvPicPr>
          <p:cNvPr id="11" name="Picture 10"/>
          <p:cNvPicPr>
            <a:picLocks noChangeAspect="1"/>
          </p:cNvPicPr>
          <p:nvPr/>
        </p:nvPicPr>
        <p:blipFill>
          <a:blip r:embed="rId3"/>
          <a:stretch>
            <a:fillRect/>
          </a:stretch>
        </p:blipFill>
        <p:spPr>
          <a:xfrm>
            <a:off x="2874397" y="2551063"/>
            <a:ext cx="1030415" cy="1565592"/>
          </a:xfrm>
          <a:prstGeom prst="rect">
            <a:avLst/>
          </a:prstGeom>
        </p:spPr>
      </p:pic>
      <p:pic>
        <p:nvPicPr>
          <p:cNvPr id="12" name="Picture 11"/>
          <p:cNvPicPr>
            <a:picLocks noChangeAspect="1"/>
          </p:cNvPicPr>
          <p:nvPr/>
        </p:nvPicPr>
        <p:blipFill>
          <a:blip r:embed="rId4"/>
          <a:stretch>
            <a:fillRect/>
          </a:stretch>
        </p:blipFill>
        <p:spPr>
          <a:xfrm>
            <a:off x="3994736" y="1882480"/>
            <a:ext cx="3852767" cy="2621113"/>
          </a:xfrm>
          <a:prstGeom prst="rect">
            <a:avLst/>
          </a:prstGeom>
        </p:spPr>
      </p:pic>
      <p:pic>
        <p:nvPicPr>
          <p:cNvPr id="7" name="Picture 6"/>
          <p:cNvPicPr>
            <a:picLocks noChangeAspect="1"/>
          </p:cNvPicPr>
          <p:nvPr/>
        </p:nvPicPr>
        <p:blipFill>
          <a:blip r:embed="rId5"/>
          <a:stretch>
            <a:fillRect/>
          </a:stretch>
        </p:blipFill>
        <p:spPr>
          <a:xfrm>
            <a:off x="1456016" y="2683843"/>
            <a:ext cx="1328457" cy="1292922"/>
          </a:xfrm>
          <a:prstGeom prst="rect">
            <a:avLst/>
          </a:prstGeom>
        </p:spPr>
      </p:pic>
      <p:pic>
        <p:nvPicPr>
          <p:cNvPr id="8" name="Picture 7"/>
          <p:cNvPicPr>
            <a:picLocks noChangeAspect="1"/>
          </p:cNvPicPr>
          <p:nvPr/>
        </p:nvPicPr>
        <p:blipFill>
          <a:blip r:embed="rId5"/>
          <a:stretch>
            <a:fillRect/>
          </a:stretch>
        </p:blipFill>
        <p:spPr>
          <a:xfrm>
            <a:off x="9047777" y="2683843"/>
            <a:ext cx="1328457" cy="1292922"/>
          </a:xfrm>
          <a:prstGeom prst="rect">
            <a:avLst/>
          </a:prstGeom>
        </p:spPr>
      </p:pic>
      <p:sp>
        <p:nvSpPr>
          <p:cNvPr id="14" name="Title 1"/>
          <p:cNvSpPr>
            <a:spLocks noGrp="1"/>
          </p:cNvSpPr>
          <p:nvPr>
            <p:ph type="title"/>
          </p:nvPr>
        </p:nvSpPr>
        <p:spPr>
          <a:xfrm>
            <a:off x="663320" y="517134"/>
            <a:ext cx="10515600" cy="491864"/>
          </a:xfrm>
        </p:spPr>
        <p:txBody>
          <a:bodyPr>
            <a:noAutofit/>
          </a:bodyPr>
          <a:lstStyle/>
          <a:p>
            <a:r>
              <a:rPr lang="en-US" sz="4000" b="0" dirty="0" smtClean="0">
                <a:latin typeface="Calibri Light" panose="020F0302020204030204" pitchFamily="34" charset="0"/>
                <a:cs typeface="Calibri Light" panose="020F0302020204030204" pitchFamily="34" charset="0"/>
              </a:rPr>
              <a:t>Help Me Grow</a:t>
            </a:r>
            <a:br>
              <a:rPr lang="en-US" sz="4000" b="0" dirty="0" smtClean="0">
                <a:latin typeface="Calibri Light" panose="020F0302020204030204" pitchFamily="34" charset="0"/>
                <a:cs typeface="Calibri Light" panose="020F0302020204030204" pitchFamily="34" charset="0"/>
              </a:rPr>
            </a:br>
            <a:r>
              <a:rPr lang="en-US" sz="4000" b="0" dirty="0" smtClean="0">
                <a:latin typeface="Calibri Light" panose="020F0302020204030204" pitchFamily="34" charset="0"/>
                <a:cs typeface="Calibri Light" panose="020F0302020204030204" pitchFamily="34" charset="0"/>
              </a:rPr>
              <a:t>Engineering a Powerful Resource Grid </a:t>
            </a:r>
            <a:endParaRPr lang="en-US" sz="4000" b="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52792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03152" y="396243"/>
            <a:ext cx="310896" cy="365125"/>
          </a:xfrm>
        </p:spPr>
        <p:txBody>
          <a:bodyPr/>
          <a:lstStyle/>
          <a:p>
            <a:fld id="{02752262-9B0A-E64D-B1C3-707FD47A2213}" type="slidenum">
              <a:rPr lang="en-US" sz="1050" smtClean="0"/>
              <a:t>25</a:t>
            </a:fld>
            <a:endParaRPr lang="en-US" sz="1050" dirty="0"/>
          </a:p>
        </p:txBody>
      </p:sp>
      <p:sp>
        <p:nvSpPr>
          <p:cNvPr id="4" name="Text Placeholder 13"/>
          <p:cNvSpPr txBox="1">
            <a:spLocks/>
          </p:cNvSpPr>
          <p:nvPr/>
        </p:nvSpPr>
        <p:spPr>
          <a:xfrm>
            <a:off x="936702" y="2987181"/>
            <a:ext cx="8198154" cy="11032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4800" dirty="0" smtClean="0">
                <a:solidFill>
                  <a:schemeClr val="bg1"/>
                </a:solidFill>
                <a:latin typeface="Calibri Light" panose="020F0302020204030204" pitchFamily="34" charset="0"/>
                <a:ea typeface="Lato" charset="0"/>
                <a:cs typeface="Calibri Light" panose="020F0302020204030204" pitchFamily="34" charset="0"/>
              </a:rPr>
              <a:t>Help Me Grow’s Impact</a:t>
            </a:r>
            <a:endParaRPr lang="en-US" sz="4800" dirty="0">
              <a:solidFill>
                <a:schemeClr val="bg1"/>
              </a:solidFill>
              <a:latin typeface="Calibri Light" panose="020F0302020204030204" pitchFamily="34" charset="0"/>
              <a:ea typeface="Lato" charset="0"/>
              <a:cs typeface="Calibri Light" panose="020F0302020204030204" pitchFamily="34" charset="0"/>
            </a:endParaRPr>
          </a:p>
        </p:txBody>
      </p:sp>
    </p:spTree>
    <p:extLst>
      <p:ext uri="{BB962C8B-B14F-4D97-AF65-F5344CB8AC3E}">
        <p14:creationId xmlns:p14="http://schemas.microsoft.com/office/powerpoint/2010/main" val="32717671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1999" y="1630429"/>
            <a:ext cx="6765092" cy="5227571"/>
          </a:xfrm>
          <a:prstGeom prst="rect">
            <a:avLst/>
          </a:prstGeom>
        </p:spPr>
      </p:pic>
      <p:sp>
        <p:nvSpPr>
          <p:cNvPr id="5" name="Title 1"/>
          <p:cNvSpPr>
            <a:spLocks noGrp="1"/>
          </p:cNvSpPr>
          <p:nvPr>
            <p:ph type="title"/>
          </p:nvPr>
        </p:nvSpPr>
        <p:spPr>
          <a:xfrm>
            <a:off x="790553" y="592551"/>
            <a:ext cx="10515600" cy="491864"/>
          </a:xfrm>
        </p:spPr>
        <p:txBody>
          <a:bodyPr>
            <a:noAutofit/>
          </a:bodyPr>
          <a:lstStyle/>
          <a:p>
            <a:r>
              <a:rPr lang="en-US" sz="4000" b="0" dirty="0">
                <a:latin typeface="Calibri Light" panose="020F0302020204030204" pitchFamily="34" charset="0"/>
                <a:cs typeface="Calibri Light" panose="020F0302020204030204" pitchFamily="34" charset="0"/>
              </a:rPr>
              <a:t>Help Me Grow National Affiliate Network</a:t>
            </a:r>
            <a:br>
              <a:rPr lang="en-US" sz="4000" b="0" dirty="0">
                <a:latin typeface="Calibri Light" panose="020F0302020204030204" pitchFamily="34" charset="0"/>
                <a:cs typeface="Calibri Light" panose="020F0302020204030204" pitchFamily="34" charset="0"/>
              </a:rPr>
            </a:br>
            <a:endParaRPr lang="en-US" sz="4000" b="0" dirty="0">
              <a:latin typeface="Calibri Light" panose="020F0302020204030204" pitchFamily="34" charset="0"/>
              <a:cs typeface="Calibri Light" panose="020F0302020204030204" pitchFamily="34" charset="0"/>
            </a:endParaRPr>
          </a:p>
        </p:txBody>
      </p:sp>
      <p:sp>
        <p:nvSpPr>
          <p:cNvPr id="6" name="Rectangle 5"/>
          <p:cNvSpPr/>
          <p:nvPr/>
        </p:nvSpPr>
        <p:spPr>
          <a:xfrm>
            <a:off x="277090" y="1461151"/>
            <a:ext cx="1191490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Calibri Light" panose="020F0302020204030204" pitchFamily="34" charset="0"/>
              </a:rPr>
              <a:t>30 States and the District of Columbia together operating over 130 HMG systems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endParaRPr>
          </a:p>
        </p:txBody>
      </p:sp>
    </p:spTree>
    <p:extLst>
      <p:ext uri="{BB962C8B-B14F-4D97-AF65-F5344CB8AC3E}">
        <p14:creationId xmlns:p14="http://schemas.microsoft.com/office/powerpoint/2010/main" val="443648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F90E1-1C3F-4C82-BEC9-600D51171B3C}"/>
              </a:ext>
            </a:extLst>
          </p:cNvPr>
          <p:cNvSpPr>
            <a:spLocks noGrp="1"/>
          </p:cNvSpPr>
          <p:nvPr>
            <p:ph type="title"/>
          </p:nvPr>
        </p:nvSpPr>
        <p:spPr>
          <a:xfrm>
            <a:off x="847257" y="329471"/>
            <a:ext cx="10637606" cy="491864"/>
          </a:xfrm>
        </p:spPr>
        <p:txBody>
          <a:bodyPr>
            <a:noAutofit/>
          </a:bodyPr>
          <a:lstStyle/>
          <a:p>
            <a:pPr algn="l"/>
            <a:r>
              <a:rPr lang="en-US" sz="3600" b="0" dirty="0">
                <a:latin typeface="Calibri Light" panose="020F0302020204030204" pitchFamily="34" charset="0"/>
                <a:cs typeface="Calibri Light" panose="020F0302020204030204" pitchFamily="34" charset="0"/>
              </a:rPr>
              <a:t>Help Me Grow Value Proposition</a:t>
            </a:r>
            <a:br>
              <a:rPr lang="en-US" sz="3600" b="0" dirty="0">
                <a:latin typeface="Calibri Light" panose="020F0302020204030204" pitchFamily="34" charset="0"/>
                <a:cs typeface="Calibri Light" panose="020F0302020204030204" pitchFamily="34" charset="0"/>
              </a:rPr>
            </a:br>
            <a:r>
              <a:rPr lang="en-US" sz="3600" b="0" dirty="0">
                <a:latin typeface="Calibri Light" panose="020F0302020204030204" pitchFamily="34" charset="0"/>
                <a:cs typeface="Calibri Light" panose="020F0302020204030204" pitchFamily="34" charset="0"/>
              </a:rPr>
              <a:t>Fidelity to a National, Evidence-Based Model</a:t>
            </a:r>
          </a:p>
        </p:txBody>
      </p:sp>
      <p:sp>
        <p:nvSpPr>
          <p:cNvPr id="3" name="Slide Number Placeholder 2">
            <a:extLst>
              <a:ext uri="{FF2B5EF4-FFF2-40B4-BE49-F238E27FC236}">
                <a16:creationId xmlns:a16="http://schemas.microsoft.com/office/drawing/2014/main" id="{1CA40345-B785-421C-B856-0B65B007767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52262-9B0A-E64D-B1C3-707FD47A2213}"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8" name="Table 7">
            <a:extLst>
              <a:ext uri="{FF2B5EF4-FFF2-40B4-BE49-F238E27FC236}">
                <a16:creationId xmlns:a16="http://schemas.microsoft.com/office/drawing/2014/main" id="{B57881D9-092C-460C-BED2-B35261F28936}"/>
              </a:ext>
            </a:extLst>
          </p:cNvPr>
          <p:cNvGraphicFramePr>
            <a:graphicFrameLocks noGrp="1"/>
          </p:cNvGraphicFramePr>
          <p:nvPr>
            <p:extLst/>
          </p:nvPr>
        </p:nvGraphicFramePr>
        <p:xfrm>
          <a:off x="847257" y="1560416"/>
          <a:ext cx="7199907" cy="4693920"/>
        </p:xfrm>
        <a:graphic>
          <a:graphicData uri="http://schemas.openxmlformats.org/drawingml/2006/table">
            <a:tbl>
              <a:tblPr firstRow="1" firstCol="1" lastRow="1" lastCol="1" bandRow="1" bandCol="1"/>
              <a:tblGrid>
                <a:gridCol w="2826689">
                  <a:extLst>
                    <a:ext uri="{9D8B030D-6E8A-4147-A177-3AD203B41FA5}">
                      <a16:colId xmlns:a16="http://schemas.microsoft.com/office/drawing/2014/main" val="3267478759"/>
                    </a:ext>
                  </a:extLst>
                </a:gridCol>
                <a:gridCol w="4373218">
                  <a:extLst>
                    <a:ext uri="{9D8B030D-6E8A-4147-A177-3AD203B41FA5}">
                      <a16:colId xmlns:a16="http://schemas.microsoft.com/office/drawing/2014/main" val="226529266"/>
                    </a:ext>
                  </a:extLst>
                </a:gridCol>
              </a:tblGrid>
              <a:tr h="1154409">
                <a:tc>
                  <a:txBody>
                    <a:bodyPr/>
                    <a:lstStyle/>
                    <a:p>
                      <a:pPr marL="0" marR="0" algn="l">
                        <a:spcBef>
                          <a:spcPts val="0"/>
                        </a:spcBef>
                        <a:spcAft>
                          <a:spcPts val="0"/>
                        </a:spcAft>
                      </a:pPr>
                      <a:r>
                        <a:rPr lang="en-US" sz="1500" b="1" dirty="0">
                          <a:solidFill>
                            <a:schemeClr val="tx1"/>
                          </a:solidFill>
                          <a:effectLst/>
                          <a:latin typeface="Courier New" panose="02070309020205020404" pitchFamily="49" charset="0"/>
                          <a:ea typeface="Arial" panose="020B0604020202020204" pitchFamily="34" charset="0"/>
                          <a:cs typeface="Arial" panose="020B0604020202020204" pitchFamily="34" charset="0"/>
                        </a:rPr>
                        <a:t> </a:t>
                      </a:r>
                      <a:endParaRPr lang="en-US" sz="1500" dirty="0">
                        <a:solidFill>
                          <a:schemeClr val="tx1"/>
                        </a:solidFill>
                        <a:effectLst/>
                        <a:latin typeface="Arial" panose="020B0604020202020204" pitchFamily="34" charset="0"/>
                        <a:ea typeface="Arial" panose="020B0604020202020204" pitchFamily="34" charset="0"/>
                      </a:endParaRPr>
                    </a:p>
                    <a:p>
                      <a:pPr marL="0" marR="0" algn="l">
                        <a:spcBef>
                          <a:spcPts val="45"/>
                        </a:spcBef>
                        <a:spcAft>
                          <a:spcPts val="0"/>
                        </a:spcAft>
                      </a:pPr>
                      <a:r>
                        <a:rPr lang="en-US" sz="1500" b="1" dirty="0">
                          <a:solidFill>
                            <a:schemeClr val="tx1"/>
                          </a:solidFill>
                          <a:effectLst/>
                          <a:latin typeface="Courier New" panose="02070309020205020404" pitchFamily="49" charset="0"/>
                          <a:ea typeface="Arial" panose="020B0604020202020204" pitchFamily="34" charset="0"/>
                          <a:cs typeface="Arial" panose="020B0604020202020204" pitchFamily="34" charset="0"/>
                        </a:rPr>
                        <a:t> </a:t>
                      </a:r>
                      <a:endParaRPr lang="en-US" sz="1500" dirty="0">
                        <a:solidFill>
                          <a:schemeClr val="tx1"/>
                        </a:solidFill>
                        <a:effectLst/>
                        <a:latin typeface="Arial" panose="020B0604020202020204" pitchFamily="34" charset="0"/>
                        <a:ea typeface="Arial" panose="020B0604020202020204" pitchFamily="34" charset="0"/>
                      </a:endParaRPr>
                    </a:p>
                    <a:p>
                      <a:pPr marL="260985" marR="0" algn="l">
                        <a:spcBef>
                          <a:spcPts val="0"/>
                        </a:spcBef>
                        <a:spcAft>
                          <a:spcPts val="0"/>
                        </a:spcAft>
                      </a:pPr>
                      <a:r>
                        <a:rPr lang="en-US" sz="1500" dirty="0">
                          <a:solidFill>
                            <a:schemeClr val="tx1"/>
                          </a:solidFill>
                          <a:effectLst/>
                          <a:latin typeface="Arial" panose="020B0604020202020204" pitchFamily="34" charset="0"/>
                          <a:ea typeface="Arial" panose="020B0604020202020204" pitchFamily="34" charset="0"/>
                        </a:rPr>
                        <a:t>Centralized Access Point</a:t>
                      </a:r>
                    </a:p>
                  </a:txBody>
                  <a:tcPr marL="0" marR="0" marT="0" marB="0">
                    <a:lnL>
                      <a:noFill/>
                    </a:lnL>
                    <a:lnR w="5715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AF9F9"/>
                    </a:solidFill>
                  </a:tcPr>
                </a:tc>
                <a:tc>
                  <a:txBody>
                    <a:bodyPr/>
                    <a:lstStyle/>
                    <a:p>
                      <a:pPr marL="342900" marR="0" lvl="2" indent="-342900" algn="l">
                        <a:spcBef>
                          <a:spcPts val="0"/>
                        </a:spcBef>
                        <a:spcAft>
                          <a:spcPts val="0"/>
                        </a:spcAft>
                        <a:buClr>
                          <a:srgbClr val="FBAF44"/>
                        </a:buClr>
                        <a:buSzPct val="100000"/>
                        <a:buFont typeface="Arial" panose="020B0604020202020204" pitchFamily="34" charset="0"/>
                        <a:buChar char="•"/>
                        <a:tabLst>
                          <a:tab pos="540385" algn="l"/>
                        </a:tabLst>
                      </a:pPr>
                      <a:r>
                        <a:rPr lang="en-US" sz="1500" dirty="0">
                          <a:solidFill>
                            <a:schemeClr val="tx1"/>
                          </a:solidFill>
                          <a:effectLst/>
                          <a:latin typeface="Arial" panose="020B0604020202020204" pitchFamily="34" charset="0"/>
                          <a:ea typeface="Arial" panose="020B0604020202020204" pitchFamily="34" charset="0"/>
                        </a:rPr>
                        <a:t>Specialized child development</a:t>
                      </a:r>
                      <a:r>
                        <a:rPr lang="en-US" sz="1500" spc="-30"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line</a:t>
                      </a:r>
                    </a:p>
                    <a:p>
                      <a:pPr marL="342900" marR="0" lvl="2" indent="-342900" algn="l">
                        <a:spcBef>
                          <a:spcPts val="200"/>
                        </a:spcBef>
                        <a:spcAft>
                          <a:spcPts val="0"/>
                        </a:spcAft>
                        <a:buClr>
                          <a:srgbClr val="FBAF44"/>
                        </a:buClr>
                        <a:buSzPct val="100000"/>
                        <a:buFont typeface="Arial" panose="020B0604020202020204" pitchFamily="34" charset="0"/>
                        <a:buChar char="•"/>
                        <a:tabLst>
                          <a:tab pos="543560" algn="l"/>
                        </a:tabLst>
                      </a:pPr>
                      <a:r>
                        <a:rPr lang="en-US" sz="1500" dirty="0">
                          <a:solidFill>
                            <a:schemeClr val="tx1"/>
                          </a:solidFill>
                          <a:effectLst/>
                          <a:latin typeface="Arial" panose="020B0604020202020204" pitchFamily="34" charset="0"/>
                          <a:ea typeface="Arial" panose="020B0604020202020204" pitchFamily="34" charset="0"/>
                        </a:rPr>
                        <a:t>Linkage and</a:t>
                      </a:r>
                      <a:r>
                        <a:rPr lang="en-US" sz="1500" spc="-75"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follow-up</a:t>
                      </a:r>
                    </a:p>
                    <a:p>
                      <a:pPr marL="342900" marR="0" lvl="2" indent="-342900" algn="l">
                        <a:spcBef>
                          <a:spcPts val="245"/>
                        </a:spcBef>
                        <a:spcAft>
                          <a:spcPts val="0"/>
                        </a:spcAft>
                        <a:buClr>
                          <a:srgbClr val="FBAF44"/>
                        </a:buClr>
                        <a:buSzPct val="100000"/>
                        <a:buFont typeface="Arial" panose="020B0604020202020204" pitchFamily="34" charset="0"/>
                        <a:buChar char="•"/>
                        <a:tabLst>
                          <a:tab pos="542925" algn="l"/>
                        </a:tabLst>
                      </a:pPr>
                      <a:r>
                        <a:rPr lang="en-US" sz="1500" dirty="0">
                          <a:solidFill>
                            <a:schemeClr val="tx1"/>
                          </a:solidFill>
                          <a:effectLst/>
                          <a:latin typeface="Arial" panose="020B0604020202020204" pitchFamily="34" charset="0"/>
                          <a:ea typeface="Arial" panose="020B0604020202020204" pitchFamily="34" charset="0"/>
                        </a:rPr>
                        <a:t>Researching</a:t>
                      </a:r>
                      <a:r>
                        <a:rPr lang="en-US" sz="1500" spc="-45"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resources</a:t>
                      </a:r>
                    </a:p>
                    <a:p>
                      <a:pPr marL="342900" marR="0" lvl="2" indent="-342900" algn="l">
                        <a:spcBef>
                          <a:spcPts val="200"/>
                        </a:spcBef>
                        <a:spcAft>
                          <a:spcPts val="0"/>
                        </a:spcAft>
                        <a:buClr>
                          <a:srgbClr val="FBAF44"/>
                        </a:buClr>
                        <a:buSzPct val="100000"/>
                        <a:buFont typeface="Arial" panose="020B0604020202020204" pitchFamily="34" charset="0"/>
                        <a:buChar char="•"/>
                        <a:tabLst>
                          <a:tab pos="542925" algn="l"/>
                        </a:tabLst>
                      </a:pPr>
                      <a:r>
                        <a:rPr lang="en-US" sz="1500" dirty="0">
                          <a:solidFill>
                            <a:schemeClr val="tx1"/>
                          </a:solidFill>
                          <a:effectLst/>
                          <a:latin typeface="Arial" panose="020B0604020202020204" pitchFamily="34" charset="0"/>
                          <a:ea typeface="Arial" panose="020B0604020202020204" pitchFamily="34" charset="0"/>
                        </a:rPr>
                        <a:t>Real-time directory</a:t>
                      </a:r>
                      <a:r>
                        <a:rPr lang="en-US" sz="1500" spc="-40"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maintenance</a:t>
                      </a:r>
                    </a:p>
                  </a:txBody>
                  <a:tcPr marL="365760" marR="0" marT="91440" marB="91440">
                    <a:lnL w="57150" cap="flat" cmpd="sng" algn="ctr">
                      <a:solidFill>
                        <a:srgbClr val="FFFFFF"/>
                      </a:solidFill>
                      <a:prstDash val="solid"/>
                      <a:round/>
                      <a:headEnd type="none" w="med" len="med"/>
                      <a:tailEnd type="none" w="med" len="med"/>
                    </a:lnL>
                    <a:lnR>
                      <a:noFill/>
                    </a:lnR>
                    <a:lnT w="7620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AF9F9"/>
                    </a:solidFill>
                  </a:tcPr>
                </a:tc>
                <a:extLst>
                  <a:ext uri="{0D108BD9-81ED-4DB2-BD59-A6C34878D82A}">
                    <a16:rowId xmlns:a16="http://schemas.microsoft.com/office/drawing/2014/main" val="3539769117"/>
                  </a:ext>
                </a:extLst>
              </a:tr>
              <a:tr h="1154409">
                <a:tc>
                  <a:txBody>
                    <a:bodyPr/>
                    <a:lstStyle/>
                    <a:p>
                      <a:pPr marL="0" marR="0" algn="l">
                        <a:spcBef>
                          <a:spcPts val="0"/>
                        </a:spcBef>
                        <a:spcAft>
                          <a:spcPts val="0"/>
                        </a:spcAft>
                      </a:pPr>
                      <a:r>
                        <a:rPr lang="en-US" sz="1500" b="1" dirty="0">
                          <a:solidFill>
                            <a:schemeClr val="tx1"/>
                          </a:solidFill>
                          <a:effectLst/>
                          <a:latin typeface="Courier New" panose="02070309020205020404" pitchFamily="49" charset="0"/>
                          <a:ea typeface="Arial" panose="020B0604020202020204" pitchFamily="34" charset="0"/>
                          <a:cs typeface="Arial" panose="020B0604020202020204" pitchFamily="34" charset="0"/>
                        </a:rPr>
                        <a:t> </a:t>
                      </a:r>
                      <a:endParaRPr lang="en-US" sz="1500" dirty="0">
                        <a:solidFill>
                          <a:schemeClr val="tx1"/>
                        </a:solidFill>
                        <a:effectLst/>
                        <a:latin typeface="Arial" panose="020B0604020202020204" pitchFamily="34" charset="0"/>
                        <a:ea typeface="Arial" panose="020B0604020202020204" pitchFamily="34" charset="0"/>
                      </a:endParaRPr>
                    </a:p>
                    <a:p>
                      <a:pPr marL="0" marR="0" algn="l">
                        <a:spcBef>
                          <a:spcPts val="25"/>
                        </a:spcBef>
                        <a:spcAft>
                          <a:spcPts val="0"/>
                        </a:spcAft>
                      </a:pPr>
                      <a:r>
                        <a:rPr lang="en-US" sz="1500" b="1" dirty="0">
                          <a:solidFill>
                            <a:schemeClr val="tx1"/>
                          </a:solidFill>
                          <a:effectLst/>
                          <a:latin typeface="Courier New" panose="02070309020205020404" pitchFamily="49" charset="0"/>
                          <a:ea typeface="Arial" panose="020B0604020202020204" pitchFamily="34" charset="0"/>
                          <a:cs typeface="Arial" panose="020B0604020202020204" pitchFamily="34" charset="0"/>
                        </a:rPr>
                        <a:t> </a:t>
                      </a:r>
                      <a:endParaRPr lang="en-US" sz="1500" dirty="0">
                        <a:solidFill>
                          <a:schemeClr val="tx1"/>
                        </a:solidFill>
                        <a:effectLst/>
                        <a:latin typeface="Arial" panose="020B0604020202020204" pitchFamily="34" charset="0"/>
                        <a:ea typeface="Arial" panose="020B0604020202020204" pitchFamily="34" charset="0"/>
                      </a:endParaRPr>
                    </a:p>
                    <a:p>
                      <a:pPr marL="263525" marR="0" algn="l">
                        <a:spcBef>
                          <a:spcPts val="0"/>
                        </a:spcBef>
                        <a:spcAft>
                          <a:spcPts val="0"/>
                        </a:spcAft>
                      </a:pPr>
                      <a:r>
                        <a:rPr lang="en-US" sz="1500" dirty="0">
                          <a:solidFill>
                            <a:schemeClr val="tx1"/>
                          </a:solidFill>
                          <a:effectLst/>
                          <a:latin typeface="Arial" panose="020B0604020202020204" pitchFamily="34" charset="0"/>
                          <a:ea typeface="Arial" panose="020B0604020202020204" pitchFamily="34" charset="0"/>
                        </a:rPr>
                        <a:t>Family &amp; and Community Outreach</a:t>
                      </a:r>
                    </a:p>
                  </a:txBody>
                  <a:tcPr marL="0" marR="0" marT="0" marB="0">
                    <a:lnL>
                      <a:noFill/>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4F2F1"/>
                    </a:solidFill>
                  </a:tcPr>
                </a:tc>
                <a:tc>
                  <a:txBody>
                    <a:bodyPr/>
                    <a:lstStyle/>
                    <a:p>
                      <a:pPr marL="342900" marR="0" lvl="0" indent="-342900" algn="l">
                        <a:spcBef>
                          <a:spcPts val="0"/>
                        </a:spcBef>
                        <a:spcAft>
                          <a:spcPts val="0"/>
                        </a:spcAft>
                        <a:buClr>
                          <a:srgbClr val="FBAF44"/>
                        </a:buClr>
                        <a:buSzPct val="100000"/>
                        <a:buFont typeface="Arial" panose="020B0604020202020204" pitchFamily="34" charset="0"/>
                        <a:buChar char="•"/>
                        <a:tabLst>
                          <a:tab pos="542925" algn="l"/>
                        </a:tabLst>
                      </a:pPr>
                      <a:r>
                        <a:rPr lang="en-US" sz="1500" dirty="0">
                          <a:solidFill>
                            <a:schemeClr val="tx1"/>
                          </a:solidFill>
                          <a:effectLst/>
                          <a:latin typeface="Arial" panose="020B0604020202020204" pitchFamily="34" charset="0"/>
                          <a:ea typeface="Arial" panose="020B0604020202020204" pitchFamily="34" charset="0"/>
                        </a:rPr>
                        <a:t>Engaged community</a:t>
                      </a:r>
                      <a:r>
                        <a:rPr lang="en-US" sz="1500" spc="-45"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partners</a:t>
                      </a:r>
                    </a:p>
                    <a:p>
                      <a:pPr marL="342900" marR="0" lvl="0" indent="-342900" algn="l">
                        <a:spcBef>
                          <a:spcPts val="225"/>
                        </a:spcBef>
                        <a:spcAft>
                          <a:spcPts val="0"/>
                        </a:spcAft>
                        <a:buClr>
                          <a:srgbClr val="FBAF44"/>
                        </a:buClr>
                        <a:buSzPct val="100000"/>
                        <a:buFont typeface="Arial" panose="020B0604020202020204" pitchFamily="34" charset="0"/>
                        <a:buChar char="•"/>
                        <a:tabLst>
                          <a:tab pos="543560" algn="l"/>
                        </a:tabLst>
                      </a:pPr>
                      <a:r>
                        <a:rPr lang="en-US" sz="1500" dirty="0">
                          <a:solidFill>
                            <a:schemeClr val="tx1"/>
                          </a:solidFill>
                          <a:effectLst/>
                          <a:latin typeface="Arial" panose="020B0604020202020204" pitchFamily="34" charset="0"/>
                          <a:ea typeface="Arial" panose="020B0604020202020204" pitchFamily="34" charset="0"/>
                        </a:rPr>
                        <a:t>Networking</a:t>
                      </a:r>
                    </a:p>
                    <a:p>
                      <a:pPr marL="342900" marR="0" lvl="0" indent="-342900" algn="l">
                        <a:spcBef>
                          <a:spcPts val="225"/>
                        </a:spcBef>
                        <a:spcAft>
                          <a:spcPts val="0"/>
                        </a:spcAft>
                        <a:buClr>
                          <a:srgbClr val="FBAF44"/>
                        </a:buClr>
                        <a:buSzPct val="100000"/>
                        <a:buFont typeface="Arial" panose="020B0604020202020204" pitchFamily="34" charset="0"/>
                        <a:buChar char="•"/>
                        <a:tabLst>
                          <a:tab pos="539750" algn="l"/>
                        </a:tabLst>
                      </a:pPr>
                      <a:r>
                        <a:rPr lang="en-US" sz="1500" dirty="0">
                          <a:solidFill>
                            <a:schemeClr val="tx1"/>
                          </a:solidFill>
                          <a:effectLst/>
                          <a:latin typeface="Arial" panose="020B0604020202020204" pitchFamily="34" charset="0"/>
                          <a:ea typeface="Arial" panose="020B0604020202020204" pitchFamily="34" charset="0"/>
                        </a:rPr>
                        <a:t>Community events and</a:t>
                      </a:r>
                      <a:r>
                        <a:rPr lang="en-US" sz="1500" spc="-105"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trainings</a:t>
                      </a:r>
                    </a:p>
                    <a:p>
                      <a:pPr marL="342900" marR="0" lvl="0" indent="-342900" algn="l">
                        <a:spcBef>
                          <a:spcPts val="225"/>
                        </a:spcBef>
                        <a:spcAft>
                          <a:spcPts val="0"/>
                        </a:spcAft>
                        <a:buClr>
                          <a:srgbClr val="FBAF44"/>
                        </a:buClr>
                        <a:buSzPct val="100000"/>
                        <a:buFont typeface="Arial" panose="020B0604020202020204" pitchFamily="34" charset="0"/>
                        <a:buChar char="•"/>
                        <a:tabLst>
                          <a:tab pos="543560" algn="l"/>
                        </a:tabLst>
                      </a:pPr>
                      <a:r>
                        <a:rPr lang="en-US" sz="1500" dirty="0">
                          <a:solidFill>
                            <a:schemeClr val="tx1"/>
                          </a:solidFill>
                          <a:effectLst/>
                          <a:latin typeface="Arial" panose="020B0604020202020204" pitchFamily="34" charset="0"/>
                          <a:ea typeface="Arial" panose="020B0604020202020204" pitchFamily="34" charset="0"/>
                        </a:rPr>
                        <a:t>Marketing</a:t>
                      </a:r>
                    </a:p>
                  </a:txBody>
                  <a:tcPr marL="365760" marR="0" marT="91440" marB="91440">
                    <a:lnL w="57150" cap="flat" cmpd="sng" algn="ctr">
                      <a:solidFill>
                        <a:srgbClr val="FFFFFF"/>
                      </a:solidFill>
                      <a:prstDash val="solid"/>
                      <a:round/>
                      <a:headEnd type="none" w="med" len="med"/>
                      <a:tailEnd type="none" w="med" len="med"/>
                    </a:lnL>
                    <a:lnR>
                      <a:noFill/>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4F2F1"/>
                    </a:solidFill>
                  </a:tcPr>
                </a:tc>
                <a:extLst>
                  <a:ext uri="{0D108BD9-81ED-4DB2-BD59-A6C34878D82A}">
                    <a16:rowId xmlns:a16="http://schemas.microsoft.com/office/drawing/2014/main" val="538078688"/>
                  </a:ext>
                </a:extLst>
              </a:tr>
              <a:tr h="1154409">
                <a:tc>
                  <a:txBody>
                    <a:bodyPr/>
                    <a:lstStyle/>
                    <a:p>
                      <a:pPr marL="0" marR="0" algn="l">
                        <a:spcBef>
                          <a:spcPts val="0"/>
                        </a:spcBef>
                        <a:spcAft>
                          <a:spcPts val="0"/>
                        </a:spcAft>
                      </a:pPr>
                      <a:r>
                        <a:rPr lang="en-US" sz="1500" b="1" dirty="0">
                          <a:solidFill>
                            <a:schemeClr val="tx1"/>
                          </a:solidFill>
                          <a:effectLst/>
                          <a:latin typeface="Courier New" panose="02070309020205020404" pitchFamily="49" charset="0"/>
                          <a:ea typeface="Arial" panose="020B0604020202020204" pitchFamily="34" charset="0"/>
                          <a:cs typeface="Arial" panose="020B0604020202020204" pitchFamily="34" charset="0"/>
                        </a:rPr>
                        <a:t> </a:t>
                      </a:r>
                      <a:endParaRPr lang="en-US" sz="1500" dirty="0">
                        <a:solidFill>
                          <a:schemeClr val="tx1"/>
                        </a:solidFill>
                        <a:effectLst/>
                        <a:latin typeface="Arial" panose="020B0604020202020204" pitchFamily="34" charset="0"/>
                        <a:ea typeface="Arial" panose="020B0604020202020204" pitchFamily="34" charset="0"/>
                      </a:endParaRPr>
                    </a:p>
                    <a:p>
                      <a:pPr marL="0" marR="0" algn="l">
                        <a:spcBef>
                          <a:spcPts val="40"/>
                        </a:spcBef>
                        <a:spcAft>
                          <a:spcPts val="0"/>
                        </a:spcAft>
                      </a:pPr>
                      <a:r>
                        <a:rPr lang="en-US" sz="1500" b="1" dirty="0">
                          <a:solidFill>
                            <a:schemeClr val="tx1"/>
                          </a:solidFill>
                          <a:effectLst/>
                          <a:latin typeface="Courier New" panose="02070309020205020404" pitchFamily="49" charset="0"/>
                          <a:ea typeface="Arial" panose="020B0604020202020204" pitchFamily="34" charset="0"/>
                          <a:cs typeface="Arial" panose="020B0604020202020204" pitchFamily="34" charset="0"/>
                        </a:rPr>
                        <a:t> </a:t>
                      </a:r>
                      <a:endParaRPr lang="en-US" sz="1500" dirty="0">
                        <a:solidFill>
                          <a:schemeClr val="tx1"/>
                        </a:solidFill>
                        <a:effectLst/>
                        <a:latin typeface="Arial" panose="020B0604020202020204" pitchFamily="34" charset="0"/>
                        <a:ea typeface="Arial" panose="020B0604020202020204" pitchFamily="34" charset="0"/>
                      </a:endParaRPr>
                    </a:p>
                    <a:p>
                      <a:pPr marL="260985" marR="0" algn="l">
                        <a:spcBef>
                          <a:spcPts val="5"/>
                        </a:spcBef>
                        <a:spcAft>
                          <a:spcPts val="0"/>
                        </a:spcAft>
                      </a:pPr>
                      <a:r>
                        <a:rPr lang="en-US" sz="1500" dirty="0">
                          <a:solidFill>
                            <a:schemeClr val="tx1"/>
                          </a:solidFill>
                          <a:effectLst/>
                          <a:latin typeface="Arial" panose="020B0604020202020204" pitchFamily="34" charset="0"/>
                          <a:ea typeface="Arial" panose="020B0604020202020204" pitchFamily="34" charset="0"/>
                        </a:rPr>
                        <a:t>Child Health Care Provider Outreach</a:t>
                      </a:r>
                    </a:p>
                  </a:txBody>
                  <a:tcPr marL="0" marR="0" marT="0" marB="0">
                    <a:lnL>
                      <a:noFill/>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AF9F9"/>
                    </a:solidFill>
                  </a:tcPr>
                </a:tc>
                <a:tc>
                  <a:txBody>
                    <a:bodyPr/>
                    <a:lstStyle/>
                    <a:p>
                      <a:pPr marL="342900" marR="0" lvl="0" indent="-342900" algn="l">
                        <a:spcBef>
                          <a:spcPts val="0"/>
                        </a:spcBef>
                        <a:spcAft>
                          <a:spcPts val="0"/>
                        </a:spcAft>
                        <a:buClr>
                          <a:srgbClr val="FBAF44"/>
                        </a:buClr>
                        <a:buSzPct val="100000"/>
                        <a:buFont typeface="Arial" panose="020B0604020202020204" pitchFamily="34" charset="0"/>
                        <a:buChar char="•"/>
                        <a:tabLst>
                          <a:tab pos="542925" algn="l"/>
                        </a:tabLst>
                      </a:pPr>
                      <a:r>
                        <a:rPr lang="en-US" sz="1500" dirty="0">
                          <a:solidFill>
                            <a:schemeClr val="tx1"/>
                          </a:solidFill>
                          <a:effectLst/>
                          <a:latin typeface="Arial" panose="020B0604020202020204" pitchFamily="34" charset="0"/>
                          <a:ea typeface="Arial" panose="020B0604020202020204" pitchFamily="34" charset="0"/>
                        </a:rPr>
                        <a:t>Physician</a:t>
                      </a:r>
                      <a:r>
                        <a:rPr lang="en-US" sz="1500" spc="-5"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champion</a:t>
                      </a:r>
                    </a:p>
                    <a:p>
                      <a:pPr marL="342900" marR="0" lvl="0" indent="-342900" algn="l">
                        <a:spcBef>
                          <a:spcPts val="225"/>
                        </a:spcBef>
                        <a:spcAft>
                          <a:spcPts val="0"/>
                        </a:spcAft>
                        <a:buClr>
                          <a:srgbClr val="FBAF44"/>
                        </a:buClr>
                        <a:buSzPct val="100000"/>
                        <a:buFont typeface="Arial" panose="020B0604020202020204" pitchFamily="34" charset="0"/>
                        <a:buChar char="•"/>
                        <a:tabLst>
                          <a:tab pos="539750" algn="l"/>
                        </a:tabLst>
                      </a:pPr>
                      <a:r>
                        <a:rPr lang="en-US" sz="1500" dirty="0">
                          <a:solidFill>
                            <a:schemeClr val="tx1"/>
                          </a:solidFill>
                          <a:effectLst/>
                          <a:latin typeface="Arial" panose="020B0604020202020204" pitchFamily="34" charset="0"/>
                          <a:ea typeface="Arial" panose="020B0604020202020204" pitchFamily="34" charset="0"/>
                        </a:rPr>
                        <a:t>Training</a:t>
                      </a:r>
                      <a:r>
                        <a:rPr lang="en-US" sz="1500" spc="-80"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on</a:t>
                      </a:r>
                      <a:r>
                        <a:rPr lang="en-US" sz="1500" spc="-90"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surveillance</a:t>
                      </a:r>
                      <a:r>
                        <a:rPr lang="en-US" sz="1500" spc="-5"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and</a:t>
                      </a:r>
                      <a:r>
                        <a:rPr lang="en-US" sz="1500" spc="-85"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screening</a:t>
                      </a:r>
                    </a:p>
                    <a:p>
                      <a:pPr marL="342900" marR="0" lvl="0" indent="-342900" algn="l">
                        <a:spcBef>
                          <a:spcPts val="220"/>
                        </a:spcBef>
                        <a:spcAft>
                          <a:spcPts val="0"/>
                        </a:spcAft>
                        <a:buClr>
                          <a:srgbClr val="FBAF44"/>
                        </a:buClr>
                        <a:buSzPct val="100000"/>
                        <a:buFont typeface="Arial" panose="020B0604020202020204" pitchFamily="34" charset="0"/>
                        <a:buChar char="•"/>
                        <a:tabLst>
                          <a:tab pos="539750" algn="l"/>
                        </a:tabLst>
                      </a:pPr>
                      <a:r>
                        <a:rPr lang="en-US" sz="1500" dirty="0">
                          <a:solidFill>
                            <a:schemeClr val="tx1"/>
                          </a:solidFill>
                          <a:effectLst/>
                          <a:latin typeface="Arial" panose="020B0604020202020204" pitchFamily="34" charset="0"/>
                          <a:ea typeface="Arial" panose="020B0604020202020204" pitchFamily="34" charset="0"/>
                        </a:rPr>
                        <a:t>Training on</a:t>
                      </a:r>
                      <a:r>
                        <a:rPr lang="en-US" sz="1500" spc="-205"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referral and linkage</a:t>
                      </a:r>
                    </a:p>
                    <a:p>
                      <a:pPr marL="342900" marR="0" lvl="0" indent="-342900" algn="l">
                        <a:spcBef>
                          <a:spcPts val="200"/>
                        </a:spcBef>
                        <a:spcAft>
                          <a:spcPts val="0"/>
                        </a:spcAft>
                        <a:buClr>
                          <a:srgbClr val="FBAF44"/>
                        </a:buClr>
                        <a:buSzPct val="100000"/>
                        <a:buFont typeface="Arial" panose="020B0604020202020204" pitchFamily="34" charset="0"/>
                        <a:buChar char="•"/>
                        <a:tabLst>
                          <a:tab pos="539750" algn="l"/>
                        </a:tabLst>
                      </a:pPr>
                      <a:r>
                        <a:rPr lang="en-US" sz="1500" dirty="0">
                          <a:solidFill>
                            <a:schemeClr val="tx1"/>
                          </a:solidFill>
                          <a:effectLst/>
                          <a:latin typeface="Arial" panose="020B0604020202020204" pitchFamily="34" charset="0"/>
                          <a:ea typeface="Arial" panose="020B0604020202020204" pitchFamily="34" charset="0"/>
                        </a:rPr>
                        <a:t>Closing the feedback</a:t>
                      </a:r>
                      <a:r>
                        <a:rPr lang="en-US" sz="1500" spc="-70"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loop</a:t>
                      </a:r>
                    </a:p>
                  </a:txBody>
                  <a:tcPr marL="365760" marR="0" marT="91440" marB="91440">
                    <a:lnL w="57150" cap="flat" cmpd="sng" algn="ctr">
                      <a:solidFill>
                        <a:srgbClr val="FFFFFF"/>
                      </a:solidFill>
                      <a:prstDash val="solid"/>
                      <a:round/>
                      <a:headEnd type="none" w="med" len="med"/>
                      <a:tailEnd type="none" w="med" len="med"/>
                    </a:lnL>
                    <a:lnR>
                      <a:noFill/>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AF9F9"/>
                    </a:solidFill>
                  </a:tcPr>
                </a:tc>
                <a:extLst>
                  <a:ext uri="{0D108BD9-81ED-4DB2-BD59-A6C34878D82A}">
                    <a16:rowId xmlns:a16="http://schemas.microsoft.com/office/drawing/2014/main" val="3041583049"/>
                  </a:ext>
                </a:extLst>
              </a:tr>
              <a:tr h="1154409">
                <a:tc>
                  <a:txBody>
                    <a:bodyPr/>
                    <a:lstStyle/>
                    <a:p>
                      <a:pPr marL="0" marR="0" algn="l">
                        <a:spcBef>
                          <a:spcPts val="0"/>
                        </a:spcBef>
                        <a:spcAft>
                          <a:spcPts val="0"/>
                        </a:spcAft>
                      </a:pPr>
                      <a:r>
                        <a:rPr lang="en-US" sz="1500" b="1" dirty="0">
                          <a:solidFill>
                            <a:schemeClr val="tx1"/>
                          </a:solidFill>
                          <a:effectLst/>
                          <a:latin typeface="Courier New" panose="02070309020205020404" pitchFamily="49" charset="0"/>
                          <a:ea typeface="Arial" panose="020B0604020202020204" pitchFamily="34" charset="0"/>
                          <a:cs typeface="Arial" panose="020B0604020202020204" pitchFamily="34" charset="0"/>
                        </a:rPr>
                        <a:t> </a:t>
                      </a:r>
                      <a:endParaRPr lang="en-US" sz="1500" dirty="0">
                        <a:solidFill>
                          <a:schemeClr val="tx1"/>
                        </a:solidFill>
                        <a:effectLst/>
                        <a:latin typeface="Arial" panose="020B0604020202020204" pitchFamily="34" charset="0"/>
                        <a:ea typeface="Arial" panose="020B0604020202020204" pitchFamily="34" charset="0"/>
                      </a:endParaRPr>
                    </a:p>
                    <a:p>
                      <a:pPr marL="0" marR="0" algn="l">
                        <a:spcBef>
                          <a:spcPts val="35"/>
                        </a:spcBef>
                        <a:spcAft>
                          <a:spcPts val="0"/>
                        </a:spcAft>
                      </a:pPr>
                      <a:r>
                        <a:rPr lang="en-US" sz="1500" b="1" dirty="0">
                          <a:solidFill>
                            <a:schemeClr val="tx1"/>
                          </a:solidFill>
                          <a:effectLst/>
                          <a:latin typeface="Courier New" panose="02070309020205020404" pitchFamily="49" charset="0"/>
                          <a:ea typeface="Arial" panose="020B0604020202020204" pitchFamily="34" charset="0"/>
                          <a:cs typeface="Arial" panose="020B0604020202020204" pitchFamily="34" charset="0"/>
                        </a:rPr>
                        <a:t> </a:t>
                      </a:r>
                      <a:endParaRPr lang="en-US" sz="1500" dirty="0">
                        <a:solidFill>
                          <a:schemeClr val="tx1"/>
                        </a:solidFill>
                        <a:effectLst/>
                        <a:latin typeface="Arial" panose="020B0604020202020204" pitchFamily="34" charset="0"/>
                        <a:ea typeface="Arial" panose="020B0604020202020204" pitchFamily="34" charset="0"/>
                      </a:endParaRPr>
                    </a:p>
                    <a:p>
                      <a:pPr marL="264160" marR="0" algn="l">
                        <a:spcBef>
                          <a:spcPts val="0"/>
                        </a:spcBef>
                        <a:spcAft>
                          <a:spcPts val="0"/>
                        </a:spcAft>
                      </a:pPr>
                      <a:r>
                        <a:rPr lang="en-US" sz="1500" dirty="0">
                          <a:solidFill>
                            <a:schemeClr val="tx1"/>
                          </a:solidFill>
                          <a:effectLst/>
                          <a:latin typeface="Arial" panose="020B0604020202020204" pitchFamily="34" charset="0"/>
                          <a:ea typeface="Arial" panose="020B0604020202020204" pitchFamily="34" charset="0"/>
                        </a:rPr>
                        <a:t>Data Collection &amp; Analysis</a:t>
                      </a:r>
                    </a:p>
                  </a:txBody>
                  <a:tcPr marL="0" marR="0" marT="0" marB="0">
                    <a:lnL>
                      <a:noFill/>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a:noFill/>
                    </a:lnB>
                    <a:solidFill>
                      <a:srgbClr val="F4F2F1"/>
                    </a:solidFill>
                  </a:tcPr>
                </a:tc>
                <a:tc>
                  <a:txBody>
                    <a:bodyPr/>
                    <a:lstStyle/>
                    <a:p>
                      <a:pPr marL="342900" marR="0" lvl="0" indent="-342900" algn="l">
                        <a:spcBef>
                          <a:spcPts val="0"/>
                        </a:spcBef>
                        <a:spcAft>
                          <a:spcPts val="0"/>
                        </a:spcAft>
                        <a:buClr>
                          <a:srgbClr val="FBAF44"/>
                        </a:buClr>
                        <a:buSzPct val="100000"/>
                        <a:buFont typeface="Arial" panose="020B0604020202020204" pitchFamily="34" charset="0"/>
                        <a:buChar char="•"/>
                        <a:tabLst>
                          <a:tab pos="542925" algn="l"/>
                        </a:tabLst>
                      </a:pPr>
                      <a:r>
                        <a:rPr lang="en-US" sz="1500" dirty="0">
                          <a:solidFill>
                            <a:schemeClr val="tx1"/>
                          </a:solidFill>
                          <a:effectLst/>
                          <a:latin typeface="Arial" panose="020B0604020202020204" pitchFamily="34" charset="0"/>
                          <a:ea typeface="Arial" panose="020B0604020202020204" pitchFamily="34" charset="0"/>
                        </a:rPr>
                        <a:t>Data</a:t>
                      </a:r>
                      <a:r>
                        <a:rPr lang="en-US" sz="1500" spc="-25"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monitoring</a:t>
                      </a:r>
                    </a:p>
                    <a:p>
                      <a:pPr marL="342900" marR="0" lvl="0" indent="-342900" algn="l">
                        <a:spcBef>
                          <a:spcPts val="225"/>
                        </a:spcBef>
                        <a:spcAft>
                          <a:spcPts val="0"/>
                        </a:spcAft>
                        <a:buClr>
                          <a:srgbClr val="FBAF44"/>
                        </a:buClr>
                        <a:buSzPct val="100000"/>
                        <a:buFont typeface="Arial" panose="020B0604020202020204" pitchFamily="34" charset="0"/>
                        <a:buChar char="•"/>
                        <a:tabLst>
                          <a:tab pos="540385" algn="l"/>
                        </a:tabLst>
                      </a:pPr>
                      <a:r>
                        <a:rPr lang="en-US" sz="1500" dirty="0">
                          <a:solidFill>
                            <a:schemeClr val="tx1"/>
                          </a:solidFill>
                          <a:effectLst/>
                          <a:latin typeface="Arial" panose="020B0604020202020204" pitchFamily="34" charset="0"/>
                          <a:ea typeface="Arial" panose="020B0604020202020204" pitchFamily="34" charset="0"/>
                        </a:rPr>
                        <a:t>Sharing data across</a:t>
                      </a:r>
                      <a:r>
                        <a:rPr lang="en-US" sz="1500" spc="-25"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partners</a:t>
                      </a:r>
                    </a:p>
                    <a:p>
                      <a:pPr marL="342900" marR="0" lvl="0" indent="-342900" algn="l">
                        <a:spcBef>
                          <a:spcPts val="225"/>
                        </a:spcBef>
                        <a:spcAft>
                          <a:spcPts val="0"/>
                        </a:spcAft>
                        <a:buClr>
                          <a:srgbClr val="FBAF44"/>
                        </a:buClr>
                        <a:buSzPct val="100000"/>
                        <a:buFont typeface="Arial" panose="020B0604020202020204" pitchFamily="34" charset="0"/>
                        <a:buChar char="•"/>
                        <a:tabLst>
                          <a:tab pos="539750" algn="l"/>
                        </a:tabLst>
                      </a:pPr>
                      <a:r>
                        <a:rPr lang="en-US" sz="1500" dirty="0">
                          <a:solidFill>
                            <a:schemeClr val="tx1"/>
                          </a:solidFill>
                          <a:effectLst/>
                          <a:latin typeface="Arial" panose="020B0604020202020204" pitchFamily="34" charset="0"/>
                          <a:ea typeface="Arial" panose="020B0604020202020204" pitchFamily="34" charset="0"/>
                        </a:rPr>
                        <a:t>Continuous quality</a:t>
                      </a:r>
                      <a:r>
                        <a:rPr lang="en-US" sz="1500" spc="-125"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improvement</a:t>
                      </a:r>
                    </a:p>
                    <a:p>
                      <a:pPr marL="342900" marR="0" lvl="0" indent="-342900" algn="l">
                        <a:spcBef>
                          <a:spcPts val="220"/>
                        </a:spcBef>
                        <a:spcAft>
                          <a:spcPts val="0"/>
                        </a:spcAft>
                        <a:buClr>
                          <a:srgbClr val="FBAF44"/>
                        </a:buClr>
                        <a:buSzPct val="100000"/>
                        <a:buFont typeface="Arial" panose="020B0604020202020204" pitchFamily="34" charset="0"/>
                        <a:buChar char="•"/>
                        <a:tabLst>
                          <a:tab pos="539750" algn="l"/>
                        </a:tabLst>
                      </a:pPr>
                      <a:r>
                        <a:rPr lang="en-US" sz="1500" dirty="0">
                          <a:solidFill>
                            <a:schemeClr val="tx1"/>
                          </a:solidFill>
                          <a:effectLst/>
                          <a:latin typeface="Arial" panose="020B0604020202020204" pitchFamily="34" charset="0"/>
                          <a:ea typeface="Arial" panose="020B0604020202020204" pitchFamily="34" charset="0"/>
                        </a:rPr>
                        <a:t>Community</a:t>
                      </a:r>
                      <a:r>
                        <a:rPr lang="en-US" sz="1500" spc="-90"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change</a:t>
                      </a:r>
                      <a:r>
                        <a:rPr lang="en-US" sz="1500" spc="-95"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through</a:t>
                      </a:r>
                      <a:r>
                        <a:rPr lang="en-US" sz="1500" spc="-95" dirty="0">
                          <a:solidFill>
                            <a:schemeClr val="tx1"/>
                          </a:solidFill>
                          <a:effectLst/>
                          <a:latin typeface="Arial" panose="020B0604020202020204" pitchFamily="34" charset="0"/>
                          <a:ea typeface="Arial" panose="020B0604020202020204" pitchFamily="34" charset="0"/>
                        </a:rPr>
                        <a:t> </a:t>
                      </a:r>
                      <a:r>
                        <a:rPr lang="en-US" sz="1500" dirty="0">
                          <a:solidFill>
                            <a:schemeClr val="tx1"/>
                          </a:solidFill>
                          <a:effectLst/>
                          <a:latin typeface="Arial" panose="020B0604020202020204" pitchFamily="34" charset="0"/>
                          <a:ea typeface="Arial" panose="020B0604020202020204" pitchFamily="34" charset="0"/>
                        </a:rPr>
                        <a:t>data</a:t>
                      </a:r>
                    </a:p>
                  </a:txBody>
                  <a:tcPr marL="365760" marR="0" marT="91440" marB="91440">
                    <a:lnL w="57150" cap="flat" cmpd="sng" algn="ctr">
                      <a:solidFill>
                        <a:srgbClr val="FFFFFF"/>
                      </a:solidFill>
                      <a:prstDash val="solid"/>
                      <a:round/>
                      <a:headEnd type="none" w="med" len="med"/>
                      <a:tailEnd type="none" w="med" len="med"/>
                    </a:lnL>
                    <a:lnR>
                      <a:noFill/>
                    </a:lnR>
                    <a:lnT w="57150" cap="flat" cmpd="sng" algn="ctr">
                      <a:solidFill>
                        <a:srgbClr val="FFFFFF"/>
                      </a:solidFill>
                      <a:prstDash val="solid"/>
                      <a:round/>
                      <a:headEnd type="none" w="med" len="med"/>
                      <a:tailEnd type="none" w="med" len="med"/>
                    </a:lnT>
                    <a:lnB>
                      <a:noFill/>
                    </a:lnB>
                    <a:solidFill>
                      <a:srgbClr val="F4F2F1"/>
                    </a:solidFill>
                  </a:tcPr>
                </a:tc>
                <a:extLst>
                  <a:ext uri="{0D108BD9-81ED-4DB2-BD59-A6C34878D82A}">
                    <a16:rowId xmlns:a16="http://schemas.microsoft.com/office/drawing/2014/main" val="660648342"/>
                  </a:ext>
                </a:extLst>
              </a:tr>
            </a:tbl>
          </a:graphicData>
        </a:graphic>
      </p:graphicFrame>
      <p:sp>
        <p:nvSpPr>
          <p:cNvPr id="9" name="TextBox 8">
            <a:extLst>
              <a:ext uri="{FF2B5EF4-FFF2-40B4-BE49-F238E27FC236}">
                <a16:creationId xmlns:a16="http://schemas.microsoft.com/office/drawing/2014/main" id="{8930F61E-E9C0-4516-BDC7-FDE658BC4FFC}"/>
              </a:ext>
            </a:extLst>
          </p:cNvPr>
          <p:cNvSpPr txBox="1"/>
          <p:nvPr/>
        </p:nvSpPr>
        <p:spPr>
          <a:xfrm>
            <a:off x="8140149" y="1560416"/>
            <a:ext cx="3725274" cy="7848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linkage rate for HMG affiliates (2020):  74%, an increase of 9% over 2019</a:t>
            </a:r>
          </a:p>
        </p:txBody>
      </p:sp>
      <p:sp>
        <p:nvSpPr>
          <p:cNvPr id="13" name="TextBox 12">
            <a:extLst>
              <a:ext uri="{FF2B5EF4-FFF2-40B4-BE49-F238E27FC236}">
                <a16:creationId xmlns:a16="http://schemas.microsoft.com/office/drawing/2014/main" id="{F3F49BF7-B116-4F21-B170-440026E570EA}"/>
              </a:ext>
            </a:extLst>
          </p:cNvPr>
          <p:cNvSpPr txBox="1"/>
          <p:nvPr/>
        </p:nvSpPr>
        <p:spPr>
          <a:xfrm>
            <a:off x="8140148" y="2774337"/>
            <a:ext cx="3725274" cy="10156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Networking and community engagement activities increased 14% (virtually and in person) from 2019 to 2020.</a:t>
            </a:r>
          </a:p>
        </p:txBody>
      </p:sp>
      <p:sp>
        <p:nvSpPr>
          <p:cNvPr id="14" name="TextBox 13">
            <a:extLst>
              <a:ext uri="{FF2B5EF4-FFF2-40B4-BE49-F238E27FC236}">
                <a16:creationId xmlns:a16="http://schemas.microsoft.com/office/drawing/2014/main" id="{C53E4227-0591-4C21-B524-EBDD92BBBF93}"/>
              </a:ext>
            </a:extLst>
          </p:cNvPr>
          <p:cNvSpPr txBox="1"/>
          <p:nvPr/>
        </p:nvSpPr>
        <p:spPr>
          <a:xfrm>
            <a:off x="8140149" y="3893630"/>
            <a:ext cx="3725273" cy="12464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Physician and medical staff trainings rose 9% between 2019 and 2020.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66% of HMG systems reporting closing the feedback loop at least 75% of the time (2020). </a:t>
            </a:r>
          </a:p>
        </p:txBody>
      </p:sp>
      <p:sp>
        <p:nvSpPr>
          <p:cNvPr id="15" name="TextBox 14">
            <a:extLst>
              <a:ext uri="{FF2B5EF4-FFF2-40B4-BE49-F238E27FC236}">
                <a16:creationId xmlns:a16="http://schemas.microsoft.com/office/drawing/2014/main" id="{158ABD98-EBB7-4F48-862D-6DE04B96A98B}"/>
              </a:ext>
            </a:extLst>
          </p:cNvPr>
          <p:cNvSpPr txBox="1"/>
          <p:nvPr/>
        </p:nvSpPr>
        <p:spPr>
          <a:xfrm>
            <a:off x="8140148" y="5370958"/>
            <a:ext cx="3725274" cy="7848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Half of HMG systems achieved community change through use of their data in 2020.</a:t>
            </a:r>
          </a:p>
        </p:txBody>
      </p:sp>
      <p:sp>
        <p:nvSpPr>
          <p:cNvPr id="16" name="TextBox 15">
            <a:extLst>
              <a:ext uri="{FF2B5EF4-FFF2-40B4-BE49-F238E27FC236}">
                <a16:creationId xmlns:a16="http://schemas.microsoft.com/office/drawing/2014/main" id="{2C3F51DC-5BBA-4FDC-B6A3-A5977301E631}"/>
              </a:ext>
            </a:extLst>
          </p:cNvPr>
          <p:cNvSpPr txBox="1"/>
          <p:nvPr/>
        </p:nvSpPr>
        <p:spPr>
          <a:xfrm>
            <a:off x="7772400" y="6485169"/>
            <a:ext cx="44195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Source: 2019 and 2020 Fidelity Assessments. Help Me Grow National Center. </a:t>
            </a:r>
          </a:p>
        </p:txBody>
      </p:sp>
    </p:spTree>
    <p:extLst>
      <p:ext uri="{BB962C8B-B14F-4D97-AF65-F5344CB8AC3E}">
        <p14:creationId xmlns:p14="http://schemas.microsoft.com/office/powerpoint/2010/main" val="10717534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596228265"/>
              </p:ext>
            </p:extLst>
          </p:nvPr>
        </p:nvGraphicFramePr>
        <p:xfrm>
          <a:off x="609599" y="424873"/>
          <a:ext cx="11139055" cy="6271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Left Brace 2"/>
          <p:cNvSpPr/>
          <p:nvPr/>
        </p:nvSpPr>
        <p:spPr>
          <a:xfrm>
            <a:off x="2392217" y="1265381"/>
            <a:ext cx="1182256" cy="448887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9D39"/>
              </a:solidFill>
              <a:effectLst/>
              <a:uLnTx/>
              <a:uFillTx/>
              <a:latin typeface="Calibri" panose="020F0502020204030204"/>
              <a:ea typeface="+mn-ea"/>
              <a:cs typeface="+mn-cs"/>
            </a:endParaRPr>
          </a:p>
        </p:txBody>
      </p:sp>
      <p:sp>
        <p:nvSpPr>
          <p:cNvPr id="4" name="Rectangle 3"/>
          <p:cNvSpPr/>
          <p:nvPr/>
        </p:nvSpPr>
        <p:spPr>
          <a:xfrm>
            <a:off x="194374" y="409082"/>
            <a:ext cx="244623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13462">
                  <a:solidFill>
                    <a:prstClr val="white"/>
                  </a:solidFill>
                  <a:prstDash val="solid"/>
                </a:ln>
                <a:uLnTx/>
                <a:uFillTx/>
                <a:latin typeface="Calibri" panose="020F0502020204030204"/>
                <a:ea typeface="+mn-ea"/>
                <a:cs typeface="+mn-cs"/>
              </a:rPr>
              <a:t>Right-Size Child </a:t>
            </a:r>
            <a:r>
              <a:rPr kumimoji="0" lang="en-US" sz="2400" b="1" i="0" u="none" strike="noStrike" kern="1200" cap="none" spc="0" normalizeH="0" baseline="0" noProof="0" dirty="0">
                <a:ln w="13462">
                  <a:solidFill>
                    <a:prstClr val="white"/>
                  </a:solidFill>
                  <a:prstDash val="solid"/>
                </a:ln>
                <a:uLnTx/>
                <a:uFillTx/>
                <a:latin typeface="Calibri" panose="020F0502020204030204"/>
                <a:ea typeface="+mn-ea"/>
                <a:cs typeface="+mn-cs"/>
              </a:rPr>
              <a:t>S</a:t>
            </a:r>
            <a:r>
              <a:rPr kumimoji="0" lang="en-US" sz="2400" b="1" i="0" u="none" strike="noStrike" kern="1200" cap="none" spc="0" normalizeH="0" baseline="0" noProof="0" dirty="0" smtClean="0">
                <a:ln w="13462">
                  <a:solidFill>
                    <a:prstClr val="white"/>
                  </a:solidFill>
                  <a:prstDash val="solid"/>
                </a:ln>
                <a:uLnTx/>
                <a:uFillTx/>
                <a:latin typeface="Calibri" panose="020F0502020204030204"/>
                <a:ea typeface="+mn-ea"/>
                <a:cs typeface="+mn-cs"/>
              </a:rPr>
              <a:t>erving </a:t>
            </a:r>
            <a:r>
              <a:rPr kumimoji="0" lang="en-US" sz="2400" b="1" i="0" u="none" strike="noStrike" kern="1200" cap="none" spc="0" normalizeH="0" baseline="0" noProof="0" dirty="0">
                <a:ln w="13462">
                  <a:solidFill>
                    <a:prstClr val="white"/>
                  </a:solidFill>
                  <a:prstDash val="solid"/>
                </a:ln>
                <a:uLnTx/>
                <a:uFillTx/>
                <a:latin typeface="Calibri" panose="020F0502020204030204"/>
                <a:ea typeface="+mn-ea"/>
                <a:cs typeface="+mn-cs"/>
              </a:rPr>
              <a:t>S</a:t>
            </a:r>
            <a:r>
              <a:rPr kumimoji="0" lang="en-US" sz="2400" b="1" i="0" u="none" strike="noStrike" kern="1200" cap="none" spc="0" normalizeH="0" baseline="0" noProof="0" dirty="0" smtClean="0">
                <a:ln w="13462">
                  <a:solidFill>
                    <a:prstClr val="white"/>
                  </a:solidFill>
                  <a:prstDash val="solid"/>
                </a:ln>
                <a:uLnTx/>
                <a:uFillTx/>
                <a:latin typeface="Calibri" panose="020F0502020204030204"/>
                <a:ea typeface="+mn-ea"/>
                <a:cs typeface="+mn-cs"/>
              </a:rPr>
              <a:t>ystem</a:t>
            </a:r>
            <a:endParaRPr kumimoji="0" lang="en-US" sz="2400" b="1" i="0" u="none" strike="noStrike" kern="1200" cap="none" spc="0" normalizeH="0" baseline="0" noProof="0" dirty="0">
              <a:ln w="13462">
                <a:solidFill>
                  <a:prstClr val="white"/>
                </a:solidFill>
                <a:prstDash val="solid"/>
              </a:ln>
              <a:uLnTx/>
              <a:uFillTx/>
              <a:latin typeface="Calibri" panose="020F0502020204030204"/>
              <a:ea typeface="+mn-ea"/>
              <a:cs typeface="+mn-cs"/>
            </a:endParaRPr>
          </a:p>
        </p:txBody>
      </p:sp>
      <p:sp>
        <p:nvSpPr>
          <p:cNvPr id="5" name="Right Brace 4"/>
          <p:cNvSpPr/>
          <p:nvPr/>
        </p:nvSpPr>
        <p:spPr>
          <a:xfrm>
            <a:off x="7943320" y="1255870"/>
            <a:ext cx="1032899" cy="4341091"/>
          </a:xfrm>
          <a:prstGeom prst="rightBrace">
            <a:avLst>
              <a:gd name="adj1" fmla="val 8333"/>
              <a:gd name="adj2" fmla="val 50427"/>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8849520" y="517855"/>
            <a:ext cx="3205801"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13462">
                  <a:solidFill>
                    <a:prstClr val="white"/>
                  </a:solidFill>
                  <a:prstDash val="solid"/>
                </a:ln>
                <a:solidFill>
                  <a:prstClr val="black">
                    <a:lumMod val="85000"/>
                    <a:lumOff val="15000"/>
                  </a:prstClr>
                </a:solidFill>
                <a:uLnTx/>
                <a:uFillTx/>
                <a:latin typeface="Calibri" panose="020F0502020204030204"/>
                <a:ea typeface="+mn-ea"/>
                <a:cs typeface="+mn-cs"/>
              </a:rPr>
              <a:t>Return</a:t>
            </a:r>
            <a:r>
              <a:rPr kumimoji="0" lang="en-US" sz="2400" b="1" i="0" u="none" strike="noStrike" kern="1200" cap="none" spc="0" normalizeH="0" noProof="0" dirty="0" smtClean="0">
                <a:ln w="13462">
                  <a:solidFill>
                    <a:prstClr val="white"/>
                  </a:solidFill>
                  <a:prstDash val="solid"/>
                </a:ln>
                <a:solidFill>
                  <a:prstClr val="black">
                    <a:lumMod val="85000"/>
                    <a:lumOff val="15000"/>
                  </a:prstClr>
                </a:solidFill>
                <a:uLnTx/>
                <a:uFillTx/>
                <a:latin typeface="Calibri" panose="020F0502020204030204"/>
                <a:ea typeface="+mn-ea"/>
                <a:cs typeface="+mn-cs"/>
              </a:rPr>
              <a:t> on </a:t>
            </a:r>
            <a:r>
              <a:rPr kumimoji="0" lang="en-US" sz="2400" b="1" i="0" u="none" strike="noStrike" kern="1200" cap="none" spc="0" normalizeH="0" baseline="0" noProof="0" dirty="0" smtClean="0">
                <a:ln w="13462">
                  <a:solidFill>
                    <a:prstClr val="white"/>
                  </a:solidFill>
                  <a:prstDash val="solid"/>
                </a:ln>
                <a:solidFill>
                  <a:prstClr val="black">
                    <a:lumMod val="85000"/>
                    <a:lumOff val="15000"/>
                  </a:prstClr>
                </a:solidFill>
                <a:uLnTx/>
                <a:uFillTx/>
                <a:latin typeface="Calibri" panose="020F0502020204030204"/>
                <a:ea typeface="+mn-ea"/>
                <a:cs typeface="+mn-cs"/>
              </a:rPr>
              <a:t>Investment</a:t>
            </a:r>
            <a:endParaRPr kumimoji="0" lang="en-US" sz="2400" b="1" i="0" u="none" strike="noStrike" kern="1200" cap="none" spc="0" normalizeH="0" baseline="0" noProof="0" dirty="0">
              <a:ln w="13462">
                <a:solidFill>
                  <a:prstClr val="white"/>
                </a:solidFill>
                <a:prstDash val="solid"/>
              </a:ln>
              <a:solidFill>
                <a:prstClr val="black">
                  <a:lumMod val="85000"/>
                  <a:lumOff val="15000"/>
                </a:prstClr>
              </a:solidFill>
              <a:uLnTx/>
              <a:uFillTx/>
              <a:latin typeface="Calibri" panose="020F0502020204030204"/>
              <a:ea typeface="+mn-ea"/>
              <a:cs typeface="+mn-cs"/>
            </a:endParaRPr>
          </a:p>
        </p:txBody>
      </p:sp>
      <p:sp>
        <p:nvSpPr>
          <p:cNvPr id="7" name="TextBox 6"/>
          <p:cNvSpPr txBox="1"/>
          <p:nvPr/>
        </p:nvSpPr>
        <p:spPr>
          <a:xfrm>
            <a:off x="169303" y="1265381"/>
            <a:ext cx="2622023" cy="5109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Centralized, scalable, up-to-date resource, referral &amp; follow-up to services such 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Home Visiting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Pediatrics/Child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Early Care &amp;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Child Welfare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Social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Promotes system efficiencies: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Decreased administrative burden for families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Increased access &amp; enrollment in entitlement programs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Increased enrollment in family support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Decreased wait time for developmental evaluations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Increased &amp; earlier access to early intervention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Population-level reach: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Increased understanding of child development among families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Enhanced capacity of child-serving sectors to implement best practice and influence system change</a:t>
            </a:r>
            <a:endPar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948256" y="1255870"/>
            <a:ext cx="3008328" cy="166199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srgbClr val="E19D39"/>
                </a:solidFill>
                <a:effectLst/>
                <a:uLnTx/>
                <a:uFillTx/>
                <a:latin typeface="Calibri" panose="020F0502020204030204"/>
                <a:ea typeface="+mn-ea"/>
                <a:cs typeface="+mn-cs"/>
              </a:rPr>
              <a:t>For every $1 invested in HMG, there is a $7-$15 return</a:t>
            </a:r>
            <a:r>
              <a:rPr kumimoji="0" lang="en-US" b="0" i="0" u="none" strike="noStrike" kern="1200" cap="none" spc="0" normalizeH="0" baseline="0" noProof="0" dirty="0" smtClean="0">
                <a:ln>
                  <a:noFill/>
                </a:ln>
                <a:solidFill>
                  <a:srgbClr val="E19D39"/>
                </a:solidFill>
                <a:effectLst/>
                <a:uLnTx/>
                <a:uFillTx/>
                <a:latin typeface="Calibri" panose="020F0502020204030204"/>
                <a:ea typeface="+mn-ea"/>
                <a:cs typeface="+mn-cs"/>
              </a:rPr>
              <a:t>.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Returns are short term (&lt; 1 year), long term (&gt;1 year) and multi-sector.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Up Arrow 8"/>
          <p:cNvSpPr/>
          <p:nvPr/>
        </p:nvSpPr>
        <p:spPr>
          <a:xfrm>
            <a:off x="9275275" y="2927349"/>
            <a:ext cx="321784" cy="18147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652509" y="3110995"/>
            <a:ext cx="2536441"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Children’s cognitive, behavioral &amp; social-emotional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Educational performance &amp; graduation rates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Parenting ability &amp; confidence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Workplace productivity &amp; 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Physical &amp; mental health</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Down Arrow 10"/>
          <p:cNvSpPr/>
          <p:nvPr/>
        </p:nvSpPr>
        <p:spPr>
          <a:xfrm>
            <a:off x="9286092" y="4867913"/>
            <a:ext cx="310967" cy="18442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9627438" y="5005928"/>
            <a:ext cx="2397517"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Children with developmental delays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Special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Cases of child abuse &amp; neglect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Domestic violence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Welfare dependency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Juvenile &amp; adult crimes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9235015" y="2817304"/>
            <a:ext cx="369332" cy="141179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Calibri" panose="020F0502020204030204"/>
                <a:ea typeface="+mn-ea"/>
                <a:cs typeface="+mn-cs"/>
              </a:rPr>
              <a:t>Increase</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9242917" y="4567800"/>
            <a:ext cx="369332" cy="1569660"/>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Calibri" panose="020F0502020204030204"/>
                <a:ea typeface="+mn-ea"/>
                <a:cs typeface="+mn-cs"/>
              </a:rPr>
              <a:t>Decrease</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p:cNvGrpSpPr/>
          <p:nvPr/>
        </p:nvGrpSpPr>
        <p:grpSpPr>
          <a:xfrm>
            <a:off x="3721263" y="4742077"/>
            <a:ext cx="4064992" cy="610553"/>
            <a:chOff x="2964869" y="2951415"/>
            <a:chExt cx="4252980" cy="1321814"/>
          </a:xfrm>
          <a:solidFill>
            <a:schemeClr val="accent1"/>
          </a:solidFill>
        </p:grpSpPr>
        <p:sp>
          <p:nvSpPr>
            <p:cNvPr id="22" name="Rounded Rectangle 21"/>
            <p:cNvSpPr/>
            <p:nvPr/>
          </p:nvSpPr>
          <p:spPr>
            <a:xfrm>
              <a:off x="2964869" y="2951415"/>
              <a:ext cx="4252980" cy="1321814"/>
            </a:xfrm>
            <a:prstGeom prst="roundRect">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Rounded Rectangle 4"/>
            <p:cNvSpPr txBox="1"/>
            <p:nvPr/>
          </p:nvSpPr>
          <p:spPr>
            <a:xfrm>
              <a:off x="3029395" y="3015941"/>
              <a:ext cx="4123928" cy="1192762"/>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1800" b="1" u="none" strike="noStrike" kern="1200" cap="none" spc="0" normalizeH="0" baseline="0" noProof="0" dirty="0" smtClean="0">
                  <a:ln>
                    <a:noFill/>
                  </a:ln>
                  <a:solidFill>
                    <a:schemeClr val="bg1"/>
                  </a:solidFill>
                  <a:effectLst/>
                  <a:uLnTx/>
                  <a:uFillTx/>
                  <a:latin typeface="Calibri" panose="020F0502020204030204"/>
                  <a:ea typeface="+mn-ea"/>
                  <a:cs typeface="+mn-cs"/>
                </a:rPr>
                <a:t>Targeted support for those with </a:t>
              </a:r>
              <a:r>
                <a:rPr kumimoji="0" lang="en-US" sz="1800" b="1" u="none" strike="noStrike" kern="1200" cap="none" spc="0" normalizeH="0" baseline="0" noProof="0" dirty="0">
                  <a:ln>
                    <a:noFill/>
                  </a:ln>
                  <a:solidFill>
                    <a:schemeClr val="bg1"/>
                  </a:solidFill>
                  <a:effectLst/>
                  <a:uLnTx/>
                  <a:uFillTx/>
                  <a:latin typeface="Calibri" panose="020F0502020204030204"/>
                  <a:ea typeface="+mn-ea"/>
                  <a:cs typeface="+mn-cs"/>
                </a:rPr>
                <a:t/>
              </a:r>
              <a:br>
                <a:rPr kumimoji="0" lang="en-US" sz="1800" b="1"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en-US" sz="1800" b="1" u="none" strike="noStrike" kern="1200" cap="none" spc="0" normalizeH="0" baseline="0" noProof="0" dirty="0" smtClean="0">
                  <a:ln>
                    <a:noFill/>
                  </a:ln>
                  <a:solidFill>
                    <a:schemeClr val="bg1"/>
                  </a:solidFill>
                  <a:effectLst/>
                  <a:uLnTx/>
                  <a:uFillTx/>
                  <a:latin typeface="Calibri" panose="020F0502020204030204"/>
                  <a:ea typeface="+mn-ea"/>
                  <a:cs typeface="+mn-cs"/>
                </a:rPr>
                <a:t>needs and concerns</a:t>
              </a:r>
              <a:endParaRPr kumimoji="0" lang="en-US" sz="1800" b="1"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sp>
        <p:nvSpPr>
          <p:cNvPr id="24" name="Rounded Rectangle 4"/>
          <p:cNvSpPr txBox="1"/>
          <p:nvPr/>
        </p:nvSpPr>
        <p:spPr>
          <a:xfrm>
            <a:off x="4856755" y="2301110"/>
            <a:ext cx="1701361" cy="1032387"/>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1800" b="1" u="none" strike="noStrike" kern="1200" cap="none" spc="0" normalizeH="0" baseline="0" noProof="0" dirty="0" smtClean="0">
                <a:ln>
                  <a:noFill/>
                </a:ln>
                <a:solidFill>
                  <a:schemeClr val="bg1"/>
                </a:solidFill>
                <a:effectLst/>
                <a:uLnTx/>
                <a:uFillTx/>
                <a:latin typeface="Calibri" panose="020F0502020204030204"/>
                <a:ea typeface="+mn-ea"/>
                <a:cs typeface="+mn-cs"/>
              </a:rPr>
              <a:t>Intensive support for families that need it most</a:t>
            </a:r>
            <a:endParaRPr kumimoji="0" lang="en-US" sz="1800" b="1"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5082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0" dirty="0" smtClean="0">
                <a:latin typeface="Calibri Light" panose="020F0302020204030204" pitchFamily="34" charset="0"/>
                <a:cs typeface="Calibri Light" panose="020F0302020204030204" pitchFamily="34" charset="0"/>
              </a:rPr>
              <a:t>Help Me Grow’s Vision for a Brighter Future </a:t>
            </a:r>
            <a:endParaRPr lang="en-US" sz="4000" b="0" dirty="0">
              <a:latin typeface="Calibri Light" panose="020F0302020204030204" pitchFamily="34" charset="0"/>
              <a:cs typeface="Calibri Light" panose="020F0302020204030204" pitchFamily="34" charset="0"/>
            </a:endParaRP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52262-9B0A-E64D-B1C3-707FD47A2213}" type="slidenum">
              <a:rPr kumimoji="0" lang="en-US" sz="1000" b="0" i="0" u="none" strike="noStrike" kern="1200" cap="none" spc="0" normalizeH="0" baseline="0" noProof="0" smtClean="0">
                <a:ln>
                  <a:noFill/>
                </a:ln>
                <a:solidFill>
                  <a:srgbClr val="FFFFFF"/>
                </a:solidFill>
                <a:effectLst/>
                <a:uLnTx/>
                <a:uFillTx/>
                <a:latin typeface="Gill Sans MT" panose="020B0502020104020203"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endParaRPr>
          </a:p>
        </p:txBody>
      </p:sp>
      <p:sp>
        <p:nvSpPr>
          <p:cNvPr id="4" name="Rectangle 3"/>
          <p:cNvSpPr/>
          <p:nvPr/>
        </p:nvSpPr>
        <p:spPr>
          <a:xfrm>
            <a:off x="1119440" y="3672997"/>
            <a:ext cx="10365422" cy="216623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smtClean="0">
                <a:ln>
                  <a:noFill/>
                </a:ln>
                <a:solidFill>
                  <a:srgbClr val="1D375A"/>
                </a:solidFill>
                <a:effectLst/>
                <a:uLnTx/>
                <a:uFillTx/>
                <a:latin typeface="Calibri Light" panose="020F0302020204030204" pitchFamily="34" charset="0"/>
                <a:ea typeface="Calibri" panose="020F0502020204030204" pitchFamily="34" charset="0"/>
                <a:cs typeface="Calibri Light" panose="020F0302020204030204" pitchFamily="34" charset="0"/>
              </a:rPr>
              <a:t>Flourishing communities depend on the well-being of all members. By providing families with equitable access to the resources they need when they need them, Help Me Grow works to ensure we all enjoy more vibrant years ahead.</a:t>
            </a:r>
            <a:endParaRPr kumimoji="0" lang="en-US" sz="3200" b="0" i="0" u="none" strike="noStrike" kern="1200" cap="none" spc="0" normalizeH="0" baseline="0" noProof="0" dirty="0">
              <a:ln>
                <a:noFill/>
              </a:ln>
              <a:solidFill>
                <a:srgbClr val="1D375A"/>
              </a:solidFill>
              <a:effectLst/>
              <a:uLnTx/>
              <a:uFillTx/>
              <a:latin typeface="Calibri Light" panose="020F0302020204030204" pitchFamily="34" charset="0"/>
              <a:ea typeface="Calibri" panose="020F0502020204030204" pitchFamily="34" charset="0"/>
              <a:cs typeface="Calibri Light" panose="020F0302020204030204" pitchFamily="34" charset="0"/>
            </a:endParaRPr>
          </a:p>
        </p:txBody>
      </p:sp>
      <p:pic>
        <p:nvPicPr>
          <p:cNvPr id="5" name="Picture 4"/>
          <p:cNvPicPr>
            <a:picLocks noChangeAspect="1"/>
          </p:cNvPicPr>
          <p:nvPr/>
        </p:nvPicPr>
        <p:blipFill>
          <a:blip r:embed="rId2"/>
          <a:stretch>
            <a:fillRect/>
          </a:stretch>
        </p:blipFill>
        <p:spPr>
          <a:xfrm>
            <a:off x="5289163" y="2291872"/>
            <a:ext cx="1514475" cy="1381125"/>
          </a:xfrm>
          <a:prstGeom prst="rect">
            <a:avLst/>
          </a:prstGeom>
        </p:spPr>
      </p:pic>
    </p:spTree>
    <p:extLst>
      <p:ext uri="{BB962C8B-B14F-4D97-AF65-F5344CB8AC3E}">
        <p14:creationId xmlns:p14="http://schemas.microsoft.com/office/powerpoint/2010/main" val="29820292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512" y="568390"/>
            <a:ext cx="11182350" cy="806342"/>
          </a:xfrm>
        </p:spPr>
        <p:txBody>
          <a:bodyPr>
            <a:noAutofit/>
          </a:bodyPr>
          <a:lstStyle/>
          <a:p>
            <a:r>
              <a:rPr lang="en-US" sz="3900" b="0" dirty="0">
                <a:latin typeface="Calibri Light" panose="020F0302020204030204" pitchFamily="34" charset="0"/>
                <a:cs typeface="Calibri Light" panose="020F0302020204030204" pitchFamily="34" charset="0"/>
              </a:rPr>
              <a:t>An Opportunity to Maximize Young Children’s Potential</a:t>
            </a: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52262-9B0A-E64D-B1C3-707FD47A2213}" type="slidenum">
              <a:rPr kumimoji="0" lang="en-US" sz="1000" b="0" i="0" u="none" strike="noStrike" kern="1200" cap="none" spc="0" normalizeH="0" baseline="0" noProof="0" smtClean="0">
                <a:ln>
                  <a:noFill/>
                </a:ln>
                <a:solidFill>
                  <a:srgbClr val="FFFFFF"/>
                </a:solidFill>
                <a:effectLst/>
                <a:uLnTx/>
                <a:uFillTx/>
                <a:latin typeface="Gill Sans MT" panose="020B0502020104020203"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endParaRPr>
          </a:p>
        </p:txBody>
      </p:sp>
      <p:pic>
        <p:nvPicPr>
          <p:cNvPr id="7" name="Picture 6"/>
          <p:cNvPicPr>
            <a:picLocks noChangeAspect="1"/>
          </p:cNvPicPr>
          <p:nvPr/>
        </p:nvPicPr>
        <p:blipFill>
          <a:blip r:embed="rId3"/>
          <a:stretch>
            <a:fillRect/>
          </a:stretch>
        </p:blipFill>
        <p:spPr>
          <a:xfrm>
            <a:off x="894921" y="1416637"/>
            <a:ext cx="4587967" cy="2331945"/>
          </a:xfrm>
          <a:prstGeom prst="rect">
            <a:avLst/>
          </a:prstGeom>
        </p:spPr>
      </p:pic>
      <p:pic>
        <p:nvPicPr>
          <p:cNvPr id="8" name="Picture 7"/>
          <p:cNvPicPr>
            <a:picLocks noChangeAspect="1"/>
          </p:cNvPicPr>
          <p:nvPr/>
        </p:nvPicPr>
        <p:blipFill>
          <a:blip r:embed="rId4"/>
          <a:stretch>
            <a:fillRect/>
          </a:stretch>
        </p:blipFill>
        <p:spPr>
          <a:xfrm>
            <a:off x="2917442" y="3790487"/>
            <a:ext cx="4608069" cy="2921243"/>
          </a:xfrm>
          <a:prstGeom prst="rect">
            <a:avLst/>
          </a:prstGeom>
        </p:spPr>
      </p:pic>
      <p:pic>
        <p:nvPicPr>
          <p:cNvPr id="4" name="Picture 3"/>
          <p:cNvPicPr>
            <a:picLocks noChangeAspect="1"/>
          </p:cNvPicPr>
          <p:nvPr/>
        </p:nvPicPr>
        <p:blipFill>
          <a:blip r:embed="rId5"/>
          <a:stretch>
            <a:fillRect/>
          </a:stretch>
        </p:blipFill>
        <p:spPr>
          <a:xfrm>
            <a:off x="6771175" y="2070209"/>
            <a:ext cx="4713687" cy="2764549"/>
          </a:xfrm>
          <a:prstGeom prst="rect">
            <a:avLst/>
          </a:prstGeom>
        </p:spPr>
      </p:pic>
    </p:spTree>
    <p:extLst>
      <p:ext uri="{BB962C8B-B14F-4D97-AF65-F5344CB8AC3E}">
        <p14:creationId xmlns:p14="http://schemas.microsoft.com/office/powerpoint/2010/main" val="8956698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4A1A8"/>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5536" y="2645910"/>
            <a:ext cx="5718609" cy="1301621"/>
          </a:xfrm>
          <a:prstGeom prst="rect">
            <a:avLst/>
          </a:prstGeom>
        </p:spPr>
      </p:pic>
      <p:sp>
        <p:nvSpPr>
          <p:cNvPr id="4" name="TextBox 3"/>
          <p:cNvSpPr txBox="1"/>
          <p:nvPr/>
        </p:nvSpPr>
        <p:spPr>
          <a:xfrm>
            <a:off x="4497648" y="6349281"/>
            <a:ext cx="3196701" cy="215444"/>
          </a:xfrm>
          <a:prstGeom prst="rect">
            <a:avLst/>
          </a:prstGeom>
          <a:noFill/>
        </p:spPr>
        <p:txBody>
          <a:bodyPr wrap="square" rtlCol="0" anchor="b">
            <a:spAutoFit/>
          </a:bodyPr>
          <a:lstStyle/>
          <a:p>
            <a:pPr algn="ctr"/>
            <a:r>
              <a:rPr lang="en-US" sz="800" kern="1000" spc="100" dirty="0">
                <a:solidFill>
                  <a:schemeClr val="bg1"/>
                </a:solidFill>
                <a:latin typeface="Lato" charset="0"/>
                <a:ea typeface="Lato" charset="0"/>
                <a:cs typeface="Lato" charset="0"/>
              </a:rPr>
              <a:t>HELPMEGROWNATIONAL.ORG</a:t>
            </a:r>
          </a:p>
        </p:txBody>
      </p:sp>
    </p:spTree>
    <p:extLst>
      <p:ext uri="{BB962C8B-B14F-4D97-AF65-F5344CB8AC3E}">
        <p14:creationId xmlns:p14="http://schemas.microsoft.com/office/powerpoint/2010/main" val="17156823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710" y="629568"/>
            <a:ext cx="10515600" cy="491864"/>
          </a:xfrm>
        </p:spPr>
        <p:txBody>
          <a:bodyPr>
            <a:noAutofit/>
          </a:bodyPr>
          <a:lstStyle/>
          <a:p>
            <a:r>
              <a:rPr lang="en-US" sz="4000" b="0" dirty="0" smtClean="0">
                <a:latin typeface="Calibri Light" panose="020F0302020204030204" pitchFamily="34" charset="0"/>
                <a:cs typeface="Calibri Light" panose="020F0302020204030204" pitchFamily="34" charset="0"/>
              </a:rPr>
              <a:t>What We Know</a:t>
            </a:r>
            <a:endParaRPr lang="en-US" sz="4000" b="0" dirty="0">
              <a:latin typeface="Calibri Light" panose="020F0302020204030204" pitchFamily="34" charset="0"/>
              <a:cs typeface="Calibri Light" panose="020F0302020204030204" pitchFamily="34" charset="0"/>
            </a:endParaRPr>
          </a:p>
        </p:txBody>
      </p:sp>
      <p:sp>
        <p:nvSpPr>
          <p:cNvPr id="3" name="Slide Number Placeholder 2"/>
          <p:cNvSpPr>
            <a:spLocks noGrp="1"/>
          </p:cNvSpPr>
          <p:nvPr>
            <p:ph type="sldNum" sz="quarter" idx="12"/>
          </p:nvPr>
        </p:nvSpPr>
        <p:spPr/>
        <p:txBody>
          <a:bodyPr/>
          <a:lstStyle/>
          <a:p>
            <a:fld id="{02752262-9B0A-E64D-B1C3-707FD47A2213}" type="slidenum">
              <a:rPr lang="en-US" smtClean="0"/>
              <a:pPr/>
              <a:t>4</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2829" y="2159595"/>
            <a:ext cx="5535264" cy="3695082"/>
          </a:xfrm>
          <a:prstGeom prst="rect">
            <a:avLst/>
          </a:prstGeom>
        </p:spPr>
      </p:pic>
      <p:sp>
        <p:nvSpPr>
          <p:cNvPr id="5" name="Rectangle 3"/>
          <p:cNvSpPr txBox="1">
            <a:spLocks noChangeArrowheads="1"/>
          </p:cNvSpPr>
          <p:nvPr/>
        </p:nvSpPr>
        <p:spPr bwMode="auto">
          <a:xfrm>
            <a:off x="535256" y="1589144"/>
            <a:ext cx="5559918" cy="4899128"/>
          </a:xfrm>
          <a:prstGeom prst="rect">
            <a:avLst/>
          </a:prstGeom>
          <a:noFill/>
          <a:ln w="9525">
            <a:noFill/>
            <a:miter lim="800000"/>
            <a:headEnd/>
            <a:tailEnd/>
          </a:ln>
        </p:spPr>
        <p:txBody>
          <a:bodyPr vert="horz" wrap="square" lIns="92075" tIns="46038" rIns="92075" bIns="46038" numCol="1" anchor="t" anchorCtr="0" compatLnSpc="1">
            <a:prstTxWarp prst="textNoShape">
              <a:avLst/>
            </a:prstTxWarp>
            <a:noAutofit/>
          </a:bodyPr>
          <a:lst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R="0" lvl="0" defTabSz="914400" rtl="0" eaLnBrk="0" fontAlgn="base" latinLnBrk="0" hangingPunct="0">
              <a:spcBef>
                <a:spcPts val="0"/>
              </a:spcBef>
              <a:spcAft>
                <a:spcPct val="0"/>
              </a:spcAft>
              <a:buClr>
                <a:srgbClr val="E19D39"/>
              </a:buClr>
              <a:buSzPct val="100000"/>
              <a:buFont typeface="Arial" panose="020B0604020202020204" pitchFamily="34" charset="0"/>
              <a:buChar char="•"/>
              <a:tabLst/>
              <a:defRPr/>
            </a:pPr>
            <a:r>
              <a:rPr kumimoji="0" lang="en-US" sz="2400" i="0" u="none" strike="noStrike" kern="1200" cap="none" spc="0" normalizeH="0" baseline="0" noProof="0" dirty="0">
                <a:ln>
                  <a:noFill/>
                </a:ln>
                <a:effectLst/>
                <a:uLnTx/>
                <a:uFillTx/>
                <a:latin typeface="Calibri" panose="020F0502020204030204" pitchFamily="34" charset="0"/>
                <a:ea typeface="Geneva"/>
                <a:cs typeface="Geneva"/>
              </a:rPr>
              <a:t>Children with developmental/behavioral </a:t>
            </a:r>
            <a:r>
              <a:rPr kumimoji="0" lang="en-US" sz="2400" i="0" u="none" strike="noStrike" kern="1200" cap="none" spc="0" normalizeH="0" baseline="0" noProof="0" dirty="0" smtClean="0">
                <a:ln>
                  <a:noFill/>
                </a:ln>
                <a:effectLst/>
                <a:uLnTx/>
                <a:uFillTx/>
                <a:latin typeface="Calibri" panose="020F0502020204030204" pitchFamily="34" charset="0"/>
                <a:ea typeface="Geneva"/>
                <a:cs typeface="Geneva"/>
              </a:rPr>
              <a:t>concerns </a:t>
            </a:r>
            <a:r>
              <a:rPr kumimoji="0" lang="en-US" sz="2400" i="0" u="none" strike="noStrike" kern="1200" cap="none" spc="0" normalizeH="0" baseline="0" noProof="0" dirty="0">
                <a:ln>
                  <a:noFill/>
                </a:ln>
                <a:effectLst/>
                <a:uLnTx/>
                <a:uFillTx/>
                <a:latin typeface="Calibri" panose="020F0502020204030204" pitchFamily="34" charset="0"/>
                <a:ea typeface="Geneva"/>
                <a:cs typeface="Geneva"/>
              </a:rPr>
              <a:t>are </a:t>
            </a:r>
            <a:r>
              <a:rPr kumimoji="0" lang="en-US" sz="2400" i="0" u="none" strike="noStrike" kern="1200" cap="none" spc="0" normalizeH="0" baseline="0" noProof="0" dirty="0">
                <a:ln>
                  <a:noFill/>
                </a:ln>
                <a:solidFill>
                  <a:srgbClr val="E19D39"/>
                </a:solidFill>
                <a:effectLst/>
                <a:uLnTx/>
                <a:uFillTx/>
                <a:latin typeface="Calibri" panose="020F0502020204030204" pitchFamily="34" charset="0"/>
                <a:ea typeface="Geneva"/>
                <a:cs typeface="Geneva"/>
              </a:rPr>
              <a:t>eluding early </a:t>
            </a:r>
            <a:r>
              <a:rPr kumimoji="0" lang="en-US" sz="2400" i="0" u="none" strike="noStrike" kern="1200" cap="none" spc="0" normalizeH="0" baseline="0" noProof="0" dirty="0" smtClean="0">
                <a:ln>
                  <a:noFill/>
                </a:ln>
                <a:solidFill>
                  <a:srgbClr val="E19D39"/>
                </a:solidFill>
                <a:effectLst/>
                <a:uLnTx/>
                <a:uFillTx/>
                <a:latin typeface="Calibri" panose="020F0502020204030204" pitchFamily="34" charset="0"/>
                <a:ea typeface="Geneva"/>
                <a:cs typeface="Geneva"/>
              </a:rPr>
              <a:t>detection</a:t>
            </a:r>
            <a:br>
              <a:rPr kumimoji="0" lang="en-US" sz="2400" i="0" u="none" strike="noStrike" kern="1200" cap="none" spc="0" normalizeH="0" baseline="0" noProof="0" dirty="0" smtClean="0">
                <a:ln>
                  <a:noFill/>
                </a:ln>
                <a:solidFill>
                  <a:srgbClr val="E19D39"/>
                </a:solidFill>
                <a:effectLst/>
                <a:uLnTx/>
                <a:uFillTx/>
                <a:latin typeface="Calibri" panose="020F0502020204030204" pitchFamily="34" charset="0"/>
                <a:ea typeface="Geneva"/>
                <a:cs typeface="Geneva"/>
              </a:rPr>
            </a:br>
            <a:endParaRPr kumimoji="0" lang="en-US" sz="800" i="0" u="none" strike="noStrike" kern="1200" cap="none" spc="0" normalizeH="0" baseline="0" noProof="0" dirty="0">
              <a:ln>
                <a:noFill/>
              </a:ln>
              <a:solidFill>
                <a:srgbClr val="E19D39"/>
              </a:solidFill>
              <a:effectLst/>
              <a:uLnTx/>
              <a:uFillTx/>
              <a:latin typeface="Calibri" panose="020F0502020204030204" pitchFamily="34" charset="0"/>
              <a:ea typeface="Geneva"/>
              <a:cs typeface="Geneva"/>
            </a:endParaRPr>
          </a:p>
          <a:p>
            <a:pPr marR="0" lvl="0" defTabSz="914400" rtl="0" eaLnBrk="0" fontAlgn="base" latinLnBrk="0" hangingPunct="0">
              <a:spcBef>
                <a:spcPts val="0"/>
              </a:spcBef>
              <a:spcAft>
                <a:spcPct val="0"/>
              </a:spcAft>
              <a:buClr>
                <a:srgbClr val="E19D39"/>
              </a:buClr>
              <a:buSzPct val="100000"/>
              <a:buFont typeface="Arial" panose="020B0604020202020204" pitchFamily="34" charset="0"/>
              <a:buChar char="•"/>
              <a:tabLst/>
              <a:defRPr/>
            </a:pPr>
            <a:r>
              <a:rPr kumimoji="0" lang="en-US" sz="2400" i="0" u="none" strike="noStrike" kern="1200" cap="none" spc="0" normalizeH="0" baseline="0" noProof="0" dirty="0">
                <a:ln>
                  <a:noFill/>
                </a:ln>
                <a:effectLst/>
                <a:uLnTx/>
                <a:uFillTx/>
                <a:latin typeface="Calibri" panose="020F0502020204030204" pitchFamily="34" charset="0"/>
                <a:ea typeface="Geneva"/>
                <a:cs typeface="Geneva"/>
              </a:rPr>
              <a:t>Many</a:t>
            </a:r>
            <a:r>
              <a:rPr kumimoji="0" lang="en-US" sz="2400" i="1" u="none" strike="noStrike" kern="1200" cap="none" spc="0" normalizeH="0" baseline="0" noProof="0" dirty="0">
                <a:ln>
                  <a:noFill/>
                </a:ln>
                <a:effectLst/>
                <a:uLnTx/>
                <a:uFillTx/>
                <a:latin typeface="Calibri" panose="020F0502020204030204" pitchFamily="34" charset="0"/>
                <a:ea typeface="Geneva"/>
                <a:cs typeface="Geneva"/>
              </a:rPr>
              <a:t> </a:t>
            </a:r>
            <a:r>
              <a:rPr kumimoji="0" lang="en-US" sz="2400" i="0" u="none" strike="noStrike" kern="1200" cap="none" spc="0" normalizeH="0" baseline="0" noProof="0" dirty="0">
                <a:ln>
                  <a:noFill/>
                </a:ln>
                <a:solidFill>
                  <a:srgbClr val="E19D39"/>
                </a:solidFill>
                <a:effectLst/>
                <a:uLnTx/>
                <a:uFillTx/>
                <a:latin typeface="Calibri" panose="020F0502020204030204" pitchFamily="34" charset="0"/>
                <a:ea typeface="Geneva"/>
                <a:cs typeface="Geneva"/>
              </a:rPr>
              <a:t>initiatives exist </a:t>
            </a:r>
            <a:r>
              <a:rPr kumimoji="0" lang="en-US" sz="2400" i="0" u="none" strike="noStrike" kern="1200" cap="none" spc="0" normalizeH="0" baseline="0" noProof="0" dirty="0">
                <a:ln>
                  <a:noFill/>
                </a:ln>
                <a:effectLst/>
                <a:uLnTx/>
                <a:uFillTx/>
                <a:latin typeface="Calibri" panose="020F0502020204030204" pitchFamily="34" charset="0"/>
                <a:ea typeface="Geneva"/>
                <a:cs typeface="Geneva"/>
              </a:rPr>
              <a:t>to provide services to young children, their </a:t>
            </a:r>
            <a:r>
              <a:rPr kumimoji="0" lang="en-US" sz="2400" i="0" u="none" strike="noStrike" kern="1200" cap="none" spc="0" normalizeH="0" baseline="0" noProof="0" dirty="0" smtClean="0">
                <a:ln>
                  <a:noFill/>
                </a:ln>
                <a:effectLst/>
                <a:uLnTx/>
                <a:uFillTx/>
                <a:latin typeface="Calibri" panose="020F0502020204030204" pitchFamily="34" charset="0"/>
                <a:ea typeface="Geneva"/>
                <a:cs typeface="Geneva"/>
              </a:rPr>
              <a:t>families</a:t>
            </a:r>
            <a:br>
              <a:rPr kumimoji="0" lang="en-US" sz="2400" i="0" u="none" strike="noStrike" kern="1200" cap="none" spc="0" normalizeH="0" baseline="0" noProof="0" dirty="0" smtClean="0">
                <a:ln>
                  <a:noFill/>
                </a:ln>
                <a:effectLst/>
                <a:uLnTx/>
                <a:uFillTx/>
                <a:latin typeface="Calibri" panose="020F0502020204030204" pitchFamily="34" charset="0"/>
                <a:ea typeface="Geneva"/>
                <a:cs typeface="Geneva"/>
              </a:rPr>
            </a:br>
            <a:endParaRPr kumimoji="0" lang="en-US" sz="800" i="0" u="none" strike="noStrike" kern="1200" cap="none" spc="0" normalizeH="0" baseline="0" noProof="0" dirty="0">
              <a:ln>
                <a:noFill/>
              </a:ln>
              <a:effectLst/>
              <a:uLnTx/>
              <a:uFillTx/>
              <a:latin typeface="Calibri" panose="020F0502020204030204" pitchFamily="34" charset="0"/>
              <a:ea typeface="Geneva"/>
              <a:cs typeface="Geneva"/>
            </a:endParaRPr>
          </a:p>
          <a:p>
            <a:pPr marR="0" lvl="0" defTabSz="914400" rtl="0" eaLnBrk="0" fontAlgn="base" latinLnBrk="0" hangingPunct="0">
              <a:spcBef>
                <a:spcPts val="0"/>
              </a:spcBef>
              <a:spcAft>
                <a:spcPct val="0"/>
              </a:spcAft>
              <a:buClr>
                <a:srgbClr val="E19D39"/>
              </a:buClr>
              <a:buSzPct val="100000"/>
              <a:buFont typeface="Arial" panose="020B0604020202020204" pitchFamily="34" charset="0"/>
              <a:buChar char="•"/>
              <a:tabLst/>
              <a:defRPr/>
            </a:pPr>
            <a:r>
              <a:rPr kumimoji="0" lang="en-US" sz="2400" i="0" u="none" strike="noStrike" kern="1200" cap="none" spc="0" normalizeH="0" baseline="0" noProof="0" dirty="0">
                <a:ln>
                  <a:noFill/>
                </a:ln>
                <a:effectLst/>
                <a:uLnTx/>
                <a:uFillTx/>
                <a:latin typeface="Calibri" panose="020F0502020204030204" pitchFamily="34" charset="0"/>
                <a:ea typeface="Geneva"/>
                <a:cs typeface="Geneva"/>
              </a:rPr>
              <a:t>A </a:t>
            </a:r>
            <a:r>
              <a:rPr kumimoji="0" lang="en-US" sz="2400" i="0" u="none" strike="noStrike" kern="1200" cap="none" spc="0" normalizeH="0" baseline="0" noProof="0" dirty="0">
                <a:ln>
                  <a:noFill/>
                </a:ln>
                <a:solidFill>
                  <a:srgbClr val="E19D39"/>
                </a:solidFill>
                <a:effectLst/>
                <a:uLnTx/>
                <a:uFillTx/>
                <a:latin typeface="Calibri" panose="020F0502020204030204" pitchFamily="34" charset="0"/>
                <a:ea typeface="Geneva"/>
                <a:cs typeface="Geneva"/>
              </a:rPr>
              <a:t>gap exists </a:t>
            </a:r>
            <a:r>
              <a:rPr kumimoji="0" lang="en-US" sz="2400" i="0" u="none" strike="noStrike" kern="1200" cap="none" spc="0" normalizeH="0" baseline="0" noProof="0" dirty="0">
                <a:ln>
                  <a:noFill/>
                </a:ln>
                <a:effectLst/>
                <a:uLnTx/>
                <a:uFillTx/>
                <a:latin typeface="Calibri" panose="020F0502020204030204" pitchFamily="34" charset="0"/>
                <a:ea typeface="Geneva"/>
                <a:cs typeface="Geneva"/>
              </a:rPr>
              <a:t>between child </a:t>
            </a:r>
            <a:r>
              <a:rPr kumimoji="0" lang="en-US" sz="2400" i="0" u="none" strike="noStrike" kern="1200" cap="none" spc="0" normalizeH="0" baseline="0" noProof="0" dirty="0" smtClean="0">
                <a:ln>
                  <a:noFill/>
                </a:ln>
                <a:effectLst/>
                <a:uLnTx/>
                <a:uFillTx/>
                <a:latin typeface="Calibri" panose="020F0502020204030204" pitchFamily="34" charset="0"/>
                <a:ea typeface="Geneva"/>
                <a:cs typeface="Geneva"/>
              </a:rPr>
              <a:t>health,</a:t>
            </a:r>
            <a:r>
              <a:rPr kumimoji="0" lang="en-US" sz="2400" i="0" u="none" strike="noStrike" kern="1200" cap="none" spc="0" normalizeH="0" noProof="0" dirty="0" smtClean="0">
                <a:ln>
                  <a:noFill/>
                </a:ln>
                <a:effectLst/>
                <a:uLnTx/>
                <a:uFillTx/>
                <a:latin typeface="Calibri" panose="020F0502020204030204" pitchFamily="34" charset="0"/>
                <a:ea typeface="Geneva"/>
                <a:cs typeface="Geneva"/>
              </a:rPr>
              <a:t> </a:t>
            </a:r>
            <a:r>
              <a:rPr kumimoji="0" lang="en-US" sz="2400" i="0" u="none" strike="noStrike" kern="1200" cap="none" spc="0" normalizeH="0" baseline="0" noProof="0" dirty="0" smtClean="0">
                <a:ln>
                  <a:noFill/>
                </a:ln>
                <a:effectLst/>
                <a:uLnTx/>
                <a:uFillTx/>
                <a:latin typeface="Calibri" panose="020F0502020204030204" pitchFamily="34" charset="0"/>
                <a:ea typeface="Geneva"/>
                <a:cs typeface="Geneva"/>
              </a:rPr>
              <a:t>child development, and early </a:t>
            </a:r>
            <a:r>
              <a:rPr kumimoji="0" lang="en-US" sz="2400" i="0" u="none" strike="noStrike" kern="1200" cap="none" spc="0" normalizeH="0" baseline="0" noProof="0" dirty="0">
                <a:ln>
                  <a:noFill/>
                </a:ln>
                <a:effectLst/>
                <a:uLnTx/>
                <a:uFillTx/>
                <a:latin typeface="Calibri" panose="020F0502020204030204" pitchFamily="34" charset="0"/>
                <a:ea typeface="Geneva"/>
                <a:cs typeface="Geneva"/>
              </a:rPr>
              <a:t>childhood education </a:t>
            </a:r>
            <a:r>
              <a:rPr kumimoji="0" lang="en-US" sz="2400" i="0" u="none" strike="noStrike" kern="1200" cap="none" spc="0" normalizeH="0" baseline="0" noProof="0" dirty="0" smtClean="0">
                <a:ln>
                  <a:noFill/>
                </a:ln>
                <a:effectLst/>
                <a:uLnTx/>
                <a:uFillTx/>
                <a:latin typeface="Calibri" panose="020F0502020204030204" pitchFamily="34" charset="0"/>
                <a:ea typeface="Geneva"/>
                <a:cs typeface="Geneva"/>
              </a:rPr>
              <a:t>programs</a:t>
            </a:r>
            <a:br>
              <a:rPr kumimoji="0" lang="en-US" sz="2400" i="0" u="none" strike="noStrike" kern="1200" cap="none" spc="0" normalizeH="0" baseline="0" noProof="0" dirty="0" smtClean="0">
                <a:ln>
                  <a:noFill/>
                </a:ln>
                <a:effectLst/>
                <a:uLnTx/>
                <a:uFillTx/>
                <a:latin typeface="Calibri" panose="020F0502020204030204" pitchFamily="34" charset="0"/>
                <a:ea typeface="Geneva"/>
                <a:cs typeface="Geneva"/>
              </a:rPr>
            </a:br>
            <a:endParaRPr kumimoji="0" lang="en-US" sz="800" i="0" u="none" strike="noStrike" kern="1200" cap="none" spc="0" normalizeH="0" baseline="0" noProof="0" dirty="0">
              <a:ln>
                <a:noFill/>
              </a:ln>
              <a:effectLst/>
              <a:uLnTx/>
              <a:uFillTx/>
              <a:latin typeface="Calibri" panose="020F0502020204030204" pitchFamily="34" charset="0"/>
              <a:ea typeface="Geneva"/>
              <a:cs typeface="Geneva"/>
            </a:endParaRPr>
          </a:p>
          <a:p>
            <a:pPr marR="0" lvl="0" defTabSz="914400" rtl="0" eaLnBrk="0" fontAlgn="base" latinLnBrk="0" hangingPunct="0">
              <a:spcBef>
                <a:spcPts val="0"/>
              </a:spcBef>
              <a:spcAft>
                <a:spcPct val="0"/>
              </a:spcAft>
              <a:buClr>
                <a:srgbClr val="E19D39"/>
              </a:buClr>
              <a:buSzPct val="100000"/>
              <a:buFont typeface="Arial" panose="020B0604020202020204" pitchFamily="34" charset="0"/>
              <a:buChar char="•"/>
              <a:tabLst/>
              <a:defRPr/>
            </a:pPr>
            <a:r>
              <a:rPr kumimoji="0" lang="en-US" sz="2400" i="0" u="none" strike="noStrike" kern="1200" cap="none" spc="0" normalizeH="0" baseline="0" noProof="0" dirty="0">
                <a:ln>
                  <a:noFill/>
                </a:ln>
                <a:effectLst/>
                <a:uLnTx/>
                <a:uFillTx/>
                <a:latin typeface="Calibri" panose="020F0502020204030204" pitchFamily="34" charset="0"/>
                <a:ea typeface="Geneva"/>
                <a:cs typeface="Geneva"/>
              </a:rPr>
              <a:t>Children and their families would benefit from a </a:t>
            </a:r>
            <a:r>
              <a:rPr kumimoji="0" lang="en-US" sz="2400" i="0" u="none" strike="noStrike" kern="1200" cap="none" spc="0" normalizeH="0" baseline="0" noProof="0" dirty="0">
                <a:ln>
                  <a:noFill/>
                </a:ln>
                <a:solidFill>
                  <a:srgbClr val="E19D39"/>
                </a:solidFill>
                <a:effectLst/>
                <a:uLnTx/>
                <a:uFillTx/>
                <a:latin typeface="Calibri" panose="020F0502020204030204" pitchFamily="34" charset="0"/>
                <a:ea typeface="Geneva"/>
                <a:cs typeface="Geneva"/>
              </a:rPr>
              <a:t>coordinated, region-wide system </a:t>
            </a:r>
            <a:r>
              <a:rPr kumimoji="0" lang="en-US" sz="2400" i="0" u="none" strike="noStrike" kern="1200" cap="none" spc="0" normalizeH="0" baseline="0" noProof="0" dirty="0">
                <a:ln>
                  <a:noFill/>
                </a:ln>
                <a:effectLst/>
                <a:uLnTx/>
                <a:uFillTx/>
                <a:latin typeface="Calibri" panose="020F0502020204030204" pitchFamily="34" charset="0"/>
                <a:ea typeface="Geneva"/>
                <a:cs typeface="Geneva"/>
              </a:rPr>
              <a:t>of early detection, intervention for children at developmental risk</a:t>
            </a:r>
          </a:p>
        </p:txBody>
      </p:sp>
    </p:spTree>
    <p:extLst>
      <p:ext uri="{BB962C8B-B14F-4D97-AF65-F5344CB8AC3E}">
        <p14:creationId xmlns:p14="http://schemas.microsoft.com/office/powerpoint/2010/main" val="40709017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52262-9B0A-E64D-B1C3-707FD47A2213}" type="slidenum">
              <a:rPr kumimoji="0" lang="en-US" sz="1000" b="0" i="0" u="none" strike="noStrike" kern="1200" cap="none" spc="0" normalizeH="0" baseline="0" noProof="0" smtClean="0">
                <a:ln>
                  <a:noFill/>
                </a:ln>
                <a:solidFill>
                  <a:srgbClr val="FFFFFF"/>
                </a:solidFill>
                <a:effectLst/>
                <a:uLnTx/>
                <a:uFillTx/>
                <a:latin typeface="Gill Sans MT" panose="020B0502020104020203"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endParaRPr>
          </a:p>
        </p:txBody>
      </p:sp>
      <p:sp>
        <p:nvSpPr>
          <p:cNvPr id="4" name="Rectangle 3"/>
          <p:cNvSpPr/>
          <p:nvPr/>
        </p:nvSpPr>
        <p:spPr>
          <a:xfrm>
            <a:off x="742781" y="1779687"/>
            <a:ext cx="6856198" cy="46474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81818"/>
                </a:solidFill>
                <a:effectLst/>
                <a:uLnTx/>
                <a:uFillTx/>
                <a:latin typeface="Calibri Light" panose="020F0302020204030204" pitchFamily="34" charset="0"/>
                <a:ea typeface="+mn-ea"/>
                <a:cs typeface="Calibri Light" panose="020F0302020204030204" pitchFamily="34" charset="0"/>
              </a:rPr>
              <a:t>“The most effective long-term strategy appears to be the development of a </a:t>
            </a:r>
            <a:r>
              <a:rPr kumimoji="0" lang="en-US" sz="2800" b="0" i="0" u="none" strike="noStrike" kern="1200" cap="none" spc="0" normalizeH="0" baseline="0" noProof="0" dirty="0">
                <a:ln>
                  <a:noFill/>
                </a:ln>
                <a:solidFill>
                  <a:srgbClr val="E19D39"/>
                </a:solidFill>
                <a:effectLst/>
                <a:uLnTx/>
                <a:uFillTx/>
                <a:latin typeface="Calibri Light" panose="020F0302020204030204" pitchFamily="34" charset="0"/>
                <a:ea typeface="+mn-ea"/>
                <a:cs typeface="Calibri Light" panose="020F0302020204030204" pitchFamily="34" charset="0"/>
              </a:rPr>
              <a:t>comprehensive, coordinated, community-wide approach focused on preventing low- and medium-risk families from becoming high-risk</a:t>
            </a:r>
            <a:r>
              <a:rPr kumimoji="0" lang="en-US" sz="2800" b="0" i="0" u="none" strike="noStrike" kern="1200" cap="none" spc="0" normalizeH="0" baseline="0" noProof="0" dirty="0">
                <a:ln>
                  <a:noFill/>
                </a:ln>
                <a:solidFill>
                  <a:srgbClr val="181818"/>
                </a:solidFill>
                <a:effectLst/>
                <a:uLnTx/>
                <a:uFillTx/>
                <a:latin typeface="Calibri Light" panose="020F0302020204030204" pitchFamily="34" charset="0"/>
                <a:ea typeface="+mn-ea"/>
                <a:cs typeface="Calibri Light" panose="020F0302020204030204" pitchFamily="34" charset="0"/>
              </a:rPr>
              <a:t>, as well as providing intensive services to those who already have reached a high-risk status.” </a:t>
            </a:r>
            <a:endParaRPr kumimoji="0" lang="en-US" sz="2800" b="0" i="0" u="none" strike="noStrike" kern="1200" cap="none" spc="0" normalizeH="0" baseline="0" noProof="0" dirty="0" smtClean="0">
              <a:ln>
                <a:noFill/>
              </a:ln>
              <a:solidFill>
                <a:srgbClr val="181818"/>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srgbClr val="181818"/>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rgbClr val="181818"/>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81818"/>
                </a:solidFill>
                <a:effectLst/>
                <a:uLnTx/>
                <a:uFillTx/>
                <a:latin typeface="Calibri Light" panose="020F0302020204030204" pitchFamily="34" charset="0"/>
                <a:ea typeface="+mn-ea"/>
                <a:cs typeface="Calibri Light" panose="020F0302020204030204" pitchFamily="34" charset="0"/>
              </a:rPr>
              <a:t>- </a:t>
            </a:r>
            <a:r>
              <a:rPr kumimoji="0" lang="en-US" sz="1200" b="0" i="0" u="none" strike="noStrike" kern="1200" cap="none" spc="0" normalizeH="0" baseline="0" noProof="0" dirty="0">
                <a:ln>
                  <a:noFill/>
                </a:ln>
                <a:solidFill>
                  <a:srgbClr val="181818"/>
                </a:solidFill>
                <a:effectLst/>
                <a:uLnTx/>
                <a:uFillTx/>
                <a:latin typeface="Calibri Light" panose="020F0302020204030204" pitchFamily="34" charset="0"/>
                <a:ea typeface="+mn-ea"/>
                <a:cs typeface="Calibri Light" panose="020F0302020204030204" pitchFamily="34" charset="0"/>
              </a:rPr>
              <a:t>Chamberlin RW.  Preventing low birth weight, child abuse, and school failure: the need for comprehensive, community-wide approaches. </a:t>
            </a:r>
            <a:r>
              <a:rPr kumimoji="0" lang="en-US" sz="1200" b="0" i="0" u="sng" strike="noStrike" kern="1200" cap="none" spc="0" normalizeH="0" baseline="0" noProof="0" dirty="0">
                <a:ln>
                  <a:noFill/>
                </a:ln>
                <a:solidFill>
                  <a:srgbClr val="181818"/>
                </a:solidFill>
                <a:effectLst/>
                <a:uLnTx/>
                <a:uFillTx/>
                <a:latin typeface="Calibri Light" panose="020F0302020204030204" pitchFamily="34" charset="0"/>
                <a:ea typeface="+mn-ea"/>
                <a:cs typeface="Calibri Light" panose="020F0302020204030204" pitchFamily="34" charset="0"/>
              </a:rPr>
              <a:t>Pediatrics in Review </a:t>
            </a:r>
            <a:r>
              <a:rPr kumimoji="0" lang="en-US" sz="1200" b="0" i="0" u="none" strike="noStrike" kern="1200" cap="none" spc="0" normalizeH="0" baseline="0" noProof="0" dirty="0">
                <a:ln>
                  <a:noFill/>
                </a:ln>
                <a:solidFill>
                  <a:srgbClr val="181818"/>
                </a:solidFill>
                <a:effectLst/>
                <a:uLnTx/>
                <a:uFillTx/>
                <a:latin typeface="Calibri Light" panose="020F0302020204030204" pitchFamily="34" charset="0"/>
                <a:ea typeface="+mn-ea"/>
                <a:cs typeface="Calibri Light" panose="020F0302020204030204" pitchFamily="34" charset="0"/>
              </a:rPr>
              <a:t>1992;13(2):64-71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81818"/>
              </a:solidFill>
              <a:effectLst/>
              <a:uLnTx/>
              <a:uFillTx/>
              <a:latin typeface="Arial"/>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9741" y="922492"/>
            <a:ext cx="3385121" cy="5072168"/>
          </a:xfrm>
          <a:prstGeom prst="rect">
            <a:avLst/>
          </a:prstGeom>
        </p:spPr>
      </p:pic>
      <p:sp>
        <p:nvSpPr>
          <p:cNvPr id="7" name="Title 1"/>
          <p:cNvSpPr>
            <a:spLocks noGrp="1"/>
          </p:cNvSpPr>
          <p:nvPr>
            <p:ph type="title"/>
          </p:nvPr>
        </p:nvSpPr>
        <p:spPr>
          <a:xfrm>
            <a:off x="714710" y="629568"/>
            <a:ext cx="10515600" cy="491864"/>
          </a:xfrm>
        </p:spPr>
        <p:txBody>
          <a:bodyPr>
            <a:noAutofit/>
          </a:bodyPr>
          <a:lstStyle/>
          <a:p>
            <a:r>
              <a:rPr lang="en-US" sz="4000" b="0" dirty="0" smtClean="0">
                <a:latin typeface="Calibri Light" panose="020F0302020204030204" pitchFamily="34" charset="0"/>
                <a:cs typeface="Calibri Light" panose="020F0302020204030204" pitchFamily="34" charset="0"/>
              </a:rPr>
              <a:t>What We Know</a:t>
            </a:r>
            <a:endParaRPr lang="en-US" sz="4000" b="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58080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752262-9B0A-E64D-B1C3-707FD47A2213}" type="slidenum">
              <a:rPr lang="en-US" sz="1050" smtClean="0"/>
              <a:t>6</a:t>
            </a:fld>
            <a:endParaRPr lang="en-US" sz="1050" dirty="0"/>
          </a:p>
        </p:txBody>
      </p:sp>
      <p:sp>
        <p:nvSpPr>
          <p:cNvPr id="4" name="Text Placeholder 13"/>
          <p:cNvSpPr txBox="1">
            <a:spLocks/>
          </p:cNvSpPr>
          <p:nvPr/>
        </p:nvSpPr>
        <p:spPr>
          <a:xfrm>
            <a:off x="903248" y="2435564"/>
            <a:ext cx="10671718" cy="11032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4800" dirty="0" smtClean="0">
                <a:solidFill>
                  <a:schemeClr val="bg1"/>
                </a:solidFill>
                <a:latin typeface="Calibri Light" panose="020F0302020204030204" pitchFamily="34" charset="0"/>
                <a:ea typeface="Lato" charset="0"/>
                <a:cs typeface="Calibri Light" panose="020F0302020204030204" pitchFamily="34" charset="0"/>
              </a:rPr>
              <a:t>Help Me Grow </a:t>
            </a:r>
          </a:p>
          <a:p>
            <a:r>
              <a:rPr lang="en-US" sz="4800" dirty="0" smtClean="0">
                <a:solidFill>
                  <a:schemeClr val="bg1"/>
                </a:solidFill>
                <a:latin typeface="Calibri Light" panose="020F0302020204030204" pitchFamily="34" charset="0"/>
                <a:ea typeface="Lato" charset="0"/>
                <a:cs typeface="Calibri Light" panose="020F0302020204030204" pitchFamily="34" charset="0"/>
              </a:rPr>
              <a:t>A Solution for All Young Children to Shine</a:t>
            </a:r>
            <a:endParaRPr lang="en-US" sz="4800" dirty="0">
              <a:solidFill>
                <a:schemeClr val="bg1"/>
              </a:solidFill>
              <a:latin typeface="Calibri Light" panose="020F0302020204030204" pitchFamily="34" charset="0"/>
              <a:ea typeface="Lato" charset="0"/>
              <a:cs typeface="Calibri Light" panose="020F0302020204030204" pitchFamily="34" charset="0"/>
            </a:endParaRPr>
          </a:p>
        </p:txBody>
      </p:sp>
    </p:spTree>
    <p:extLst>
      <p:ext uri="{BB962C8B-B14F-4D97-AF65-F5344CB8AC3E}">
        <p14:creationId xmlns:p14="http://schemas.microsoft.com/office/powerpoint/2010/main" val="3262408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156" y="389899"/>
            <a:ext cx="10515600" cy="491864"/>
          </a:xfrm>
        </p:spPr>
        <p:txBody>
          <a:bodyPr>
            <a:noAutofit/>
          </a:bodyPr>
          <a:lstStyle/>
          <a:p>
            <a:r>
              <a:rPr lang="en-US" sz="4000" b="0" dirty="0">
                <a:latin typeface="Calibri Light" panose="020F0302020204030204" pitchFamily="34" charset="0"/>
                <a:cs typeface="Calibri Light" panose="020F0302020204030204" pitchFamily="34" charset="0"/>
              </a:rPr>
              <a:t>Help Me Grow: </a:t>
            </a:r>
            <a:r>
              <a:rPr lang="en-US" sz="4000" b="0" dirty="0" smtClean="0">
                <a:latin typeface="Calibri Light" panose="020F0302020204030204" pitchFamily="34" charset="0"/>
                <a:cs typeface="Calibri Light" panose="020F0302020204030204" pitchFamily="34" charset="0"/>
              </a:rPr>
              <a:t>Strengthens System </a:t>
            </a:r>
            <a:r>
              <a:rPr lang="en-US" sz="4000" b="0" dirty="0">
                <a:latin typeface="Calibri Light" panose="020F0302020204030204" pitchFamily="34" charset="0"/>
                <a:cs typeface="Calibri Light" panose="020F0302020204030204" pitchFamily="34" charset="0"/>
              </a:rPr>
              <a:t>Infrastructure </a:t>
            </a:r>
          </a:p>
        </p:txBody>
      </p:sp>
      <p:sp>
        <p:nvSpPr>
          <p:cNvPr id="5" name="TextBox 4"/>
          <p:cNvSpPr txBox="1"/>
          <p:nvPr/>
        </p:nvSpPr>
        <p:spPr>
          <a:xfrm>
            <a:off x="723156" y="1154466"/>
            <a:ext cx="5324189" cy="5945474"/>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dirty="0" smtClean="0">
                <a:ln>
                  <a:noFill/>
                </a:ln>
                <a:solidFill>
                  <a:srgbClr val="24A1A8"/>
                </a:solidFill>
                <a:effectLst/>
                <a:uLnTx/>
                <a:uFillTx/>
                <a:latin typeface="Calibri Light" panose="020F0302020204030204" pitchFamily="34" charset="0"/>
                <a:ea typeface="+mn-ea"/>
                <a:cs typeface="Calibri Light" panose="020F0302020204030204" pitchFamily="34" charset="0"/>
              </a:rPr>
              <a:t>WE </a:t>
            </a:r>
            <a:r>
              <a:rPr kumimoji="0" lang="en-US" sz="2000" b="1" i="0" u="none" strike="noStrike" kern="1200" cap="all" spc="0" normalizeH="0" baseline="0" noProof="0" dirty="0">
                <a:ln>
                  <a:noFill/>
                </a:ln>
                <a:solidFill>
                  <a:srgbClr val="24A1A8"/>
                </a:solidFill>
                <a:effectLst/>
                <a:uLnTx/>
                <a:uFillTx/>
                <a:latin typeface="Calibri Light" panose="020F0302020204030204" pitchFamily="34" charset="0"/>
                <a:ea typeface="+mn-ea"/>
                <a:cs typeface="Calibri Light" panose="020F0302020204030204" pitchFamily="34" charset="0"/>
              </a:rPr>
              <a:t>BELIEVE THAT ALL CHILDREN SHOULD BE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dirty="0">
                <a:ln>
                  <a:noFill/>
                </a:ln>
                <a:solidFill>
                  <a:srgbClr val="24A1A8"/>
                </a:solidFill>
                <a:effectLst/>
                <a:uLnTx/>
                <a:uFillTx/>
                <a:latin typeface="Calibri Light" panose="020F0302020204030204" pitchFamily="34" charset="0"/>
                <a:ea typeface="+mn-ea"/>
                <a:cs typeface="Calibri Light" panose="020F0302020204030204" pitchFamily="34" charset="0"/>
              </a:rPr>
              <a:t>ABLE TO GROW, DEVELOP, AND THRIVE TO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dirty="0">
                <a:ln>
                  <a:noFill/>
                </a:ln>
                <a:solidFill>
                  <a:srgbClr val="24A1A8"/>
                </a:solidFill>
                <a:effectLst/>
                <a:uLnTx/>
                <a:uFillTx/>
                <a:latin typeface="Calibri Light" panose="020F0302020204030204" pitchFamily="34" charset="0"/>
                <a:ea typeface="+mn-ea"/>
                <a:cs typeface="Calibri Light" panose="020F0302020204030204" pitchFamily="34" charset="0"/>
              </a:rPr>
              <a:t>REACH THEIR FULL POTENTIAL.</a:t>
            </a:r>
            <a:r>
              <a:rPr kumimoji="0" lang="en-US" sz="1800" b="1" i="0" u="none" strike="noStrike" kern="1200" cap="all" spc="0" normalizeH="0" baseline="0" noProof="0" dirty="0">
                <a:ln>
                  <a:noFill/>
                </a:ln>
                <a:solidFill>
                  <a:srgbClr val="D86036"/>
                </a:solidFill>
                <a:effectLst/>
                <a:uLnTx/>
                <a:uFillTx/>
                <a:latin typeface="Calibri Light" panose="020F0302020204030204" pitchFamily="34" charset="0"/>
                <a:ea typeface="+mn-ea"/>
                <a:cs typeface="Calibri Light" panose="020F0302020204030204" pitchFamily="34" charset="0"/>
              </a:rPr>
              <a:t/>
            </a:r>
            <a:br>
              <a:rPr kumimoji="0" lang="en-US" sz="1800" b="1" i="0" u="none" strike="noStrike" kern="1200" cap="all" spc="0" normalizeH="0" baseline="0" noProof="0" dirty="0">
                <a:ln>
                  <a:noFill/>
                </a:ln>
                <a:solidFill>
                  <a:srgbClr val="D86036"/>
                </a:solidFill>
                <a:effectLst/>
                <a:uLnTx/>
                <a:uFillTx/>
                <a:latin typeface="Calibri Light" panose="020F0302020204030204" pitchFamily="34" charset="0"/>
                <a:ea typeface="+mn-ea"/>
                <a:cs typeface="Calibri Light" panose="020F0302020204030204" pitchFamily="34" charset="0"/>
              </a:rPr>
            </a:br>
            <a:endParaRPr kumimoji="0" lang="en-US" sz="1800" b="1" i="0" u="none" strike="noStrike" kern="1200" cap="all" spc="0" normalizeH="0" baseline="0" noProof="0" dirty="0">
              <a:ln>
                <a:noFill/>
              </a:ln>
              <a:solidFill>
                <a:srgbClr val="D86036"/>
              </a:solidFill>
              <a:effectLst/>
              <a:uLnTx/>
              <a:uFillTx/>
              <a:latin typeface="Calibri Light" panose="020F0302020204030204" pitchFamily="34" charset="0"/>
              <a:ea typeface="+mn-ea"/>
              <a:cs typeface="Calibri Light" panose="020F0302020204030204" pitchFamily="34" charset="0"/>
            </a:endParaRPr>
          </a:p>
          <a:p>
            <a:pPr fontAlgn="base">
              <a:defRPr/>
            </a:pPr>
            <a:r>
              <a:rPr lang="en-US" dirty="0">
                <a:latin typeface="Calibri" panose="020F0502020204030204" pitchFamily="34" charset="0"/>
                <a:cs typeface="Calibri" panose="020F0502020204030204" pitchFamily="34" charset="0"/>
              </a:rPr>
              <a:t>The Help Me </a:t>
            </a:r>
            <a:r>
              <a:rPr lang="en-US" dirty="0" smtClean="0">
                <a:latin typeface="Calibri" panose="020F0502020204030204" pitchFamily="34" charset="0"/>
                <a:cs typeface="Calibri" panose="020F0502020204030204" pitchFamily="34" charset="0"/>
              </a:rPr>
              <a:t>Grow </a:t>
            </a:r>
            <a:r>
              <a:rPr lang="en-US" dirty="0">
                <a:latin typeface="Calibri" panose="020F0502020204030204" pitchFamily="34" charset="0"/>
                <a:cs typeface="Calibri" panose="020F0502020204030204" pitchFamily="34" charset="0"/>
              </a:rPr>
              <a:t>Model is the only evidence-based early childhood system model existing </a:t>
            </a:r>
            <a:r>
              <a:rPr lang="en-US" dirty="0" smtClean="0">
                <a:latin typeface="Calibri" panose="020F0502020204030204" pitchFamily="34" charset="0"/>
                <a:cs typeface="Calibri" panose="020F0502020204030204" pitchFamily="34" charset="0"/>
              </a:rPr>
              <a:t>nationwide. </a:t>
            </a:r>
          </a:p>
          <a:p>
            <a:pPr fontAlgn="base">
              <a:defRPr/>
            </a:pPr>
            <a:r>
              <a:rPr lang="en-US" dirty="0" smtClean="0">
                <a:latin typeface="Calibri" panose="020F0502020204030204" pitchFamily="34" charset="0"/>
                <a:cs typeface="Calibri" panose="020F0502020204030204" pitchFamily="34" charset="0"/>
              </a:rPr>
              <a:t>It </a:t>
            </a:r>
            <a:r>
              <a:rPr lang="en-US" dirty="0">
                <a:latin typeface="Calibri" panose="020F0502020204030204" pitchFamily="34" charset="0"/>
                <a:cs typeface="Calibri" panose="020F0502020204030204" pitchFamily="34" charset="0"/>
              </a:rPr>
              <a:t>provides a unique framework to implement comprehensive, cross-sector, coordinated, effective early childhood systems that promote equity and strengthen family resilience and protective factors. </a:t>
            </a:r>
            <a:endParaRPr lang="en-US" dirty="0" smtClean="0">
              <a:latin typeface="Calibri" panose="020F0502020204030204" pitchFamily="34" charset="0"/>
              <a:cs typeface="Calibri" panose="020F0502020204030204" pitchFamily="34" charset="0"/>
            </a:endParaRPr>
          </a:p>
          <a:p>
            <a:pPr algn="just" fontAlgn="base">
              <a:defRPr/>
            </a:pPr>
            <a:endParaRPr lang="en-US" dirty="0">
              <a:latin typeface="Calibri" panose="020F0502020204030204" pitchFamily="34" charset="0"/>
              <a:cs typeface="Calibri" panose="020F0502020204030204" pitchFamily="34" charset="0"/>
            </a:endParaRPr>
          </a:p>
          <a:p>
            <a:pPr marL="0" marR="0" lvl="0" indent="0"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rPr>
              <a:t>When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all of the organizations working on behalf of young children work together, we can</a:t>
            </a:r>
            <a:r>
              <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rPr>
              <a:t>:</a:t>
            </a:r>
          </a:p>
          <a:p>
            <a:pPr marL="0" marR="0" lvl="0" indent="0" defTabSz="914400" rtl="0" eaLnBrk="1" fontAlgn="base"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285750" marR="0" lvl="0" indent="-2857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rgbClr val="000000"/>
                </a:solidFill>
                <a:latin typeface="Calibri" panose="020F0502020204030204" pitchFamily="34" charset="0"/>
                <a:cs typeface="Calibri" panose="020F0502020204030204" pitchFamily="34" charset="0"/>
              </a:rPr>
              <a:t>B</a:t>
            </a:r>
            <a:r>
              <a:rPr kumimoji="0" lang="en-US" sz="1800" b="1" i="0" u="none" strike="noStrike" kern="1200" cap="none" spc="0" normalizeH="0" baseline="0" noProof="0" dirty="0" err="1" smtClean="0">
                <a:ln>
                  <a:noFill/>
                </a:ln>
                <a:solidFill>
                  <a:srgbClr val="000000"/>
                </a:solidFill>
                <a:effectLst/>
                <a:uLnTx/>
                <a:uFillTx/>
                <a:latin typeface="Calibri" panose="020F0502020204030204" pitchFamily="34" charset="0"/>
                <a:cs typeface="Calibri" panose="020F0502020204030204" pitchFamily="34" charset="0"/>
              </a:rPr>
              <a:t>etter</a:t>
            </a: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prevent or reduce the impact that stress or adversity may have on children and </a:t>
            </a: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rPr>
              <a:t>families</a:t>
            </a:r>
            <a:endParaRPr kumimoji="0" lang="en-US" sz="1800" b="1" i="1" u="none" strike="noStrike" kern="1200" cap="none" spc="0" normalizeH="0" baseline="0" noProof="0" dirty="0" smtClean="0">
              <a:ln>
                <a:noFill/>
              </a:ln>
              <a:solidFill>
                <a:srgbClr val="24A1A8"/>
              </a:solidFill>
              <a:effectLst/>
              <a:uLnTx/>
              <a:uFillTx/>
              <a:latin typeface="Calibri" panose="020F0502020204030204" pitchFamily="34" charset="0"/>
              <a:cs typeface="Calibri" panose="020F0502020204030204" pitchFamily="34" charset="0"/>
            </a:endParaRPr>
          </a:p>
          <a:p>
            <a:pPr marL="285750" marR="0" lvl="0" indent="-2857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1" dirty="0" smtClean="0">
                <a:solidFill>
                  <a:srgbClr val="000000"/>
                </a:solidFill>
                <a:latin typeface="Calibri" panose="020F0502020204030204" pitchFamily="34" charset="0"/>
                <a:cs typeface="Calibri" panose="020F0502020204030204" pitchFamily="34" charset="0"/>
              </a:rPr>
              <a:t>I</a:t>
            </a:r>
            <a:r>
              <a:rPr kumimoji="0" lang="en-US" sz="1800" b="1" i="0" u="none" strike="noStrike" kern="1200" cap="none" spc="0" normalizeH="0" baseline="0" noProof="0" dirty="0" err="1" smtClean="0">
                <a:ln>
                  <a:noFill/>
                </a:ln>
                <a:solidFill>
                  <a:srgbClr val="000000"/>
                </a:solidFill>
                <a:effectLst/>
                <a:uLnTx/>
                <a:uFillTx/>
                <a:latin typeface="Calibri" panose="020F0502020204030204" pitchFamily="34" charset="0"/>
                <a:cs typeface="Calibri" panose="020F0502020204030204" pitchFamily="34" charset="0"/>
              </a:rPr>
              <a:t>ncrease</a:t>
            </a: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protective factors that can maximize the </a:t>
            </a: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rPr>
              <a:t>well-being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children and families </a:t>
            </a:r>
            <a:endPar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endParaRPr>
          </a:p>
          <a:p>
            <a:pPr marL="285750" marR="0" lvl="0" indent="-2857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1" dirty="0" smtClean="0">
                <a:solidFill>
                  <a:srgbClr val="000000"/>
                </a:solidFill>
                <a:latin typeface="Calibri" panose="020F0502020204030204" pitchFamily="34" charset="0"/>
                <a:cs typeface="Calibri" panose="020F0502020204030204" pitchFamily="34" charset="0"/>
              </a:rPr>
              <a:t>Advance equity for families with young children</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969"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0361" b="5393"/>
          <a:stretch/>
        </p:blipFill>
        <p:spPr>
          <a:xfrm>
            <a:off x="5568403" y="1154466"/>
            <a:ext cx="6898548" cy="511875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6287" y="1880718"/>
            <a:ext cx="2247002" cy="228537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9625" y="1485765"/>
            <a:ext cx="2271097" cy="230988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4305" y="3750667"/>
            <a:ext cx="2369820" cy="241029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2570" y="3341643"/>
            <a:ext cx="2288371" cy="2327451"/>
          </a:xfrm>
          <a:prstGeom prst="rect">
            <a:avLst/>
          </a:prstGeom>
        </p:spPr>
      </p:pic>
    </p:spTree>
    <p:extLst>
      <p:ext uri="{BB962C8B-B14F-4D97-AF65-F5344CB8AC3E}">
        <p14:creationId xmlns:p14="http://schemas.microsoft.com/office/powerpoint/2010/main" val="140371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4500" fill="hold"/>
                                        <p:tgtEl>
                                          <p:spTgt spid="7"/>
                                        </p:tgtEl>
                                        <p:attrNameLst>
                                          <p:attrName>r</p:attrName>
                                        </p:attrNameLst>
                                      </p:cBhvr>
                                    </p:animRot>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4500" fill="hold"/>
                                        <p:tgtEl>
                                          <p:spTgt spid="8"/>
                                        </p:tgtEl>
                                        <p:attrNameLst>
                                          <p:attrName>r</p:attrName>
                                        </p:attrNameLst>
                                      </p:cBhvr>
                                    </p:animRot>
                                  </p:childTnLst>
                                </p:cTn>
                              </p:par>
                              <p:par>
                                <p:cTn id="9" presetID="8" presetClass="emph" presetSubtype="0" repeatCount="indefinite" fill="hold" nodeType="withEffect">
                                  <p:stCondLst>
                                    <p:cond delay="0"/>
                                  </p:stCondLst>
                                  <p:endCondLst>
                                    <p:cond evt="onNext" delay="0">
                                      <p:tgtEl>
                                        <p:sldTgt/>
                                      </p:tgtEl>
                                    </p:cond>
                                  </p:endCondLst>
                                  <p:childTnLst>
                                    <p:animRot by="21600000">
                                      <p:cBhvr>
                                        <p:cTn id="10" dur="4500" fill="hold"/>
                                        <p:tgtEl>
                                          <p:spTgt spid="10"/>
                                        </p:tgtEl>
                                        <p:attrNameLst>
                                          <p:attrName>r</p:attrName>
                                        </p:attrNameLst>
                                      </p:cBhvr>
                                    </p:animRot>
                                  </p:childTnLst>
                                </p:cTn>
                              </p:par>
                              <p:par>
                                <p:cTn id="11" presetID="8" presetClass="emph" presetSubtype="0" repeatCount="indefinite" fill="hold" nodeType="withEffect">
                                  <p:stCondLst>
                                    <p:cond delay="0"/>
                                  </p:stCondLst>
                                  <p:endCondLst>
                                    <p:cond evt="onNext" delay="0">
                                      <p:tgtEl>
                                        <p:sldTgt/>
                                      </p:tgtEl>
                                    </p:cond>
                                  </p:endCondLst>
                                  <p:childTnLst>
                                    <p:animRot by="21600000">
                                      <p:cBhvr>
                                        <p:cTn id="12" dur="4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52262-9B0A-E64D-B1C3-707FD47A2213}" type="slidenum">
              <a:rPr kumimoji="0" lang="en-US" sz="1000" b="0" i="0" u="none" strike="noStrike" kern="1200" cap="none" spc="0" normalizeH="0" baseline="0" noProof="0" smtClean="0">
                <a:ln>
                  <a:noFill/>
                </a:ln>
                <a:solidFill>
                  <a:srgbClr val="24A1A8"/>
                </a:solidFill>
                <a:effectLst/>
                <a:uLnTx/>
                <a:uFillTx/>
                <a:latin typeface="Gill Sans MT" panose="020B0502020104020203"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24A1A8"/>
              </a:solidFill>
              <a:effectLst/>
              <a:uLnTx/>
              <a:uFillTx/>
              <a:latin typeface="Gill Sans MT" panose="020B0502020104020203" pitchFamily="34" charset="0"/>
              <a:ea typeface="+mn-ea"/>
              <a:cs typeface="+mn-cs"/>
            </a:endParaRPr>
          </a:p>
        </p:txBody>
      </p:sp>
      <p:sp>
        <p:nvSpPr>
          <p:cNvPr id="3" name="Text Placeholder 13"/>
          <p:cNvSpPr txBox="1">
            <a:spLocks/>
          </p:cNvSpPr>
          <p:nvPr/>
        </p:nvSpPr>
        <p:spPr>
          <a:xfrm>
            <a:off x="780585" y="2488806"/>
            <a:ext cx="10447191" cy="16024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800" b="0" i="0" u="none" strike="noStrike" kern="1200" cap="none" spc="0" normalizeH="0" baseline="0" noProof="0" dirty="0">
                <a:ln>
                  <a:noFill/>
                </a:ln>
                <a:solidFill>
                  <a:srgbClr val="FFFFFF"/>
                </a:solidFill>
                <a:effectLst/>
                <a:uLnTx/>
                <a:uFillTx/>
                <a:latin typeface="Calibri Light" panose="020F0302020204030204" pitchFamily="34" charset="0"/>
                <a:ea typeface="Lato" charset="0"/>
                <a:cs typeface="Calibri Light" panose="020F0302020204030204" pitchFamily="34" charset="0"/>
              </a:rPr>
              <a:t>T</a:t>
            </a:r>
            <a:r>
              <a:rPr kumimoji="0" lang="en-US" sz="4800" b="0" i="0" u="none" strike="noStrike" kern="1200" cap="none" spc="0" normalizeH="0" baseline="0" noProof="0" dirty="0" smtClean="0">
                <a:ln>
                  <a:noFill/>
                </a:ln>
                <a:solidFill>
                  <a:srgbClr val="FFFFFF"/>
                </a:solidFill>
                <a:effectLst/>
                <a:uLnTx/>
                <a:uFillTx/>
                <a:latin typeface="Calibri Light" panose="020F0302020204030204" pitchFamily="34" charset="0"/>
                <a:ea typeface="Lato" charset="0"/>
                <a:cs typeface="Calibri Light" panose="020F0302020204030204" pitchFamily="34" charset="0"/>
              </a:rPr>
              <a:t>he Help Me Grow Model’s</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800" b="0" i="0" u="none" strike="noStrike" kern="1200" cap="none" spc="0" normalizeH="0" baseline="0" noProof="0" dirty="0" smtClean="0">
                <a:ln>
                  <a:noFill/>
                </a:ln>
                <a:solidFill>
                  <a:srgbClr val="FFFFFF"/>
                </a:solidFill>
                <a:effectLst/>
                <a:uLnTx/>
                <a:uFillTx/>
                <a:latin typeface="Calibri Light" panose="020F0302020204030204" pitchFamily="34" charset="0"/>
                <a:ea typeface="Lato" charset="0"/>
                <a:cs typeface="Calibri Light" panose="020F0302020204030204" pitchFamily="34" charset="0"/>
              </a:rPr>
              <a:t>Core Components &amp; Key Activities</a:t>
            </a:r>
            <a:endParaRPr kumimoji="0" lang="en-US" sz="4800" b="0" i="0" u="none" strike="noStrike" kern="1200" cap="none" spc="0" normalizeH="0" baseline="0" noProof="0" dirty="0">
              <a:ln>
                <a:noFill/>
              </a:ln>
              <a:solidFill>
                <a:srgbClr val="FFFFFF"/>
              </a:solidFill>
              <a:effectLst/>
              <a:uLnTx/>
              <a:uFillTx/>
              <a:latin typeface="Calibri Light" panose="020F0302020204030204" pitchFamily="34" charset="0"/>
              <a:ea typeface="Lato" charset="0"/>
              <a:cs typeface="Calibri Light" panose="020F0302020204030204" pitchFamily="34" charset="0"/>
            </a:endParaRPr>
          </a:p>
        </p:txBody>
      </p:sp>
    </p:spTree>
    <p:extLst>
      <p:ext uri="{BB962C8B-B14F-4D97-AF65-F5344CB8AC3E}">
        <p14:creationId xmlns:p14="http://schemas.microsoft.com/office/powerpoint/2010/main" val="4058317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429" y="763066"/>
            <a:ext cx="10515600" cy="491864"/>
          </a:xfrm>
        </p:spPr>
        <p:txBody>
          <a:bodyPr>
            <a:noAutofit/>
          </a:bodyPr>
          <a:lstStyle/>
          <a:p>
            <a:r>
              <a:rPr lang="en-US" sz="4000" b="0" dirty="0">
                <a:latin typeface="Calibri Light" panose="020F0302020204030204" pitchFamily="34" charset="0"/>
                <a:cs typeface="Calibri Light" panose="020F0302020204030204" pitchFamily="34" charset="0"/>
              </a:rPr>
              <a:t>Help Me Grow Core Components &amp; Key Activities</a:t>
            </a: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endParaRPr>
          </a:p>
        </p:txBody>
      </p:sp>
      <p:pic>
        <p:nvPicPr>
          <p:cNvPr id="4" name="Picture 3"/>
          <p:cNvPicPr>
            <a:picLocks noChangeAspect="1"/>
          </p:cNvPicPr>
          <p:nvPr/>
        </p:nvPicPr>
        <p:blipFill>
          <a:blip r:embed="rId3"/>
          <a:stretch>
            <a:fillRect/>
          </a:stretch>
        </p:blipFill>
        <p:spPr>
          <a:xfrm>
            <a:off x="3120034" y="1541838"/>
            <a:ext cx="6632028" cy="4776752"/>
          </a:xfrm>
          <a:prstGeom prst="rect">
            <a:avLst/>
          </a:prstGeom>
        </p:spPr>
      </p:pic>
    </p:spTree>
    <p:extLst>
      <p:ext uri="{BB962C8B-B14F-4D97-AF65-F5344CB8AC3E}">
        <p14:creationId xmlns:p14="http://schemas.microsoft.com/office/powerpoint/2010/main" val="3644911366"/>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1">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1">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MG National Slide Deck Template_June2022" id="{C645A2E7-95C3-4764-96FA-F14F78CD2644}" vid="{08F03D1D-2ABF-4F77-A6E8-E6289677BBD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6970</TotalTime>
  <Words>3052</Words>
  <Application>Microsoft Office PowerPoint</Application>
  <PresentationFormat>Widescreen</PresentationFormat>
  <Paragraphs>307</Paragraphs>
  <Slides>30</Slides>
  <Notes>21</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30</vt:i4>
      </vt:variant>
    </vt:vector>
  </HeadingPairs>
  <TitlesOfParts>
    <vt:vector size="48" baseType="lpstr">
      <vt:lpstr>Acumin Pro</vt:lpstr>
      <vt:lpstr>Arial</vt:lpstr>
      <vt:lpstr>Calibri</vt:lpstr>
      <vt:lpstr>Calibri Light</vt:lpstr>
      <vt:lpstr>Century Gothic</vt:lpstr>
      <vt:lpstr>Courier New</vt:lpstr>
      <vt:lpstr>Geneva</vt:lpstr>
      <vt:lpstr>Gill Sans MT</vt:lpstr>
      <vt:lpstr>Helvetica Light</vt:lpstr>
      <vt:lpstr>Lato</vt:lpstr>
      <vt:lpstr>Lato Bold</vt:lpstr>
      <vt:lpstr>Lato Regular</vt:lpstr>
      <vt:lpstr>Times New Roman</vt:lpstr>
      <vt:lpstr>Wingdings</vt:lpstr>
      <vt:lpstr>Office Theme</vt:lpstr>
      <vt:lpstr>2_Office Theme</vt:lpstr>
      <vt:lpstr>1_Office Theme</vt:lpstr>
      <vt:lpstr>3_Office Theme</vt:lpstr>
      <vt:lpstr>Title</vt:lpstr>
      <vt:lpstr>What if our goal for early childhood health and development services is not ‘merely’ to treat or even prevent childhood diseases and disorders, but is also to promote optimal healthy development for all children? </vt:lpstr>
      <vt:lpstr>An Opportunity to Maximize Young Children’s Potential</vt:lpstr>
      <vt:lpstr>What We Know</vt:lpstr>
      <vt:lpstr>What We Know</vt:lpstr>
      <vt:lpstr>PowerPoint Presentation</vt:lpstr>
      <vt:lpstr>Help Me Grow: Strengthens System Infrastructure </vt:lpstr>
      <vt:lpstr>PowerPoint Presentation</vt:lpstr>
      <vt:lpstr>Help Me Grow Core Components &amp; Key Activities</vt:lpstr>
      <vt:lpstr>PowerPoint Presentation</vt:lpstr>
      <vt:lpstr>PowerPoint Presentation</vt:lpstr>
      <vt:lpstr>PowerPoint Presentation</vt:lpstr>
      <vt:lpstr>PowerPoint Presentation</vt:lpstr>
      <vt:lpstr>PowerPoint Presentation</vt:lpstr>
      <vt:lpstr>PowerPoint Presentation</vt:lpstr>
      <vt:lpstr>Help Me Grow Structural Requirements </vt:lpstr>
      <vt:lpstr>Help Me Grow Structural Requirements </vt:lpstr>
      <vt:lpstr>Help Me Grow Structural Requirements </vt:lpstr>
      <vt:lpstr>PowerPoint Presentation</vt:lpstr>
      <vt:lpstr>Help Me Grow’s Unique Value</vt:lpstr>
      <vt:lpstr>PowerPoint Presentation</vt:lpstr>
      <vt:lpstr>PowerPoint Presentation</vt:lpstr>
      <vt:lpstr>A network of community resources works like a power grid</vt:lpstr>
      <vt:lpstr>Help Me Grow Engineering a Powerful Resource Grid </vt:lpstr>
      <vt:lpstr>PowerPoint Presentation</vt:lpstr>
      <vt:lpstr>Help Me Grow National Affiliate Network </vt:lpstr>
      <vt:lpstr>Help Me Grow Value Proposition Fidelity to a National, Evidence-Based Model</vt:lpstr>
      <vt:lpstr>PowerPoint Presentation</vt:lpstr>
      <vt:lpstr>Help Me Grow’s Vision for a Brighter Future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Connolly</dc:creator>
  <cp:lastModifiedBy>Zucker, Sarah</cp:lastModifiedBy>
  <cp:revision>87</cp:revision>
  <cp:lastPrinted>2019-04-12T14:56:32Z</cp:lastPrinted>
  <dcterms:created xsi:type="dcterms:W3CDTF">2019-01-04T20:01:19Z</dcterms:created>
  <dcterms:modified xsi:type="dcterms:W3CDTF">2024-02-22T22:28:24Z</dcterms:modified>
</cp:coreProperties>
</file>