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56" r:id="rId2"/>
    <p:sldId id="275" r:id="rId3"/>
    <p:sldId id="277" r:id="rId4"/>
    <p:sldId id="276" r:id="rId5"/>
    <p:sldId id="278" r:id="rId6"/>
    <p:sldId id="279" r:id="rId7"/>
    <p:sldId id="280"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D39"/>
    <a:srgbClr val="548FD6"/>
    <a:srgbClr val="24A1A8"/>
    <a:srgbClr val="1D375A"/>
    <a:srgbClr val="D86036"/>
    <a:srgbClr val="1335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445" autoAdjust="0"/>
  </p:normalViewPr>
  <p:slideViewPr>
    <p:cSldViewPr snapToGrid="0" snapToObjects="1">
      <p:cViewPr varScale="1">
        <p:scale>
          <a:sx n="45" d="100"/>
          <a:sy n="45" d="100"/>
        </p:scale>
        <p:origin x="300" y="40"/>
      </p:cViewPr>
      <p:guideLst/>
    </p:cSldViewPr>
  </p:slideViewPr>
  <p:notesTextViewPr>
    <p:cViewPr>
      <p:scale>
        <a:sx n="1" d="1"/>
        <a:sy n="1" d="1"/>
      </p:scale>
      <p:origin x="0" y="0"/>
    </p:cViewPr>
  </p:notesTextViewPr>
  <p:notesViewPr>
    <p:cSldViewPr snapToGrid="0" snapToObjects="1">
      <p:cViewPr varScale="1">
        <p:scale>
          <a:sx n="139" d="100"/>
          <a:sy n="139" d="100"/>
        </p:scale>
        <p:origin x="347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B690CC-C5AF-E54C-A446-3C7C4808A010}" type="datetimeFigureOut">
              <a:rPr lang="en-US" smtClean="0"/>
              <a:t>7/11/2023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72F9C3-B332-8649-9590-D41EDC8F6286}" type="slidenum">
              <a:rPr lang="en-US" smtClean="0"/>
              <a:t>‹#›</a:t>
            </a:fld>
            <a:endParaRPr lang="en-US"/>
          </a:p>
        </p:txBody>
      </p:sp>
    </p:spTree>
    <p:extLst>
      <p:ext uri="{BB962C8B-B14F-4D97-AF65-F5344CB8AC3E}">
        <p14:creationId xmlns:p14="http://schemas.microsoft.com/office/powerpoint/2010/main" val="210923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0CC02-3280-7941-B209-BD5DF8003E2F}"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6BE0-7377-BE4C-8104-3C9C9ED1F901}" type="slidenum">
              <a:rPr lang="en-US" smtClean="0"/>
              <a:t>‹#›</a:t>
            </a:fld>
            <a:endParaRPr lang="en-US"/>
          </a:p>
        </p:txBody>
      </p:sp>
    </p:spTree>
    <p:extLst>
      <p:ext uri="{BB962C8B-B14F-4D97-AF65-F5344CB8AC3E}">
        <p14:creationId xmlns:p14="http://schemas.microsoft.com/office/powerpoint/2010/main" val="128772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1</a:t>
            </a:fld>
            <a:endParaRPr lang="en-US"/>
          </a:p>
        </p:txBody>
      </p:sp>
    </p:spTree>
    <p:extLst>
      <p:ext uri="{BB962C8B-B14F-4D97-AF65-F5344CB8AC3E}">
        <p14:creationId xmlns:p14="http://schemas.microsoft.com/office/powerpoint/2010/main" val="48978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90% of your brain was developed in the earliest years of life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early years are well known to set a foundation that impacts the trajectory of lifelong individual and societal outcomes, including for health, education, and economic prosperity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There’s so much that can impact child development, including parenting skills, interpersonal relationships, genetics, and access to basic needs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also know that if there are concerns in the early years of life, they can often be ameliorated if addressed early. But that’s a big if!</a:t>
            </a:r>
          </a:p>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2</a:t>
            </a:fld>
            <a:endParaRPr lang="en-US"/>
          </a:p>
        </p:txBody>
      </p:sp>
    </p:spTree>
    <p:extLst>
      <p:ext uri="{BB962C8B-B14F-4D97-AF65-F5344CB8AC3E}">
        <p14:creationId xmlns:p14="http://schemas.microsoft.com/office/powerpoint/2010/main" val="63947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Despite this, at least in my home country of the United States of America, it remains the most underfunded time period of the entire lifespan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Early childhood field= all those that work to support young children and their families, inclusive of health care providers, child care providers, social services, community-based organizations, family leaders, etc.</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Yet no single comprehensive system exists in America to reach families before a child reaches kindergarten; instead, the players that serve families with young children have to compete for the same limited resources, existing programming operates in silos, and families must navigate for themselves a complicated and disorganized landscape of services and supports.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means that most families are left scrambling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 cultural context: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Culture of individualism and capitalism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History of “power over” and paternalism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History of institutionalized racism that has led to:</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Inequitable access to resources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Implicit bias in the provision of services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Shame and fear around children being “tracked”</a:t>
            </a:r>
          </a:p>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3</a:t>
            </a:fld>
            <a:endParaRPr lang="en-US"/>
          </a:p>
        </p:txBody>
      </p:sp>
    </p:spTree>
    <p:extLst>
      <p:ext uri="{BB962C8B-B14F-4D97-AF65-F5344CB8AC3E}">
        <p14:creationId xmlns:p14="http://schemas.microsoft.com/office/powerpoint/2010/main" val="76504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Historically, the focus of early identification was on detecting developmental delay or disability.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However, this deficit-based focus does a disservice in more ways than one.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It misses children that are at risk for delay</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It can cause fear that something is wrong with the child and, therefore, the family; this perpetuates shame and makes it less likely for families to seek support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It can discourage families from engaging in their child’s development for fear of finding something wrong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4</a:t>
            </a:fld>
            <a:endParaRPr lang="en-US"/>
          </a:p>
        </p:txBody>
      </p:sp>
    </p:spTree>
    <p:extLst>
      <p:ext uri="{BB962C8B-B14F-4D97-AF65-F5344CB8AC3E}">
        <p14:creationId xmlns:p14="http://schemas.microsoft.com/office/powerpoint/2010/main" val="425689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U.S., we are far behind on other countries and cultures in practicing what has proven time and again to be true: an ounce of prevention is worth a pound of cure, and focusing on wellbeing is far better than waiting until there is a problem to address it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That’s why we’ve conceptualized a new framework for thinking about the early years that focuses on centering the wellbeing of children and families rather than finding problems to fix. In the process of promoting and celebrating what is going well, we will also identify when there are concerns and can connect families to services that can help</a:t>
            </a:r>
          </a:p>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5</a:t>
            </a:fld>
            <a:endParaRPr lang="en-US"/>
          </a:p>
        </p:txBody>
      </p:sp>
    </p:spTree>
    <p:extLst>
      <p:ext uri="{BB962C8B-B14F-4D97-AF65-F5344CB8AC3E}">
        <p14:creationId xmlns:p14="http://schemas.microsoft.com/office/powerpoint/2010/main" val="884768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main focus of this framework is family-engaged developmental monitoring, an intentional partnership of families and providers combining their knowledge to better understand a child’s developmental path, including celebrating progress and identifying opportunities for support and education. In FEDM: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Families are regarded as the expert on their child’s development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Information is gathered to inform a holistic approach to the child’s development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Developmental progress and needs are discussed over time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FEDM can be practiced one on one between families and any type of provider that serves them, such as doctors, child care providers, and social service providers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case for doing so includes: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Improving developmental outcomes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Supporting early identification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Accessibility across different systems and providers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Advancing equity by re-centering power in the hands of families and being less fear-inducing than screening and formal evaluation to root out concerns</a:t>
            </a:r>
          </a:p>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6</a:t>
            </a:fld>
            <a:endParaRPr lang="en-US"/>
          </a:p>
        </p:txBody>
      </p:sp>
    </p:spTree>
    <p:extLst>
      <p:ext uri="{BB962C8B-B14F-4D97-AF65-F5344CB8AC3E}">
        <p14:creationId xmlns:p14="http://schemas.microsoft.com/office/powerpoint/2010/main" val="419265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While a lot of the concepts in FEDM are now well known to be best practice, our landscape scanning of the literature and key informant interviews indicated that they are not every day practice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That’s why my organization, Help Me Grow National Center, in partnership with key early childhood organizations in the U.S., released A Roadmap for Advancing Family Engaged Developmental Monitoring that includes self-assessments at both the programmatic and systems levels to help institutionalize this practice and highlight the importance of equal partnership between families and the providers that serve them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By spreading FEDM across different types of systems and supporting families to recognize their power in their child’s development, we can promote positive outcomes for all young children and their families</a:t>
            </a:r>
          </a:p>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7</a:t>
            </a:fld>
            <a:endParaRPr lang="en-US"/>
          </a:p>
        </p:txBody>
      </p:sp>
    </p:spTree>
    <p:extLst>
      <p:ext uri="{BB962C8B-B14F-4D97-AF65-F5344CB8AC3E}">
        <p14:creationId xmlns:p14="http://schemas.microsoft.com/office/powerpoint/2010/main" val="132814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8</a:t>
            </a:fld>
            <a:endParaRPr lang="en-US"/>
          </a:p>
        </p:txBody>
      </p:sp>
    </p:spTree>
    <p:extLst>
      <p:ext uri="{BB962C8B-B14F-4D97-AF65-F5344CB8AC3E}">
        <p14:creationId xmlns:p14="http://schemas.microsoft.com/office/powerpoint/2010/main" val="1292611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4073" t="1617" b="3932"/>
          <a:stretch/>
        </p:blipFill>
        <p:spPr>
          <a:xfrm>
            <a:off x="-15241" y="247498"/>
            <a:ext cx="12219709" cy="6610502"/>
          </a:xfrm>
          <a:prstGeom prst="rect">
            <a:avLst/>
          </a:prstGeom>
        </p:spPr>
      </p:pic>
    </p:spTree>
    <p:extLst>
      <p:ext uri="{BB962C8B-B14F-4D97-AF65-F5344CB8AC3E}">
        <p14:creationId xmlns:p14="http://schemas.microsoft.com/office/powerpoint/2010/main" val="8019110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32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7" y="2419350"/>
            <a:ext cx="10509598" cy="27162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74579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32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281382"/>
            <a:ext cx="10641487" cy="461665"/>
          </a:xfrm>
          <a:prstGeom prst="rect">
            <a:avLst/>
          </a:prstGeom>
          <a:noFill/>
        </p:spPr>
        <p:txBody>
          <a:bodyPr wrap="square" rtlCol="0">
            <a:spAutoFit/>
          </a:bodyPr>
          <a:lstStyle/>
          <a:p>
            <a:r>
              <a:rPr lang="en-US" sz="2400" dirty="0" smtClean="0"/>
              <a:t>Click to add text</a:t>
            </a:r>
            <a:endParaRPr lang="en-US" sz="2400" dirty="0"/>
          </a:p>
        </p:txBody>
      </p:sp>
    </p:spTree>
    <p:extLst>
      <p:ext uri="{BB962C8B-B14F-4D97-AF65-F5344CB8AC3E}">
        <p14:creationId xmlns:p14="http://schemas.microsoft.com/office/powerpoint/2010/main" val="38172050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857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914400" y="2761673"/>
            <a:ext cx="7758545" cy="707886"/>
          </a:xfrm>
          <a:prstGeom prst="rect">
            <a:avLst/>
          </a:prstGeom>
          <a:noFill/>
        </p:spPr>
        <p:txBody>
          <a:bodyPr wrap="square" rtlCol="0">
            <a:spAutoFit/>
          </a:bodyPr>
          <a:lstStyle/>
          <a:p>
            <a:r>
              <a:rPr lang="en-US" sz="4000" dirty="0" smtClean="0">
                <a:solidFill>
                  <a:schemeClr val="bg1"/>
                </a:solidFill>
                <a:latin typeface="+mj-lt"/>
              </a:rPr>
              <a:t>Click to add section title</a:t>
            </a:r>
            <a:endParaRPr lang="en-US" sz="4000" dirty="0">
              <a:solidFill>
                <a:schemeClr val="bg1"/>
              </a:solidFill>
              <a:latin typeface="+mj-lt"/>
            </a:endParaRPr>
          </a:p>
        </p:txBody>
      </p:sp>
    </p:spTree>
    <p:extLst>
      <p:ext uri="{BB962C8B-B14F-4D97-AF65-F5344CB8AC3E}">
        <p14:creationId xmlns:p14="http://schemas.microsoft.com/office/powerpoint/2010/main" val="21169777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Autofit/>
          </a:bodyPr>
          <a:lstStyle>
            <a:lvl1pPr>
              <a:defRPr sz="32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smtClean="0"/>
              <a:t>Click to edit Master title style</a:t>
            </a:r>
            <a:endParaRPr lang="en-US" dirty="0"/>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6" y="2428875"/>
            <a:ext cx="10509598" cy="24109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60059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Autofit/>
          </a:bodyPr>
          <a:lstStyle>
            <a:lvl1pPr>
              <a:defRPr sz="32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smtClean="0"/>
              <a:t>Click to edit Master title style</a:t>
            </a:r>
            <a:endParaRPr lang="en-US" dirty="0"/>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078182"/>
            <a:ext cx="10509598" cy="461665"/>
          </a:xfrm>
          <a:prstGeom prst="rect">
            <a:avLst/>
          </a:prstGeom>
          <a:noFill/>
        </p:spPr>
        <p:txBody>
          <a:bodyPr wrap="square" rtlCol="0">
            <a:spAutoFit/>
          </a:bodyPr>
          <a:lstStyle/>
          <a:p>
            <a:r>
              <a:rPr lang="en-US" sz="2400" dirty="0" smtClean="0"/>
              <a:t>Click to add text</a:t>
            </a:r>
            <a:endParaRPr lang="en-US" sz="2400" dirty="0"/>
          </a:p>
        </p:txBody>
      </p:sp>
    </p:spTree>
    <p:extLst>
      <p:ext uri="{BB962C8B-B14F-4D97-AF65-F5344CB8AC3E}">
        <p14:creationId xmlns:p14="http://schemas.microsoft.com/office/powerpoint/2010/main" val="37791256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1D375A"/>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7603159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1D375A"/>
                </a:solidFill>
              </a:defRPr>
            </a:lvl1pPr>
          </a:lstStyle>
          <a:p>
            <a:fld id="{02752262-9B0A-E64D-B1C3-707FD47A2213}" type="slidenum">
              <a:rPr lang="en-US" smtClean="0"/>
              <a:pPr/>
              <a:t>‹#›</a:t>
            </a:fld>
            <a:endParaRPr lang="en-US" dirty="0"/>
          </a:p>
        </p:txBody>
      </p:sp>
      <p:sp>
        <p:nvSpPr>
          <p:cNvPr id="3" name="TextBox 2"/>
          <p:cNvSpPr txBox="1"/>
          <p:nvPr userDrawn="1"/>
        </p:nvSpPr>
        <p:spPr>
          <a:xfrm>
            <a:off x="840509" y="3232727"/>
            <a:ext cx="8977746" cy="707886"/>
          </a:xfrm>
          <a:prstGeom prst="rect">
            <a:avLst/>
          </a:prstGeom>
          <a:noFill/>
        </p:spPr>
        <p:txBody>
          <a:bodyPr wrap="square" rtlCol="0">
            <a:spAutoFit/>
          </a:bodyPr>
          <a:lstStyle/>
          <a:p>
            <a:r>
              <a:rPr lang="en-US" sz="4000" dirty="0" smtClean="0">
                <a:solidFill>
                  <a:schemeClr val="bg1"/>
                </a:solidFill>
                <a:latin typeface="+mj-lt"/>
              </a:rPr>
              <a:t>Click to add section title</a:t>
            </a:r>
            <a:endParaRPr lang="en-US" sz="4000" dirty="0">
              <a:solidFill>
                <a:schemeClr val="bg1"/>
              </a:solidFill>
              <a:latin typeface="+mj-lt"/>
            </a:endParaRPr>
          </a:p>
        </p:txBody>
      </p:sp>
    </p:spTree>
    <p:extLst>
      <p:ext uri="{BB962C8B-B14F-4D97-AF65-F5344CB8AC3E}">
        <p14:creationId xmlns:p14="http://schemas.microsoft.com/office/powerpoint/2010/main" val="14326754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9533851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096655"/>
            <a:ext cx="10589502" cy="461665"/>
          </a:xfrm>
          <a:prstGeom prst="rect">
            <a:avLst/>
          </a:prstGeom>
          <a:noFill/>
        </p:spPr>
        <p:txBody>
          <a:bodyPr wrap="square" rtlCol="0">
            <a:spAutoFit/>
          </a:bodyPr>
          <a:lstStyle/>
          <a:p>
            <a:r>
              <a:rPr lang="en-US" sz="2400" dirty="0" smtClean="0">
                <a:solidFill>
                  <a:schemeClr val="bg2">
                    <a:lumMod val="25000"/>
                  </a:schemeClr>
                </a:solidFill>
                <a:latin typeface="Calibri" panose="020F0502020204030204" pitchFamily="34" charset="0"/>
                <a:cs typeface="Calibri" panose="020F0502020204030204" pitchFamily="34" charset="0"/>
              </a:rPr>
              <a:t>Click to add text</a:t>
            </a:r>
            <a:endParaRPr lang="en-US" sz="24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5751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822099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2963" y="2189163"/>
            <a:ext cx="10509250" cy="394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05680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7142828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31155432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2075493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5620159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9616513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defRPr>
            </a:lvl1pPr>
          </a:lstStyle>
          <a:p>
            <a:fld id="{02752262-9B0A-E64D-B1C3-707FD47A2213}" type="slidenum">
              <a:rPr lang="en-US" smtClean="0"/>
              <a:pPr/>
              <a:t>‹#›</a:t>
            </a:fld>
            <a:endParaRPr lang="en-US" dirty="0"/>
          </a:p>
        </p:txBody>
      </p:sp>
      <p:sp>
        <p:nvSpPr>
          <p:cNvPr id="3" name="TextBox 2"/>
          <p:cNvSpPr txBox="1"/>
          <p:nvPr userDrawn="1"/>
        </p:nvSpPr>
        <p:spPr>
          <a:xfrm>
            <a:off x="1043709" y="2752436"/>
            <a:ext cx="8488218" cy="707886"/>
          </a:xfrm>
          <a:prstGeom prst="rect">
            <a:avLst/>
          </a:prstGeom>
          <a:noFill/>
        </p:spPr>
        <p:txBody>
          <a:bodyPr wrap="square" rtlCol="0">
            <a:spAutoFit/>
          </a:bodyPr>
          <a:lstStyle/>
          <a:p>
            <a:r>
              <a:rPr lang="en-US" sz="4000" dirty="0" smtClean="0">
                <a:solidFill>
                  <a:schemeClr val="bg1"/>
                </a:solidFill>
                <a:latin typeface="+mj-lt"/>
              </a:rPr>
              <a:t>Click to add section title</a:t>
            </a:r>
            <a:endParaRPr lang="en-US" sz="4000" dirty="0">
              <a:solidFill>
                <a:schemeClr val="bg1"/>
              </a:solidFill>
              <a:latin typeface="+mj-lt"/>
            </a:endParaRPr>
          </a:p>
        </p:txBody>
      </p:sp>
    </p:spTree>
    <p:extLst>
      <p:ext uri="{BB962C8B-B14F-4D97-AF65-F5344CB8AC3E}">
        <p14:creationId xmlns:p14="http://schemas.microsoft.com/office/powerpoint/2010/main" val="27123903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E19D39"/>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11" name="Text Placeholder 10"/>
          <p:cNvSpPr>
            <a:spLocks noGrp="1"/>
          </p:cNvSpPr>
          <p:nvPr>
            <p:ph type="body" sz="quarter" idx="13"/>
          </p:nvPr>
        </p:nvSpPr>
        <p:spPr>
          <a:xfrm>
            <a:off x="842963" y="1966913"/>
            <a:ext cx="10509250" cy="34178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67632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548FD6"/>
                </a:solidFill>
              </a:defRPr>
            </a:lvl1pPr>
          </a:lstStyle>
          <a:p>
            <a:fld id="{02752262-9B0A-E64D-B1C3-707FD47A2213}" type="slidenum">
              <a:rPr lang="en-US" smtClean="0"/>
              <a:pPr/>
              <a:t>‹#›</a:t>
            </a:fld>
            <a:endParaRPr lang="en-US" dirty="0"/>
          </a:p>
        </p:txBody>
      </p:sp>
      <p:sp>
        <p:nvSpPr>
          <p:cNvPr id="5" name="Text Placeholder 4"/>
          <p:cNvSpPr>
            <a:spLocks noGrp="1"/>
          </p:cNvSpPr>
          <p:nvPr>
            <p:ph type="body" sz="quarter" idx="13" hasCustomPrompt="1"/>
          </p:nvPr>
        </p:nvSpPr>
        <p:spPr>
          <a:xfrm>
            <a:off x="1090613" y="2854325"/>
            <a:ext cx="8580437" cy="969963"/>
          </a:xfrm>
        </p:spPr>
        <p:txBody>
          <a:bodyPr>
            <a:normAutofit/>
          </a:bodyPr>
          <a:lstStyle>
            <a:lvl1pPr marL="0" indent="0">
              <a:buNone/>
              <a:defRPr sz="4000" baseline="0">
                <a:solidFill>
                  <a:schemeClr val="bg1"/>
                </a:solidFill>
                <a:latin typeface="Calibri Light" panose="020F0302020204030204" pitchFamily="34" charset="0"/>
                <a:cs typeface="Calibri Light" panose="020F0302020204030204" pitchFamily="34" charset="0"/>
              </a:defRPr>
            </a:lvl1pPr>
          </a:lstStyle>
          <a:p>
            <a:pPr lvl="0"/>
            <a:r>
              <a:rPr lang="en-US" dirty="0" smtClean="0"/>
              <a:t>Click to add section title</a:t>
            </a:r>
            <a:endParaRPr lang="en-US" dirty="0"/>
          </a:p>
        </p:txBody>
      </p:sp>
    </p:spTree>
    <p:extLst>
      <p:ext uri="{BB962C8B-B14F-4D97-AF65-F5344CB8AC3E}">
        <p14:creationId xmlns:p14="http://schemas.microsoft.com/office/powerpoint/2010/main" val="3550758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6" y="2245013"/>
            <a:ext cx="10509598" cy="25860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04830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244436"/>
            <a:ext cx="10509598" cy="461665"/>
          </a:xfrm>
          <a:prstGeom prst="rect">
            <a:avLst/>
          </a:prstGeom>
          <a:noFill/>
        </p:spPr>
        <p:txBody>
          <a:bodyPr wrap="square" rtlCol="0">
            <a:spAutoFit/>
          </a:bodyPr>
          <a:lstStyle/>
          <a:p>
            <a:r>
              <a:rPr lang="en-US" sz="2400" dirty="0" smtClean="0">
                <a:solidFill>
                  <a:schemeClr val="bg2">
                    <a:lumMod val="25000"/>
                  </a:schemeClr>
                </a:solidFill>
                <a:latin typeface="Calibri" panose="020F0502020204030204" pitchFamily="34" charset="0"/>
                <a:cs typeface="Calibri" panose="020F0502020204030204" pitchFamily="34" charset="0"/>
              </a:rPr>
              <a:t>Click to add text</a:t>
            </a:r>
            <a:endParaRPr lang="en-US" sz="24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46387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6416028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defRPr>
            </a:lvl1pPr>
          </a:lstStyle>
          <a:p>
            <a:fld id="{02752262-9B0A-E64D-B1C3-707FD47A2213}" type="slidenum">
              <a:rPr lang="en-US" smtClean="0"/>
              <a:pPr/>
              <a:t>‹#›</a:t>
            </a:fld>
            <a:endParaRPr lang="en-US" dirty="0"/>
          </a:p>
        </p:txBody>
      </p:sp>
      <p:sp>
        <p:nvSpPr>
          <p:cNvPr id="3" name="TextBox 2"/>
          <p:cNvSpPr txBox="1"/>
          <p:nvPr userDrawn="1"/>
        </p:nvSpPr>
        <p:spPr>
          <a:xfrm>
            <a:off x="914400" y="2955636"/>
            <a:ext cx="8174182" cy="707886"/>
          </a:xfrm>
          <a:prstGeom prst="rect">
            <a:avLst/>
          </a:prstGeom>
          <a:noFill/>
        </p:spPr>
        <p:txBody>
          <a:bodyPr wrap="square" rtlCol="0">
            <a:spAutoFit/>
          </a:bodyPr>
          <a:lstStyle/>
          <a:p>
            <a:r>
              <a:rPr lang="en-US" sz="4000" dirty="0" smtClean="0">
                <a:solidFill>
                  <a:schemeClr val="bg1"/>
                </a:solidFill>
                <a:latin typeface="+mj-lt"/>
              </a:rPr>
              <a:t>Click</a:t>
            </a:r>
            <a:r>
              <a:rPr lang="en-US" sz="4000" baseline="0" dirty="0" smtClean="0">
                <a:solidFill>
                  <a:schemeClr val="bg1"/>
                </a:solidFill>
                <a:latin typeface="+mj-lt"/>
              </a:rPr>
              <a:t> to add section title</a:t>
            </a:r>
            <a:endParaRPr lang="en-US" sz="4000" dirty="0">
              <a:solidFill>
                <a:schemeClr val="bg1"/>
              </a:solidFill>
              <a:latin typeface="+mj-lt"/>
            </a:endParaRPr>
          </a:p>
        </p:txBody>
      </p:sp>
    </p:spTree>
    <p:extLst>
      <p:ext uri="{BB962C8B-B14F-4D97-AF65-F5344CB8AC3E}">
        <p14:creationId xmlns:p14="http://schemas.microsoft.com/office/powerpoint/2010/main" val="41984716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a:p>
        </p:txBody>
      </p:sp>
    </p:spTree>
    <p:extLst>
      <p:ext uri="{BB962C8B-B14F-4D97-AF65-F5344CB8AC3E}">
        <p14:creationId xmlns:p14="http://schemas.microsoft.com/office/powerpoint/2010/main" val="3569642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4" r:id="rId3"/>
    <p:sldLayoutId id="2147483660" r:id="rId4"/>
    <p:sldLayoutId id="2147483663" r:id="rId5"/>
    <p:sldLayoutId id="2147483662" r:id="rId6"/>
    <p:sldLayoutId id="2147483673" r:id="rId7"/>
    <p:sldLayoutId id="2147483664" r:id="rId8"/>
    <p:sldLayoutId id="2147483669" r:id="rId9"/>
    <p:sldLayoutId id="2147483661" r:id="rId10"/>
    <p:sldLayoutId id="2147483668" r:id="rId11"/>
    <p:sldLayoutId id="2147483650" r:id="rId12"/>
    <p:sldLayoutId id="2147483670" r:id="rId13"/>
    <p:sldLayoutId id="2147483652" r:id="rId14"/>
    <p:sldLayoutId id="2147483667" r:id="rId15"/>
    <p:sldLayoutId id="2147483665" r:id="rId16"/>
    <p:sldLayoutId id="2147483671" r:id="rId17"/>
    <p:sldLayoutId id="2147483666" r:id="rId18"/>
    <p:sldLayoutId id="2147483672" r:id="rId19"/>
    <p:sldLayoutId id="2147483675" r:id="rId20"/>
    <p:sldLayoutId id="2147483653" r:id="rId21"/>
    <p:sldLayoutId id="2147483654" r:id="rId22"/>
    <p:sldLayoutId id="2147483656" r:id="rId23"/>
    <p:sldLayoutId id="2147483657" r:id="rId24"/>
    <p:sldLayoutId id="2147483658" r:id="rId25"/>
    <p:sldLayoutId id="2147483659" r:id="rId2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12614" y="1858225"/>
            <a:ext cx="4943712" cy="1346746"/>
          </a:xfrm>
        </p:spPr>
        <p:txBody>
          <a:bodyPr anchor="t">
            <a:noAutofit/>
          </a:bodyPr>
          <a:lstStyle/>
          <a:p>
            <a:pPr>
              <a:lnSpc>
                <a:spcPts val="5400"/>
              </a:lnSpc>
              <a:spcAft>
                <a:spcPts val="1200"/>
              </a:spcAft>
            </a:pPr>
            <a:r>
              <a:rPr lang="en-US" altLang="zh-CN" sz="4500" b="1" dirty="0" smtClean="0">
                <a:solidFill>
                  <a:schemeClr val="bg1"/>
                </a:solidFill>
                <a:ea typeface="Lato" charset="0"/>
                <a:cs typeface="Lato" charset="0"/>
              </a:rPr>
              <a:t>Title</a:t>
            </a:r>
            <a:endParaRPr lang="en-US" sz="3600" b="1" dirty="0">
              <a:solidFill>
                <a:schemeClr val="bg1"/>
              </a:solidFill>
              <a:ea typeface="Lato" charset="0"/>
              <a:cs typeface="Lato" charset="0"/>
            </a:endParaRPr>
          </a:p>
        </p:txBody>
      </p:sp>
      <p:sp>
        <p:nvSpPr>
          <p:cNvPr id="3" name="Rectangle 2"/>
          <p:cNvSpPr/>
          <p:nvPr/>
        </p:nvSpPr>
        <p:spPr>
          <a:xfrm>
            <a:off x="7214745" y="2437069"/>
            <a:ext cx="4751887" cy="3139321"/>
          </a:xfrm>
          <a:prstGeom prst="rect">
            <a:avLst/>
          </a:prstGeom>
          <a:solidFill>
            <a:srgbClr val="DDCBB3">
              <a:alpha val="51000"/>
            </a:srgbClr>
          </a:solidFill>
          <a:ln>
            <a:solidFill>
              <a:schemeClr val="bg2">
                <a:lumMod val="25000"/>
              </a:schemeClr>
            </a:solidFill>
          </a:ln>
        </p:spPr>
        <p:txBody>
          <a:bodyPr wrap="square" lIns="0" rIns="27432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lvl="1">
              <a:defRPr/>
            </a:pPr>
            <a:r>
              <a:rPr lang="en-US" b="1" dirty="0" smtClean="0">
                <a:solidFill>
                  <a:srgbClr val="2E413A"/>
                </a:solidFill>
                <a:latin typeface="Calibri Light" panose="020F0302020204030204" pitchFamily="34" charset="0"/>
                <a:cs typeface="Calibri Light" panose="020F0302020204030204" pitchFamily="34" charset="0"/>
              </a:rPr>
              <a:t>Collaborating Equitably with Families of Young Children</a:t>
            </a:r>
            <a:endParaRPr lang="en-US" dirty="0">
              <a:solidFill>
                <a:srgbClr val="2E413A"/>
              </a:solidFill>
              <a:latin typeface="Calibri Light" panose="020F0302020204030204" pitchFamily="34" charset="0"/>
              <a:cs typeface="Calibri Light" panose="020F0302020204030204" pitchFamily="34" charset="0"/>
            </a:endParaRPr>
          </a:p>
          <a:p>
            <a:pPr lvl="1">
              <a:defRPr/>
            </a:pPr>
            <a:r>
              <a:rPr lang="en-US" dirty="0" smtClean="0">
                <a:solidFill>
                  <a:srgbClr val="2E413A"/>
                </a:solidFill>
                <a:latin typeface="Calibri Light" panose="020F0302020204030204" pitchFamily="34" charset="0"/>
                <a:cs typeface="Calibri Light" panose="020F0302020204030204" pitchFamily="34" charset="0"/>
              </a:rPr>
              <a:t>Institutionalizing Transformative Partnerships</a:t>
            </a:r>
            <a:endParaRPr kumimoji="0" lang="en-US" sz="18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Thursday July 13</a:t>
            </a:r>
            <a:r>
              <a:rPr kumimoji="0" lang="en-US" sz="1800" b="0" i="0" u="none" strike="noStrike" kern="1200" cap="none" spc="0" normalizeH="0" baseline="3000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th</a:t>
            </a:r>
            <a:r>
              <a:rPr kumimoji="0" lang="en-US" sz="18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 2023</a:t>
            </a:r>
            <a:endParaRPr kumimoji="0" lang="en-US" sz="18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2E413A"/>
                </a:solidFill>
                <a:latin typeface="Calibri Light" panose="020F0302020204030204" pitchFamily="34" charset="0"/>
                <a:cs typeface="Calibri Light" panose="020F0302020204030204" pitchFamily="34" charset="0"/>
              </a:rPr>
              <a:t>Melissa Passarelli, MA</a:t>
            </a:r>
            <a:endParaRPr kumimoji="0" lang="en-US" sz="1800" b="1"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Associate Director of Implementation &amp; System</a:t>
            </a:r>
            <a:r>
              <a:rPr kumimoji="0" lang="en-US" sz="1600" b="0" i="0" u="none" strike="noStrike" kern="1200" cap="none" spc="0" normalizeH="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rPr>
              <a:t> Building, Help Me Grow National Center </a:t>
            </a:r>
            <a:endParaRPr kumimoji="0" lang="en-US" sz="1600" b="0" i="0" u="none" strike="noStrike" kern="1200" cap="none" spc="0" normalizeH="0" baseline="0" noProof="0" dirty="0" smtClean="0">
              <a:ln>
                <a:noFill/>
              </a:ln>
              <a:solidFill>
                <a:srgbClr val="2E413A"/>
              </a:solidFill>
              <a:effectLst/>
              <a:uLnTx/>
              <a:uFillTx/>
              <a:latin typeface="Calibri Light" panose="020F0302020204030204" pitchFamily="34" charset="0"/>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E413A"/>
              </a:solidFill>
              <a:effectLst/>
              <a:uLnTx/>
              <a:uFillTx/>
              <a:latin typeface="Calibri Light" panose="020F0302020204030204" pitchFamily="34" charset="0"/>
              <a:ea typeface="+mn-ea"/>
              <a:cs typeface="Calibri Light" panose="020F0302020204030204" pitchFamily="34" charset="0"/>
            </a:endParaRPr>
          </a:p>
        </p:txBody>
      </p:sp>
      <p:sp>
        <p:nvSpPr>
          <p:cNvPr id="4" name="Rectangle 3"/>
          <p:cNvSpPr/>
          <p:nvPr/>
        </p:nvSpPr>
        <p:spPr>
          <a:xfrm>
            <a:off x="-15241" y="289062"/>
            <a:ext cx="6096000" cy="135421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t>Help Me Grow: </a:t>
            </a:r>
            <a:br>
              <a:rPr kumimoji="0" lang="en-US" sz="4100" b="0" i="0" u="none" strike="noStrike" kern="1200" cap="none"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br>
            <a:r>
              <a:rPr kumimoji="0" lang="en-US" sz="4100" b="0" i="0" u="none" strike="noStrike" kern="1200" cap="none" spc="0" normalizeH="0" baseline="0" noProof="0" dirty="0">
                <a:ln>
                  <a:noFill/>
                </a:ln>
                <a:solidFill>
                  <a:srgbClr val="24A1A8"/>
                </a:solidFill>
                <a:effectLst/>
                <a:uLnTx/>
                <a:uFillTx/>
                <a:latin typeface="Calibri Light" panose="020F0302020204030204" pitchFamily="34" charset="0"/>
                <a:ea typeface="+mn-ea"/>
                <a:cs typeface="Calibri Light" panose="020F0302020204030204" pitchFamily="34" charset="0"/>
              </a:rPr>
              <a:t>So All Children Can Shine</a:t>
            </a:r>
          </a:p>
        </p:txBody>
      </p:sp>
      <p:sp>
        <p:nvSpPr>
          <p:cNvPr id="5" name="Shape 121"/>
          <p:cNvSpPr txBox="1">
            <a:spLocks/>
          </p:cNvSpPr>
          <p:nvPr/>
        </p:nvSpPr>
        <p:spPr>
          <a:xfrm>
            <a:off x="7678740" y="6316060"/>
            <a:ext cx="4958833" cy="36315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900" i="1" kern="1200" spc="38">
                <a:solidFill>
                  <a:srgbClr val="FFFFFF"/>
                </a:solidFill>
                <a:latin typeface="Lato Regular"/>
                <a:ea typeface="Lato Regular"/>
                <a:cs typeface="Lato Regular"/>
                <a:sym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38" normalizeH="0" baseline="0" noProof="0" dirty="0" smtClean="0">
                <a:ln>
                  <a:noFill/>
                </a:ln>
                <a:solidFill>
                  <a:srgbClr val="FFFFFF"/>
                </a:solidFill>
                <a:effectLst/>
                <a:uLnTx/>
                <a:uFillTx/>
                <a:latin typeface="Lato Regular"/>
                <a:sym typeface="Lato Regular"/>
              </a:rPr>
              <a:t>Part of Connecticut Children’s Office for Community Child Health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38" normalizeH="0" baseline="0" noProof="0" dirty="0" smtClean="0">
                <a:ln>
                  <a:noFill/>
                </a:ln>
                <a:solidFill>
                  <a:srgbClr val="FFFFFF"/>
                </a:solidFill>
                <a:effectLst/>
                <a:uLnTx/>
                <a:uFillTx/>
                <a:latin typeface="Lato Regular"/>
                <a:sym typeface="Lato Regular"/>
              </a:rPr>
              <a:t>www.helpmegrownational.org</a:t>
            </a:r>
            <a:endParaRPr kumimoji="0" lang="en-US" sz="800" b="1" i="0" u="none" strike="noStrike" kern="1200" cap="none" spc="38" normalizeH="0" baseline="0" noProof="0" dirty="0">
              <a:ln>
                <a:noFill/>
              </a:ln>
              <a:solidFill>
                <a:srgbClr val="FFFFFF"/>
              </a:solidFill>
              <a:effectLst/>
              <a:uLnTx/>
              <a:uFillTx/>
              <a:latin typeface="Lato Regular"/>
              <a:sym typeface="Lato Regular"/>
            </a:endParaRPr>
          </a:p>
        </p:txBody>
      </p:sp>
      <p:sp>
        <p:nvSpPr>
          <p:cNvPr id="6" name="Shape 123"/>
          <p:cNvSpPr/>
          <p:nvPr/>
        </p:nvSpPr>
        <p:spPr>
          <a:xfrm>
            <a:off x="7584147" y="6216845"/>
            <a:ext cx="4013084" cy="2"/>
          </a:xfrm>
          <a:prstGeom prst="line">
            <a:avLst/>
          </a:prstGeom>
          <a:ln>
            <a:solidFill>
              <a:srgbClr val="FFFFFF"/>
            </a:solidFill>
            <a:miter lim="400000"/>
          </a:ln>
        </p:spPr>
        <p:txBody>
          <a:bodyPr lIns="35719" tIns="35719" rIns="35719" bIns="35719" anchor="ctr"/>
          <a:lstStyle/>
          <a:p>
            <a:pPr marL="0" marR="0" lvl="0" indent="0" algn="l" defTabSz="914411" rtl="0" eaLnBrk="1" fontAlgn="auto" latinLnBrk="0" hangingPunct="1">
              <a:lnSpc>
                <a:spcPct val="100000"/>
              </a:lnSpc>
              <a:spcBef>
                <a:spcPts val="0"/>
              </a:spcBef>
              <a:spcAft>
                <a:spcPts val="0"/>
              </a:spcAft>
              <a:buClrTx/>
              <a:buSzTx/>
              <a:buFontTx/>
              <a:buNone/>
              <a:tabLst/>
              <a:defRPr sz="2400"/>
            </a:pPr>
            <a:endParaRPr kumimoji="0"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332" y="122104"/>
            <a:ext cx="3659360" cy="940697"/>
          </a:xfrm>
          <a:prstGeom prst="rect">
            <a:avLst/>
          </a:prstGeom>
        </p:spPr>
      </p:pic>
    </p:spTree>
    <p:extLst>
      <p:ext uri="{BB962C8B-B14F-4D97-AF65-F5344CB8AC3E}">
        <p14:creationId xmlns:p14="http://schemas.microsoft.com/office/powerpoint/2010/main" val="1305946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Early Years Matter Most</a:t>
            </a:r>
            <a:endParaRPr lang="en-US" b="1"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2</a:t>
            </a:fld>
            <a:endParaRPr lang="en-US" dirty="0"/>
          </a:p>
        </p:txBody>
      </p:sp>
      <p:sp>
        <p:nvSpPr>
          <p:cNvPr id="4" name="Text Placeholder 3"/>
          <p:cNvSpPr>
            <a:spLocks noGrp="1"/>
          </p:cNvSpPr>
          <p:nvPr>
            <p:ph type="body" sz="quarter" idx="13"/>
          </p:nvPr>
        </p:nvSpPr>
        <p:spPr>
          <a:xfrm>
            <a:off x="842963" y="1966913"/>
            <a:ext cx="4588019" cy="3787342"/>
          </a:xfrm>
        </p:spPr>
        <p:txBody>
          <a:bodyPr>
            <a:normAutofit lnSpcReduction="10000"/>
          </a:bodyPr>
          <a:lstStyle/>
          <a:p>
            <a:r>
              <a:rPr lang="en-US" dirty="0" smtClean="0"/>
              <a:t>90% of brain development in first 5 years</a:t>
            </a:r>
          </a:p>
          <a:p>
            <a:r>
              <a:rPr lang="en-US" dirty="0" smtClean="0"/>
              <a:t>The first years of life set the foundation</a:t>
            </a:r>
          </a:p>
          <a:p>
            <a:r>
              <a:rPr lang="en-US" dirty="0" smtClean="0"/>
              <a:t>A lot of factors can impact development</a:t>
            </a:r>
          </a:p>
          <a:p>
            <a:r>
              <a:rPr lang="en-US" dirty="0" smtClean="0"/>
              <a:t>If there are concerns, the earlier they are addressed, the better!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926" y="1966913"/>
            <a:ext cx="2964873" cy="4447309"/>
          </a:xfrm>
          <a:prstGeom prst="rect">
            <a:avLst/>
          </a:prstGeom>
        </p:spPr>
      </p:pic>
    </p:spTree>
    <p:extLst>
      <p:ext uri="{BB962C8B-B14F-4D97-AF65-F5344CB8AC3E}">
        <p14:creationId xmlns:p14="http://schemas.microsoft.com/office/powerpoint/2010/main" val="1000198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Cultural Context</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3</a:t>
            </a:fld>
            <a:endParaRPr lang="en-US" dirty="0"/>
          </a:p>
        </p:txBody>
      </p:sp>
      <p:sp>
        <p:nvSpPr>
          <p:cNvPr id="4" name="Content Placeholder 3"/>
          <p:cNvSpPr>
            <a:spLocks noGrp="1"/>
          </p:cNvSpPr>
          <p:nvPr>
            <p:ph sz="quarter" idx="13"/>
          </p:nvPr>
        </p:nvSpPr>
        <p:spPr/>
        <p:txBody>
          <a:bodyPr/>
          <a:lstStyle/>
          <a:p>
            <a:r>
              <a:rPr lang="en-US" b="1" dirty="0" smtClean="0"/>
              <a:t>Most underfunded period of life span</a:t>
            </a:r>
          </a:p>
          <a:p>
            <a:r>
              <a:rPr lang="en-US" b="1" dirty="0" smtClean="0"/>
              <a:t>Many stakeholders in “early childhood field”</a:t>
            </a:r>
          </a:p>
          <a:p>
            <a:r>
              <a:rPr lang="en-US" b="1" dirty="0" smtClean="0"/>
              <a:t>No comprehensive system of care</a:t>
            </a:r>
          </a:p>
          <a:p>
            <a:r>
              <a:rPr lang="en-US" b="1" dirty="0" smtClean="0"/>
              <a:t>Cultural context: individualism, paternalism, institutionalized racism</a:t>
            </a:r>
            <a:endParaRPr lang="en-US" b="1" dirty="0"/>
          </a:p>
        </p:txBody>
      </p:sp>
    </p:spTree>
    <p:extLst>
      <p:ext uri="{BB962C8B-B14F-4D97-AF65-F5344CB8AC3E}">
        <p14:creationId xmlns:p14="http://schemas.microsoft.com/office/powerpoint/2010/main" val="3827793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early identification</a:t>
            </a:r>
            <a:endParaRPr lang="en-US" b="1"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4</a:t>
            </a:fld>
            <a:endParaRPr lang="en-US" dirty="0"/>
          </a:p>
        </p:txBody>
      </p:sp>
      <p:sp>
        <p:nvSpPr>
          <p:cNvPr id="4" name="Content Placeholder 3"/>
          <p:cNvSpPr>
            <a:spLocks noGrp="1"/>
          </p:cNvSpPr>
          <p:nvPr>
            <p:ph sz="quarter" idx="13"/>
          </p:nvPr>
        </p:nvSpPr>
        <p:spPr/>
        <p:txBody>
          <a:bodyPr/>
          <a:lstStyle/>
          <a:p>
            <a:r>
              <a:rPr lang="en-US" dirty="0" smtClean="0"/>
              <a:t>Focus on finding the problem</a:t>
            </a:r>
          </a:p>
          <a:p>
            <a:r>
              <a:rPr lang="en-US" dirty="0" smtClean="0"/>
              <a:t>Misses risk</a:t>
            </a:r>
          </a:p>
          <a:p>
            <a:r>
              <a:rPr lang="en-US" dirty="0" smtClean="0"/>
              <a:t>Causes fear and shame</a:t>
            </a:r>
          </a:p>
          <a:p>
            <a:r>
              <a:rPr lang="en-US" dirty="0" smtClean="0"/>
              <a:t>Discourage engagement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290542"/>
            <a:ext cx="3580574" cy="5370861"/>
          </a:xfrm>
          <a:prstGeom prst="rect">
            <a:avLst/>
          </a:prstGeom>
        </p:spPr>
      </p:pic>
    </p:spTree>
    <p:extLst>
      <p:ext uri="{BB962C8B-B14F-4D97-AF65-F5344CB8AC3E}">
        <p14:creationId xmlns:p14="http://schemas.microsoft.com/office/powerpoint/2010/main" val="4256334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Centering Wellbeing</a:t>
            </a:r>
            <a:endParaRPr lang="en-US" b="1"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5</a:t>
            </a:fld>
            <a:endParaRPr lang="en-US" dirty="0"/>
          </a:p>
        </p:txBody>
      </p:sp>
      <p:pic>
        <p:nvPicPr>
          <p:cNvPr id="6" name="Picture 5"/>
          <p:cNvPicPr>
            <a:picLocks noChangeAspect="1"/>
          </p:cNvPicPr>
          <p:nvPr/>
        </p:nvPicPr>
        <p:blipFill>
          <a:blip r:embed="rId3"/>
          <a:stretch>
            <a:fillRect/>
          </a:stretch>
        </p:blipFill>
        <p:spPr>
          <a:xfrm>
            <a:off x="3616959" y="1913779"/>
            <a:ext cx="5794375" cy="4810553"/>
          </a:xfrm>
          <a:prstGeom prst="rect">
            <a:avLst/>
          </a:prstGeom>
        </p:spPr>
      </p:pic>
    </p:spTree>
    <p:extLst>
      <p:ext uri="{BB962C8B-B14F-4D97-AF65-F5344CB8AC3E}">
        <p14:creationId xmlns:p14="http://schemas.microsoft.com/office/powerpoint/2010/main" val="35064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Parents as Experts</a:t>
            </a:r>
            <a:endParaRPr lang="en-US" b="1"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6</a:t>
            </a:fld>
            <a:endParaRPr lang="en-US" dirty="0"/>
          </a:p>
        </p:txBody>
      </p:sp>
      <p:sp>
        <p:nvSpPr>
          <p:cNvPr id="4" name="Content Placeholder 3"/>
          <p:cNvSpPr>
            <a:spLocks noGrp="1"/>
          </p:cNvSpPr>
          <p:nvPr>
            <p:ph sz="quarter" idx="13"/>
          </p:nvPr>
        </p:nvSpPr>
        <p:spPr/>
        <p:txBody>
          <a:bodyPr/>
          <a:lstStyle/>
          <a:p>
            <a:r>
              <a:rPr lang="en-US" dirty="0" smtClean="0"/>
              <a:t>Family-engaged developmental monitoring: </a:t>
            </a:r>
            <a:r>
              <a:rPr lang="en-US" dirty="0"/>
              <a:t>an intentional partnership of families and providers combining their knowledge to better understand a child’s developmental path, including celebrating progress and identifying opportunities for support and education</a:t>
            </a:r>
            <a:r>
              <a:rPr lang="en-US" dirty="0" smtClean="0"/>
              <a:t>.</a:t>
            </a:r>
          </a:p>
          <a:p>
            <a:r>
              <a:rPr lang="en-US" dirty="0" smtClean="0"/>
              <a:t>3 Attributes:</a:t>
            </a:r>
          </a:p>
          <a:p>
            <a:pPr lvl="2"/>
            <a:r>
              <a:rPr lang="en-US" dirty="0"/>
              <a:t>Families are regarded as the expert on their child’s development</a:t>
            </a:r>
          </a:p>
          <a:p>
            <a:pPr lvl="2"/>
            <a:r>
              <a:rPr lang="en-US" dirty="0"/>
              <a:t>Information is gathered to inform a holistic approach to the child’s development</a:t>
            </a:r>
          </a:p>
          <a:p>
            <a:pPr lvl="2"/>
            <a:r>
              <a:rPr lang="en-US" dirty="0"/>
              <a:t>Developmental progress and needs are discussed over time</a:t>
            </a:r>
          </a:p>
          <a:p>
            <a:pPr marL="0" indent="0">
              <a:buNone/>
            </a:pPr>
            <a:endParaRPr lang="en-US" dirty="0"/>
          </a:p>
        </p:txBody>
      </p:sp>
    </p:spTree>
    <p:extLst>
      <p:ext uri="{BB962C8B-B14F-4D97-AF65-F5344CB8AC3E}">
        <p14:creationId xmlns:p14="http://schemas.microsoft.com/office/powerpoint/2010/main" val="3969768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future</a:t>
            </a:r>
            <a:endParaRPr lang="en-US" b="1"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7</a:t>
            </a:fld>
            <a:endParaRPr lang="en-US" dirty="0"/>
          </a:p>
        </p:txBody>
      </p:sp>
      <p:sp>
        <p:nvSpPr>
          <p:cNvPr id="4" name="Content Placeholder 3"/>
          <p:cNvSpPr>
            <a:spLocks noGrp="1"/>
          </p:cNvSpPr>
          <p:nvPr>
            <p:ph sz="quarter" idx="13"/>
          </p:nvPr>
        </p:nvSpPr>
        <p:spPr>
          <a:xfrm>
            <a:off x="643880" y="1827655"/>
            <a:ext cx="5777240" cy="4359785"/>
          </a:xfrm>
        </p:spPr>
        <p:txBody>
          <a:bodyPr/>
          <a:lstStyle/>
          <a:p>
            <a:r>
              <a:rPr lang="en-US" dirty="0" smtClean="0"/>
              <a:t>Make best practice everyday practice</a:t>
            </a:r>
          </a:p>
          <a:p>
            <a:r>
              <a:rPr lang="en-US" dirty="0" smtClean="0"/>
              <a:t>Promote positive outcomes for all young children and their families</a:t>
            </a:r>
            <a:endParaRPr lang="en-US" dirty="0"/>
          </a:p>
        </p:txBody>
      </p:sp>
      <p:pic>
        <p:nvPicPr>
          <p:cNvPr id="1026" name="Picture 2" descr="https://helpmegrownational.org/wp-content/uploads/2023/01/A-Roadmap-for-Advancing-Family-Engaged-Developmental-Monitoring-FINAL-pdf-300x3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214" y="1589144"/>
            <a:ext cx="3715385" cy="480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53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648" y="2790877"/>
            <a:ext cx="3196702" cy="727606"/>
          </a:xfrm>
          <a:prstGeom prst="rect">
            <a:avLst/>
          </a:prstGeom>
        </p:spPr>
      </p:pic>
      <p:sp>
        <p:nvSpPr>
          <p:cNvPr id="4" name="TextBox 3"/>
          <p:cNvSpPr txBox="1"/>
          <p:nvPr/>
        </p:nvSpPr>
        <p:spPr>
          <a:xfrm>
            <a:off x="4497648" y="6241559"/>
            <a:ext cx="3196701" cy="215444"/>
          </a:xfrm>
          <a:prstGeom prst="rect">
            <a:avLst/>
          </a:prstGeom>
          <a:noFill/>
        </p:spPr>
        <p:txBody>
          <a:bodyPr wrap="square" rtlCol="0" anchor="b">
            <a:spAutoFit/>
          </a:bodyPr>
          <a:lstStyle/>
          <a:p>
            <a:pPr algn="ctr"/>
            <a:r>
              <a:rPr lang="en-US" sz="800" kern="1000" spc="100" dirty="0">
                <a:solidFill>
                  <a:schemeClr val="bg1"/>
                </a:solidFill>
                <a:latin typeface="Lato" charset="0"/>
                <a:ea typeface="Lato" charset="0"/>
                <a:cs typeface="Lato" charset="0"/>
              </a:rPr>
              <a:t>HELPMEGROWNATIONAL.ORG</a:t>
            </a:r>
          </a:p>
        </p:txBody>
      </p:sp>
    </p:spTree>
    <p:extLst>
      <p:ext uri="{BB962C8B-B14F-4D97-AF65-F5344CB8AC3E}">
        <p14:creationId xmlns:p14="http://schemas.microsoft.com/office/powerpoint/2010/main" val="1715682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MG National Slide Deck Template_June2022" id="{F02245E4-E742-46A6-B336-0E2C03F75047}" vid="{A6FECB6D-07B5-4C18-96D1-2D2E342CAF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HMG National Slide Deck Template_June2022</Template>
  <TotalTime>19</TotalTime>
  <Words>989</Words>
  <Application>Microsoft Office PowerPoint</Application>
  <PresentationFormat>Widescreen</PresentationFormat>
  <Paragraphs>88</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Lato</vt:lpstr>
      <vt:lpstr>Lato Regular</vt:lpstr>
      <vt:lpstr>Office Theme</vt:lpstr>
      <vt:lpstr>Title</vt:lpstr>
      <vt:lpstr>The Early Years Matter Most</vt:lpstr>
      <vt:lpstr>Cultural Context</vt:lpstr>
      <vt:lpstr>History of early identification</vt:lpstr>
      <vt:lpstr>Centering Wellbeing</vt:lpstr>
      <vt:lpstr>Parents as Experts</vt:lpstr>
      <vt:lpstr>The future</vt:lpstr>
      <vt:lpstr>PowerPoint Presentation</vt:lpstr>
    </vt:vector>
  </TitlesOfParts>
  <Company>Connecticut Children's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Passarelli, Melissa</dc:creator>
  <cp:lastModifiedBy>Passarelli, Melissa</cp:lastModifiedBy>
  <cp:revision>3</cp:revision>
  <cp:lastPrinted>2019-04-12T14:56:32Z</cp:lastPrinted>
  <dcterms:created xsi:type="dcterms:W3CDTF">2023-07-07T20:32:35Z</dcterms:created>
  <dcterms:modified xsi:type="dcterms:W3CDTF">2023-07-11T01:09:31Z</dcterms:modified>
</cp:coreProperties>
</file>