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 id="2147483690" r:id="rId3"/>
    <p:sldMasterId id="2147483700" r:id="rId4"/>
  </p:sldMasterIdLst>
  <p:notesMasterIdLst>
    <p:notesMasterId r:id="rId72"/>
  </p:notesMasterIdLst>
  <p:handoutMasterIdLst>
    <p:handoutMasterId r:id="rId73"/>
  </p:handoutMasterIdLst>
  <p:sldIdLst>
    <p:sldId id="316" r:id="rId5"/>
    <p:sldId id="293" r:id="rId6"/>
    <p:sldId id="301" r:id="rId7"/>
    <p:sldId id="322" r:id="rId8"/>
    <p:sldId id="323" r:id="rId9"/>
    <p:sldId id="325" r:id="rId10"/>
    <p:sldId id="377" r:id="rId11"/>
    <p:sldId id="378" r:id="rId12"/>
    <p:sldId id="307" r:id="rId13"/>
    <p:sldId id="318"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08" r:id="rId30"/>
    <p:sldId id="275"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10" r:id="rId51"/>
    <p:sldId id="319"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20" r:id="rId66"/>
    <p:sldId id="314" r:id="rId67"/>
    <p:sldId id="311" r:id="rId68"/>
    <p:sldId id="321" r:id="rId69"/>
    <p:sldId id="317" r:id="rId70"/>
    <p:sldId id="32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1A8"/>
    <a:srgbClr val="E19D39"/>
    <a:srgbClr val="548FD6"/>
    <a:srgbClr val="D86036"/>
    <a:srgbClr val="1D375A"/>
    <a:srgbClr val="1335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04"/>
    <p:restoredTop sz="93194" autoAdjust="0"/>
  </p:normalViewPr>
  <p:slideViewPr>
    <p:cSldViewPr snapToGrid="0" snapToObjects="1">
      <p:cViewPr varScale="1">
        <p:scale>
          <a:sx n="85" d="100"/>
          <a:sy n="85" d="100"/>
        </p:scale>
        <p:origin x="1242" y="78"/>
      </p:cViewPr>
      <p:guideLst/>
    </p:cSldViewPr>
  </p:slideViewPr>
  <p:notesTextViewPr>
    <p:cViewPr>
      <p:scale>
        <a:sx n="1" d="1"/>
        <a:sy n="1" d="1"/>
      </p:scale>
      <p:origin x="0" y="0"/>
    </p:cViewPr>
  </p:notesTextViewPr>
  <p:notesViewPr>
    <p:cSldViewPr snapToGrid="0" snapToObjects="1">
      <p:cViewPr varScale="1">
        <p:scale>
          <a:sx n="139" d="100"/>
          <a:sy n="139" d="100"/>
        </p:scale>
        <p:origin x="34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B690CC-C5AF-E54C-A446-3C7C4808A010}" type="datetimeFigureOut">
              <a:rPr lang="en-US" smtClean="0"/>
              <a:t>6/8/2023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2F9C3-B332-8649-9590-D41EDC8F6286}" type="slidenum">
              <a:rPr lang="en-US" smtClean="0"/>
              <a:t>‹#›</a:t>
            </a:fld>
            <a:endParaRPr lang="en-US"/>
          </a:p>
        </p:txBody>
      </p:sp>
    </p:spTree>
    <p:extLst>
      <p:ext uri="{BB962C8B-B14F-4D97-AF65-F5344CB8AC3E}">
        <p14:creationId xmlns:p14="http://schemas.microsoft.com/office/powerpoint/2010/main" val="210923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0CC02-3280-7941-B209-BD5DF8003E2F}"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6BE0-7377-BE4C-8104-3C9C9ED1F901}" type="slidenum">
              <a:rPr lang="en-US" smtClean="0"/>
              <a:t>‹#›</a:t>
            </a:fld>
            <a:endParaRPr lang="en-US"/>
          </a:p>
        </p:txBody>
      </p:sp>
    </p:spTree>
    <p:extLst>
      <p:ext uri="{BB962C8B-B14F-4D97-AF65-F5344CB8AC3E}">
        <p14:creationId xmlns:p14="http://schemas.microsoft.com/office/powerpoint/2010/main" val="12877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When</a:t>
            </a:r>
            <a:r>
              <a:rPr lang="en-US" b="1" baseline="0" dirty="0" smtClean="0"/>
              <a:t> we took a deeper dive into the funding sources s</a:t>
            </a:r>
            <a:r>
              <a:rPr lang="en-US" b="1" dirty="0" smtClean="0"/>
              <a:t>tate leads were asked to</a:t>
            </a:r>
            <a:r>
              <a:rPr lang="en-US" b="1" baseline="0" dirty="0" smtClean="0"/>
              <a:t> share, we got a better picture of the specific streams of funding used for HMG. We only had two states report using Medicaid funds to support their HMG, even though it could be a unique opportunity for funding to support child health care provider outreach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Headlines: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most commonly reported source of funding was state government/department</a:t>
            </a:r>
            <a:r>
              <a:rPr lang="en-US" baseline="0" dirty="0" smtClean="0"/>
              <a:t> line item (39%, </a:t>
            </a:r>
            <a:r>
              <a:rPr lang="en-US" dirty="0" smtClean="0"/>
              <a:t>n=9), followed by Title V Maternal and Child Health Services Block Grant (MCHB, HRSA) (30%, n=7).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Foundation (private) and Preschool Development Grant (PDG) (DOE &amp; HHS) tied for third most commonly</a:t>
            </a:r>
            <a:r>
              <a:rPr lang="en-US" baseline="0" dirty="0" smtClean="0"/>
              <a:t>-</a:t>
            </a:r>
            <a:r>
              <a:rPr lang="en-US" dirty="0" smtClean="0"/>
              <a:t>reported funding source (22%, n=5).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Nonprofit (private),</a:t>
            </a:r>
            <a:r>
              <a:rPr lang="en-US" baseline="0" dirty="0" smtClean="0"/>
              <a:t> </a:t>
            </a:r>
            <a:r>
              <a:rPr lang="en-US" dirty="0" smtClean="0"/>
              <a:t>MIECHV,</a:t>
            </a:r>
            <a:r>
              <a:rPr lang="en-US" baseline="0" dirty="0" smtClean="0"/>
              <a:t> </a:t>
            </a:r>
            <a:r>
              <a:rPr lang="en-US" dirty="0" smtClean="0"/>
              <a:t>and Early Childhood Comprehensive Systems (ECCS) tied for fourth most commonly reported (17%, n=4) funding source.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28D02-21F5-44EF-BD38-47EB7C3BFC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437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23</a:t>
            </a:fld>
            <a:endParaRPr lang="en-US"/>
          </a:p>
        </p:txBody>
      </p:sp>
    </p:spTree>
    <p:extLst>
      <p:ext uri="{BB962C8B-B14F-4D97-AF65-F5344CB8AC3E}">
        <p14:creationId xmlns:p14="http://schemas.microsoft.com/office/powerpoint/2010/main" val="45147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24</a:t>
            </a:fld>
            <a:endParaRPr lang="en-US"/>
          </a:p>
        </p:txBody>
      </p:sp>
    </p:spTree>
    <p:extLst>
      <p:ext uri="{BB962C8B-B14F-4D97-AF65-F5344CB8AC3E}">
        <p14:creationId xmlns:p14="http://schemas.microsoft.com/office/powerpoint/2010/main" val="227202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37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0990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59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644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6293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5326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543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597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11</a:t>
            </a:fld>
            <a:endParaRPr lang="en-US"/>
          </a:p>
        </p:txBody>
      </p:sp>
    </p:spTree>
    <p:extLst>
      <p:ext uri="{BB962C8B-B14F-4D97-AF65-F5344CB8AC3E}">
        <p14:creationId xmlns:p14="http://schemas.microsoft.com/office/powerpoint/2010/main" val="2279080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485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507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340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6388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82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2261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1663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4d0ecd66d9_0_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4d0ecd66d9_0_17:notes"/>
          <p:cNvSpPr txBox="1">
            <a:spLocks noGrp="1"/>
          </p:cNvSpPr>
          <p:nvPr>
            <p:ph type="body" idx="1"/>
          </p:nvPr>
        </p:nvSpPr>
        <p:spPr>
          <a:xfrm>
            <a:off x="731838" y="4621213"/>
            <a:ext cx="5851500" cy="377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24d0ecd66d9_0_17:notes"/>
          <p:cNvSpPr txBox="1">
            <a:spLocks noGrp="1"/>
          </p:cNvSpPr>
          <p:nvPr>
            <p:ph type="sldNum" idx="12"/>
          </p:nvPr>
        </p:nvSpPr>
        <p:spPr>
          <a:xfrm>
            <a:off x="4143375" y="9120188"/>
            <a:ext cx="3170100" cy="480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8485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d0ecd66d9_0_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d0ecd66d9_0_25:notes"/>
          <p:cNvSpPr txBox="1">
            <a:spLocks noGrp="1"/>
          </p:cNvSpPr>
          <p:nvPr>
            <p:ph type="body" idx="1"/>
          </p:nvPr>
        </p:nvSpPr>
        <p:spPr>
          <a:xfrm>
            <a:off x="731838" y="4621213"/>
            <a:ext cx="5851500" cy="377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24d0ecd66d9_0_25:notes"/>
          <p:cNvSpPr txBox="1">
            <a:spLocks noGrp="1"/>
          </p:cNvSpPr>
          <p:nvPr>
            <p:ph type="sldNum" idx="12"/>
          </p:nvPr>
        </p:nvSpPr>
        <p:spPr>
          <a:xfrm>
            <a:off x="4143375" y="9120188"/>
            <a:ext cx="3170100" cy="480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0775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4d0ecd66d9_0_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4d0ecd66d9_0_32:notes"/>
          <p:cNvSpPr txBox="1">
            <a:spLocks noGrp="1"/>
          </p:cNvSpPr>
          <p:nvPr>
            <p:ph type="body" idx="1"/>
          </p:nvPr>
        </p:nvSpPr>
        <p:spPr>
          <a:xfrm>
            <a:off x="731838" y="4621213"/>
            <a:ext cx="5851500" cy="377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24d0ecd66d9_0_32:notes"/>
          <p:cNvSpPr txBox="1">
            <a:spLocks noGrp="1"/>
          </p:cNvSpPr>
          <p:nvPr>
            <p:ph type="sldNum" idx="12"/>
          </p:nvPr>
        </p:nvSpPr>
        <p:spPr>
          <a:xfrm>
            <a:off x="4143375" y="9120188"/>
            <a:ext cx="3170100" cy="480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86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350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4d0ecd66d9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4d0ecd66d9_0_0:notes"/>
          <p:cNvSpPr txBox="1">
            <a:spLocks noGrp="1"/>
          </p:cNvSpPr>
          <p:nvPr>
            <p:ph type="body" idx="1"/>
          </p:nvPr>
        </p:nvSpPr>
        <p:spPr>
          <a:xfrm>
            <a:off x="731838" y="4621213"/>
            <a:ext cx="5851500" cy="377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24d0ecd66d9_0_0:notes"/>
          <p:cNvSpPr txBox="1">
            <a:spLocks noGrp="1"/>
          </p:cNvSpPr>
          <p:nvPr>
            <p:ph type="sldNum" idx="12"/>
          </p:nvPr>
        </p:nvSpPr>
        <p:spPr>
          <a:xfrm>
            <a:off x="4143375" y="9120188"/>
            <a:ext cx="3170100" cy="480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3465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d0ecd66d9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4d0ecd66d9_0_8:notes"/>
          <p:cNvSpPr txBox="1">
            <a:spLocks noGrp="1"/>
          </p:cNvSpPr>
          <p:nvPr>
            <p:ph type="body" idx="1"/>
          </p:nvPr>
        </p:nvSpPr>
        <p:spPr>
          <a:xfrm>
            <a:off x="731838" y="4621213"/>
            <a:ext cx="5851500" cy="377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4d0ecd66d9_0_8:notes"/>
          <p:cNvSpPr txBox="1">
            <a:spLocks noGrp="1"/>
          </p:cNvSpPr>
          <p:nvPr>
            <p:ph type="sldNum" idx="12"/>
          </p:nvPr>
        </p:nvSpPr>
        <p:spPr>
          <a:xfrm>
            <a:off x="4143375" y="9120188"/>
            <a:ext cx="3170100" cy="4809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559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F0B0EEA-663C-4A12-97CC-C35F355367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2788" indent="-273050">
              <a:spcBef>
                <a:spcPct val="30000"/>
              </a:spcBef>
              <a:defRPr sz="1200">
                <a:solidFill>
                  <a:schemeClr val="tx1"/>
                </a:solidFill>
                <a:latin typeface="Calibri" panose="020F0502020204030204" pitchFamily="34" charset="0"/>
              </a:defRPr>
            </a:lvl2pPr>
            <a:lvl3pPr marL="1096963" indent="-219075">
              <a:spcBef>
                <a:spcPct val="30000"/>
              </a:spcBef>
              <a:defRPr sz="1200">
                <a:solidFill>
                  <a:schemeClr val="tx1"/>
                </a:solidFill>
                <a:latin typeface="Calibri" panose="020F0502020204030204" pitchFamily="34" charset="0"/>
              </a:defRPr>
            </a:lvl3pPr>
            <a:lvl4pPr marL="1535113" indent="-219075">
              <a:spcBef>
                <a:spcPct val="30000"/>
              </a:spcBef>
              <a:defRPr sz="1200">
                <a:solidFill>
                  <a:schemeClr val="tx1"/>
                </a:solidFill>
                <a:latin typeface="Calibri" panose="020F0502020204030204" pitchFamily="34" charset="0"/>
              </a:defRPr>
            </a:lvl4pPr>
            <a:lvl5pPr marL="1974850" indent="-219075">
              <a:spcBef>
                <a:spcPct val="30000"/>
              </a:spcBef>
              <a:defRPr sz="1200">
                <a:solidFill>
                  <a:schemeClr val="tx1"/>
                </a:solidFill>
                <a:latin typeface="Calibri" panose="020F0502020204030204" pitchFamily="34" charset="0"/>
              </a:defRPr>
            </a:lvl5pPr>
            <a:lvl6pPr marL="2432050" indent="-219075" eaLnBrk="0" fontAlgn="base" hangingPunct="0">
              <a:spcBef>
                <a:spcPct val="30000"/>
              </a:spcBef>
              <a:spcAft>
                <a:spcPct val="0"/>
              </a:spcAft>
              <a:defRPr sz="1200">
                <a:solidFill>
                  <a:schemeClr val="tx1"/>
                </a:solidFill>
                <a:latin typeface="Calibri" panose="020F0502020204030204" pitchFamily="34" charset="0"/>
              </a:defRPr>
            </a:lvl6pPr>
            <a:lvl7pPr marL="2889250" indent="-219075" eaLnBrk="0" fontAlgn="base" hangingPunct="0">
              <a:spcBef>
                <a:spcPct val="30000"/>
              </a:spcBef>
              <a:spcAft>
                <a:spcPct val="0"/>
              </a:spcAft>
              <a:defRPr sz="1200">
                <a:solidFill>
                  <a:schemeClr val="tx1"/>
                </a:solidFill>
                <a:latin typeface="Calibri" panose="020F0502020204030204" pitchFamily="34" charset="0"/>
              </a:defRPr>
            </a:lvl7pPr>
            <a:lvl8pPr marL="3346450" indent="-219075" eaLnBrk="0" fontAlgn="base" hangingPunct="0">
              <a:spcBef>
                <a:spcPct val="30000"/>
              </a:spcBef>
              <a:spcAft>
                <a:spcPct val="0"/>
              </a:spcAft>
              <a:defRPr sz="1200">
                <a:solidFill>
                  <a:schemeClr val="tx1"/>
                </a:solidFill>
                <a:latin typeface="Calibri" panose="020F0502020204030204" pitchFamily="34" charset="0"/>
              </a:defRPr>
            </a:lvl8pPr>
            <a:lvl9pPr marL="3803650" indent="-2190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C7BAD6C-89AF-4F33-A2A5-EF12B3B4ADC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7" name="Rectangle 2">
            <a:extLst>
              <a:ext uri="{FF2B5EF4-FFF2-40B4-BE49-F238E27FC236}">
                <a16:creationId xmlns:a16="http://schemas.microsoft.com/office/drawing/2014/main" id="{25AC9C52-08C5-4FCA-91A2-C29716AF3B51}"/>
              </a:ext>
            </a:extLst>
          </p:cNvPr>
          <p:cNvSpPr>
            <a:spLocks noGrp="1" noRot="1" noChangeAspect="1" noChangeArrowheads="1" noTextEdit="1"/>
          </p:cNvSpPr>
          <p:nvPr>
            <p:ph type="sldImg"/>
          </p:nvPr>
        </p:nvSpPr>
        <p:spPr bwMode="auto">
          <a:xfrm>
            <a:off x="42862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501150C9-2132-4FE8-84D1-723AD17E04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047911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AF0BD2F-B740-4B36-80DF-00090B6EAE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2788" indent="-273050">
              <a:spcBef>
                <a:spcPct val="30000"/>
              </a:spcBef>
              <a:defRPr sz="1200">
                <a:solidFill>
                  <a:schemeClr val="tx1"/>
                </a:solidFill>
                <a:latin typeface="Calibri" panose="020F0502020204030204" pitchFamily="34" charset="0"/>
              </a:defRPr>
            </a:lvl2pPr>
            <a:lvl3pPr marL="1096963" indent="-219075">
              <a:spcBef>
                <a:spcPct val="30000"/>
              </a:spcBef>
              <a:defRPr sz="1200">
                <a:solidFill>
                  <a:schemeClr val="tx1"/>
                </a:solidFill>
                <a:latin typeface="Calibri" panose="020F0502020204030204" pitchFamily="34" charset="0"/>
              </a:defRPr>
            </a:lvl3pPr>
            <a:lvl4pPr marL="1535113" indent="-219075">
              <a:spcBef>
                <a:spcPct val="30000"/>
              </a:spcBef>
              <a:defRPr sz="1200">
                <a:solidFill>
                  <a:schemeClr val="tx1"/>
                </a:solidFill>
                <a:latin typeface="Calibri" panose="020F0502020204030204" pitchFamily="34" charset="0"/>
              </a:defRPr>
            </a:lvl4pPr>
            <a:lvl5pPr marL="1974850" indent="-219075">
              <a:spcBef>
                <a:spcPct val="30000"/>
              </a:spcBef>
              <a:defRPr sz="1200">
                <a:solidFill>
                  <a:schemeClr val="tx1"/>
                </a:solidFill>
                <a:latin typeface="Calibri" panose="020F0502020204030204" pitchFamily="34" charset="0"/>
              </a:defRPr>
            </a:lvl5pPr>
            <a:lvl6pPr marL="2432050" indent="-219075" eaLnBrk="0" fontAlgn="base" hangingPunct="0">
              <a:spcBef>
                <a:spcPct val="30000"/>
              </a:spcBef>
              <a:spcAft>
                <a:spcPct val="0"/>
              </a:spcAft>
              <a:defRPr sz="1200">
                <a:solidFill>
                  <a:schemeClr val="tx1"/>
                </a:solidFill>
                <a:latin typeface="Calibri" panose="020F0502020204030204" pitchFamily="34" charset="0"/>
              </a:defRPr>
            </a:lvl6pPr>
            <a:lvl7pPr marL="2889250" indent="-219075" eaLnBrk="0" fontAlgn="base" hangingPunct="0">
              <a:spcBef>
                <a:spcPct val="30000"/>
              </a:spcBef>
              <a:spcAft>
                <a:spcPct val="0"/>
              </a:spcAft>
              <a:defRPr sz="1200">
                <a:solidFill>
                  <a:schemeClr val="tx1"/>
                </a:solidFill>
                <a:latin typeface="Calibri" panose="020F0502020204030204" pitchFamily="34" charset="0"/>
              </a:defRPr>
            </a:lvl7pPr>
            <a:lvl8pPr marL="3346450" indent="-219075" eaLnBrk="0" fontAlgn="base" hangingPunct="0">
              <a:spcBef>
                <a:spcPct val="30000"/>
              </a:spcBef>
              <a:spcAft>
                <a:spcPct val="0"/>
              </a:spcAft>
              <a:defRPr sz="1200">
                <a:solidFill>
                  <a:schemeClr val="tx1"/>
                </a:solidFill>
                <a:latin typeface="Calibri" panose="020F0502020204030204" pitchFamily="34" charset="0"/>
              </a:defRPr>
            </a:lvl8pPr>
            <a:lvl9pPr marL="3803650" indent="-2190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E6A63FD2-46A9-479D-9B63-1B1CD0C04E6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3" name="Rectangle 2">
            <a:extLst>
              <a:ext uri="{FF2B5EF4-FFF2-40B4-BE49-F238E27FC236}">
                <a16:creationId xmlns:a16="http://schemas.microsoft.com/office/drawing/2014/main" id="{D1CBAF92-9556-41B7-9C5F-A55246AAC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E911AF6F-4B6A-4BE2-9EE3-D7CD64EDE8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72721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BF65A8-9DAE-422F-87BB-7AAD4DF9FF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775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D52C4-BE33-4B73-B490-07EB15A5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13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p:spPr>
        <p:txBody>
          <a:bodyPr/>
          <a:lstStyle>
            <a:lvl1pPr defTabSz="935038">
              <a:defRPr>
                <a:solidFill>
                  <a:schemeClr val="tx1"/>
                </a:solidFill>
                <a:latin typeface="Calibri" panose="020F0502020204030204" pitchFamily="34" charset="0"/>
              </a:defRPr>
            </a:lvl1pPr>
            <a:lvl2pPr marL="742950" indent="-285750" defTabSz="935038">
              <a:defRPr>
                <a:solidFill>
                  <a:schemeClr val="tx1"/>
                </a:solidFill>
                <a:latin typeface="Calibri" panose="020F0502020204030204" pitchFamily="34" charset="0"/>
              </a:defRPr>
            </a:lvl2pPr>
            <a:lvl3pPr marL="1143000" indent="-228600" defTabSz="935038">
              <a:defRPr>
                <a:solidFill>
                  <a:schemeClr val="tx1"/>
                </a:solidFill>
                <a:latin typeface="Calibri" panose="020F0502020204030204" pitchFamily="34" charset="0"/>
              </a:defRPr>
            </a:lvl3pPr>
            <a:lvl4pPr marL="1600200" indent="-228600" defTabSz="935038">
              <a:defRPr>
                <a:solidFill>
                  <a:schemeClr val="tx1"/>
                </a:solidFill>
                <a:latin typeface="Calibri" panose="020F0502020204030204" pitchFamily="34" charset="0"/>
              </a:defRPr>
            </a:lvl4pPr>
            <a:lvl5pPr marL="2057400" indent="-228600" defTabSz="935038">
              <a:defRPr>
                <a:solidFill>
                  <a:schemeClr val="tx1"/>
                </a:solidFill>
                <a:latin typeface="Calibri" panose="020F0502020204030204" pitchFamily="34" charset="0"/>
              </a:defRPr>
            </a:lvl5pPr>
            <a:lvl6pPr marL="2514600" indent="-228600" defTabSz="935038" fontAlgn="base">
              <a:spcBef>
                <a:spcPct val="0"/>
              </a:spcBef>
              <a:spcAft>
                <a:spcPct val="0"/>
              </a:spcAft>
              <a:defRPr>
                <a:solidFill>
                  <a:schemeClr val="tx1"/>
                </a:solidFill>
                <a:latin typeface="Calibri" panose="020F0502020204030204" pitchFamily="34" charset="0"/>
              </a:defRPr>
            </a:lvl6pPr>
            <a:lvl7pPr marL="2971800" indent="-228600" defTabSz="935038" fontAlgn="base">
              <a:spcBef>
                <a:spcPct val="0"/>
              </a:spcBef>
              <a:spcAft>
                <a:spcPct val="0"/>
              </a:spcAft>
              <a:defRPr>
                <a:solidFill>
                  <a:schemeClr val="tx1"/>
                </a:solidFill>
                <a:latin typeface="Calibri" panose="020F0502020204030204" pitchFamily="34" charset="0"/>
              </a:defRPr>
            </a:lvl7pPr>
            <a:lvl8pPr marL="3429000" indent="-228600" defTabSz="935038" fontAlgn="base">
              <a:spcBef>
                <a:spcPct val="0"/>
              </a:spcBef>
              <a:spcAft>
                <a:spcPct val="0"/>
              </a:spcAft>
              <a:defRPr>
                <a:solidFill>
                  <a:schemeClr val="tx1"/>
                </a:solidFill>
                <a:latin typeface="Calibri" panose="020F0502020204030204" pitchFamily="34" charset="0"/>
              </a:defRPr>
            </a:lvl8pPr>
            <a:lvl9pPr marL="3886200" indent="-228600" defTabSz="935038" fontAlgn="base">
              <a:spcBef>
                <a:spcPct val="0"/>
              </a:spcBef>
              <a:spcAft>
                <a:spcPct val="0"/>
              </a:spcAft>
              <a:defRPr>
                <a:solidFill>
                  <a:schemeClr val="tx1"/>
                </a:solidFill>
                <a:latin typeface="Calibri" panose="020F0502020204030204" pitchFamily="34" charset="0"/>
              </a:defRPr>
            </a:lvl9pPr>
          </a:lstStyle>
          <a:p>
            <a:pPr marL="0" marR="0" lvl="0" indent="0" algn="l" defTabSz="935038"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Judy Shaw, Innovative Strategies through Medicaid, Houston, TX 2-28-06</a:t>
            </a:r>
          </a:p>
        </p:txBody>
      </p:sp>
      <p:sp>
        <p:nvSpPr>
          <p:cNvPr id="33795" name="Rectangle 7"/>
          <p:cNvSpPr>
            <a:spLocks noGrp="1" noChangeArrowheads="1"/>
          </p:cNvSpPr>
          <p:nvPr>
            <p:ph type="sldNum" sz="quarter" idx="5"/>
          </p:nvPr>
        </p:nvSpPr>
        <p:spPr>
          <a:noFill/>
        </p:spPr>
        <p:txBody>
          <a:bodyPr/>
          <a:lstStyle>
            <a:lvl1pPr defTabSz="935038">
              <a:defRPr>
                <a:solidFill>
                  <a:schemeClr val="tx1"/>
                </a:solidFill>
                <a:latin typeface="Calibri" panose="020F0502020204030204" pitchFamily="34" charset="0"/>
              </a:defRPr>
            </a:lvl1pPr>
            <a:lvl2pPr marL="742950" indent="-285750" defTabSz="935038">
              <a:defRPr>
                <a:solidFill>
                  <a:schemeClr val="tx1"/>
                </a:solidFill>
                <a:latin typeface="Calibri" panose="020F0502020204030204" pitchFamily="34" charset="0"/>
              </a:defRPr>
            </a:lvl2pPr>
            <a:lvl3pPr marL="1143000" indent="-228600" defTabSz="935038">
              <a:defRPr>
                <a:solidFill>
                  <a:schemeClr val="tx1"/>
                </a:solidFill>
                <a:latin typeface="Calibri" panose="020F0502020204030204" pitchFamily="34" charset="0"/>
              </a:defRPr>
            </a:lvl3pPr>
            <a:lvl4pPr marL="1600200" indent="-228600" defTabSz="935038">
              <a:defRPr>
                <a:solidFill>
                  <a:schemeClr val="tx1"/>
                </a:solidFill>
                <a:latin typeface="Calibri" panose="020F0502020204030204" pitchFamily="34" charset="0"/>
              </a:defRPr>
            </a:lvl4pPr>
            <a:lvl5pPr marL="2057400" indent="-228600" defTabSz="935038">
              <a:defRPr>
                <a:solidFill>
                  <a:schemeClr val="tx1"/>
                </a:solidFill>
                <a:latin typeface="Calibri" panose="020F0502020204030204" pitchFamily="34" charset="0"/>
              </a:defRPr>
            </a:lvl5pPr>
            <a:lvl6pPr marL="2514600" indent="-228600" defTabSz="935038" fontAlgn="base">
              <a:spcBef>
                <a:spcPct val="0"/>
              </a:spcBef>
              <a:spcAft>
                <a:spcPct val="0"/>
              </a:spcAft>
              <a:defRPr>
                <a:solidFill>
                  <a:schemeClr val="tx1"/>
                </a:solidFill>
                <a:latin typeface="Calibri" panose="020F0502020204030204" pitchFamily="34" charset="0"/>
              </a:defRPr>
            </a:lvl6pPr>
            <a:lvl7pPr marL="2971800" indent="-228600" defTabSz="935038" fontAlgn="base">
              <a:spcBef>
                <a:spcPct val="0"/>
              </a:spcBef>
              <a:spcAft>
                <a:spcPct val="0"/>
              </a:spcAft>
              <a:defRPr>
                <a:solidFill>
                  <a:schemeClr val="tx1"/>
                </a:solidFill>
                <a:latin typeface="Calibri" panose="020F0502020204030204" pitchFamily="34" charset="0"/>
              </a:defRPr>
            </a:lvl7pPr>
            <a:lvl8pPr marL="3429000" indent="-228600" defTabSz="935038" fontAlgn="base">
              <a:spcBef>
                <a:spcPct val="0"/>
              </a:spcBef>
              <a:spcAft>
                <a:spcPct val="0"/>
              </a:spcAft>
              <a:defRPr>
                <a:solidFill>
                  <a:schemeClr val="tx1"/>
                </a:solidFill>
                <a:latin typeface="Calibri" panose="020F0502020204030204" pitchFamily="34" charset="0"/>
              </a:defRPr>
            </a:lvl8pPr>
            <a:lvl9pPr marL="3886200" indent="-228600" defTabSz="935038" fontAlgn="base">
              <a:spcBef>
                <a:spcPct val="0"/>
              </a:spcBef>
              <a:spcAft>
                <a:spcPct val="0"/>
              </a:spcAft>
              <a:defRPr>
                <a:solidFill>
                  <a:schemeClr val="tx1"/>
                </a:solidFill>
                <a:latin typeface="Calibri" panose="020F0502020204030204" pitchFamily="34" charset="0"/>
              </a:defRPr>
            </a:lvl9pPr>
          </a:lstStyle>
          <a:p>
            <a:pPr marL="0" marR="0" lvl="0" indent="0" algn="r" defTabSz="935038" rtl="0" eaLnBrk="1" fontAlgn="base" latinLnBrk="0" hangingPunct="1">
              <a:lnSpc>
                <a:spcPct val="100000"/>
              </a:lnSpc>
              <a:spcBef>
                <a:spcPct val="0"/>
              </a:spcBef>
              <a:spcAft>
                <a:spcPct val="0"/>
              </a:spcAft>
              <a:buClrTx/>
              <a:buSzTx/>
              <a:buFontTx/>
              <a:buNone/>
              <a:tabLst/>
              <a:defRPr/>
            </a:pPr>
            <a:fld id="{3CCB527B-0508-4575-874B-F84CB67CAC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35038"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45454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64</a:t>
            </a:fld>
            <a:endParaRPr lang="en-US"/>
          </a:p>
        </p:txBody>
      </p:sp>
    </p:spTree>
    <p:extLst>
      <p:ext uri="{BB962C8B-B14F-4D97-AF65-F5344CB8AC3E}">
        <p14:creationId xmlns:p14="http://schemas.microsoft.com/office/powerpoint/2010/main" val="309453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13</a:t>
            </a:fld>
            <a:endParaRPr lang="en-US"/>
          </a:p>
        </p:txBody>
      </p:sp>
    </p:spTree>
    <p:extLst>
      <p:ext uri="{BB962C8B-B14F-4D97-AF65-F5344CB8AC3E}">
        <p14:creationId xmlns:p14="http://schemas.microsoft.com/office/powerpoint/2010/main" val="316724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6148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301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20</a:t>
            </a:fld>
            <a:endParaRPr lang="en-US"/>
          </a:p>
        </p:txBody>
      </p:sp>
    </p:spTree>
    <p:extLst>
      <p:ext uri="{BB962C8B-B14F-4D97-AF65-F5344CB8AC3E}">
        <p14:creationId xmlns:p14="http://schemas.microsoft.com/office/powerpoint/2010/main" val="183436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21</a:t>
            </a:fld>
            <a:endParaRPr lang="en-US"/>
          </a:p>
        </p:txBody>
      </p:sp>
    </p:spTree>
    <p:extLst>
      <p:ext uri="{BB962C8B-B14F-4D97-AF65-F5344CB8AC3E}">
        <p14:creationId xmlns:p14="http://schemas.microsoft.com/office/powerpoint/2010/main" val="191977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700"/>
              </a:spcAft>
              <a:buFont typeface="Arial" panose="020B0604020202020204" pitchFamily="34" charset="0"/>
              <a:buNone/>
            </a:pPr>
            <a:endParaRPr lang="en-US" sz="2800" dirty="0">
              <a:solidFill>
                <a:srgbClr val="003B76"/>
              </a:solidFill>
              <a:cs typeface="Calibri"/>
            </a:endParaRPr>
          </a:p>
        </p:txBody>
      </p:sp>
      <p:sp>
        <p:nvSpPr>
          <p:cNvPr id="4" name="Slide Number Placeholder 3"/>
          <p:cNvSpPr>
            <a:spLocks noGrp="1"/>
          </p:cNvSpPr>
          <p:nvPr>
            <p:ph type="sldNum" sz="quarter" idx="5"/>
          </p:nvPr>
        </p:nvSpPr>
        <p:spPr/>
        <p:txBody>
          <a:bodyPr/>
          <a:lstStyle/>
          <a:p>
            <a:fld id="{9ED21426-DF5D-7843-A61B-B83960B8E93D}" type="slidenum">
              <a:rPr lang="en-US" smtClean="0"/>
              <a:t>22</a:t>
            </a:fld>
            <a:endParaRPr lang="en-US"/>
          </a:p>
        </p:txBody>
      </p:sp>
    </p:spTree>
    <p:extLst>
      <p:ext uri="{BB962C8B-B14F-4D97-AF65-F5344CB8AC3E}">
        <p14:creationId xmlns:p14="http://schemas.microsoft.com/office/powerpoint/2010/main" val="3633642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4073" t="1617" b="3932"/>
          <a:stretch/>
        </p:blipFill>
        <p:spPr>
          <a:xfrm>
            <a:off x="-15241" y="247498"/>
            <a:ext cx="12219709" cy="6610502"/>
          </a:xfrm>
          <a:prstGeom prst="rect">
            <a:avLst/>
          </a:prstGeom>
        </p:spPr>
      </p:pic>
    </p:spTree>
    <p:extLst>
      <p:ext uri="{BB962C8B-B14F-4D97-AF65-F5344CB8AC3E}">
        <p14:creationId xmlns:p14="http://schemas.microsoft.com/office/powerpoint/2010/main" val="8019110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32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7" y="2419350"/>
            <a:ext cx="10509598" cy="271621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74579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3200" b="0" i="0">
                <a:solidFill>
                  <a:srgbClr val="24A1A8"/>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281382"/>
            <a:ext cx="10641487" cy="461665"/>
          </a:xfrm>
          <a:prstGeom prst="rect">
            <a:avLst/>
          </a:prstGeom>
          <a:noFill/>
        </p:spPr>
        <p:txBody>
          <a:bodyPr wrap="square" rtlCol="0">
            <a:spAutoFit/>
          </a:bodyPr>
          <a:lstStyle/>
          <a:p>
            <a:r>
              <a:rPr lang="en-US" sz="2400" dirty="0" smtClean="0"/>
              <a:t>Click to add text</a:t>
            </a:r>
            <a:endParaRPr lang="en-US" sz="2400" dirty="0"/>
          </a:p>
        </p:txBody>
      </p:sp>
    </p:spTree>
    <p:extLst>
      <p:ext uri="{BB962C8B-B14F-4D97-AF65-F5344CB8AC3E}">
        <p14:creationId xmlns:p14="http://schemas.microsoft.com/office/powerpoint/2010/main" val="38172050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857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86036"/>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914400" y="2761673"/>
            <a:ext cx="7758545" cy="707886"/>
          </a:xfrm>
          <a:prstGeom prst="rect">
            <a:avLst/>
          </a:prstGeom>
          <a:noFill/>
        </p:spPr>
        <p:txBody>
          <a:bodyPr wrap="square" rtlCol="0">
            <a:spAutoFit/>
          </a:bodyPr>
          <a:lstStyle/>
          <a:p>
            <a:r>
              <a:rPr lang="en-US" sz="4000" dirty="0" smtClean="0">
                <a:solidFill>
                  <a:schemeClr val="bg1"/>
                </a:solidFill>
                <a:latin typeface="+mj-lt"/>
              </a:rPr>
              <a:t>Click to add section title</a:t>
            </a:r>
            <a:endParaRPr lang="en-US" sz="4000" dirty="0">
              <a:solidFill>
                <a:schemeClr val="bg1"/>
              </a:solidFill>
              <a:latin typeface="+mj-lt"/>
            </a:endParaRPr>
          </a:p>
        </p:txBody>
      </p:sp>
    </p:spTree>
    <p:extLst>
      <p:ext uri="{BB962C8B-B14F-4D97-AF65-F5344CB8AC3E}">
        <p14:creationId xmlns:p14="http://schemas.microsoft.com/office/powerpoint/2010/main" val="21169777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Autofit/>
          </a:bodyPr>
          <a:lstStyle>
            <a:lvl1pPr>
              <a:defRPr sz="32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6" y="2428875"/>
            <a:ext cx="10509598" cy="24109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60059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1097280"/>
            <a:ext cx="10515600" cy="491864"/>
          </a:xfrm>
        </p:spPr>
        <p:txBody>
          <a:bodyPr anchor="t">
            <a:noAutofit/>
          </a:bodyPr>
          <a:lstStyle>
            <a:lvl1pPr>
              <a:defRPr sz="3200" b="1" i="0">
                <a:solidFill>
                  <a:srgbClr val="D8603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078182"/>
            <a:ext cx="10509598" cy="461665"/>
          </a:xfrm>
          <a:prstGeom prst="rect">
            <a:avLst/>
          </a:prstGeom>
          <a:noFill/>
        </p:spPr>
        <p:txBody>
          <a:bodyPr wrap="square" rtlCol="0">
            <a:spAutoFit/>
          </a:bodyPr>
          <a:lstStyle/>
          <a:p>
            <a:r>
              <a:rPr lang="en-US" sz="2400" dirty="0" smtClean="0"/>
              <a:t>Click to add text</a:t>
            </a:r>
            <a:endParaRPr lang="en-US" sz="2400" dirty="0"/>
          </a:p>
        </p:txBody>
      </p:sp>
    </p:spTree>
    <p:extLst>
      <p:ext uri="{BB962C8B-B14F-4D97-AF65-F5344CB8AC3E}">
        <p14:creationId xmlns:p14="http://schemas.microsoft.com/office/powerpoint/2010/main" val="37791256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7603159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1D375A"/>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1D375A"/>
                </a:solidFill>
              </a:defRPr>
            </a:lvl1pPr>
          </a:lstStyle>
          <a:p>
            <a:fld id="{02752262-9B0A-E64D-B1C3-707FD47A2213}" type="slidenum">
              <a:rPr lang="en-US" smtClean="0"/>
              <a:pPr/>
              <a:t>‹#›</a:t>
            </a:fld>
            <a:endParaRPr lang="en-US" dirty="0"/>
          </a:p>
        </p:txBody>
      </p:sp>
      <p:sp>
        <p:nvSpPr>
          <p:cNvPr id="3" name="TextBox 2"/>
          <p:cNvSpPr txBox="1"/>
          <p:nvPr userDrawn="1"/>
        </p:nvSpPr>
        <p:spPr>
          <a:xfrm>
            <a:off x="840509" y="3232727"/>
            <a:ext cx="8977746" cy="707886"/>
          </a:xfrm>
          <a:prstGeom prst="rect">
            <a:avLst/>
          </a:prstGeom>
          <a:noFill/>
        </p:spPr>
        <p:txBody>
          <a:bodyPr wrap="square" rtlCol="0">
            <a:spAutoFit/>
          </a:bodyPr>
          <a:lstStyle/>
          <a:p>
            <a:r>
              <a:rPr lang="en-US" sz="4000" dirty="0" smtClean="0">
                <a:solidFill>
                  <a:schemeClr val="bg1"/>
                </a:solidFill>
                <a:latin typeface="+mj-lt"/>
              </a:rPr>
              <a:t>Click to add section title</a:t>
            </a:r>
            <a:endParaRPr lang="en-US" sz="4000" dirty="0">
              <a:solidFill>
                <a:schemeClr val="bg1"/>
              </a:solidFill>
              <a:latin typeface="+mj-lt"/>
            </a:endParaRPr>
          </a:p>
        </p:txBody>
      </p:sp>
    </p:spTree>
    <p:extLst>
      <p:ext uri="{BB962C8B-B14F-4D97-AF65-F5344CB8AC3E}">
        <p14:creationId xmlns:p14="http://schemas.microsoft.com/office/powerpoint/2010/main" val="14326754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9533851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096655"/>
            <a:ext cx="10589502" cy="461665"/>
          </a:xfrm>
          <a:prstGeom prst="rect">
            <a:avLst/>
          </a:prstGeom>
          <a:noFill/>
        </p:spPr>
        <p:txBody>
          <a:bodyPr wrap="square" rtlCol="0">
            <a:spAutoFit/>
          </a:bodyPr>
          <a:lstStyle/>
          <a:p>
            <a:r>
              <a:rPr lang="en-US" sz="2400" dirty="0" smtClean="0">
                <a:solidFill>
                  <a:schemeClr val="bg2">
                    <a:lumMod val="25000"/>
                  </a:schemeClr>
                </a:solidFill>
                <a:latin typeface="Calibri" panose="020F0502020204030204" pitchFamily="34" charset="0"/>
                <a:cs typeface="Calibri" panose="020F0502020204030204" pitchFamily="34" charset="0"/>
              </a:rPr>
              <a:t>Click to add text</a:t>
            </a:r>
            <a:endParaRPr lang="en-US" sz="24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751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822099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4000" b="0" i="0">
                <a:solidFill>
                  <a:srgbClr val="1D375A"/>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1D37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2963" y="2189163"/>
            <a:ext cx="10509250"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05680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7142828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31155432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2075493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5620159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a:p>
        </p:txBody>
      </p:sp>
    </p:spTree>
    <p:extLst>
      <p:ext uri="{BB962C8B-B14F-4D97-AF65-F5344CB8AC3E}">
        <p14:creationId xmlns:p14="http://schemas.microsoft.com/office/powerpoint/2010/main" val="19616513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4089-D8FD-B8CD-9F2F-5C75AB84F5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B79A21-0001-1791-B53E-8D08E6226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C1F5CC-1BCD-3733-4E19-18EB29D6219E}"/>
              </a:ext>
            </a:extLst>
          </p:cNvPr>
          <p:cNvSpPr>
            <a:spLocks noGrp="1"/>
          </p:cNvSpPr>
          <p:nvPr>
            <p:ph type="dt" sz="half" idx="10"/>
          </p:nvPr>
        </p:nvSpPr>
        <p:spPr/>
        <p:txBody>
          <a:bodyPr/>
          <a:lstStyle/>
          <a:p>
            <a:fld id="{D8C1F448-CA67-4C38-8948-3ABCA3892BB1}" type="datetimeFigureOut">
              <a:rPr lang="en-US" smtClean="0"/>
              <a:t>6/8/2023</a:t>
            </a:fld>
            <a:endParaRPr lang="en-US"/>
          </a:p>
        </p:txBody>
      </p:sp>
      <p:sp>
        <p:nvSpPr>
          <p:cNvPr id="5" name="Footer Placeholder 4">
            <a:extLst>
              <a:ext uri="{FF2B5EF4-FFF2-40B4-BE49-F238E27FC236}">
                <a16:creationId xmlns:a16="http://schemas.microsoft.com/office/drawing/2014/main" id="{8D9F03B9-33D3-81CE-550D-921785614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19F2A-45B4-144D-4E30-E36681FB5D0E}"/>
              </a:ext>
            </a:extLst>
          </p:cNvPr>
          <p:cNvSpPr>
            <a:spLocks noGrp="1"/>
          </p:cNvSpPr>
          <p:nvPr>
            <p:ph type="sldNum" sz="quarter" idx="12"/>
          </p:nvPr>
        </p:nvSpPr>
        <p:spPr/>
        <p:txBody>
          <a:bodyPr/>
          <a:lstStyle/>
          <a:p>
            <a:fld id="{EBF4502D-9A96-44EE-A352-0D24F734CF68}" type="slidenum">
              <a:rPr lang="en-US" smtClean="0"/>
              <a:t>‹#›</a:t>
            </a:fld>
            <a:endParaRPr lang="en-US"/>
          </a:p>
        </p:txBody>
      </p:sp>
    </p:spTree>
    <p:extLst>
      <p:ext uri="{BB962C8B-B14F-4D97-AF65-F5344CB8AC3E}">
        <p14:creationId xmlns:p14="http://schemas.microsoft.com/office/powerpoint/2010/main" val="3599278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ingle White">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022FA9-3A8A-7249-ABA2-7546E3F3FD2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33" b="2292"/>
          <a:stretch/>
        </p:blipFill>
        <p:spPr bwMode="auto">
          <a:xfrm>
            <a:off x="0" y="0"/>
            <a:ext cx="12192000" cy="16906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1BC6040-9C1F-B641-8FFE-4CF9A556A433}"/>
              </a:ext>
            </a:extLst>
          </p:cNvPr>
          <p:cNvSpPr>
            <a:spLocks noGrp="1"/>
          </p:cNvSpPr>
          <p:nvPr>
            <p:ph idx="1"/>
          </p:nvPr>
        </p:nvSpPr>
        <p:spPr>
          <a:xfrm>
            <a:off x="820270" y="1825624"/>
            <a:ext cx="10533529" cy="4803775"/>
          </a:xfrm>
          <a:solidFill>
            <a:schemeClr val="bg1"/>
          </a:solidFill>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9509C33B-E4C6-B943-8B5C-7586A4FFA198}"/>
              </a:ext>
            </a:extLst>
          </p:cNvPr>
          <p:cNvPicPr>
            <a:picLocks noChangeAspect="1"/>
          </p:cNvPicPr>
          <p:nvPr userDrawn="1"/>
        </p:nvPicPr>
        <p:blipFill>
          <a:blip r:embed="rId3"/>
          <a:stretch>
            <a:fillRect/>
          </a:stretch>
        </p:blipFill>
        <p:spPr>
          <a:xfrm>
            <a:off x="10296281" y="5994399"/>
            <a:ext cx="1587500" cy="635000"/>
          </a:xfrm>
          <a:prstGeom prst="rect">
            <a:avLst/>
          </a:prstGeom>
        </p:spPr>
      </p:pic>
      <p:sp>
        <p:nvSpPr>
          <p:cNvPr id="9" name="Title 1">
            <a:extLst>
              <a:ext uri="{FF2B5EF4-FFF2-40B4-BE49-F238E27FC236}">
                <a16:creationId xmlns:a16="http://schemas.microsoft.com/office/drawing/2014/main" id="{712E0FDA-A971-384E-B601-6DDBA46EE8BB}"/>
              </a:ext>
            </a:extLst>
          </p:cNvPr>
          <p:cNvSpPr>
            <a:spLocks noGrp="1"/>
          </p:cNvSpPr>
          <p:nvPr>
            <p:ph type="title"/>
          </p:nvPr>
        </p:nvSpPr>
        <p:spPr>
          <a:xfrm>
            <a:off x="820270" y="0"/>
            <a:ext cx="10533530" cy="1690688"/>
          </a:xfrm>
          <a:solidFill>
            <a:srgbClr val="0C3E72"/>
          </a:solidFill>
        </p:spPr>
        <p:txBody>
          <a:bodyPr/>
          <a:lstStyle>
            <a:lvl1pPr>
              <a:defRPr>
                <a:solidFill>
                  <a:schemeClr val="bg1"/>
                </a:solidFill>
                <a:latin typeface="Montserrat" pitchFamily="2" charset="77"/>
              </a:defRPr>
            </a:lvl1pPr>
          </a:lstStyle>
          <a:p>
            <a:r>
              <a:rPr lang="en-US"/>
              <a:t>Click to edit Master title style</a:t>
            </a:r>
          </a:p>
        </p:txBody>
      </p:sp>
    </p:spTree>
    <p:extLst>
      <p:ext uri="{BB962C8B-B14F-4D97-AF65-F5344CB8AC3E}">
        <p14:creationId xmlns:p14="http://schemas.microsoft.com/office/powerpoint/2010/main" val="1564147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60557" y="-66612"/>
            <a:ext cx="12192000" cy="6858000"/>
          </a:xfrm>
          <a:prstGeom prst="rect">
            <a:avLst/>
          </a:prstGeom>
          <a:solidFill>
            <a:srgbClr val="AED476"/>
          </a:solidFill>
          <a:ln>
            <a:solidFill>
              <a:srgbClr val="AED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750077" y="4822992"/>
            <a:ext cx="8746354" cy="1325563"/>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5569" y="122828"/>
            <a:ext cx="8800862" cy="4756058"/>
          </a:xfrm>
          <a:prstGeom prst="rect">
            <a:avLst/>
          </a:prstGeom>
        </p:spPr>
      </p:pic>
      <p:sp>
        <p:nvSpPr>
          <p:cNvPr id="9" name="Rectangle 8"/>
          <p:cNvSpPr/>
          <p:nvPr userDrawn="1"/>
        </p:nvSpPr>
        <p:spPr>
          <a:xfrm>
            <a:off x="8134373" y="3517230"/>
            <a:ext cx="2263142" cy="1211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Logo&#10;&#10;Description automatically generated">
            <a:extLst>
              <a:ext uri="{FF2B5EF4-FFF2-40B4-BE49-F238E27FC236}">
                <a16:creationId xmlns:a16="http://schemas.microsoft.com/office/drawing/2014/main" id="{79D9C448-4DFF-50A6-A4B3-20C14335BA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3614" y="3734131"/>
            <a:ext cx="2284665" cy="777240"/>
          </a:xfrm>
          <a:prstGeom prst="rect">
            <a:avLst/>
          </a:prstGeom>
        </p:spPr>
      </p:pic>
    </p:spTree>
    <p:extLst>
      <p:ext uri="{BB962C8B-B14F-4D97-AF65-F5344CB8AC3E}">
        <p14:creationId xmlns:p14="http://schemas.microsoft.com/office/powerpoint/2010/main" val="51528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defRPr>
            </a:lvl1pPr>
          </a:lstStyle>
          <a:p>
            <a:fld id="{02752262-9B0A-E64D-B1C3-707FD47A2213}" type="slidenum">
              <a:rPr lang="en-US" smtClean="0"/>
              <a:pPr/>
              <a:t>‹#›</a:t>
            </a:fld>
            <a:endParaRPr lang="en-US" dirty="0"/>
          </a:p>
        </p:txBody>
      </p:sp>
      <p:sp>
        <p:nvSpPr>
          <p:cNvPr id="3" name="TextBox 2"/>
          <p:cNvSpPr txBox="1"/>
          <p:nvPr userDrawn="1"/>
        </p:nvSpPr>
        <p:spPr>
          <a:xfrm>
            <a:off x="1043709" y="2752436"/>
            <a:ext cx="8488218" cy="707886"/>
          </a:xfrm>
          <a:prstGeom prst="rect">
            <a:avLst/>
          </a:prstGeom>
          <a:noFill/>
        </p:spPr>
        <p:txBody>
          <a:bodyPr wrap="square" rtlCol="0">
            <a:spAutoFit/>
          </a:bodyPr>
          <a:lstStyle/>
          <a:p>
            <a:r>
              <a:rPr lang="en-US" sz="4000" dirty="0" smtClean="0">
                <a:solidFill>
                  <a:schemeClr val="bg1"/>
                </a:solidFill>
                <a:latin typeface="+mj-lt"/>
              </a:rPr>
              <a:t>Click to add section title</a:t>
            </a:r>
            <a:endParaRPr lang="en-US" sz="4000" dirty="0">
              <a:solidFill>
                <a:schemeClr val="bg1"/>
              </a:solidFill>
              <a:latin typeface="+mj-lt"/>
            </a:endParaRPr>
          </a:p>
        </p:txBody>
      </p:sp>
    </p:spTree>
    <p:extLst>
      <p:ext uri="{BB962C8B-B14F-4D97-AF65-F5344CB8AC3E}">
        <p14:creationId xmlns:p14="http://schemas.microsoft.com/office/powerpoint/2010/main" val="27123903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48678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6844"/>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37172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
        <p:nvSpPr>
          <p:cNvPr id="7" name="Rectangle 6"/>
          <p:cNvSpPr/>
          <p:nvPr userDrawn="1"/>
        </p:nvSpPr>
        <p:spPr>
          <a:xfrm>
            <a:off x="0" y="6724"/>
            <a:ext cx="12192000" cy="1161691"/>
          </a:xfrm>
          <a:prstGeom prst="rect">
            <a:avLst/>
          </a:prstGeom>
          <a:solidFill>
            <a:srgbClr val="005496"/>
          </a:solidFill>
          <a:ln>
            <a:solidFill>
              <a:srgbClr val="005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3685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0101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79837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76822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60748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2456" y="-146849"/>
            <a:ext cx="10514012"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183188" y="1453351"/>
            <a:ext cx="6172200" cy="4407699"/>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453351"/>
            <a:ext cx="3932237" cy="4415637"/>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1385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71072"/>
            <a:ext cx="10514012" cy="1600200"/>
          </a:xfrm>
        </p:spPr>
        <p:txBody>
          <a:bodyPr anchor="b"/>
          <a:lstStyle>
            <a:lvl1pPr>
              <a:defRPr sz="32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1429128"/>
            <a:ext cx="6172200" cy="4431922"/>
          </a:xfrm>
        </p:spPr>
        <p:txBody>
          <a:bodyPr anchor="t"/>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1429128"/>
            <a:ext cx="3932237" cy="4439860"/>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C5A600E-13E7-4482-98C7-F047CECF3327}" type="datetimeFigureOut">
              <a:rPr lang="en-US" smtClean="0"/>
              <a:pPr/>
              <a:t>6/8/2023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D8B2D6D-551A-4130-A7DC-87CA3FD8E7B9}" type="slidenum">
              <a:rPr lang="en-US" smtClean="0"/>
              <a:pPr/>
              <a:t>‹#›</a:t>
            </a:fld>
            <a:endParaRPr lang="en-US" dirty="0"/>
          </a:p>
        </p:txBody>
      </p:sp>
    </p:spTree>
    <p:extLst>
      <p:ext uri="{BB962C8B-B14F-4D97-AF65-F5344CB8AC3E}">
        <p14:creationId xmlns:p14="http://schemas.microsoft.com/office/powerpoint/2010/main" val="427081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
          <p:cNvSpPr/>
          <p:nvPr/>
        </p:nvSpPr>
        <p:spPr>
          <a:xfrm>
            <a:off x="0" y="0"/>
            <a:ext cx="12192000" cy="1697544"/>
          </a:xfrm>
          <a:prstGeom prst="rect">
            <a:avLst/>
          </a:prstGeom>
          <a:solidFill>
            <a:srgbClr val="1C365F">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9" name="Google Shape;29;p3"/>
          <p:cNvSpPr txBox="1">
            <a:spLocks noGrp="1"/>
          </p:cNvSpPr>
          <p:nvPr>
            <p:ph type="title"/>
          </p:nvPr>
        </p:nvSpPr>
        <p:spPr>
          <a:xfrm>
            <a:off x="838200" y="365127"/>
            <a:ext cx="900389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Gill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838200" y="1825626"/>
            <a:ext cx="9003890" cy="4112255"/>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20040" algn="l">
              <a:lnSpc>
                <a:spcPct val="90000"/>
              </a:lnSpc>
              <a:spcBef>
                <a:spcPts val="375"/>
              </a:spcBef>
              <a:spcAft>
                <a:spcPts val="0"/>
              </a:spcAft>
              <a:buSzPts val="144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32" name="Google Shape;32;p3"/>
          <p:cNvGrpSpPr/>
          <p:nvPr/>
        </p:nvGrpSpPr>
        <p:grpSpPr>
          <a:xfrm>
            <a:off x="838201" y="6030348"/>
            <a:ext cx="10515601" cy="0"/>
            <a:chOff x="628649" y="4921321"/>
            <a:chExt cx="7886701" cy="0"/>
          </a:xfrm>
        </p:grpSpPr>
        <p:cxnSp>
          <p:nvCxnSpPr>
            <p:cNvPr id="33" name="Google Shape;33;p3"/>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34" name="Google Shape;34;p3"/>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35" name="Google Shape;35;p3"/>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36" name="Google Shape;36;p3"/>
          <p:cNvPicPr preferRelativeResize="0"/>
          <p:nvPr/>
        </p:nvPicPr>
        <p:blipFill rotWithShape="1">
          <a:blip r:embed="rId2">
            <a:alphaModFix/>
          </a:blip>
          <a:srcRect/>
          <a:stretch/>
        </p:blipFill>
        <p:spPr>
          <a:xfrm>
            <a:off x="838201" y="6158422"/>
            <a:ext cx="843115" cy="462374"/>
          </a:xfrm>
          <a:prstGeom prst="rect">
            <a:avLst/>
          </a:prstGeom>
          <a:noFill/>
          <a:ln>
            <a:noFill/>
          </a:ln>
        </p:spPr>
      </p:pic>
      <p:pic>
        <p:nvPicPr>
          <p:cNvPr id="37" name="Google Shape;37;p3"/>
          <p:cNvPicPr preferRelativeResize="0"/>
          <p:nvPr/>
        </p:nvPicPr>
        <p:blipFill rotWithShape="1">
          <a:blip r:embed="rId3">
            <a:alphaModFix/>
          </a:blip>
          <a:srcRect/>
          <a:stretch/>
        </p:blipFill>
        <p:spPr>
          <a:xfrm>
            <a:off x="10212520" y="287391"/>
            <a:ext cx="1711943" cy="2806598"/>
          </a:xfrm>
          <a:prstGeom prst="rect">
            <a:avLst/>
          </a:prstGeom>
          <a:noFill/>
          <a:ln>
            <a:noFill/>
          </a:ln>
        </p:spPr>
      </p:pic>
    </p:spTree>
    <p:extLst>
      <p:ext uri="{BB962C8B-B14F-4D97-AF65-F5344CB8AC3E}">
        <p14:creationId xmlns:p14="http://schemas.microsoft.com/office/powerpoint/2010/main" val="7770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E19D39"/>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11" name="Text Placeholder 10"/>
          <p:cNvSpPr>
            <a:spLocks noGrp="1"/>
          </p:cNvSpPr>
          <p:nvPr>
            <p:ph type="body" sz="quarter" idx="13"/>
          </p:nvPr>
        </p:nvSpPr>
        <p:spPr>
          <a:xfrm>
            <a:off x="842963" y="1966913"/>
            <a:ext cx="10509250" cy="3417887"/>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676328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Gill San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620"/>
              <a:buNone/>
              <a:defRPr sz="1800">
                <a:solidFill>
                  <a:srgbClr val="888888"/>
                </a:solidFill>
              </a:defRPr>
            </a:lvl1pPr>
            <a:lvl2pPr marL="914400" lvl="1" indent="-228600" algn="l">
              <a:lnSpc>
                <a:spcPct val="90000"/>
              </a:lnSpc>
              <a:spcBef>
                <a:spcPts val="375"/>
              </a:spcBef>
              <a:spcAft>
                <a:spcPts val="0"/>
              </a:spcAft>
              <a:buSzPts val="1200"/>
              <a:buNone/>
              <a:defRPr sz="1500">
                <a:solidFill>
                  <a:srgbClr val="888888"/>
                </a:solidFill>
              </a:defRPr>
            </a:lvl2pPr>
            <a:lvl3pPr marL="1371600" lvl="2" indent="-228600" algn="l">
              <a:lnSpc>
                <a:spcPct val="90000"/>
              </a:lnSpc>
              <a:spcBef>
                <a:spcPts val="400"/>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1" name="Google Shape;41;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42" name="Google Shape;42;p4"/>
          <p:cNvGrpSpPr/>
          <p:nvPr/>
        </p:nvGrpSpPr>
        <p:grpSpPr>
          <a:xfrm>
            <a:off x="838201" y="6030348"/>
            <a:ext cx="10515601" cy="0"/>
            <a:chOff x="628649" y="4921321"/>
            <a:chExt cx="7886701" cy="0"/>
          </a:xfrm>
        </p:grpSpPr>
        <p:cxnSp>
          <p:nvCxnSpPr>
            <p:cNvPr id="43" name="Google Shape;43;p4"/>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44" name="Google Shape;44;p4"/>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45" name="Google Shape;45;p4"/>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46" name="Google Shape;46;p4"/>
          <p:cNvPicPr preferRelativeResize="0"/>
          <p:nvPr/>
        </p:nvPicPr>
        <p:blipFill rotWithShape="1">
          <a:blip r:embed="rId2">
            <a:alphaModFix/>
          </a:blip>
          <a:srcRect/>
          <a:stretch/>
        </p:blipFill>
        <p:spPr>
          <a:xfrm>
            <a:off x="838201" y="6158422"/>
            <a:ext cx="843115" cy="462374"/>
          </a:xfrm>
          <a:prstGeom prst="rect">
            <a:avLst/>
          </a:prstGeom>
          <a:noFill/>
          <a:ln>
            <a:noFill/>
          </a:ln>
        </p:spPr>
      </p:pic>
    </p:spTree>
    <p:extLst>
      <p:ext uri="{BB962C8B-B14F-4D97-AF65-F5344CB8AC3E}">
        <p14:creationId xmlns:p14="http://schemas.microsoft.com/office/powerpoint/2010/main" val="3653769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
          <p:cNvSpPr txBox="1">
            <a:spLocks noGrp="1"/>
          </p:cNvSpPr>
          <p:nvPr>
            <p:ph type="body" idx="1"/>
          </p:nvPr>
        </p:nvSpPr>
        <p:spPr>
          <a:xfrm>
            <a:off x="857891" y="1825625"/>
            <a:ext cx="4412199" cy="387871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20040" algn="l">
              <a:lnSpc>
                <a:spcPct val="90000"/>
              </a:lnSpc>
              <a:spcBef>
                <a:spcPts val="375"/>
              </a:spcBef>
              <a:spcAft>
                <a:spcPts val="0"/>
              </a:spcAft>
              <a:buSzPts val="144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5"/>
          <p:cNvSpPr txBox="1">
            <a:spLocks noGrp="1"/>
          </p:cNvSpPr>
          <p:nvPr>
            <p:ph type="body" idx="2"/>
          </p:nvPr>
        </p:nvSpPr>
        <p:spPr>
          <a:xfrm>
            <a:off x="5767918" y="1825625"/>
            <a:ext cx="4351216" cy="387871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20040" algn="l">
              <a:lnSpc>
                <a:spcPct val="90000"/>
              </a:lnSpc>
              <a:spcBef>
                <a:spcPts val="375"/>
              </a:spcBef>
              <a:spcAft>
                <a:spcPts val="0"/>
              </a:spcAft>
              <a:buSzPts val="144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52" name="Google Shape;52;p5"/>
          <p:cNvGrpSpPr/>
          <p:nvPr/>
        </p:nvGrpSpPr>
        <p:grpSpPr>
          <a:xfrm>
            <a:off x="838201" y="6030348"/>
            <a:ext cx="10515601" cy="0"/>
            <a:chOff x="628649" y="4921321"/>
            <a:chExt cx="7886701" cy="0"/>
          </a:xfrm>
        </p:grpSpPr>
        <p:cxnSp>
          <p:nvCxnSpPr>
            <p:cNvPr id="53" name="Google Shape;53;p5"/>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54" name="Google Shape;54;p5"/>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55" name="Google Shape;55;p5"/>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56" name="Google Shape;56;p5"/>
          <p:cNvPicPr preferRelativeResize="0"/>
          <p:nvPr/>
        </p:nvPicPr>
        <p:blipFill rotWithShape="1">
          <a:blip r:embed="rId2">
            <a:alphaModFix/>
          </a:blip>
          <a:srcRect/>
          <a:stretch/>
        </p:blipFill>
        <p:spPr>
          <a:xfrm>
            <a:off x="838201" y="6158422"/>
            <a:ext cx="843115" cy="462374"/>
          </a:xfrm>
          <a:prstGeom prst="rect">
            <a:avLst/>
          </a:prstGeom>
          <a:noFill/>
          <a:ln>
            <a:noFill/>
          </a:ln>
        </p:spPr>
      </p:pic>
      <p:sp>
        <p:nvSpPr>
          <p:cNvPr id="57" name="Google Shape;57;p5"/>
          <p:cNvSpPr/>
          <p:nvPr/>
        </p:nvSpPr>
        <p:spPr>
          <a:xfrm>
            <a:off x="10427518" y="611646"/>
            <a:ext cx="1364404" cy="1745353"/>
          </a:xfrm>
          <a:custGeom>
            <a:avLst/>
            <a:gdLst/>
            <a:ahLst/>
            <a:cxnLst/>
            <a:rect l="l" t="t" r="r" b="b"/>
            <a:pathLst>
              <a:path w="1552442" h="2007493" extrusionOk="0">
                <a:moveTo>
                  <a:pt x="776221" y="125037"/>
                </a:moveTo>
                <a:lnTo>
                  <a:pt x="1329029" y="677845"/>
                </a:lnTo>
                <a:cubicBezTo>
                  <a:pt x="1416087" y="764903"/>
                  <a:pt x="1464015" y="880655"/>
                  <a:pt x="1464015" y="1003747"/>
                </a:cubicBezTo>
                <a:cubicBezTo>
                  <a:pt x="1464015" y="1126839"/>
                  <a:pt x="1416087" y="1242591"/>
                  <a:pt x="1329029" y="1329649"/>
                </a:cubicBezTo>
                <a:lnTo>
                  <a:pt x="776221" y="1882412"/>
                </a:lnTo>
                <a:lnTo>
                  <a:pt x="223413" y="1329649"/>
                </a:lnTo>
                <a:cubicBezTo>
                  <a:pt x="136356" y="1242591"/>
                  <a:pt x="88428" y="1126839"/>
                  <a:pt x="88428" y="1003747"/>
                </a:cubicBezTo>
                <a:cubicBezTo>
                  <a:pt x="88428" y="880655"/>
                  <a:pt x="136356" y="764903"/>
                  <a:pt x="223413" y="677845"/>
                </a:cubicBezTo>
                <a:lnTo>
                  <a:pt x="776221" y="125037"/>
                </a:lnTo>
                <a:moveTo>
                  <a:pt x="776221" y="0"/>
                </a:moveTo>
                <a:lnTo>
                  <a:pt x="160895" y="615327"/>
                </a:lnTo>
                <a:cubicBezTo>
                  <a:pt x="-53632" y="829853"/>
                  <a:pt x="-53632" y="1177641"/>
                  <a:pt x="160895" y="1392167"/>
                </a:cubicBezTo>
                <a:lnTo>
                  <a:pt x="776221" y="2007494"/>
                </a:lnTo>
                <a:lnTo>
                  <a:pt x="1391548" y="1392167"/>
                </a:lnTo>
                <a:cubicBezTo>
                  <a:pt x="1606074" y="1177641"/>
                  <a:pt x="1606074" y="829853"/>
                  <a:pt x="1391548" y="615327"/>
                </a:cubicBezTo>
                <a:lnTo>
                  <a:pt x="776221" y="0"/>
                </a:lnTo>
                <a:lnTo>
                  <a:pt x="776221" y="0"/>
                </a:lnTo>
                <a:close/>
              </a:path>
            </a:pathLst>
          </a:custGeom>
          <a:solidFill>
            <a:srgbClr val="854E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58" name="Google Shape;58;p5"/>
          <p:cNvPicPr preferRelativeResize="0"/>
          <p:nvPr/>
        </p:nvPicPr>
        <p:blipFill rotWithShape="1">
          <a:blip r:embed="rId3">
            <a:alphaModFix/>
          </a:blip>
          <a:srcRect/>
          <a:stretch/>
        </p:blipFill>
        <p:spPr>
          <a:xfrm>
            <a:off x="11137784" y="2266722"/>
            <a:ext cx="783679" cy="1011658"/>
          </a:xfrm>
          <a:prstGeom prst="rect">
            <a:avLst/>
          </a:prstGeom>
          <a:noFill/>
          <a:ln>
            <a:noFill/>
          </a:ln>
        </p:spPr>
      </p:pic>
      <p:pic>
        <p:nvPicPr>
          <p:cNvPr id="59" name="Google Shape;59;p5"/>
          <p:cNvPicPr preferRelativeResize="0"/>
          <p:nvPr/>
        </p:nvPicPr>
        <p:blipFill rotWithShape="1">
          <a:blip r:embed="rId3">
            <a:alphaModFix/>
          </a:blip>
          <a:srcRect/>
          <a:stretch/>
        </p:blipFill>
        <p:spPr>
          <a:xfrm>
            <a:off x="10885332" y="3185404"/>
            <a:ext cx="448777" cy="579331"/>
          </a:xfrm>
          <a:prstGeom prst="rect">
            <a:avLst/>
          </a:prstGeom>
          <a:noFill/>
          <a:ln>
            <a:noFill/>
          </a:ln>
        </p:spPr>
      </p:pic>
    </p:spTree>
    <p:extLst>
      <p:ext uri="{BB962C8B-B14F-4D97-AF65-F5344CB8AC3E}">
        <p14:creationId xmlns:p14="http://schemas.microsoft.com/office/powerpoint/2010/main" val="3124913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620"/>
              <a:buNone/>
              <a:defRPr sz="1800" b="1">
                <a:solidFill>
                  <a:schemeClr val="accent2"/>
                </a:solidFill>
              </a:defRPr>
            </a:lvl1pPr>
            <a:lvl2pPr marL="914400" lvl="1" indent="-228600" algn="l">
              <a:lnSpc>
                <a:spcPct val="90000"/>
              </a:lnSpc>
              <a:spcBef>
                <a:spcPts val="375"/>
              </a:spcBef>
              <a:spcAft>
                <a:spcPts val="0"/>
              </a:spcAft>
              <a:buSzPts val="1200"/>
              <a:buNone/>
              <a:defRPr sz="1500" b="1"/>
            </a:lvl2pPr>
            <a:lvl3pPr marL="1371600" lvl="2" indent="-228600" algn="l">
              <a:lnSpc>
                <a:spcPct val="90000"/>
              </a:lnSpc>
              <a:spcBef>
                <a:spcPts val="400"/>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6"/>
          <p:cNvSpPr txBox="1">
            <a:spLocks noGrp="1"/>
          </p:cNvSpPr>
          <p:nvPr>
            <p:ph type="body" idx="2"/>
          </p:nvPr>
        </p:nvSpPr>
        <p:spPr>
          <a:xfrm>
            <a:off x="839789" y="2505076"/>
            <a:ext cx="5157787" cy="3365957"/>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20040" algn="l">
              <a:lnSpc>
                <a:spcPct val="90000"/>
              </a:lnSpc>
              <a:spcBef>
                <a:spcPts val="375"/>
              </a:spcBef>
              <a:spcAft>
                <a:spcPts val="0"/>
              </a:spcAft>
              <a:buSzPts val="144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620"/>
              <a:buNone/>
              <a:defRPr sz="1800" b="1">
                <a:solidFill>
                  <a:schemeClr val="accent2"/>
                </a:solidFill>
              </a:defRPr>
            </a:lvl1pPr>
            <a:lvl2pPr marL="914400" lvl="1" indent="-228600" algn="l">
              <a:lnSpc>
                <a:spcPct val="90000"/>
              </a:lnSpc>
              <a:spcBef>
                <a:spcPts val="375"/>
              </a:spcBef>
              <a:spcAft>
                <a:spcPts val="0"/>
              </a:spcAft>
              <a:buSzPts val="1200"/>
              <a:buNone/>
              <a:defRPr sz="1500" b="1"/>
            </a:lvl2pPr>
            <a:lvl3pPr marL="1371600" lvl="2" indent="-228600" algn="l">
              <a:lnSpc>
                <a:spcPct val="90000"/>
              </a:lnSpc>
              <a:spcBef>
                <a:spcPts val="400"/>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6"/>
          <p:cNvSpPr txBox="1">
            <a:spLocks noGrp="1"/>
          </p:cNvSpPr>
          <p:nvPr>
            <p:ph type="body" idx="4"/>
          </p:nvPr>
        </p:nvSpPr>
        <p:spPr>
          <a:xfrm>
            <a:off x="6172201" y="2505075"/>
            <a:ext cx="5183188" cy="3397198"/>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750"/>
              </a:spcBef>
              <a:spcAft>
                <a:spcPts val="0"/>
              </a:spcAft>
              <a:buSzPts val="1620"/>
              <a:buChar char="■"/>
              <a:defRPr/>
            </a:lvl1pPr>
            <a:lvl2pPr marL="914400" lvl="1" indent="-320040" algn="l">
              <a:lnSpc>
                <a:spcPct val="90000"/>
              </a:lnSpc>
              <a:spcBef>
                <a:spcPts val="375"/>
              </a:spcBef>
              <a:spcAft>
                <a:spcPts val="0"/>
              </a:spcAft>
              <a:buSzPts val="1440"/>
              <a:buChar char="■"/>
              <a:defRPr/>
            </a:lvl2pPr>
            <a:lvl3pPr marL="1371600" lvl="2" indent="-342900" algn="l">
              <a:lnSpc>
                <a:spcPct val="90000"/>
              </a:lnSpc>
              <a:spcBef>
                <a:spcPts val="4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67" name="Google Shape;67;p6"/>
          <p:cNvGrpSpPr/>
          <p:nvPr/>
        </p:nvGrpSpPr>
        <p:grpSpPr>
          <a:xfrm>
            <a:off x="838201" y="6030348"/>
            <a:ext cx="10515601" cy="0"/>
            <a:chOff x="628649" y="4921321"/>
            <a:chExt cx="7886701" cy="0"/>
          </a:xfrm>
        </p:grpSpPr>
        <p:cxnSp>
          <p:nvCxnSpPr>
            <p:cNvPr id="68" name="Google Shape;68;p6"/>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69" name="Google Shape;69;p6"/>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70" name="Google Shape;70;p6"/>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71" name="Google Shape;71;p6"/>
          <p:cNvPicPr preferRelativeResize="0"/>
          <p:nvPr/>
        </p:nvPicPr>
        <p:blipFill rotWithShape="1">
          <a:blip r:embed="rId2">
            <a:alphaModFix/>
          </a:blip>
          <a:srcRect/>
          <a:stretch/>
        </p:blipFill>
        <p:spPr>
          <a:xfrm>
            <a:off x="838201" y="6158422"/>
            <a:ext cx="843115" cy="462374"/>
          </a:xfrm>
          <a:prstGeom prst="rect">
            <a:avLst/>
          </a:prstGeom>
          <a:noFill/>
          <a:ln>
            <a:noFill/>
          </a:ln>
        </p:spPr>
      </p:pic>
    </p:spTree>
    <p:extLst>
      <p:ext uri="{BB962C8B-B14F-4D97-AF65-F5344CB8AC3E}">
        <p14:creationId xmlns:p14="http://schemas.microsoft.com/office/powerpoint/2010/main" val="1512774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75" name="Google Shape;75;p7"/>
          <p:cNvGrpSpPr/>
          <p:nvPr/>
        </p:nvGrpSpPr>
        <p:grpSpPr>
          <a:xfrm>
            <a:off x="838201" y="6030348"/>
            <a:ext cx="10515601" cy="0"/>
            <a:chOff x="628649" y="4921321"/>
            <a:chExt cx="7886701" cy="0"/>
          </a:xfrm>
        </p:grpSpPr>
        <p:cxnSp>
          <p:nvCxnSpPr>
            <p:cNvPr id="76" name="Google Shape;76;p7"/>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77" name="Google Shape;77;p7"/>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78" name="Google Shape;78;p7"/>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79" name="Google Shape;79;p7"/>
          <p:cNvPicPr preferRelativeResize="0"/>
          <p:nvPr/>
        </p:nvPicPr>
        <p:blipFill rotWithShape="1">
          <a:blip r:embed="rId2">
            <a:alphaModFix/>
          </a:blip>
          <a:srcRect/>
          <a:stretch/>
        </p:blipFill>
        <p:spPr>
          <a:xfrm>
            <a:off x="838201" y="6158422"/>
            <a:ext cx="843115" cy="462374"/>
          </a:xfrm>
          <a:prstGeom prst="rect">
            <a:avLst/>
          </a:prstGeom>
          <a:noFill/>
          <a:ln>
            <a:noFill/>
          </a:ln>
        </p:spPr>
      </p:pic>
    </p:spTree>
    <p:extLst>
      <p:ext uri="{BB962C8B-B14F-4D97-AF65-F5344CB8AC3E}">
        <p14:creationId xmlns:p14="http://schemas.microsoft.com/office/powerpoint/2010/main" val="4213093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82" name="Google Shape;82;p8"/>
          <p:cNvGrpSpPr/>
          <p:nvPr/>
        </p:nvGrpSpPr>
        <p:grpSpPr>
          <a:xfrm>
            <a:off x="838201" y="6030348"/>
            <a:ext cx="10515601" cy="0"/>
            <a:chOff x="628649" y="4921321"/>
            <a:chExt cx="7886701" cy="0"/>
          </a:xfrm>
        </p:grpSpPr>
        <p:cxnSp>
          <p:nvCxnSpPr>
            <p:cNvPr id="83" name="Google Shape;83;p8"/>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84" name="Google Shape;84;p8"/>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85" name="Google Shape;85;p8"/>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86" name="Google Shape;86;p8"/>
          <p:cNvPicPr preferRelativeResize="0"/>
          <p:nvPr/>
        </p:nvPicPr>
        <p:blipFill rotWithShape="1">
          <a:blip r:embed="rId2">
            <a:alphaModFix/>
          </a:blip>
          <a:srcRect/>
          <a:stretch/>
        </p:blipFill>
        <p:spPr>
          <a:xfrm>
            <a:off x="838201" y="6158422"/>
            <a:ext cx="843115" cy="462374"/>
          </a:xfrm>
          <a:prstGeom prst="rect">
            <a:avLst/>
          </a:prstGeom>
          <a:noFill/>
          <a:ln>
            <a:noFill/>
          </a:ln>
        </p:spPr>
      </p:pic>
    </p:spTree>
    <p:extLst>
      <p:ext uri="{BB962C8B-B14F-4D97-AF65-F5344CB8AC3E}">
        <p14:creationId xmlns:p14="http://schemas.microsoft.com/office/powerpoint/2010/main" val="3639761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Gill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365760" algn="l">
              <a:lnSpc>
                <a:spcPct val="90000"/>
              </a:lnSpc>
              <a:spcBef>
                <a:spcPts val="750"/>
              </a:spcBef>
              <a:spcAft>
                <a:spcPts val="0"/>
              </a:spcAft>
              <a:buSzPts val="2160"/>
              <a:buChar char="■"/>
              <a:defRPr sz="2400"/>
            </a:lvl1pPr>
            <a:lvl2pPr marL="914400" lvl="1" indent="-335280" algn="l">
              <a:lnSpc>
                <a:spcPct val="90000"/>
              </a:lnSpc>
              <a:spcBef>
                <a:spcPts val="375"/>
              </a:spcBef>
              <a:spcAft>
                <a:spcPts val="0"/>
              </a:spcAft>
              <a:buSzPts val="168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0" name="Google Shape;90;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080"/>
              <a:buNone/>
              <a:defRPr sz="1200"/>
            </a:lvl1pPr>
            <a:lvl2pPr marL="914400" lvl="1" indent="-228600" algn="l">
              <a:lnSpc>
                <a:spcPct val="90000"/>
              </a:lnSpc>
              <a:spcBef>
                <a:spcPts val="375"/>
              </a:spcBef>
              <a:spcAft>
                <a:spcPts val="0"/>
              </a:spcAft>
              <a:buSzPts val="840"/>
              <a:buNone/>
              <a:defRPr sz="105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1" name="Google Shape;91;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92" name="Google Shape;92;p9"/>
          <p:cNvGrpSpPr/>
          <p:nvPr/>
        </p:nvGrpSpPr>
        <p:grpSpPr>
          <a:xfrm>
            <a:off x="838201" y="6030348"/>
            <a:ext cx="10515601" cy="0"/>
            <a:chOff x="628649" y="4921321"/>
            <a:chExt cx="7886701" cy="0"/>
          </a:xfrm>
        </p:grpSpPr>
        <p:cxnSp>
          <p:nvCxnSpPr>
            <p:cNvPr id="93" name="Google Shape;93;p9"/>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94" name="Google Shape;94;p9"/>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95" name="Google Shape;95;p9"/>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96" name="Google Shape;96;p9"/>
          <p:cNvPicPr preferRelativeResize="0"/>
          <p:nvPr/>
        </p:nvPicPr>
        <p:blipFill rotWithShape="1">
          <a:blip r:embed="rId2">
            <a:alphaModFix/>
          </a:blip>
          <a:srcRect/>
          <a:stretch/>
        </p:blipFill>
        <p:spPr>
          <a:xfrm>
            <a:off x="838201" y="6158422"/>
            <a:ext cx="843115" cy="462374"/>
          </a:xfrm>
          <a:prstGeom prst="rect">
            <a:avLst/>
          </a:prstGeom>
          <a:noFill/>
          <a:ln>
            <a:noFill/>
          </a:ln>
        </p:spPr>
      </p:pic>
    </p:spTree>
    <p:extLst>
      <p:ext uri="{BB962C8B-B14F-4D97-AF65-F5344CB8AC3E}">
        <p14:creationId xmlns:p14="http://schemas.microsoft.com/office/powerpoint/2010/main" val="1484985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7"/>
        <p:cNvGrpSpPr/>
        <p:nvPr/>
      </p:nvGrpSpPr>
      <p:grpSpPr>
        <a:xfrm>
          <a:off x="0" y="0"/>
          <a:ext cx="0" cy="0"/>
          <a:chOff x="0" y="0"/>
          <a:chExt cx="0" cy="0"/>
        </a:xfrm>
      </p:grpSpPr>
      <p:sp>
        <p:nvSpPr>
          <p:cNvPr id="98" name="Google Shape;9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Gill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0"/>
          <p:cNvSpPr>
            <a:spLocks noGrp="1"/>
          </p:cNvSpPr>
          <p:nvPr>
            <p:ph type="pic" idx="2"/>
          </p:nvPr>
        </p:nvSpPr>
        <p:spPr>
          <a:xfrm>
            <a:off x="5183188" y="987427"/>
            <a:ext cx="6172200" cy="4873625"/>
          </a:xfrm>
          <a:prstGeom prst="rect">
            <a:avLst/>
          </a:prstGeom>
          <a:noFill/>
          <a:ln>
            <a:noFill/>
          </a:ln>
        </p:spPr>
      </p:sp>
      <p:sp>
        <p:nvSpPr>
          <p:cNvPr id="100" name="Google Shape;100;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080"/>
              <a:buNone/>
              <a:defRPr sz="1200"/>
            </a:lvl1pPr>
            <a:lvl2pPr marL="914400" lvl="1" indent="-228600" algn="l">
              <a:lnSpc>
                <a:spcPct val="90000"/>
              </a:lnSpc>
              <a:spcBef>
                <a:spcPts val="375"/>
              </a:spcBef>
              <a:spcAft>
                <a:spcPts val="0"/>
              </a:spcAft>
              <a:buSzPts val="840"/>
              <a:buNone/>
              <a:defRPr sz="105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1" name="Google Shape;101;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102" name="Google Shape;102;p10"/>
          <p:cNvGrpSpPr/>
          <p:nvPr/>
        </p:nvGrpSpPr>
        <p:grpSpPr>
          <a:xfrm>
            <a:off x="838201" y="6030348"/>
            <a:ext cx="10515601" cy="0"/>
            <a:chOff x="628649" y="4921321"/>
            <a:chExt cx="7886701" cy="0"/>
          </a:xfrm>
        </p:grpSpPr>
        <p:cxnSp>
          <p:nvCxnSpPr>
            <p:cNvPr id="103" name="Google Shape;103;p10"/>
            <p:cNvCxnSpPr/>
            <p:nvPr/>
          </p:nvCxnSpPr>
          <p:spPr>
            <a:xfrm>
              <a:off x="628649" y="4921321"/>
              <a:ext cx="6542713" cy="0"/>
            </a:xfrm>
            <a:prstGeom prst="straightConnector1">
              <a:avLst/>
            </a:prstGeom>
            <a:noFill/>
            <a:ln w="38100" cap="flat" cmpd="sng">
              <a:solidFill>
                <a:schemeClr val="accent1"/>
              </a:solidFill>
              <a:prstDash val="solid"/>
              <a:miter lim="800000"/>
              <a:headEnd type="none" w="sm" len="sm"/>
              <a:tailEnd type="none" w="sm" len="sm"/>
            </a:ln>
          </p:spPr>
        </p:cxnSp>
        <p:cxnSp>
          <p:nvCxnSpPr>
            <p:cNvPr id="104" name="Google Shape;104;p10"/>
            <p:cNvCxnSpPr/>
            <p:nvPr/>
          </p:nvCxnSpPr>
          <p:spPr>
            <a:xfrm rot="10800000">
              <a:off x="7171362" y="4921321"/>
              <a:ext cx="667820" cy="0"/>
            </a:xfrm>
            <a:prstGeom prst="straightConnector1">
              <a:avLst/>
            </a:prstGeom>
            <a:noFill/>
            <a:ln w="38100" cap="flat" cmpd="sng">
              <a:solidFill>
                <a:schemeClr val="accent2"/>
              </a:solidFill>
              <a:prstDash val="solid"/>
              <a:miter lim="800000"/>
              <a:headEnd type="none" w="sm" len="sm"/>
              <a:tailEnd type="none" w="sm" len="sm"/>
            </a:ln>
          </p:spPr>
        </p:cxnSp>
        <p:cxnSp>
          <p:nvCxnSpPr>
            <p:cNvPr id="105" name="Google Shape;105;p10"/>
            <p:cNvCxnSpPr/>
            <p:nvPr/>
          </p:nvCxnSpPr>
          <p:spPr>
            <a:xfrm rot="10800000">
              <a:off x="7839182" y="4921321"/>
              <a:ext cx="676168" cy="0"/>
            </a:xfrm>
            <a:prstGeom prst="straightConnector1">
              <a:avLst/>
            </a:prstGeom>
            <a:noFill/>
            <a:ln w="38100" cap="flat" cmpd="sng">
              <a:solidFill>
                <a:schemeClr val="accent3"/>
              </a:solidFill>
              <a:prstDash val="solid"/>
              <a:miter lim="800000"/>
              <a:headEnd type="none" w="sm" len="sm"/>
              <a:tailEnd type="none" w="sm" len="sm"/>
            </a:ln>
          </p:spPr>
        </p:cxnSp>
      </p:grpSp>
      <p:pic>
        <p:nvPicPr>
          <p:cNvPr id="106" name="Google Shape;106;p10"/>
          <p:cNvPicPr preferRelativeResize="0"/>
          <p:nvPr/>
        </p:nvPicPr>
        <p:blipFill rotWithShape="1">
          <a:blip r:embed="rId2">
            <a:alphaModFix/>
          </a:blip>
          <a:srcRect/>
          <a:stretch/>
        </p:blipFill>
        <p:spPr>
          <a:xfrm>
            <a:off x="838201" y="6158422"/>
            <a:ext cx="843115" cy="462374"/>
          </a:xfrm>
          <a:prstGeom prst="rect">
            <a:avLst/>
          </a:prstGeom>
          <a:noFill/>
          <a:ln>
            <a:noFill/>
          </a:ln>
        </p:spPr>
      </p:pic>
    </p:spTree>
    <p:extLst>
      <p:ext uri="{BB962C8B-B14F-4D97-AF65-F5344CB8AC3E}">
        <p14:creationId xmlns:p14="http://schemas.microsoft.com/office/powerpoint/2010/main" val="2611881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9582FF-15A9-4C42-8068-13042CAEA7F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4039372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582FF-15A9-4C42-8068-13042CAEA7F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3341020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9582FF-15A9-4C42-8068-13042CAEA7F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3502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defRPr>
            </a:lvl1pPr>
          </a:lstStyle>
          <a:p>
            <a:fld id="{02752262-9B0A-E64D-B1C3-707FD47A2213}" type="slidenum">
              <a:rPr lang="en-US" smtClean="0"/>
              <a:pPr/>
              <a:t>‹#›</a:t>
            </a:fld>
            <a:endParaRPr lang="en-US" dirty="0"/>
          </a:p>
        </p:txBody>
      </p:sp>
      <p:sp>
        <p:nvSpPr>
          <p:cNvPr id="5" name="Text Placeholder 4"/>
          <p:cNvSpPr>
            <a:spLocks noGrp="1"/>
          </p:cNvSpPr>
          <p:nvPr>
            <p:ph type="body" sz="quarter" idx="13" hasCustomPrompt="1"/>
          </p:nvPr>
        </p:nvSpPr>
        <p:spPr>
          <a:xfrm>
            <a:off x="1090613" y="2854325"/>
            <a:ext cx="8580437" cy="969963"/>
          </a:xfrm>
        </p:spPr>
        <p:txBody>
          <a:bodyPr>
            <a:normAutofit/>
          </a:bodyPr>
          <a:lstStyle>
            <a:lvl1pPr marL="0" indent="0">
              <a:buNone/>
              <a:defRPr sz="4000" baseline="0">
                <a:solidFill>
                  <a:schemeClr val="bg1"/>
                </a:solidFill>
                <a:latin typeface="Calibri Light" panose="020F0302020204030204" pitchFamily="34" charset="0"/>
                <a:cs typeface="Calibri Light" panose="020F0302020204030204" pitchFamily="34" charset="0"/>
              </a:defRPr>
            </a:lvl1pPr>
          </a:lstStyle>
          <a:p>
            <a:pPr lvl="0"/>
            <a:r>
              <a:rPr lang="en-US" dirty="0" smtClean="0"/>
              <a:t>Click to add section title</a:t>
            </a:r>
            <a:endParaRPr lang="en-US" dirty="0"/>
          </a:p>
        </p:txBody>
      </p:sp>
    </p:spTree>
    <p:extLst>
      <p:ext uri="{BB962C8B-B14F-4D97-AF65-F5344CB8AC3E}">
        <p14:creationId xmlns:p14="http://schemas.microsoft.com/office/powerpoint/2010/main" val="355075855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9582FF-15A9-4C42-8068-13042CAEA7F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3036299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9582FF-15A9-4C42-8068-13042CAEA7F4}"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4193830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9582FF-15A9-4C42-8068-13042CAEA7F4}"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2608597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582FF-15A9-4C42-8068-13042CAEA7F4}"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3432238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9582FF-15A9-4C42-8068-13042CAEA7F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1289639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9582FF-15A9-4C42-8068-13042CAEA7F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397028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582FF-15A9-4C42-8068-13042CAEA7F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3262783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582FF-15A9-4C42-8068-13042CAEA7F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48C14-FDA8-45F1-B7B5-238602504D57}" type="slidenum">
              <a:rPr lang="en-US" smtClean="0"/>
              <a:t>‹#›</a:t>
            </a:fld>
            <a:endParaRPr lang="en-US"/>
          </a:p>
        </p:txBody>
      </p:sp>
    </p:spTree>
    <p:extLst>
      <p:ext uri="{BB962C8B-B14F-4D97-AF65-F5344CB8AC3E}">
        <p14:creationId xmlns:p14="http://schemas.microsoft.com/office/powerpoint/2010/main" val="265607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rmAutofit/>
          </a:bodyPr>
          <a:lstStyle>
            <a:lvl1pPr>
              <a:defRPr sz="2800" b="1" i="0">
                <a:solidFill>
                  <a:srgbClr val="24A1A8"/>
                </a:solidFill>
                <a:latin typeface="+mj-lt"/>
                <a:ea typeface="Lato" charset="0"/>
                <a:cs typeface="Lato"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7807237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5" name="Content Placeholder 4"/>
          <p:cNvSpPr>
            <a:spLocks noGrp="1"/>
          </p:cNvSpPr>
          <p:nvPr>
            <p:ph sz="quarter" idx="13"/>
          </p:nvPr>
        </p:nvSpPr>
        <p:spPr>
          <a:xfrm>
            <a:off x="843376" y="2245013"/>
            <a:ext cx="10509598" cy="25860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04830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1097280"/>
            <a:ext cx="10515600" cy="491864"/>
          </a:xfrm>
        </p:spPr>
        <p:txBody>
          <a:bodyPr anchor="t">
            <a:noAutofit/>
          </a:bodyPr>
          <a:lstStyle>
            <a:lvl1pPr>
              <a:defRPr sz="4000" b="0" i="0">
                <a:solidFill>
                  <a:srgbClr val="548FD6"/>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Title</a:t>
            </a:r>
            <a:endParaRPr lang="en-US" dirty="0"/>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24A1A8"/>
              </a:solidFill>
            </a:endParaRPr>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mj-lt"/>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11484863" y="397941"/>
            <a:ext cx="353231" cy="365125"/>
          </a:xfrm>
          <a:noFill/>
        </p:spPr>
        <p:txBody>
          <a:bodyPr/>
          <a:lstStyle>
            <a:lvl1pPr algn="ctr">
              <a:defRPr sz="1000">
                <a:solidFill>
                  <a:schemeClr val="bg1"/>
                </a:solidFill>
              </a:defRPr>
            </a:lvl1pPr>
          </a:lstStyle>
          <a:p>
            <a:fld id="{02752262-9B0A-E64D-B1C3-707FD47A2213}" type="slidenum">
              <a:rPr lang="en-US" smtClean="0"/>
              <a:pPr/>
              <a:t>‹#›</a:t>
            </a:fld>
            <a:endParaRPr lang="en-US" dirty="0"/>
          </a:p>
        </p:txBody>
      </p:sp>
      <p:sp>
        <p:nvSpPr>
          <p:cNvPr id="3" name="TextBox 2"/>
          <p:cNvSpPr txBox="1"/>
          <p:nvPr userDrawn="1"/>
        </p:nvSpPr>
        <p:spPr>
          <a:xfrm>
            <a:off x="843376" y="2244436"/>
            <a:ext cx="10509598" cy="461665"/>
          </a:xfrm>
          <a:prstGeom prst="rect">
            <a:avLst/>
          </a:prstGeom>
          <a:noFill/>
        </p:spPr>
        <p:txBody>
          <a:bodyPr wrap="square" rtlCol="0">
            <a:spAutoFit/>
          </a:bodyPr>
          <a:lstStyle/>
          <a:p>
            <a:r>
              <a:rPr lang="en-US" sz="2400" dirty="0" smtClean="0">
                <a:solidFill>
                  <a:schemeClr val="bg2">
                    <a:lumMod val="25000"/>
                  </a:schemeClr>
                </a:solidFill>
                <a:latin typeface="Calibri" panose="020F0502020204030204" pitchFamily="34" charset="0"/>
                <a:cs typeface="Calibri" panose="020F0502020204030204" pitchFamily="34" charset="0"/>
              </a:rPr>
              <a:t>Click to add text</a:t>
            </a:r>
            <a:endParaRPr lang="en-US" sz="24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46387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6416028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defRPr>
            </a:lvl1pPr>
          </a:lstStyle>
          <a:p>
            <a:fld id="{02752262-9B0A-E64D-B1C3-707FD47A2213}" type="slidenum">
              <a:rPr lang="en-US" smtClean="0"/>
              <a:pPr/>
              <a:t>‹#›</a:t>
            </a:fld>
            <a:endParaRPr lang="en-US" dirty="0"/>
          </a:p>
        </p:txBody>
      </p:sp>
      <p:sp>
        <p:nvSpPr>
          <p:cNvPr id="3" name="TextBox 2"/>
          <p:cNvSpPr txBox="1"/>
          <p:nvPr userDrawn="1"/>
        </p:nvSpPr>
        <p:spPr>
          <a:xfrm>
            <a:off x="914400" y="2955636"/>
            <a:ext cx="8174182" cy="707886"/>
          </a:xfrm>
          <a:prstGeom prst="rect">
            <a:avLst/>
          </a:prstGeom>
          <a:noFill/>
        </p:spPr>
        <p:txBody>
          <a:bodyPr wrap="square" rtlCol="0">
            <a:spAutoFit/>
          </a:bodyPr>
          <a:lstStyle/>
          <a:p>
            <a:r>
              <a:rPr lang="en-US" sz="4000" dirty="0" smtClean="0">
                <a:solidFill>
                  <a:schemeClr val="bg1"/>
                </a:solidFill>
                <a:latin typeface="+mj-lt"/>
              </a:rPr>
              <a:t>Click</a:t>
            </a:r>
            <a:r>
              <a:rPr lang="en-US" sz="4000" baseline="0" dirty="0" smtClean="0">
                <a:solidFill>
                  <a:schemeClr val="bg1"/>
                </a:solidFill>
                <a:latin typeface="+mj-lt"/>
              </a:rPr>
              <a:t> to add section title</a:t>
            </a:r>
            <a:endParaRPr lang="en-US" sz="4000" dirty="0">
              <a:solidFill>
                <a:schemeClr val="bg1"/>
              </a:solidFill>
              <a:latin typeface="+mj-lt"/>
            </a:endParaRPr>
          </a:p>
        </p:txBody>
      </p:sp>
    </p:spTree>
    <p:extLst>
      <p:ext uri="{BB962C8B-B14F-4D97-AF65-F5344CB8AC3E}">
        <p14:creationId xmlns:p14="http://schemas.microsoft.com/office/powerpoint/2010/main" val="41984716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4.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2.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a:p>
        </p:txBody>
      </p:sp>
    </p:spTree>
    <p:extLst>
      <p:ext uri="{BB962C8B-B14F-4D97-AF65-F5344CB8AC3E}">
        <p14:creationId xmlns:p14="http://schemas.microsoft.com/office/powerpoint/2010/main" val="3569642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4" r:id="rId3"/>
    <p:sldLayoutId id="2147483660" r:id="rId4"/>
    <p:sldLayoutId id="2147483663" r:id="rId5"/>
    <p:sldLayoutId id="2147483662" r:id="rId6"/>
    <p:sldLayoutId id="2147483673" r:id="rId7"/>
    <p:sldLayoutId id="2147483664" r:id="rId8"/>
    <p:sldLayoutId id="2147483669" r:id="rId9"/>
    <p:sldLayoutId id="2147483661" r:id="rId10"/>
    <p:sldLayoutId id="2147483668" r:id="rId11"/>
    <p:sldLayoutId id="2147483650" r:id="rId12"/>
    <p:sldLayoutId id="2147483670" r:id="rId13"/>
    <p:sldLayoutId id="2147483652" r:id="rId14"/>
    <p:sldLayoutId id="2147483667" r:id="rId15"/>
    <p:sldLayoutId id="2147483665" r:id="rId16"/>
    <p:sldLayoutId id="2147483671" r:id="rId17"/>
    <p:sldLayoutId id="2147483666" r:id="rId18"/>
    <p:sldLayoutId id="2147483672" r:id="rId19"/>
    <p:sldLayoutId id="2147483675" r:id="rId20"/>
    <p:sldLayoutId id="2147483653" r:id="rId21"/>
    <p:sldLayoutId id="2147483654" r:id="rId22"/>
    <p:sldLayoutId id="2147483656" r:id="rId23"/>
    <p:sldLayoutId id="2147483657" r:id="rId24"/>
    <p:sldLayoutId id="2147483658" r:id="rId25"/>
    <p:sldLayoutId id="2147483659" r:id="rId26"/>
    <p:sldLayoutId id="2147483676" r:id="rId27"/>
    <p:sldLayoutId id="2147483677" r:id="rId2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671094"/>
            <a:ext cx="12192000" cy="255244"/>
          </a:xfrm>
          <a:prstGeom prst="rect">
            <a:avLst/>
          </a:prstGeom>
          <a:solidFill>
            <a:srgbClr val="AED476"/>
          </a:solidFill>
          <a:ln>
            <a:solidFill>
              <a:srgbClr val="AED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 y="1"/>
            <a:ext cx="12268679" cy="1441375"/>
          </a:xfrm>
          <a:prstGeom prst="rect">
            <a:avLst/>
          </a:prstGeom>
          <a:solidFill>
            <a:srgbClr val="005496"/>
          </a:solidFill>
          <a:ln>
            <a:solidFill>
              <a:srgbClr val="005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Placeholder 1"/>
          <p:cNvSpPr>
            <a:spLocks noGrp="1"/>
          </p:cNvSpPr>
          <p:nvPr>
            <p:ph type="title"/>
          </p:nvPr>
        </p:nvSpPr>
        <p:spPr>
          <a:xfrm>
            <a:off x="838200" y="115813"/>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Logo&#10;&#10;Description automatically generated">
            <a:extLst>
              <a:ext uri="{FF2B5EF4-FFF2-40B4-BE49-F238E27FC236}">
                <a16:creationId xmlns:a16="http://schemas.microsoft.com/office/drawing/2014/main" id="{7F738A47-FAD1-9236-87AE-32FF9B4E1E8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21464" y="5927734"/>
            <a:ext cx="2150272" cy="731520"/>
          </a:xfrm>
          <a:prstGeom prst="rect">
            <a:avLst/>
          </a:prstGeom>
        </p:spPr>
      </p:pic>
      <p:sp>
        <p:nvSpPr>
          <p:cNvPr id="4" name="TextBox 3">
            <a:extLst>
              <a:ext uri="{FF2B5EF4-FFF2-40B4-BE49-F238E27FC236}">
                <a16:creationId xmlns:a16="http://schemas.microsoft.com/office/drawing/2014/main" id="{E934EA5B-13C6-F82D-681F-669F6334B2C2}"/>
              </a:ext>
            </a:extLst>
          </p:cNvPr>
          <p:cNvSpPr txBox="1"/>
          <p:nvPr userDrawn="1"/>
        </p:nvSpPr>
        <p:spPr>
          <a:xfrm>
            <a:off x="11068" y="0"/>
            <a:ext cx="2713383" cy="369332"/>
          </a:xfrm>
          <a:prstGeom prst="rect">
            <a:avLst/>
          </a:prstGeom>
          <a:noFill/>
        </p:spPr>
        <p:txBody>
          <a:bodyPr wrap="square" rtlCol="0">
            <a:spAutoFit/>
          </a:bodyPr>
          <a:lstStyle/>
          <a:p>
            <a:r>
              <a:rPr lang="en-US" dirty="0">
                <a:solidFill>
                  <a:schemeClr val="bg1"/>
                </a:solidFill>
              </a:rPr>
              <a:t>Figure </a:t>
            </a:r>
            <a:fld id="{CE69C255-C1B2-4F58-A5C3-B53E6D9743B6}"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10181323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300"/>
              <a:buFont typeface="Gill Sans"/>
              <a:buNone/>
              <a:defRPr sz="3300" b="0" i="0" u="none" strike="noStrike" cap="none">
                <a:solidFill>
                  <a:schemeClr val="accen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8615" algn="l" rtl="0">
              <a:lnSpc>
                <a:spcPct val="90000"/>
              </a:lnSpc>
              <a:spcBef>
                <a:spcPts val="750"/>
              </a:spcBef>
              <a:spcAft>
                <a:spcPts val="0"/>
              </a:spcAft>
              <a:buClr>
                <a:srgbClr val="1C365F"/>
              </a:buClr>
              <a:buSzPts val="189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20040" algn="l" rtl="0">
              <a:lnSpc>
                <a:spcPct val="90000"/>
              </a:lnSpc>
              <a:spcBef>
                <a:spcPts val="375"/>
              </a:spcBef>
              <a:spcAft>
                <a:spcPts val="0"/>
              </a:spcAft>
              <a:buClr>
                <a:srgbClr val="287E5F"/>
              </a:buClr>
              <a:buSzPts val="144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90000"/>
              </a:lnSpc>
              <a:spcBef>
                <a:spcPts val="400"/>
              </a:spcBef>
              <a:spcAft>
                <a:spcPts val="0"/>
              </a:spcAft>
              <a:buClr>
                <a:schemeClr val="dk1"/>
              </a:buClr>
              <a:buSzPts val="1500"/>
              <a:buFont typeface="Noto Sans Symbols"/>
              <a:buChar char="•"/>
              <a:defRPr sz="1500" b="0" i="0" u="none" strike="noStrike" cap="none">
                <a:solidFill>
                  <a:schemeClr val="dk1"/>
                </a:solidFill>
                <a:latin typeface="Gill Sans"/>
                <a:ea typeface="Gill Sans"/>
                <a:cs typeface="Gill Sans"/>
                <a:sym typeface="Gill San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ill Sans"/>
                <a:ea typeface="Gill Sans"/>
                <a:cs typeface="Gill Sans"/>
                <a:sym typeface="Gill San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ill Sans"/>
                <a:ea typeface="Gill Sans"/>
                <a:cs typeface="Gill Sans"/>
                <a:sym typeface="Gill San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ill Sans"/>
                <a:ea typeface="Gill Sans"/>
                <a:cs typeface="Gill Sans"/>
                <a:sym typeface="Gill San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ill Sans"/>
                <a:ea typeface="Gill Sans"/>
                <a:cs typeface="Gill Sans"/>
                <a:sym typeface="Gill San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ill Sans"/>
                <a:ea typeface="Gill Sans"/>
                <a:cs typeface="Gill Sans"/>
                <a:sym typeface="Gill San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ill Sans"/>
                <a:ea typeface="Gill Sans"/>
                <a:cs typeface="Gill Sans"/>
                <a:sym typeface="Gill Sans"/>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3519057"/>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582FF-15A9-4C42-8068-13042CAEA7F4}" type="datetimeFigureOut">
              <a:rPr lang="en-US" smtClean="0"/>
              <a:t>6/8/2023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48C14-FDA8-45F1-B7B5-238602504D57}" type="slidenum">
              <a:rPr lang="en-US" smtClean="0"/>
              <a:t>‹#›</a:t>
            </a:fld>
            <a:endParaRPr lang="en-US"/>
          </a:p>
        </p:txBody>
      </p:sp>
    </p:spTree>
    <p:extLst>
      <p:ext uri="{BB962C8B-B14F-4D97-AF65-F5344CB8AC3E}">
        <p14:creationId xmlns:p14="http://schemas.microsoft.com/office/powerpoint/2010/main" val="1811324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kff.org/health-reform/poll-finding/kff-health-tracking-poll-july-2019/" TargetMode="Externa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hyperlink" Target="https://pediatrics.aappublications.org/content/145/1/e20193449" TargetMode="External"/><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hyperlink" Target="https://www.cdc.gov/nchs/data/nhsr/nhsr139-508.pdf?deliveryName=USCDC_3_11-DM2074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vimeo.com/832388187?share=copy"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helpmegrownational.org/resources/help-me-grow-strategic-growth-planning-resources-opportunities-updat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hyperlink" Target="https://corexmsxqnlfzl6xqdlt.qualtrics.com/jfe/form/SV_cu4JaoqImiuDR2e" TargetMode="External"/><Relationship Id="rId2" Type="http://schemas.openxmlformats.org/officeDocument/2006/relationships/hyperlink" Target="https://calendly.com/hopeward/individual-conversation-hmg-affiliate-relations-feedback?month=2023-05" TargetMode="External"/><Relationship Id="rId1" Type="http://schemas.openxmlformats.org/officeDocument/2006/relationships/slideLayout" Target="../slideLayouts/slideLayout4.xml"/><Relationship Id="rId6" Type="http://schemas.openxmlformats.org/officeDocument/2006/relationships/hyperlink" Target="https://zoom.us/meeting/register/tJEudOqsrTIiGNBNtJhfw03KRJr383hRkaME#/registration" TargetMode="External"/><Relationship Id="rId5" Type="http://schemas.openxmlformats.org/officeDocument/2006/relationships/hyperlink" Target="https://zoom.us/meeting/register/tJApdOGsrjorGtyyOWJnlUJ_pIzA7-dCOegV#/registration" TargetMode="External"/><Relationship Id="rId4" Type="http://schemas.openxmlformats.org/officeDocument/2006/relationships/hyperlink" Target="https://zoom.us/meeting/register/tJElf-usrzosE9NOOZNISVgoXrA2-4MWU6qZ#/registratio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hyperlink" Target="mailto:Breena.holmes@med.uvm.edu" TargetMode="External"/><Relationship Id="rId2" Type="http://schemas.openxmlformats.org/officeDocument/2006/relationships/hyperlink" Target="mailto:Janet.kilburn@vermont.gov" TargetMode="External"/><Relationship Id="rId1" Type="http://schemas.openxmlformats.org/officeDocument/2006/relationships/slideLayout" Target="../slideLayouts/slideLayout31.xml"/><Relationship Id="rId4" Type="http://schemas.openxmlformats.org/officeDocument/2006/relationships/hyperlink" Target="mailto:Rachel.garfield!@med.uvm.edu"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hyperlink" Target="https://helpmegrownational.org/leading-help-me-grow-at-the-state-level-resources-tools/" TargetMode="Externa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t>1</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4687"/>
          <a:stretch/>
        </p:blipFill>
        <p:spPr>
          <a:xfrm>
            <a:off x="0" y="0"/>
            <a:ext cx="12192000" cy="6934200"/>
          </a:xfrm>
          <a:prstGeom prst="rect">
            <a:avLst/>
          </a:prstGeom>
        </p:spPr>
      </p:pic>
      <p:sp>
        <p:nvSpPr>
          <p:cNvPr id="9" name="Shape 121"/>
          <p:cNvSpPr txBox="1">
            <a:spLocks/>
          </p:cNvSpPr>
          <p:nvPr/>
        </p:nvSpPr>
        <p:spPr>
          <a:xfrm>
            <a:off x="8463053" y="6282480"/>
            <a:ext cx="4958833" cy="36315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900" i="1" kern="1200" spc="38">
                <a:solidFill>
                  <a:srgbClr val="FFFFFF"/>
                </a:solidFill>
                <a:latin typeface="Lato Regular"/>
                <a:ea typeface="Lato Regular"/>
                <a:cs typeface="Lato Regular"/>
                <a:sym typeface="Lato Regular"/>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38" normalizeH="0" baseline="0" noProof="0" dirty="0" smtClean="0">
                <a:ln>
                  <a:noFill/>
                </a:ln>
                <a:solidFill>
                  <a:srgbClr val="FFFFFF"/>
                </a:solidFill>
                <a:effectLst/>
                <a:uLnTx/>
                <a:uFillTx/>
                <a:latin typeface="Lato Regular"/>
                <a:sym typeface="Lato Regular"/>
              </a:rPr>
              <a:t>Part of Connecticut Children’s Office for Community Child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38" normalizeH="0" baseline="0" noProof="0" dirty="0" smtClean="0">
                <a:ln>
                  <a:noFill/>
                </a:ln>
                <a:solidFill>
                  <a:srgbClr val="FFFFFF"/>
                </a:solidFill>
                <a:effectLst/>
                <a:uLnTx/>
                <a:uFillTx/>
                <a:latin typeface="Lato Regular"/>
                <a:sym typeface="Lato Regular"/>
              </a:rPr>
              <a:t>www.helpmegrownational.org</a:t>
            </a:r>
            <a:endParaRPr kumimoji="0" lang="en-US" sz="800" b="1" i="0" u="none" strike="noStrike" kern="1200" cap="none" spc="38" normalizeH="0" baseline="0" noProof="0" dirty="0">
              <a:ln>
                <a:noFill/>
              </a:ln>
              <a:solidFill>
                <a:srgbClr val="FFFFFF"/>
              </a:solidFill>
              <a:effectLst/>
              <a:uLnTx/>
              <a:uFillTx/>
              <a:latin typeface="Lato Regular"/>
              <a:sym typeface="Lato Regular"/>
            </a:endParaRPr>
          </a:p>
        </p:txBody>
      </p:sp>
      <p:sp>
        <p:nvSpPr>
          <p:cNvPr id="10" name="Shape 123"/>
          <p:cNvSpPr/>
          <p:nvPr/>
        </p:nvSpPr>
        <p:spPr>
          <a:xfrm>
            <a:off x="8368460" y="6183265"/>
            <a:ext cx="3723768" cy="2"/>
          </a:xfrm>
          <a:prstGeom prst="line">
            <a:avLst/>
          </a:prstGeom>
          <a:ln>
            <a:solidFill>
              <a:srgbClr val="FFFFFF"/>
            </a:solidFill>
            <a:miter lim="400000"/>
          </a:ln>
        </p:spPr>
        <p:txBody>
          <a:bodyPr lIns="35719" tIns="35719" rIns="35719" bIns="35719" anchor="ctr"/>
          <a:lstStyle/>
          <a:p>
            <a:pPr marL="0" marR="0" lvl="0" indent="0" algn="l" defTabSz="914411" rtl="0" eaLnBrk="1" fontAlgn="auto" latinLnBrk="0" hangingPunct="1">
              <a:lnSpc>
                <a:spcPct val="100000"/>
              </a:lnSpc>
              <a:spcBef>
                <a:spcPts val="0"/>
              </a:spcBef>
              <a:spcAft>
                <a:spcPts val="0"/>
              </a:spcAft>
              <a:buClrTx/>
              <a:buSzTx/>
              <a:buFontTx/>
              <a:buNone/>
              <a:tabLst/>
              <a:defRPr sz="2400"/>
            </a:pPr>
            <a:endParaRPr kumimoji="0"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4842136" y="360749"/>
            <a:ext cx="7274964" cy="2492990"/>
          </a:xfrm>
          <a:prstGeom prst="rect">
            <a:avLst/>
          </a:prstGeom>
        </p:spPr>
        <p:txBody>
          <a:bodyPr wrap="square">
            <a:spAutoFit/>
          </a:bodyPr>
          <a:lstStyle/>
          <a:p>
            <a:pPr lvl="0">
              <a:defRPr/>
            </a:pPr>
            <a:r>
              <a:rPr lang="en-US" sz="4000" b="1" dirty="0">
                <a:latin typeface="+mj-lt"/>
              </a:rPr>
              <a:t>Help Me Grow State Lead Network</a:t>
            </a:r>
          </a:p>
          <a:p>
            <a:pPr lvl="0">
              <a:defRPr/>
            </a:pPr>
            <a:r>
              <a:rPr lang="en-US" sz="3200" b="1" dirty="0">
                <a:latin typeface="+mj-lt"/>
              </a:rPr>
              <a:t>Using </a:t>
            </a:r>
            <a:r>
              <a:rPr lang="en-US" sz="3200" b="1" dirty="0" smtClean="0">
                <a:latin typeface="+mj-lt"/>
              </a:rPr>
              <a:t>Medicaid </a:t>
            </a:r>
            <a:r>
              <a:rPr lang="en-US" sz="3200" b="1" dirty="0">
                <a:latin typeface="+mj-lt"/>
              </a:rPr>
              <a:t>Funding to </a:t>
            </a:r>
            <a:r>
              <a:rPr lang="en-US" sz="3200" b="1" dirty="0" smtClean="0">
                <a:latin typeface="+mj-lt"/>
              </a:rPr>
              <a:t/>
            </a:r>
            <a:br>
              <a:rPr lang="en-US" sz="3200" b="1" dirty="0" smtClean="0">
                <a:latin typeface="+mj-lt"/>
              </a:rPr>
            </a:br>
            <a:r>
              <a:rPr lang="en-US" sz="3200" b="1" dirty="0" smtClean="0">
                <a:latin typeface="+mj-lt"/>
              </a:rPr>
              <a:t>Support Help Me Grow</a:t>
            </a:r>
            <a:endParaRPr lang="en-US" sz="3200" b="1" dirty="0">
              <a:latin typeface="+mj-lt"/>
            </a:endParaRPr>
          </a:p>
          <a:p>
            <a:pPr lvl="0">
              <a:defRPr/>
            </a:pPr>
            <a:r>
              <a:rPr lang="en-US" sz="3200" b="1" dirty="0">
                <a:latin typeface="+mj-lt"/>
              </a:rPr>
              <a:t>	</a:t>
            </a:r>
            <a:r>
              <a:rPr lang="en-US" sz="3200" b="1" dirty="0" smtClean="0">
                <a:latin typeface="+mj-lt"/>
              </a:rPr>
              <a:t>	</a:t>
            </a:r>
            <a:r>
              <a:rPr lang="en-US" sz="3200" b="1" dirty="0">
                <a:latin typeface="+mj-lt"/>
              </a:rPr>
              <a:t>	</a:t>
            </a:r>
            <a:r>
              <a:rPr lang="en-US" sz="3200" b="1" dirty="0" smtClean="0">
                <a:latin typeface="+mj-lt"/>
              </a:rPr>
              <a:t>			</a:t>
            </a:r>
            <a:r>
              <a:rPr lang="en-US" sz="2000" b="1" dirty="0" smtClean="0">
                <a:latin typeface="+mj-lt"/>
              </a:rPr>
              <a:t>June 8, 2023</a:t>
            </a:r>
          </a:p>
          <a:p>
            <a:pPr lvl="0" algn="r">
              <a:defRPr/>
            </a:pPr>
            <a:endParaRPr lang="en-US" sz="2000" b="1" dirty="0">
              <a:latin typeface="+mj-lt"/>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9917" t="31937" r="2695" b="36198"/>
          <a:stretch/>
        </p:blipFill>
        <p:spPr>
          <a:xfrm>
            <a:off x="8463053" y="5129464"/>
            <a:ext cx="3521412" cy="992221"/>
          </a:xfrm>
          <a:prstGeom prst="rect">
            <a:avLst/>
          </a:prstGeom>
        </p:spPr>
      </p:pic>
    </p:spTree>
    <p:extLst>
      <p:ext uri="{BB962C8B-B14F-4D97-AF65-F5344CB8AC3E}">
        <p14:creationId xmlns:p14="http://schemas.microsoft.com/office/powerpoint/2010/main" val="828528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10</a:t>
            </a:fld>
            <a:endParaRPr lang="en-US" dirty="0"/>
          </a:p>
        </p:txBody>
      </p:sp>
      <p:pic>
        <p:nvPicPr>
          <p:cNvPr id="5" name="Content Placeholder 4"/>
          <p:cNvPicPr>
            <a:picLocks noGrp="1" noChangeAspect="1"/>
          </p:cNvPicPr>
          <p:nvPr>
            <p:ph sz="quarter" idx="13"/>
          </p:nvPr>
        </p:nvPicPr>
        <p:blipFill>
          <a:blip r:embed="rId2"/>
          <a:stretch>
            <a:fillRect/>
          </a:stretch>
        </p:blipFill>
        <p:spPr>
          <a:xfrm>
            <a:off x="4589929" y="1004173"/>
            <a:ext cx="3157741" cy="4419474"/>
          </a:xfrm>
          <a:prstGeom prst="rect">
            <a:avLst/>
          </a:prstGeom>
        </p:spPr>
      </p:pic>
      <p:sp>
        <p:nvSpPr>
          <p:cNvPr id="6" name="TextBox 5"/>
          <p:cNvSpPr txBox="1"/>
          <p:nvPr/>
        </p:nvSpPr>
        <p:spPr>
          <a:xfrm>
            <a:off x="4007335" y="5521445"/>
            <a:ext cx="4322928" cy="923330"/>
          </a:xfrm>
          <a:prstGeom prst="rect">
            <a:avLst/>
          </a:prstGeom>
          <a:noFill/>
        </p:spPr>
        <p:txBody>
          <a:bodyPr wrap="square" rtlCol="0">
            <a:spAutoFit/>
          </a:bodyPr>
          <a:lstStyle/>
          <a:p>
            <a:pPr algn="ctr"/>
            <a:r>
              <a:rPr lang="en-US" dirty="0">
                <a:solidFill>
                  <a:srgbClr val="24A1A8"/>
                </a:solidFill>
              </a:rPr>
              <a:t>Lindsey Browning </a:t>
            </a:r>
            <a:r>
              <a:rPr lang="en-US" dirty="0"/>
              <a:t/>
            </a:r>
            <a:br>
              <a:rPr lang="en-US" dirty="0"/>
            </a:br>
            <a:r>
              <a:rPr lang="en-US" dirty="0">
                <a:solidFill>
                  <a:srgbClr val="E19D39"/>
                </a:solidFill>
              </a:rPr>
              <a:t>Director of Medicaid Programming</a:t>
            </a:r>
            <a:br>
              <a:rPr lang="en-US" dirty="0">
                <a:solidFill>
                  <a:srgbClr val="E19D39"/>
                </a:solidFill>
              </a:rPr>
            </a:br>
            <a:r>
              <a:rPr lang="en-US" dirty="0">
                <a:solidFill>
                  <a:srgbClr val="E19D39"/>
                </a:solidFill>
              </a:rPr>
              <a:t>National Association of Medicaid Directors</a:t>
            </a:r>
          </a:p>
        </p:txBody>
      </p:sp>
    </p:spTree>
    <p:extLst>
      <p:ext uri="{BB962C8B-B14F-4D97-AF65-F5344CB8AC3E}">
        <p14:creationId xmlns:p14="http://schemas.microsoft.com/office/powerpoint/2010/main" val="420851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670560" y="2062859"/>
            <a:ext cx="11024135" cy="2085186"/>
          </a:xfrm>
          <a:prstGeom prst="rect">
            <a:avLst/>
          </a:prstGeom>
          <a:noFill/>
        </p:spPr>
        <p:txBody>
          <a:bodyPr wrap="square" lIns="91440" tIns="45720" rIns="91440" bIns="45720" anchor="t">
            <a:spAutoFit/>
          </a:bodyPr>
          <a:lstStyle/>
          <a:p>
            <a:pPr marL="457200" indent="-457200">
              <a:spcAft>
                <a:spcPts val="700"/>
              </a:spcAft>
              <a:buFont typeface="Arial" panose="020B0604020202020204" pitchFamily="34" charset="0"/>
              <a:buChar char="•"/>
            </a:pPr>
            <a:r>
              <a:rPr lang="en-US" sz="2800" dirty="0">
                <a:solidFill>
                  <a:srgbClr val="003B76"/>
                </a:solidFill>
                <a:cs typeface="Calibri"/>
              </a:rPr>
              <a:t>About the National Association of Medicaid Directors</a:t>
            </a:r>
          </a:p>
          <a:p>
            <a:pPr marL="457200" indent="-457200">
              <a:spcAft>
                <a:spcPts val="700"/>
              </a:spcAft>
              <a:buFont typeface="Arial" panose="020B0604020202020204" pitchFamily="34" charset="0"/>
              <a:buChar char="•"/>
            </a:pPr>
            <a:r>
              <a:rPr lang="en-US" sz="2800" dirty="0">
                <a:solidFill>
                  <a:srgbClr val="003B76"/>
                </a:solidFill>
                <a:cs typeface="Calibri"/>
              </a:rPr>
              <a:t>The nuts and bolts of Medicaid</a:t>
            </a:r>
          </a:p>
          <a:p>
            <a:pPr marL="457200" indent="-457200">
              <a:spcAft>
                <a:spcPts val="700"/>
              </a:spcAft>
              <a:buFont typeface="Arial" panose="020B0604020202020204" pitchFamily="34" charset="0"/>
              <a:buChar char="•"/>
            </a:pPr>
            <a:r>
              <a:rPr lang="en-US" sz="2800" dirty="0">
                <a:solidFill>
                  <a:srgbClr val="003B76"/>
                </a:solidFill>
                <a:cs typeface="Calibri"/>
              </a:rPr>
              <a:t>Building an effective partnership with Medicaid </a:t>
            </a:r>
          </a:p>
          <a:p>
            <a:pPr marL="457200" indent="-457200">
              <a:spcAft>
                <a:spcPts val="700"/>
              </a:spcAft>
              <a:buFont typeface="Arial" panose="020B0604020202020204" pitchFamily="34" charset="0"/>
              <a:buChar char="•"/>
            </a:pPr>
            <a:r>
              <a:rPr lang="en-US" sz="2800" dirty="0">
                <a:solidFill>
                  <a:srgbClr val="003B76"/>
                </a:solidFill>
                <a:cs typeface="Calibri"/>
              </a:rPr>
              <a:t>Q&amp;A</a:t>
            </a:r>
            <a:endParaRPr lang="en-US" dirty="0"/>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670560" y="115659"/>
            <a:ext cx="10683240" cy="1325563"/>
          </a:xfrm>
        </p:spPr>
        <p:txBody>
          <a:bodyPr>
            <a:noAutofit/>
          </a:bodyPr>
          <a:lstStyle/>
          <a:p>
            <a:r>
              <a:rPr lang="en-US" sz="4000" b="1" dirty="0">
                <a:solidFill>
                  <a:schemeClr val="bg1"/>
                </a:solidFill>
                <a:latin typeface="+mn-lt"/>
              </a:rPr>
              <a:t>Overview</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11</a:t>
            </a:fld>
            <a:endParaRPr lang="en-US"/>
          </a:p>
        </p:txBody>
      </p:sp>
    </p:spTree>
    <p:extLst>
      <p:ext uri="{BB962C8B-B14F-4D97-AF65-F5344CB8AC3E}">
        <p14:creationId xmlns:p14="http://schemas.microsoft.com/office/powerpoint/2010/main" val="242825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ctrTitle"/>
          </p:nvPr>
        </p:nvSpPr>
        <p:spPr>
          <a:xfrm>
            <a:off x="1106000" y="1031000"/>
            <a:ext cx="9980000" cy="2172800"/>
          </a:xfrm>
          <a:prstGeom prst="rect">
            <a:avLst/>
          </a:prstGeom>
        </p:spPr>
        <p:txBody>
          <a:bodyPr spcFirstLastPara="1" vert="horz" wrap="square" lIns="121900" tIns="121900" rIns="121900" bIns="121900" rtlCol="0" anchor="ctr" anchorCtr="0">
            <a:noAutofit/>
          </a:bodyPr>
          <a:lstStyle/>
          <a:p>
            <a:pPr>
              <a:spcBef>
                <a:spcPts val="0"/>
              </a:spcBef>
            </a:pPr>
            <a:r>
              <a:rPr lang="en"/>
              <a:t>Modern Annual Report</a:t>
            </a:r>
            <a:endParaRPr/>
          </a:p>
        </p:txBody>
      </p:sp>
      <p:sp>
        <p:nvSpPr>
          <p:cNvPr id="169" name="Google Shape;169;p28"/>
          <p:cNvSpPr txBox="1">
            <a:spLocks noGrp="1"/>
          </p:cNvSpPr>
          <p:nvPr>
            <p:ph type="subTitle" idx="1"/>
          </p:nvPr>
        </p:nvSpPr>
        <p:spPr>
          <a:xfrm>
            <a:off x="4150167" y="4750467"/>
            <a:ext cx="3892000" cy="1592000"/>
          </a:xfrm>
          <a:prstGeom prst="rect">
            <a:avLst/>
          </a:prstGeom>
        </p:spPr>
        <p:txBody>
          <a:bodyPr spcFirstLastPara="1" vert="horz" wrap="square" lIns="121900" tIns="121900" rIns="121900" bIns="121900" rtlCol="0" anchor="ctr" anchorCtr="0">
            <a:noAutofit/>
          </a:bodyPr>
          <a:lstStyle/>
          <a:p>
            <a:pPr>
              <a:spcBef>
                <a:spcPts val="0"/>
              </a:spcBef>
            </a:pPr>
            <a:r>
              <a:rPr lang="en" dirty="0"/>
              <a:t>2020</a:t>
            </a:r>
            <a:endParaRPr dirty="0"/>
          </a:p>
        </p:txBody>
      </p:sp>
      <p:sp>
        <p:nvSpPr>
          <p:cNvPr id="10" name="TextBox 9">
            <a:extLst>
              <a:ext uri="{FF2B5EF4-FFF2-40B4-BE49-F238E27FC236}">
                <a16:creationId xmlns:a16="http://schemas.microsoft.com/office/drawing/2014/main" id="{CA95E01D-09AF-6F41-8090-80306F4613C1}"/>
              </a:ext>
            </a:extLst>
          </p:cNvPr>
          <p:cNvSpPr txBox="1"/>
          <p:nvPr/>
        </p:nvSpPr>
        <p:spPr>
          <a:xfrm>
            <a:off x="902676" y="3970258"/>
            <a:ext cx="10644553" cy="605230"/>
          </a:xfrm>
          <a:prstGeom prst="rect">
            <a:avLst/>
          </a:prstGeom>
          <a:noFill/>
        </p:spPr>
        <p:txBody>
          <a:bodyPr wrap="square" rtlCol="0">
            <a:spAutoFit/>
          </a:bodyPr>
          <a:lstStyle/>
          <a:p>
            <a:pPr algn="ctr"/>
            <a:r>
              <a:rPr lang="en-US" sz="3333" b="1" i="1" dirty="0">
                <a:solidFill>
                  <a:schemeClr val="bg1"/>
                </a:solidFill>
                <a:latin typeface="Montserrat" pitchFamily="2" charset="77"/>
              </a:rPr>
              <a:t>______</a:t>
            </a:r>
          </a:p>
        </p:txBody>
      </p:sp>
      <p:pic>
        <p:nvPicPr>
          <p:cNvPr id="5" name="Picture 4" descr="A picture containing background pattern&#10;&#10;Description automatically generated">
            <a:extLst>
              <a:ext uri="{FF2B5EF4-FFF2-40B4-BE49-F238E27FC236}">
                <a16:creationId xmlns:a16="http://schemas.microsoft.com/office/drawing/2014/main" id="{5EEE70F4-9EE2-064A-9CDD-49C14EE7A88A}"/>
              </a:ext>
            </a:extLst>
          </p:cNvPr>
          <p:cNvPicPr>
            <a:picLocks noChangeAspect="1"/>
          </p:cNvPicPr>
          <p:nvPr/>
        </p:nvPicPr>
        <p:blipFill>
          <a:blip r:embed="rId3"/>
          <a:stretch>
            <a:fillRect/>
          </a:stretch>
        </p:blipFill>
        <p:spPr>
          <a:xfrm>
            <a:off x="-195294" y="-58019"/>
            <a:ext cx="13727187" cy="6974037"/>
          </a:xfrm>
          <a:prstGeom prst="rect">
            <a:avLst/>
          </a:prstGeom>
        </p:spPr>
      </p:pic>
      <p:sp>
        <p:nvSpPr>
          <p:cNvPr id="3" name="TextBox 2">
            <a:extLst>
              <a:ext uri="{FF2B5EF4-FFF2-40B4-BE49-F238E27FC236}">
                <a16:creationId xmlns:a16="http://schemas.microsoft.com/office/drawing/2014/main" id="{5EB92560-36A2-CD4D-8E5D-A3E16F81335A}"/>
              </a:ext>
            </a:extLst>
          </p:cNvPr>
          <p:cNvSpPr txBox="1"/>
          <p:nvPr/>
        </p:nvSpPr>
        <p:spPr>
          <a:xfrm>
            <a:off x="-200026" y="1983994"/>
            <a:ext cx="12297778" cy="1446550"/>
          </a:xfrm>
          <a:prstGeom prst="rect">
            <a:avLst/>
          </a:prstGeom>
          <a:no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About the National Association of </a:t>
            </a:r>
            <a:br>
              <a:rPr lang="en-US" sz="4400" b="1" dirty="0">
                <a:solidFill>
                  <a:schemeClr val="bg1"/>
                </a:solidFill>
                <a:latin typeface="Calibri" panose="020F0502020204030204" pitchFamily="34" charset="0"/>
                <a:cs typeface="Calibri" panose="020F0502020204030204" pitchFamily="34" charset="0"/>
              </a:rPr>
            </a:br>
            <a:r>
              <a:rPr lang="en-US" sz="4400" b="1" dirty="0">
                <a:solidFill>
                  <a:schemeClr val="bg1"/>
                </a:solidFill>
                <a:latin typeface="Calibri" panose="020F0502020204030204" pitchFamily="34" charset="0"/>
                <a:cs typeface="Calibri" panose="020F0502020204030204" pitchFamily="34" charset="0"/>
              </a:rPr>
              <a:t>Medicaid Directors</a:t>
            </a:r>
            <a:endParaRPr lang="en-US" sz="4000" dirty="0">
              <a:solidFill>
                <a:schemeClr val="bg1"/>
              </a:solidFill>
              <a:latin typeface="Montserrat" pitchFamily="2" charset="77"/>
            </a:endParaRPr>
          </a:p>
        </p:txBody>
      </p:sp>
    </p:spTree>
    <p:extLst>
      <p:ext uri="{BB962C8B-B14F-4D97-AF65-F5344CB8AC3E}">
        <p14:creationId xmlns:p14="http://schemas.microsoft.com/office/powerpoint/2010/main" val="41079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441960" y="1666875"/>
            <a:ext cx="10483215" cy="4940135"/>
          </a:xfrm>
          <a:prstGeom prst="rect">
            <a:avLst/>
          </a:prstGeom>
          <a:noFill/>
        </p:spPr>
        <p:txBody>
          <a:bodyPr wrap="square">
            <a:spAutoFit/>
          </a:bodyPr>
          <a:lstStyle/>
          <a:p>
            <a:pPr marL="186262" marR="0" lvl="0" algn="l" defTabSz="914400" rtl="0" eaLnBrk="1" fontAlgn="auto" latinLnBrk="0" hangingPunct="1">
              <a:lnSpc>
                <a:spcPct val="100000"/>
              </a:lnSpc>
              <a:spcBef>
                <a:spcPts val="1200"/>
              </a:spcBef>
              <a:spcAft>
                <a:spcPts val="600"/>
              </a:spcAft>
              <a:buClrTx/>
              <a:buSzPct val="100000"/>
              <a:tabLst/>
              <a:defRPr/>
            </a:pPr>
            <a:r>
              <a:rPr kumimoji="0" lang="en-US" sz="2667" b="0" i="0" u="none" strike="noStrike" kern="1200" cap="none" spc="0" normalizeH="0" baseline="0" noProof="0" dirty="0">
                <a:ln>
                  <a:noFill/>
                </a:ln>
                <a:solidFill>
                  <a:srgbClr val="003B76"/>
                </a:solidFill>
                <a:effectLst/>
                <a:uLnTx/>
                <a:uFillTx/>
                <a:latin typeface="Calibri (Body)"/>
              </a:rPr>
              <a:t>NAMD is the non-profit association for the 56 state and territorial Medicaid leaders </a:t>
            </a:r>
          </a:p>
          <a:p>
            <a:pPr marL="186262" marR="0" lvl="0" algn="l" defTabSz="914400" rtl="0" eaLnBrk="1" fontAlgn="auto" latinLnBrk="0" hangingPunct="1">
              <a:lnSpc>
                <a:spcPct val="100000"/>
              </a:lnSpc>
              <a:spcBef>
                <a:spcPts val="1200"/>
              </a:spcBef>
              <a:spcAft>
                <a:spcPts val="600"/>
              </a:spcAft>
              <a:buClrTx/>
              <a:buSzPct val="100000"/>
              <a:tabLst/>
              <a:defRPr/>
            </a:pPr>
            <a:r>
              <a:rPr kumimoji="0" lang="en-US" sz="2667" b="1" i="0" u="none" strike="noStrike" kern="1200" cap="none" spc="0" normalizeH="0" baseline="0" noProof="0" dirty="0">
                <a:ln>
                  <a:noFill/>
                </a:ln>
                <a:solidFill>
                  <a:srgbClr val="003B76"/>
                </a:solidFill>
                <a:effectLst/>
                <a:uLnTx/>
                <a:uFillTx/>
                <a:latin typeface="Calibri (Body)"/>
              </a:rPr>
              <a:t>	Mission: </a:t>
            </a:r>
            <a:r>
              <a:rPr kumimoji="0" lang="en-US" sz="2667" b="0" i="0" u="none" strike="noStrike" kern="1200" cap="none" spc="0" normalizeH="0" baseline="0" noProof="0" dirty="0">
                <a:ln>
                  <a:noFill/>
                </a:ln>
                <a:solidFill>
                  <a:srgbClr val="003B76"/>
                </a:solidFill>
                <a:effectLst/>
                <a:uLnTx/>
                <a:uFillTx/>
                <a:latin typeface="Calibri (Body)"/>
              </a:rPr>
              <a:t>help Medicaid leaders deliver high value services to 	millions served by the program </a:t>
            </a:r>
          </a:p>
          <a:p>
            <a:pPr marL="186262" marR="0" lvl="0" algn="l" defTabSz="914400" rtl="0" eaLnBrk="1" fontAlgn="auto" latinLnBrk="0" hangingPunct="1">
              <a:lnSpc>
                <a:spcPct val="100000"/>
              </a:lnSpc>
              <a:spcBef>
                <a:spcPts val="1200"/>
              </a:spcBef>
              <a:spcAft>
                <a:spcPts val="600"/>
              </a:spcAft>
              <a:buClrTx/>
              <a:buSzPct val="100000"/>
              <a:tabLst/>
              <a:defRPr/>
            </a:pPr>
            <a:r>
              <a:rPr kumimoji="0" lang="en-US" sz="2667" b="0" i="0" u="none" strike="noStrike" kern="1200" cap="none" spc="0" normalizeH="0" baseline="0" noProof="0" dirty="0">
                <a:ln>
                  <a:noFill/>
                </a:ln>
                <a:solidFill>
                  <a:srgbClr val="003B76"/>
                </a:solidFill>
                <a:effectLst/>
                <a:uLnTx/>
                <a:uFillTx/>
                <a:latin typeface="Calibri (Body)"/>
              </a:rPr>
              <a:t>	</a:t>
            </a:r>
            <a:r>
              <a:rPr kumimoji="0" lang="en-US" sz="2667" b="1" i="0" u="none" strike="noStrike" kern="1200" cap="none" spc="0" normalizeH="0" baseline="0" noProof="0" dirty="0">
                <a:ln>
                  <a:noFill/>
                </a:ln>
                <a:solidFill>
                  <a:srgbClr val="003B76"/>
                </a:solidFill>
                <a:effectLst/>
                <a:uLnTx/>
                <a:uFillTx/>
                <a:latin typeface="Calibri (Body)"/>
              </a:rPr>
              <a:t>Core strategies:</a:t>
            </a:r>
          </a:p>
          <a:p>
            <a:pPr marL="1676370" lvl="2" indent="-423323">
              <a:spcBef>
                <a:spcPts val="800"/>
              </a:spcBef>
              <a:buSzPct val="100000"/>
              <a:buFont typeface="Wingdings" panose="05000000000000000000" pitchFamily="2" charset="2"/>
              <a:buChar char="§"/>
              <a:defRPr/>
            </a:pPr>
            <a:r>
              <a:rPr kumimoji="0" lang="en-US" sz="2400" b="0" i="0" u="none" strike="noStrike" kern="1200" cap="none" spc="0" normalizeH="0" baseline="0" noProof="0" dirty="0">
                <a:ln>
                  <a:noFill/>
                </a:ln>
                <a:solidFill>
                  <a:srgbClr val="003B76"/>
                </a:solidFill>
                <a:effectLst/>
                <a:uLnTx/>
                <a:uFillTx/>
                <a:latin typeface="Calibri (Body)"/>
              </a:rPr>
              <a:t>Be a thought leader and convener to improve Medicaid and CHIP</a:t>
            </a:r>
          </a:p>
          <a:p>
            <a:pPr marL="1676370" lvl="2" indent="-423323">
              <a:spcBef>
                <a:spcPts val="800"/>
              </a:spcBef>
              <a:buSzPct val="100000"/>
              <a:buFont typeface="Wingdings" panose="05000000000000000000" pitchFamily="2" charset="2"/>
              <a:buChar char="§"/>
              <a:defRPr/>
            </a:pPr>
            <a:r>
              <a:rPr kumimoji="0" lang="en-US" sz="2400" b="0" i="0" u="none" strike="noStrike" kern="1200" cap="none" spc="0" normalizeH="0" baseline="0" noProof="0" dirty="0">
                <a:ln>
                  <a:noFill/>
                </a:ln>
                <a:solidFill>
                  <a:srgbClr val="003B76"/>
                </a:solidFill>
                <a:effectLst/>
                <a:uLnTx/>
                <a:uFillTx/>
                <a:latin typeface="Calibri (Body)"/>
              </a:rPr>
              <a:t>Build a strong state/federal partnership</a:t>
            </a:r>
          </a:p>
          <a:p>
            <a:pPr marL="1676370" lvl="2" indent="-423323">
              <a:spcBef>
                <a:spcPts val="800"/>
              </a:spcBef>
              <a:buSzPct val="100000"/>
              <a:buFont typeface="Wingdings" panose="05000000000000000000" pitchFamily="2" charset="2"/>
              <a:buChar char="§"/>
              <a:defRPr/>
            </a:pPr>
            <a:r>
              <a:rPr kumimoji="0" lang="en-US" sz="2400" b="0" i="0" u="none" strike="noStrike" kern="1200" cap="none" spc="0" normalizeH="0" baseline="0" noProof="0" dirty="0">
                <a:ln>
                  <a:noFill/>
                </a:ln>
                <a:solidFill>
                  <a:srgbClr val="003B76"/>
                </a:solidFill>
                <a:effectLst/>
                <a:uLnTx/>
                <a:uFillTx/>
                <a:latin typeface="Calibri (Body)"/>
              </a:rPr>
              <a:t>Provide connection and program management assistance to Medicaid leaders</a:t>
            </a:r>
          </a:p>
          <a:p>
            <a:pPr marL="1676370" lvl="2" indent="-423323">
              <a:spcBef>
                <a:spcPts val="800"/>
              </a:spcBef>
              <a:buSzPct val="100000"/>
              <a:buFont typeface="Wingdings" panose="05000000000000000000" pitchFamily="2" charset="2"/>
              <a:buChar char="§"/>
              <a:defRPr/>
            </a:pPr>
            <a:r>
              <a:rPr lang="en-US" sz="2400" dirty="0">
                <a:solidFill>
                  <a:srgbClr val="003B76"/>
                </a:solidFill>
                <a:latin typeface="Calibri (Body)"/>
              </a:rPr>
              <a:t>Support the development of state and territorial Medicaid leaders</a:t>
            </a:r>
            <a:endParaRPr kumimoji="0" lang="en-US" sz="2400" b="0" i="0" u="none" strike="noStrike" kern="1200" cap="none" spc="0" normalizeH="0" baseline="0" noProof="0" dirty="0">
              <a:ln>
                <a:noFill/>
              </a:ln>
              <a:solidFill>
                <a:srgbClr val="003B76"/>
              </a:solidFill>
              <a:effectLst/>
              <a:uLnTx/>
              <a:uFillTx/>
              <a:latin typeface="Calibri (Body)"/>
            </a:endParaRPr>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670560" y="115659"/>
            <a:ext cx="10683240" cy="1325563"/>
          </a:xfrm>
        </p:spPr>
        <p:txBody>
          <a:bodyPr>
            <a:noAutofit/>
          </a:bodyPr>
          <a:lstStyle/>
          <a:p>
            <a:r>
              <a:rPr lang="en-US" sz="4000" b="1" dirty="0">
                <a:solidFill>
                  <a:schemeClr val="bg1"/>
                </a:solidFill>
                <a:latin typeface="+mn-lt"/>
              </a:rPr>
              <a:t>About NAMD</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13</a:t>
            </a:fld>
            <a:endParaRPr lang="en-US"/>
          </a:p>
        </p:txBody>
      </p:sp>
    </p:spTree>
    <p:extLst>
      <p:ext uri="{BB962C8B-B14F-4D97-AF65-F5344CB8AC3E}">
        <p14:creationId xmlns:p14="http://schemas.microsoft.com/office/powerpoint/2010/main" val="3021932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ctrTitle"/>
          </p:nvPr>
        </p:nvSpPr>
        <p:spPr>
          <a:xfrm>
            <a:off x="1106000" y="1031000"/>
            <a:ext cx="9980000" cy="2172800"/>
          </a:xfrm>
          <a:prstGeom prst="rect">
            <a:avLst/>
          </a:prstGeom>
        </p:spPr>
        <p:txBody>
          <a:bodyPr spcFirstLastPara="1" vert="horz" wrap="square" lIns="121900" tIns="121900" rIns="121900" bIns="121900" rtlCol="0" anchor="ctr" anchorCtr="0">
            <a:noAutofit/>
          </a:bodyPr>
          <a:lstStyle/>
          <a:p>
            <a:pPr>
              <a:spcBef>
                <a:spcPts val="0"/>
              </a:spcBef>
            </a:pPr>
            <a:r>
              <a:rPr lang="en"/>
              <a:t>Modern Annual Report</a:t>
            </a:r>
            <a:endParaRPr/>
          </a:p>
        </p:txBody>
      </p:sp>
      <p:sp>
        <p:nvSpPr>
          <p:cNvPr id="169" name="Google Shape;169;p28"/>
          <p:cNvSpPr txBox="1">
            <a:spLocks noGrp="1"/>
          </p:cNvSpPr>
          <p:nvPr>
            <p:ph type="subTitle" idx="1"/>
          </p:nvPr>
        </p:nvSpPr>
        <p:spPr>
          <a:xfrm>
            <a:off x="4150167" y="4750467"/>
            <a:ext cx="3892000" cy="1592000"/>
          </a:xfrm>
          <a:prstGeom prst="rect">
            <a:avLst/>
          </a:prstGeom>
        </p:spPr>
        <p:txBody>
          <a:bodyPr spcFirstLastPara="1" vert="horz" wrap="square" lIns="121900" tIns="121900" rIns="121900" bIns="121900" rtlCol="0" anchor="ctr" anchorCtr="0">
            <a:noAutofit/>
          </a:bodyPr>
          <a:lstStyle/>
          <a:p>
            <a:pPr>
              <a:spcBef>
                <a:spcPts val="0"/>
              </a:spcBef>
            </a:pPr>
            <a:r>
              <a:rPr lang="en" dirty="0"/>
              <a:t>2020</a:t>
            </a:r>
            <a:endParaRPr dirty="0"/>
          </a:p>
        </p:txBody>
      </p:sp>
      <p:sp>
        <p:nvSpPr>
          <p:cNvPr id="10" name="TextBox 9">
            <a:extLst>
              <a:ext uri="{FF2B5EF4-FFF2-40B4-BE49-F238E27FC236}">
                <a16:creationId xmlns:a16="http://schemas.microsoft.com/office/drawing/2014/main" id="{CA95E01D-09AF-6F41-8090-80306F4613C1}"/>
              </a:ext>
            </a:extLst>
          </p:cNvPr>
          <p:cNvSpPr txBox="1"/>
          <p:nvPr/>
        </p:nvSpPr>
        <p:spPr>
          <a:xfrm>
            <a:off x="902676" y="3970258"/>
            <a:ext cx="10644553" cy="605230"/>
          </a:xfrm>
          <a:prstGeom prst="rect">
            <a:avLst/>
          </a:prstGeom>
          <a:noFill/>
        </p:spPr>
        <p:txBody>
          <a:bodyPr wrap="square" rtlCol="0">
            <a:spAutoFit/>
          </a:bodyPr>
          <a:lstStyle/>
          <a:p>
            <a:pPr algn="ctr"/>
            <a:r>
              <a:rPr lang="en-US" sz="3333" b="1" i="1" dirty="0">
                <a:solidFill>
                  <a:schemeClr val="bg1"/>
                </a:solidFill>
                <a:latin typeface="Montserrat" pitchFamily="2" charset="77"/>
              </a:rPr>
              <a:t>______</a:t>
            </a:r>
          </a:p>
        </p:txBody>
      </p:sp>
      <p:pic>
        <p:nvPicPr>
          <p:cNvPr id="5" name="Picture 4" descr="A picture containing background pattern&#10;&#10;Description automatically generated">
            <a:extLst>
              <a:ext uri="{FF2B5EF4-FFF2-40B4-BE49-F238E27FC236}">
                <a16:creationId xmlns:a16="http://schemas.microsoft.com/office/drawing/2014/main" id="{5EEE70F4-9EE2-064A-9CDD-49C14EE7A88A}"/>
              </a:ext>
            </a:extLst>
          </p:cNvPr>
          <p:cNvPicPr>
            <a:picLocks noChangeAspect="1"/>
          </p:cNvPicPr>
          <p:nvPr/>
        </p:nvPicPr>
        <p:blipFill>
          <a:blip r:embed="rId3"/>
          <a:stretch>
            <a:fillRect/>
          </a:stretch>
        </p:blipFill>
        <p:spPr>
          <a:xfrm>
            <a:off x="-195294" y="-58019"/>
            <a:ext cx="13727187" cy="6974037"/>
          </a:xfrm>
          <a:prstGeom prst="rect">
            <a:avLst/>
          </a:prstGeom>
        </p:spPr>
      </p:pic>
      <p:sp>
        <p:nvSpPr>
          <p:cNvPr id="3" name="TextBox 2">
            <a:extLst>
              <a:ext uri="{FF2B5EF4-FFF2-40B4-BE49-F238E27FC236}">
                <a16:creationId xmlns:a16="http://schemas.microsoft.com/office/drawing/2014/main" id="{5EB92560-36A2-CD4D-8E5D-A3E16F81335A}"/>
              </a:ext>
            </a:extLst>
          </p:cNvPr>
          <p:cNvSpPr txBox="1"/>
          <p:nvPr/>
        </p:nvSpPr>
        <p:spPr>
          <a:xfrm>
            <a:off x="-195294" y="2064204"/>
            <a:ext cx="12383284" cy="769441"/>
          </a:xfrm>
          <a:prstGeom prst="rect">
            <a:avLst/>
          </a:prstGeom>
          <a:noFill/>
        </p:spPr>
        <p:txBody>
          <a:bodyPr wrap="square" lIns="91440" tIns="45720" rIns="91440" bIns="45720" rtlCol="0" anchor="t">
            <a:spAutoFit/>
          </a:bodyPr>
          <a:lstStyle/>
          <a:p>
            <a:pPr algn="ctr"/>
            <a:r>
              <a:rPr lang="en-US" sz="4400" b="1" dirty="0">
                <a:solidFill>
                  <a:schemeClr val="bg1"/>
                </a:solidFill>
                <a:latin typeface="Calibri"/>
                <a:cs typeface="Calibri"/>
              </a:rPr>
              <a:t>The nuts and bolts of Medicaid</a:t>
            </a:r>
            <a:endParaRPr lang="en-US" dirty="0">
              <a:solidFill>
                <a:schemeClr val="bg1"/>
              </a:solidFill>
            </a:endParaRPr>
          </a:p>
        </p:txBody>
      </p:sp>
    </p:spTree>
    <p:extLst>
      <p:ext uri="{BB962C8B-B14F-4D97-AF65-F5344CB8AC3E}">
        <p14:creationId xmlns:p14="http://schemas.microsoft.com/office/powerpoint/2010/main" val="3726002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7AA853-5446-AAD1-B69B-8022844B5413}"/>
              </a:ext>
            </a:extLst>
          </p:cNvPr>
          <p:cNvSpPr txBox="1"/>
          <p:nvPr/>
        </p:nvSpPr>
        <p:spPr>
          <a:xfrm>
            <a:off x="213826" y="1777339"/>
            <a:ext cx="8827537" cy="4462760"/>
          </a:xfrm>
          <a:prstGeom prst="rect">
            <a:avLst/>
          </a:prstGeom>
          <a:noFill/>
        </p:spPr>
        <p:txBody>
          <a:bodyPr wrap="square">
            <a:spAutoFit/>
          </a:bodyPr>
          <a:lstStyle/>
          <a:p>
            <a:r>
              <a:rPr lang="en-US" sz="2800" b="1" dirty="0"/>
              <a:t>What is Medicaid?</a:t>
            </a:r>
          </a:p>
          <a:p>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 public health insurance program </a:t>
            </a:r>
            <a:r>
              <a:rPr lang="en-US" sz="2000" kern="100" dirty="0">
                <a:latin typeface="Calibri" panose="020F0502020204030204" pitchFamily="34" charset="0"/>
                <a:ea typeface="Calibri" panose="020F0502020204030204" pitchFamily="34" charset="0"/>
                <a:cs typeface="Times New Roman" panose="02020603050405020304" pitchFamily="18" charset="0"/>
              </a:rPr>
              <a:t>that provides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comprehensive coverage to millions of Americans. A KFF Health Tracking Poll found</a:t>
            </a:r>
            <a:r>
              <a:rPr lang="en-US" sz="2000" kern="100" dirty="0">
                <a:latin typeface="Calibri" panose="020F0502020204030204" pitchFamily="34" charset="0"/>
                <a:ea typeface="Calibri" panose="020F0502020204030204" pitchFamily="34" charset="0"/>
                <a:cs typeface="Times New Roman" panose="02020603050405020304" pitchFamily="18" charset="0"/>
              </a:rPr>
              <a:t> in </a:t>
            </a:r>
            <a:r>
              <a:rPr lang="en-US" sz="2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2019</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that 75% of the public has a favorable view of Medicaid.</a:t>
            </a:r>
          </a:p>
          <a:p>
            <a:endParaRPr lang="en-US" sz="1400" b="1" dirty="0"/>
          </a:p>
          <a:p>
            <a:r>
              <a:rPr lang="en-US" sz="2800" b="1" dirty="0"/>
              <a:t>Who does Medicaid cover?</a:t>
            </a:r>
          </a:p>
          <a:p>
            <a:pPr marL="914400" lvl="1" indent="-457200">
              <a:buFont typeface="Wingdings" panose="05000000000000000000" pitchFamily="2" charset="2"/>
              <a:buChar char="§"/>
            </a:pPr>
            <a:r>
              <a:rPr lang="en-US" sz="2000" dirty="0"/>
              <a:t>Medicaid is currently serving almost 90 million people (by comparison, Medicare covers about 65 million people). </a:t>
            </a:r>
          </a:p>
          <a:p>
            <a:pPr marL="914400" lvl="1" indent="-457200">
              <a:buFont typeface="Wingdings" panose="05000000000000000000" pitchFamily="2" charset="2"/>
              <a:buChar char="§"/>
            </a:pPr>
            <a:r>
              <a:rPr lang="en-US" sz="2000" dirty="0"/>
              <a:t>Enrollment in Medicaid grew 11.2% in 2021 and 8.4% in FY 2022, but is expected to decline in 2023, due to the sunset of the federal continuous coverage requirement</a:t>
            </a:r>
          </a:p>
          <a:p>
            <a:pPr marL="914400" lvl="1" indent="-457200">
              <a:buFont typeface="Wingdings" panose="05000000000000000000" pitchFamily="2" charset="2"/>
              <a:buChar cha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Medicaid covers 4 in 10 births, 27 million children, and 2/3 of older adults and people with disabilities.</a:t>
            </a:r>
            <a:endParaRPr lang="en-US" sz="2000" dirty="0"/>
          </a:p>
          <a:p>
            <a:pPr lvl="1">
              <a:buFont typeface="Wingdings" panose="05000000000000000000" pitchFamily="2" charset="2"/>
              <a:buChar char="§"/>
            </a:pPr>
            <a:endParaRPr lang="en-US" sz="1400" dirty="0"/>
          </a:p>
        </p:txBody>
      </p:sp>
      <p:pic>
        <p:nvPicPr>
          <p:cNvPr id="3" name="Picture 2">
            <a:extLst>
              <a:ext uri="{FF2B5EF4-FFF2-40B4-BE49-F238E27FC236}">
                <a16:creationId xmlns:a16="http://schemas.microsoft.com/office/drawing/2014/main" id="{0A23EB41-76CF-4EBD-2C16-2E272BDEA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400"/>
          <a:stretch/>
        </p:blipFill>
        <p:spPr bwMode="auto">
          <a:xfrm>
            <a:off x="8984213" y="4446556"/>
            <a:ext cx="2936811" cy="21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FE5F9154-1D04-0585-C867-BEFC03D38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363" y="2086550"/>
            <a:ext cx="2807627" cy="201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a:extLst>
              <a:ext uri="{FF2B5EF4-FFF2-40B4-BE49-F238E27FC236}">
                <a16:creationId xmlns:a16="http://schemas.microsoft.com/office/drawing/2014/main" id="{E8D995CD-639B-202A-4957-AD21A7CF8A01}"/>
              </a:ext>
            </a:extLst>
          </p:cNvPr>
          <p:cNvSpPr>
            <a:spLocks noGrp="1"/>
          </p:cNvSpPr>
          <p:nvPr>
            <p:ph type="title"/>
          </p:nvPr>
        </p:nvSpPr>
        <p:spPr>
          <a:xfrm>
            <a:off x="0" y="0"/>
            <a:ext cx="10533530" cy="1690688"/>
          </a:xfrm>
        </p:spPr>
        <p:txBody>
          <a:bodyPr/>
          <a:lstStyle/>
          <a:p>
            <a:r>
              <a:rPr lang="en-US" dirty="0"/>
              <a:t>Medicaid overview</a:t>
            </a:r>
          </a:p>
        </p:txBody>
      </p:sp>
    </p:spTree>
    <p:extLst>
      <p:ext uri="{BB962C8B-B14F-4D97-AF65-F5344CB8AC3E}">
        <p14:creationId xmlns:p14="http://schemas.microsoft.com/office/powerpoint/2010/main" val="419149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AE16-DC05-0D27-00DE-66C828EC15B7}"/>
              </a:ext>
            </a:extLst>
          </p:cNvPr>
          <p:cNvSpPr>
            <a:spLocks noGrp="1"/>
          </p:cNvSpPr>
          <p:nvPr>
            <p:ph type="title"/>
          </p:nvPr>
        </p:nvSpPr>
        <p:spPr>
          <a:xfrm>
            <a:off x="130630" y="0"/>
            <a:ext cx="11353800" cy="1690688"/>
          </a:xfrm>
        </p:spPr>
        <p:txBody>
          <a:bodyPr/>
          <a:lstStyle/>
          <a:p>
            <a:r>
              <a:rPr lang="en-US" dirty="0"/>
              <a:t>Medicaid costs</a:t>
            </a:r>
          </a:p>
        </p:txBody>
      </p:sp>
      <p:sp>
        <p:nvSpPr>
          <p:cNvPr id="5" name="TextBox 4">
            <a:extLst>
              <a:ext uri="{FF2B5EF4-FFF2-40B4-BE49-F238E27FC236}">
                <a16:creationId xmlns:a16="http://schemas.microsoft.com/office/drawing/2014/main" id="{477AA853-5446-AAD1-B69B-8022844B5413}"/>
              </a:ext>
            </a:extLst>
          </p:cNvPr>
          <p:cNvSpPr txBox="1"/>
          <p:nvPr/>
        </p:nvSpPr>
        <p:spPr>
          <a:xfrm>
            <a:off x="509102" y="2348375"/>
            <a:ext cx="7282348" cy="3600986"/>
          </a:xfrm>
          <a:prstGeom prst="rect">
            <a:avLst/>
          </a:prstGeom>
          <a:noFill/>
        </p:spPr>
        <p:txBody>
          <a:bodyPr wrap="square">
            <a:spAutoFit/>
          </a:bodyPr>
          <a:lstStyle/>
          <a:p>
            <a:r>
              <a:rPr lang="en-US" sz="2800" b="1" dirty="0"/>
              <a:t>How much does Medicaid cost? </a:t>
            </a:r>
          </a:p>
          <a:p>
            <a:pPr marL="457200" indent="-457200">
              <a:buFont typeface="Wingdings" panose="05000000000000000000" pitchFamily="2" charset="2"/>
              <a:buChar char="§"/>
            </a:pPr>
            <a:r>
              <a:rPr lang="en-US" sz="2000" dirty="0"/>
              <a:t>Total Medicaid spend exceeded $728 billion in FY 2021, with 31% of costs covered by states and the remaining 69% provided by the federal government </a:t>
            </a:r>
          </a:p>
          <a:p>
            <a:endParaRPr lang="en-US" sz="2000" dirty="0"/>
          </a:p>
          <a:p>
            <a:pPr marL="457200" indent="-457200">
              <a:buFont typeface="Wingdings" panose="05000000000000000000" pitchFamily="2" charset="2"/>
              <a:buChar char="§"/>
            </a:pPr>
            <a:r>
              <a:rPr lang="en-US" sz="2000" dirty="0"/>
              <a:t>Medicaid reflects nearly 1 in 6 dollars spent on health care and 1 in 2 dollars spent on long-term services and supports</a:t>
            </a:r>
            <a:br>
              <a:rPr lang="en-US" sz="2000" dirty="0"/>
            </a:br>
            <a:r>
              <a:rPr lang="en-US" sz="2000" dirty="0"/>
              <a:t> </a:t>
            </a:r>
          </a:p>
          <a:p>
            <a:pPr marL="457200" indent="-457200">
              <a:buFont typeface="Wingdings" panose="05000000000000000000" pitchFamily="2" charset="2"/>
              <a:buChar char="§"/>
            </a:pPr>
            <a:r>
              <a:rPr lang="en-US" sz="2000" dirty="0"/>
              <a:t>Medicaid is often a state’s largest budget item. Health care cost growth continues to crowd out other state spending, like education.</a:t>
            </a:r>
          </a:p>
        </p:txBody>
      </p:sp>
      <p:pic>
        <p:nvPicPr>
          <p:cNvPr id="1026" name="Picture 2">
            <a:extLst>
              <a:ext uri="{FF2B5EF4-FFF2-40B4-BE49-F238E27FC236}">
                <a16:creationId xmlns:a16="http://schemas.microsoft.com/office/drawing/2014/main" id="{F030B358-DE22-701B-AD7E-40C2732E5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859"/>
          <a:stretch/>
        </p:blipFill>
        <p:spPr bwMode="auto">
          <a:xfrm>
            <a:off x="8245064" y="2348375"/>
            <a:ext cx="3127786" cy="2913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7A17B-4030-2321-CD33-F6BCD7012004}"/>
              </a:ext>
            </a:extLst>
          </p:cNvPr>
          <p:cNvSpPr txBox="1"/>
          <p:nvPr/>
        </p:nvSpPr>
        <p:spPr>
          <a:xfrm>
            <a:off x="8401052" y="5269567"/>
            <a:ext cx="2757972" cy="707886"/>
          </a:xfrm>
          <a:prstGeom prst="rect">
            <a:avLst/>
          </a:prstGeom>
          <a:noFill/>
        </p:spPr>
        <p:txBody>
          <a:bodyPr wrap="square">
            <a:spAutoFit/>
          </a:bodyPr>
          <a:lstStyle/>
          <a:p>
            <a:r>
              <a:rPr lang="en-US" sz="1000" b="1" i="0" dirty="0">
                <a:effectLst/>
                <a:latin typeface="Roboto" panose="02000000000000000000" pitchFamily="2" charset="0"/>
              </a:rPr>
              <a:t>MACPAC: </a:t>
            </a:r>
            <a:r>
              <a:rPr lang="en-US" sz="1000" b="0" i="0" dirty="0">
                <a:effectLst/>
                <a:latin typeface="Roboto" panose="02000000000000000000" pitchFamily="2" charset="0"/>
              </a:rPr>
              <a:t>Distribution of Medicaid, Education, and All Other Spending from Total State Budgets versus State-Funded State Budgets, SFY 2016</a:t>
            </a:r>
            <a:endParaRPr lang="en-US" sz="1000" dirty="0"/>
          </a:p>
        </p:txBody>
      </p:sp>
    </p:spTree>
    <p:extLst>
      <p:ext uri="{BB962C8B-B14F-4D97-AF65-F5344CB8AC3E}">
        <p14:creationId xmlns:p14="http://schemas.microsoft.com/office/powerpoint/2010/main" val="329566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AE16-DC05-0D27-00DE-66C828EC15B7}"/>
              </a:ext>
            </a:extLst>
          </p:cNvPr>
          <p:cNvSpPr>
            <a:spLocks noGrp="1"/>
          </p:cNvSpPr>
          <p:nvPr>
            <p:ph type="title"/>
          </p:nvPr>
        </p:nvSpPr>
        <p:spPr>
          <a:xfrm>
            <a:off x="167952" y="0"/>
            <a:ext cx="11362765" cy="1690688"/>
          </a:xfrm>
        </p:spPr>
        <p:txBody>
          <a:bodyPr/>
          <a:lstStyle/>
          <a:p>
            <a:r>
              <a:rPr lang="en-US" dirty="0"/>
              <a:t>Medicaid delivery models</a:t>
            </a:r>
          </a:p>
        </p:txBody>
      </p:sp>
      <p:sp>
        <p:nvSpPr>
          <p:cNvPr id="10" name="TextBox 9">
            <a:extLst>
              <a:ext uri="{FF2B5EF4-FFF2-40B4-BE49-F238E27FC236}">
                <a16:creationId xmlns:a16="http://schemas.microsoft.com/office/drawing/2014/main" id="{DB87B5E9-66B7-89A8-718E-0B149E9B1D2D}"/>
              </a:ext>
            </a:extLst>
          </p:cNvPr>
          <p:cNvSpPr txBox="1"/>
          <p:nvPr/>
        </p:nvSpPr>
        <p:spPr>
          <a:xfrm>
            <a:off x="246580" y="1769019"/>
            <a:ext cx="8887895" cy="3707810"/>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2800" b="1" dirty="0">
                <a:ea typeface="Calibri" panose="020F0502020204030204" pitchFamily="34" charset="0"/>
                <a:cs typeface="Segoe UI" panose="020B0502040204020203" pitchFamily="34" charset="0"/>
              </a:rPr>
              <a:t>How are Medicaid services delivered?</a:t>
            </a:r>
          </a:p>
          <a:p>
            <a:pPr marL="342900" indent="-342900">
              <a:lnSpc>
                <a:spcPct val="107000"/>
              </a:lnSpc>
              <a:spcAft>
                <a:spcPts val="800"/>
              </a:spcAft>
              <a:buFont typeface="Wingdings" panose="05000000000000000000" pitchFamily="2" charset="2"/>
              <a:buChar char=""/>
              <a:tabLst>
                <a:tab pos="457200" algn="l"/>
              </a:tabLst>
            </a:pPr>
            <a:r>
              <a:rPr lang="en-US" sz="2000" b="1" dirty="0">
                <a:ea typeface="Calibri" panose="020F0502020204030204" pitchFamily="34" charset="0"/>
                <a:cs typeface="Segoe UI" panose="020B0502040204020203" pitchFamily="34" charset="0"/>
              </a:rPr>
              <a:t>Medicaid pays for covered services delivered to eligible &amp; enrolled members. </a:t>
            </a:r>
            <a:r>
              <a:rPr lang="en-US" sz="2000" dirty="0">
                <a:ea typeface="Calibri" panose="020F0502020204030204" pitchFamily="34" charset="0"/>
                <a:cs typeface="Segoe UI" panose="020B0502040204020203" pitchFamily="34" charset="0"/>
              </a:rPr>
              <a:t>Services must be delivered by eligible providers to individuals who qualify for and are enrolled in Medicaid coverage. Medicaid does not generally make grants or pay for capacity. </a:t>
            </a:r>
            <a:endParaRPr lang="en-US" sz="1400" dirty="0">
              <a:ea typeface="Calibri" panose="020F0502020204030204" pitchFamily="34" charset="0"/>
              <a:cs typeface="Segoe UI" panose="020B0502040204020203" pitchFamily="34" charset="0"/>
            </a:endParaRPr>
          </a:p>
          <a:p>
            <a:pPr marL="342900" indent="-342900">
              <a:lnSpc>
                <a:spcPct val="107000"/>
              </a:lnSpc>
              <a:spcAft>
                <a:spcPts val="800"/>
              </a:spcAft>
              <a:buFont typeface="Wingdings" panose="05000000000000000000" pitchFamily="2" charset="2"/>
              <a:buChar char=""/>
              <a:tabLst>
                <a:tab pos="457200" algn="l"/>
              </a:tabLst>
            </a:pPr>
            <a:r>
              <a:rPr lang="en-US" sz="2000" b="1" dirty="0">
                <a:ea typeface="Calibri" panose="020F0502020204030204" pitchFamily="34" charset="0"/>
                <a:cs typeface="Segoe UI" panose="020B0502040204020203" pitchFamily="34" charset="0"/>
              </a:rPr>
              <a:t>Most states contract with health plans to deliver care. </a:t>
            </a:r>
            <a:r>
              <a:rPr lang="en-US" sz="2000" dirty="0">
                <a:ea typeface="Calibri" panose="020F0502020204030204" pitchFamily="34" charset="0"/>
                <a:cs typeface="Segoe UI" panose="020B0502040204020203" pitchFamily="34" charset="0"/>
              </a:rPr>
              <a:t>More than 2/3 of Medicaid enrollees receive services through </a:t>
            </a:r>
            <a:r>
              <a:rPr lang="en-US" sz="2000" dirty="0">
                <a:effectLst/>
                <a:ea typeface="Calibri" panose="020F0502020204030204" pitchFamily="34" charset="0"/>
                <a:cs typeface="Segoe UI" panose="020B0502040204020203" pitchFamily="34" charset="0"/>
              </a:rPr>
              <a:t>risk-based managed care. The state contracts with health plans to deliver covered services. The health plan creates its own provider network and pays providers for those services</a:t>
            </a:r>
            <a:br>
              <a:rPr lang="en-US" sz="2000" dirty="0">
                <a:effectLst/>
                <a:ea typeface="Calibri" panose="020F0502020204030204" pitchFamily="34" charset="0"/>
                <a:cs typeface="Segoe UI" panose="020B0502040204020203" pitchFamily="34" charset="0"/>
              </a:rPr>
            </a:br>
            <a:r>
              <a:rPr lang="en-US" sz="2000" dirty="0">
                <a:effectLst/>
                <a:ea typeface="Calibri" panose="020F0502020204030204" pitchFamily="34" charset="0"/>
                <a:cs typeface="Segoe UI" panose="020B0502040204020203" pitchFamily="34" charset="0"/>
              </a:rPr>
              <a:t>delivered to enrollees.  </a:t>
            </a:r>
          </a:p>
        </p:txBody>
      </p:sp>
      <p:sp>
        <p:nvSpPr>
          <p:cNvPr id="4" name="TextBox 3">
            <a:extLst>
              <a:ext uri="{FF2B5EF4-FFF2-40B4-BE49-F238E27FC236}">
                <a16:creationId xmlns:a16="http://schemas.microsoft.com/office/drawing/2014/main" id="{787820EE-96F8-8E60-500B-8E50FA4AFE52}"/>
              </a:ext>
            </a:extLst>
          </p:cNvPr>
          <p:cNvSpPr txBox="1"/>
          <p:nvPr/>
        </p:nvSpPr>
        <p:spPr>
          <a:xfrm>
            <a:off x="9230795" y="2731886"/>
            <a:ext cx="2714625" cy="2332498"/>
          </a:xfrm>
          <a:prstGeom prst="rect">
            <a:avLst/>
          </a:prstGeom>
          <a:solidFill>
            <a:schemeClr val="bg1">
              <a:lumMod val="95000"/>
            </a:schemeClr>
          </a:solidFill>
          <a:ln w="38100">
            <a:solidFill>
              <a:srgbClr val="003B76"/>
            </a:solidFill>
          </a:ln>
        </p:spPr>
        <p:txBody>
          <a:bodyPr wrap="square">
            <a:spAutoFit/>
          </a:bodyPr>
          <a:lstStyle/>
          <a:p>
            <a:pPr>
              <a:lnSpc>
                <a:spcPct val="107000"/>
              </a:lnSpc>
              <a:spcAft>
                <a:spcPts val="800"/>
              </a:spcAft>
              <a:tabLst>
                <a:tab pos="457200" algn="l"/>
              </a:tabLst>
            </a:pPr>
            <a:r>
              <a:rPr lang="en-US" sz="1400" b="1" dirty="0">
                <a:ea typeface="Calibri" panose="020F0502020204030204" pitchFamily="34" charset="0"/>
                <a:cs typeface="Segoe UI" panose="020B0502040204020203" pitchFamily="34" charset="0"/>
              </a:rPr>
              <a:t>Examples of covered services:</a:t>
            </a:r>
          </a:p>
          <a:p>
            <a:pPr marL="342900" indent="-342900">
              <a:lnSpc>
                <a:spcPct val="107000"/>
              </a:lnSpc>
              <a:buFont typeface="Wingdings" panose="05000000000000000000" pitchFamily="2" charset="2"/>
              <a:buChar char=""/>
              <a:tabLst>
                <a:tab pos="457200" algn="l"/>
              </a:tabLst>
            </a:pPr>
            <a:r>
              <a:rPr lang="en-US" sz="1400" dirty="0">
                <a:ea typeface="Calibri" panose="020F0502020204030204" pitchFamily="34" charset="0"/>
                <a:cs typeface="Segoe UI" panose="020B0502040204020203" pitchFamily="34" charset="0"/>
              </a:rPr>
              <a:t>Doctors’ visits</a:t>
            </a:r>
          </a:p>
          <a:p>
            <a:pPr marL="342900" indent="-342900">
              <a:lnSpc>
                <a:spcPct val="107000"/>
              </a:lnSpc>
              <a:buFont typeface="Wingdings" panose="05000000000000000000" pitchFamily="2" charset="2"/>
              <a:buChar char=""/>
              <a:tabLst>
                <a:tab pos="457200" algn="l"/>
              </a:tabLst>
            </a:pPr>
            <a:r>
              <a:rPr lang="en-US" sz="1400" dirty="0">
                <a:ea typeface="Calibri" panose="020F0502020204030204" pitchFamily="34" charset="0"/>
                <a:cs typeface="Segoe UI" panose="020B0502040204020203" pitchFamily="34" charset="0"/>
              </a:rPr>
              <a:t>Inpatient hospital care</a:t>
            </a:r>
          </a:p>
          <a:p>
            <a:pPr marL="342900" indent="-342900">
              <a:lnSpc>
                <a:spcPct val="107000"/>
              </a:lnSpc>
              <a:buFont typeface="Wingdings" panose="05000000000000000000" pitchFamily="2" charset="2"/>
              <a:buChar char=""/>
              <a:tabLst>
                <a:tab pos="457200" algn="l"/>
              </a:tabLst>
            </a:pPr>
            <a:r>
              <a:rPr lang="en-US" sz="1400" dirty="0">
                <a:ea typeface="Calibri" panose="020F0502020204030204" pitchFamily="34" charset="0"/>
                <a:cs typeface="Segoe UI" panose="020B0502040204020203" pitchFamily="34" charset="0"/>
              </a:rPr>
              <a:t>Specialists</a:t>
            </a:r>
          </a:p>
          <a:p>
            <a:pPr marL="342900" indent="-342900">
              <a:lnSpc>
                <a:spcPct val="107000"/>
              </a:lnSpc>
              <a:buFont typeface="Wingdings" panose="05000000000000000000" pitchFamily="2" charset="2"/>
              <a:buChar char=""/>
              <a:tabLst>
                <a:tab pos="457200" algn="l"/>
              </a:tabLst>
            </a:pPr>
            <a:r>
              <a:rPr lang="en-US" sz="1400" dirty="0">
                <a:ea typeface="Calibri" panose="020F0502020204030204" pitchFamily="34" charset="0"/>
                <a:cs typeface="Segoe UI" panose="020B0502040204020203" pitchFamily="34" charset="0"/>
              </a:rPr>
              <a:t>Targeted case management</a:t>
            </a:r>
          </a:p>
          <a:p>
            <a:pPr marL="342900" indent="-342900">
              <a:lnSpc>
                <a:spcPct val="107000"/>
              </a:lnSpc>
              <a:buFont typeface="Wingdings" panose="05000000000000000000" pitchFamily="2" charset="2"/>
              <a:buChar char=""/>
              <a:tabLst>
                <a:tab pos="457200" algn="l"/>
              </a:tabLst>
            </a:pPr>
            <a:r>
              <a:rPr lang="en-US" sz="1400" dirty="0">
                <a:ea typeface="Calibri" panose="020F0502020204030204" pitchFamily="34" charset="0"/>
                <a:cs typeface="Segoe UI" panose="020B0502040204020203" pitchFamily="34" charset="0"/>
              </a:rPr>
              <a:t>Pharmacy services</a:t>
            </a:r>
          </a:p>
          <a:p>
            <a:pPr marL="342900" indent="-342900">
              <a:lnSpc>
                <a:spcPct val="107000"/>
              </a:lnSpc>
              <a:buFont typeface="Wingdings" panose="05000000000000000000" pitchFamily="2" charset="2"/>
              <a:buChar char=""/>
              <a:tabLst>
                <a:tab pos="457200" algn="l"/>
              </a:tabLst>
            </a:pPr>
            <a:r>
              <a:rPr lang="en-US" sz="1400" dirty="0">
                <a:ea typeface="Calibri" panose="020F0502020204030204" pitchFamily="34" charset="0"/>
                <a:cs typeface="Segoe UI" panose="020B0502040204020203" pitchFamily="34" charset="0"/>
              </a:rPr>
              <a:t>Early periodic screening, diagnosis, and treatment (EPSDT) for children </a:t>
            </a:r>
            <a:br>
              <a:rPr lang="en-US" sz="1400" dirty="0">
                <a:ea typeface="Calibri" panose="020F0502020204030204" pitchFamily="34" charset="0"/>
                <a:cs typeface="Segoe UI" panose="020B0502040204020203" pitchFamily="34" charset="0"/>
              </a:rPr>
            </a:br>
            <a:endParaRPr lang="en-US" sz="400" dirty="0"/>
          </a:p>
        </p:txBody>
      </p:sp>
    </p:spTree>
    <p:extLst>
      <p:ext uri="{BB962C8B-B14F-4D97-AF65-F5344CB8AC3E}">
        <p14:creationId xmlns:p14="http://schemas.microsoft.com/office/powerpoint/2010/main" val="188007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AE16-DC05-0D27-00DE-66C828EC15B7}"/>
              </a:ext>
            </a:extLst>
          </p:cNvPr>
          <p:cNvSpPr>
            <a:spLocks noGrp="1"/>
          </p:cNvSpPr>
          <p:nvPr>
            <p:ph type="title"/>
          </p:nvPr>
        </p:nvSpPr>
        <p:spPr>
          <a:xfrm>
            <a:off x="76200" y="0"/>
            <a:ext cx="11362765" cy="1690688"/>
          </a:xfrm>
        </p:spPr>
        <p:txBody>
          <a:bodyPr/>
          <a:lstStyle/>
          <a:p>
            <a:r>
              <a:rPr lang="en-US" dirty="0"/>
              <a:t>Federal role</a:t>
            </a:r>
          </a:p>
        </p:txBody>
      </p:sp>
      <p:sp>
        <p:nvSpPr>
          <p:cNvPr id="10" name="TextBox 9">
            <a:extLst>
              <a:ext uri="{FF2B5EF4-FFF2-40B4-BE49-F238E27FC236}">
                <a16:creationId xmlns:a16="http://schemas.microsoft.com/office/drawing/2014/main" id="{DB87B5E9-66B7-89A8-718E-0B149E9B1D2D}"/>
              </a:ext>
            </a:extLst>
          </p:cNvPr>
          <p:cNvSpPr txBox="1"/>
          <p:nvPr/>
        </p:nvSpPr>
        <p:spPr>
          <a:xfrm>
            <a:off x="5524500" y="2333624"/>
            <a:ext cx="6210494" cy="4374018"/>
          </a:xfrm>
          <a:prstGeom prst="rect">
            <a:avLst/>
          </a:prstGeom>
          <a:noFill/>
        </p:spPr>
        <p:txBody>
          <a:bodyPr wrap="square">
            <a:spAutoFit/>
          </a:bodyPr>
          <a:lstStyle/>
          <a:p>
            <a:pPr>
              <a:lnSpc>
                <a:spcPct val="107000"/>
              </a:lnSpc>
              <a:spcAft>
                <a:spcPts val="800"/>
              </a:spcAft>
              <a:tabLst>
                <a:tab pos="457200" algn="l"/>
              </a:tabLst>
            </a:pPr>
            <a:r>
              <a:rPr lang="en-US" sz="2800" b="1" dirty="0">
                <a:ea typeface="Calibri" panose="020F0502020204030204" pitchFamily="34" charset="0"/>
                <a:cs typeface="Segoe UI" panose="020B0502040204020203" pitchFamily="34" charset="0"/>
              </a:rPr>
              <a:t>What’s the role of the federal government? </a:t>
            </a:r>
          </a:p>
          <a:p>
            <a:pPr marL="342900" indent="-342900">
              <a:lnSpc>
                <a:spcPct val="107000"/>
              </a:lnSpc>
              <a:spcAft>
                <a:spcPts val="800"/>
              </a:spcAft>
              <a:buFont typeface="Wingdings" panose="05000000000000000000" pitchFamily="2" charset="2"/>
              <a:buChar char=""/>
              <a:tabLst>
                <a:tab pos="457200" algn="l"/>
              </a:tabLst>
            </a:pPr>
            <a:r>
              <a:rPr lang="en-US" sz="2000" b="1" dirty="0">
                <a:ea typeface="Calibri" panose="020F0502020204030204" pitchFamily="34" charset="0"/>
                <a:cs typeface="Segoe UI" panose="020B0502040204020203" pitchFamily="34" charset="0"/>
              </a:rPr>
              <a:t>They set the rules of the road. </a:t>
            </a:r>
            <a:r>
              <a:rPr lang="en-US" sz="2000" dirty="0">
                <a:ea typeface="Calibri" panose="020F0502020204030204" pitchFamily="34" charset="0"/>
                <a:cs typeface="Segoe UI" panose="020B0502040204020203" pitchFamily="34" charset="0"/>
              </a:rPr>
              <a:t>State and territory Medicaid operate within federal guidelines and typically need federal approval to make program changes.</a:t>
            </a:r>
            <a:br>
              <a:rPr lang="en-US" sz="2000" dirty="0">
                <a:ea typeface="Calibri" panose="020F0502020204030204" pitchFamily="34" charset="0"/>
                <a:cs typeface="Segoe UI" panose="020B0502040204020203" pitchFamily="34" charset="0"/>
              </a:rPr>
            </a:br>
            <a:endParaRPr lang="en-US" sz="2000" dirty="0">
              <a:ea typeface="Calibri" panose="020F0502020204030204" pitchFamily="34" charset="0"/>
              <a:cs typeface="Segoe UI" panose="020B0502040204020203" pitchFamily="34" charset="0"/>
            </a:endParaRPr>
          </a:p>
          <a:p>
            <a:pPr marL="342900" indent="-342900">
              <a:lnSpc>
                <a:spcPct val="107000"/>
              </a:lnSpc>
              <a:spcAft>
                <a:spcPts val="800"/>
              </a:spcAft>
              <a:buFont typeface="Wingdings" panose="05000000000000000000" pitchFamily="2" charset="2"/>
              <a:buChar char=""/>
              <a:tabLst>
                <a:tab pos="457200" algn="l"/>
              </a:tabLst>
            </a:pPr>
            <a:r>
              <a:rPr lang="en-US" sz="2000" b="1" dirty="0">
                <a:ea typeface="Calibri" panose="020F0502020204030204" pitchFamily="34" charset="0"/>
                <a:cs typeface="Segoe UI" panose="020B0502040204020203" pitchFamily="34" charset="0"/>
              </a:rPr>
              <a:t>They jointly finance the program with states. </a:t>
            </a:r>
            <a:r>
              <a:rPr lang="en-US" sz="2000" dirty="0">
                <a:ea typeface="Calibri" panose="020F0502020204030204" pitchFamily="34" charset="0"/>
                <a:cs typeface="Segoe UI" panose="020B0502040204020203" pitchFamily="34" charset="0"/>
              </a:rPr>
              <a:t>State funds are matched by the federal government. </a:t>
            </a:r>
            <a:endParaRPr lang="en-US" sz="1400" dirty="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sz="2000" dirty="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sz="2000" dirty="0">
              <a:ea typeface="Calibri" panose="020F0502020204030204" pitchFamily="34" charset="0"/>
              <a:cs typeface="Segoe UI" panose="020B0502040204020203" pitchFamily="34" charset="0"/>
            </a:endParaRPr>
          </a:p>
        </p:txBody>
      </p:sp>
      <p:pic>
        <p:nvPicPr>
          <p:cNvPr id="2052" name="Picture 4" descr="The US Road Signs That Drivers Commonly Misread">
            <a:extLst>
              <a:ext uri="{FF2B5EF4-FFF2-40B4-BE49-F238E27FC236}">
                <a16:creationId xmlns:a16="http://schemas.microsoft.com/office/drawing/2014/main" id="{F2699A31-032A-5171-B734-341BFBC46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82" y="2505075"/>
            <a:ext cx="4357968" cy="326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204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ctrTitle"/>
          </p:nvPr>
        </p:nvSpPr>
        <p:spPr>
          <a:xfrm>
            <a:off x="1106000" y="1031000"/>
            <a:ext cx="9980000" cy="2172800"/>
          </a:xfrm>
          <a:prstGeom prst="rect">
            <a:avLst/>
          </a:prstGeom>
        </p:spPr>
        <p:txBody>
          <a:bodyPr spcFirstLastPara="1" vert="horz" wrap="square" lIns="121900" tIns="121900" rIns="121900" bIns="121900" rtlCol="0" anchor="ctr" anchorCtr="0">
            <a:noAutofit/>
          </a:bodyPr>
          <a:lstStyle/>
          <a:p>
            <a:pPr>
              <a:spcBef>
                <a:spcPts val="0"/>
              </a:spcBef>
            </a:pPr>
            <a:r>
              <a:rPr lang="en"/>
              <a:t>Modern Annual Report</a:t>
            </a:r>
            <a:endParaRPr/>
          </a:p>
        </p:txBody>
      </p:sp>
      <p:sp>
        <p:nvSpPr>
          <p:cNvPr id="169" name="Google Shape;169;p28"/>
          <p:cNvSpPr txBox="1">
            <a:spLocks noGrp="1"/>
          </p:cNvSpPr>
          <p:nvPr>
            <p:ph type="subTitle" idx="1"/>
          </p:nvPr>
        </p:nvSpPr>
        <p:spPr>
          <a:xfrm>
            <a:off x="4150167" y="4750467"/>
            <a:ext cx="3892000" cy="1592000"/>
          </a:xfrm>
          <a:prstGeom prst="rect">
            <a:avLst/>
          </a:prstGeom>
        </p:spPr>
        <p:txBody>
          <a:bodyPr spcFirstLastPara="1" vert="horz" wrap="square" lIns="121900" tIns="121900" rIns="121900" bIns="121900" rtlCol="0" anchor="ctr" anchorCtr="0">
            <a:noAutofit/>
          </a:bodyPr>
          <a:lstStyle/>
          <a:p>
            <a:pPr>
              <a:spcBef>
                <a:spcPts val="0"/>
              </a:spcBef>
            </a:pPr>
            <a:r>
              <a:rPr lang="en" dirty="0"/>
              <a:t>2020</a:t>
            </a:r>
            <a:endParaRPr dirty="0"/>
          </a:p>
        </p:txBody>
      </p:sp>
      <p:sp>
        <p:nvSpPr>
          <p:cNvPr id="10" name="TextBox 9">
            <a:extLst>
              <a:ext uri="{FF2B5EF4-FFF2-40B4-BE49-F238E27FC236}">
                <a16:creationId xmlns:a16="http://schemas.microsoft.com/office/drawing/2014/main" id="{CA95E01D-09AF-6F41-8090-80306F4613C1}"/>
              </a:ext>
            </a:extLst>
          </p:cNvPr>
          <p:cNvSpPr txBox="1"/>
          <p:nvPr/>
        </p:nvSpPr>
        <p:spPr>
          <a:xfrm>
            <a:off x="902676" y="3970258"/>
            <a:ext cx="10644553" cy="605230"/>
          </a:xfrm>
          <a:prstGeom prst="rect">
            <a:avLst/>
          </a:prstGeom>
          <a:noFill/>
        </p:spPr>
        <p:txBody>
          <a:bodyPr wrap="square" rtlCol="0">
            <a:spAutoFit/>
          </a:bodyPr>
          <a:lstStyle/>
          <a:p>
            <a:pPr algn="ctr"/>
            <a:r>
              <a:rPr lang="en-US" sz="3333" b="1" i="1" dirty="0">
                <a:solidFill>
                  <a:schemeClr val="bg1"/>
                </a:solidFill>
                <a:latin typeface="Montserrat" pitchFamily="2" charset="77"/>
              </a:rPr>
              <a:t>______</a:t>
            </a:r>
          </a:p>
        </p:txBody>
      </p:sp>
      <p:pic>
        <p:nvPicPr>
          <p:cNvPr id="5" name="Picture 4" descr="A picture containing background pattern&#10;&#10;Description automatically generated">
            <a:extLst>
              <a:ext uri="{FF2B5EF4-FFF2-40B4-BE49-F238E27FC236}">
                <a16:creationId xmlns:a16="http://schemas.microsoft.com/office/drawing/2014/main" id="{5EEE70F4-9EE2-064A-9CDD-49C14EE7A88A}"/>
              </a:ext>
            </a:extLst>
          </p:cNvPr>
          <p:cNvPicPr>
            <a:picLocks noChangeAspect="1"/>
          </p:cNvPicPr>
          <p:nvPr/>
        </p:nvPicPr>
        <p:blipFill>
          <a:blip r:embed="rId3"/>
          <a:stretch>
            <a:fillRect/>
          </a:stretch>
        </p:blipFill>
        <p:spPr>
          <a:xfrm>
            <a:off x="-195294" y="-58019"/>
            <a:ext cx="13727187" cy="6974037"/>
          </a:xfrm>
          <a:prstGeom prst="rect">
            <a:avLst/>
          </a:prstGeom>
        </p:spPr>
      </p:pic>
      <p:sp>
        <p:nvSpPr>
          <p:cNvPr id="3" name="TextBox 2">
            <a:extLst>
              <a:ext uri="{FF2B5EF4-FFF2-40B4-BE49-F238E27FC236}">
                <a16:creationId xmlns:a16="http://schemas.microsoft.com/office/drawing/2014/main" id="{5EB92560-36A2-CD4D-8E5D-A3E16F81335A}"/>
              </a:ext>
            </a:extLst>
          </p:cNvPr>
          <p:cNvSpPr txBox="1"/>
          <p:nvPr/>
        </p:nvSpPr>
        <p:spPr>
          <a:xfrm>
            <a:off x="-195294" y="2114336"/>
            <a:ext cx="12303074" cy="769441"/>
          </a:xfrm>
          <a:prstGeom prst="rect">
            <a:avLst/>
          </a:prstGeom>
          <a:noFill/>
        </p:spPr>
        <p:txBody>
          <a:bodyPr wrap="square" lIns="91440" tIns="45720" rIns="91440" bIns="45720" rtlCol="0" anchor="t">
            <a:spAutoFit/>
          </a:bodyPr>
          <a:lstStyle/>
          <a:p>
            <a:pPr algn="ctr"/>
            <a:r>
              <a:rPr lang="en-US" sz="4400" b="1" dirty="0">
                <a:solidFill>
                  <a:schemeClr val="bg1"/>
                </a:solidFill>
                <a:latin typeface="Calibri"/>
                <a:cs typeface="Calibri"/>
              </a:rPr>
              <a:t>Building an effective partnership with Medicaid</a:t>
            </a:r>
            <a:endParaRPr lang="en-US" dirty="0">
              <a:solidFill>
                <a:schemeClr val="bg1"/>
              </a:solidFill>
            </a:endParaRPr>
          </a:p>
        </p:txBody>
      </p:sp>
    </p:spTree>
    <p:extLst>
      <p:ext uri="{BB962C8B-B14F-4D97-AF65-F5344CB8AC3E}">
        <p14:creationId xmlns:p14="http://schemas.microsoft.com/office/powerpoint/2010/main" val="191985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1008998"/>
            <a:ext cx="10515600" cy="491864"/>
          </a:xfrm>
        </p:spPr>
        <p:txBody>
          <a:bodyPr/>
          <a:lstStyle/>
          <a:p>
            <a:r>
              <a:rPr lang="en-US" dirty="0" smtClean="0"/>
              <a:t>Help Me Grow State Lead Network</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2</a:t>
            </a:fld>
            <a:endParaRPr lang="en-US" dirty="0"/>
          </a:p>
        </p:txBody>
      </p:sp>
      <p:sp>
        <p:nvSpPr>
          <p:cNvPr id="4" name="Text Placeholder 3"/>
          <p:cNvSpPr>
            <a:spLocks noGrp="1"/>
          </p:cNvSpPr>
          <p:nvPr>
            <p:ph type="body" sz="quarter" idx="13"/>
          </p:nvPr>
        </p:nvSpPr>
        <p:spPr>
          <a:xfrm>
            <a:off x="842962" y="1878631"/>
            <a:ext cx="10904537" cy="3417887"/>
          </a:xfrm>
        </p:spPr>
        <p:txBody>
          <a:bodyPr>
            <a:noAutofit/>
          </a:bodyPr>
          <a:lstStyle/>
          <a:p>
            <a:pPr>
              <a:spcAft>
                <a:spcPts val="600"/>
              </a:spcAft>
              <a:buClr>
                <a:srgbClr val="24A1A8"/>
              </a:buClr>
            </a:pPr>
            <a:r>
              <a:rPr lang="en-US" sz="2400" dirty="0" smtClean="0"/>
              <a:t>Hosted by the HMG National Center</a:t>
            </a:r>
          </a:p>
          <a:p>
            <a:pPr>
              <a:spcAft>
                <a:spcPts val="600"/>
              </a:spcAft>
              <a:buClr>
                <a:srgbClr val="24A1A8"/>
              </a:buClr>
            </a:pPr>
            <a:r>
              <a:rPr lang="en-US" sz="2400" dirty="0" smtClean="0"/>
              <a:t>Part </a:t>
            </a:r>
            <a:r>
              <a:rPr lang="en-US" sz="2400" dirty="0"/>
              <a:t>of </a:t>
            </a:r>
            <a:r>
              <a:rPr lang="en-US" sz="2400" dirty="0" smtClean="0"/>
              <a:t>our </a:t>
            </a:r>
            <a:r>
              <a:rPr lang="en-US" sz="2400" dirty="0"/>
              <a:t>broader </a:t>
            </a:r>
            <a:r>
              <a:rPr lang="en-US" sz="2400" i="1" dirty="0" smtClean="0"/>
              <a:t>Building Connections </a:t>
            </a:r>
            <a:r>
              <a:rPr lang="en-US" sz="2400" dirty="0" smtClean="0"/>
              <a:t>initiative </a:t>
            </a:r>
            <a:r>
              <a:rPr lang="en-US" sz="2400" dirty="0"/>
              <a:t>to convene individuals across the HMG National Affiliate Network around commonalities</a:t>
            </a:r>
          </a:p>
          <a:p>
            <a:pPr>
              <a:spcAft>
                <a:spcPts val="600"/>
              </a:spcAft>
              <a:buClr>
                <a:srgbClr val="24A1A8"/>
              </a:buClr>
            </a:pPr>
            <a:r>
              <a:rPr lang="en-US" sz="2400" dirty="0"/>
              <a:t>To learn from each other, share tools and resources, jointly address common challenges, and strengthen our collective approaches and </a:t>
            </a:r>
            <a:r>
              <a:rPr lang="en-US" sz="2400" dirty="0" smtClean="0"/>
              <a:t>impact</a:t>
            </a:r>
          </a:p>
          <a:p>
            <a:pPr>
              <a:spcAft>
                <a:spcPts val="600"/>
              </a:spcAft>
              <a:buClr>
                <a:srgbClr val="24A1A8"/>
              </a:buClr>
            </a:pPr>
            <a:r>
              <a:rPr lang="en-US" sz="2400" dirty="0" smtClean="0"/>
              <a:t>Guided by state lead priorities gathered from the December 2022 report, </a:t>
            </a:r>
            <a:r>
              <a:rPr lang="en-US" sz="2400" i="1" dirty="0" smtClean="0"/>
              <a:t>Exploring Help Me Grow at the State-Level: An Exploration of Roles, Responsibilities, Strategies &amp; Approaches </a:t>
            </a:r>
            <a:r>
              <a:rPr lang="en-US" sz="2400" dirty="0" smtClean="0"/>
              <a:t>and a Learning Interest Assessment completed by members</a:t>
            </a:r>
          </a:p>
          <a:p>
            <a:pPr lvl="2">
              <a:spcAft>
                <a:spcPts val="600"/>
              </a:spcAft>
              <a:buClr>
                <a:srgbClr val="24A1A8"/>
              </a:buClr>
              <a:buFont typeface="Courier New" panose="02070309020205020404" pitchFamily="49" charset="0"/>
              <a:buChar char="o"/>
            </a:pPr>
            <a:r>
              <a:rPr lang="en-US" sz="2400" dirty="0" smtClean="0"/>
              <a:t>Today’s session informed by member priority #1 – building capacity to fund, enhance, and sustain HMG</a:t>
            </a:r>
          </a:p>
        </p:txBody>
      </p:sp>
    </p:spTree>
    <p:extLst>
      <p:ext uri="{BB962C8B-B14F-4D97-AF65-F5344CB8AC3E}">
        <p14:creationId xmlns:p14="http://schemas.microsoft.com/office/powerpoint/2010/main" val="1942299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1181103" y="2059394"/>
            <a:ext cx="9685922" cy="2739211"/>
          </a:xfrm>
          <a:prstGeom prst="rect">
            <a:avLst/>
          </a:prstGeom>
          <a:noFill/>
        </p:spPr>
        <p:txBody>
          <a:bodyPr wrap="square" lIns="91440" tIns="45720" rIns="91440" bIns="45720" anchor="t">
            <a:spAutoFit/>
          </a:bodyPr>
          <a:lstStyle/>
          <a:p>
            <a:pPr marL="514350" indent="-514350">
              <a:spcBef>
                <a:spcPts val="1200"/>
              </a:spcBef>
              <a:spcAft>
                <a:spcPts val="1200"/>
              </a:spcAft>
              <a:buFontTx/>
              <a:buAutoNum type="arabicPeriod"/>
            </a:pPr>
            <a:r>
              <a:rPr lang="en-US" sz="2800" dirty="0">
                <a:solidFill>
                  <a:srgbClr val="003B76"/>
                </a:solidFill>
                <a:cs typeface="Calibri"/>
              </a:rPr>
              <a:t>Start with shared goals, not the money.</a:t>
            </a:r>
          </a:p>
          <a:p>
            <a:pPr marL="514350" indent="-514350">
              <a:spcBef>
                <a:spcPts val="1200"/>
              </a:spcBef>
              <a:spcAft>
                <a:spcPts val="1200"/>
              </a:spcAft>
              <a:buAutoNum type="arabicPeriod"/>
            </a:pPr>
            <a:r>
              <a:rPr lang="en-US" sz="2800" dirty="0">
                <a:solidFill>
                  <a:srgbClr val="003B76"/>
                </a:solidFill>
                <a:cs typeface="Calibri"/>
              </a:rPr>
              <a:t>Do your homework. Understand Medicaid’s priorities.</a:t>
            </a:r>
          </a:p>
          <a:p>
            <a:pPr marL="514350" indent="-514350">
              <a:spcBef>
                <a:spcPts val="1200"/>
              </a:spcBef>
              <a:spcAft>
                <a:spcPts val="1200"/>
              </a:spcAft>
              <a:buAutoNum type="arabicPeriod"/>
            </a:pPr>
            <a:r>
              <a:rPr lang="en-US" sz="2800" dirty="0">
                <a:solidFill>
                  <a:srgbClr val="003B76"/>
                </a:solidFill>
                <a:cs typeface="Calibri"/>
              </a:rPr>
              <a:t>Acknowledge Medicaid’s constraints.  </a:t>
            </a:r>
          </a:p>
          <a:p>
            <a:pPr marL="514350" indent="-514350">
              <a:spcBef>
                <a:spcPts val="1200"/>
              </a:spcBef>
              <a:spcAft>
                <a:spcPts val="1200"/>
              </a:spcAft>
              <a:buAutoNum type="arabicPeriod"/>
            </a:pPr>
            <a:endParaRPr lang="en-US" sz="2800" dirty="0">
              <a:solidFill>
                <a:srgbClr val="003B76"/>
              </a:solidFill>
              <a:cs typeface="Calibri"/>
            </a:endParaRPr>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458202" y="115659"/>
            <a:ext cx="10683240" cy="1325563"/>
          </a:xfrm>
        </p:spPr>
        <p:txBody>
          <a:bodyPr>
            <a:noAutofit/>
          </a:bodyPr>
          <a:lstStyle/>
          <a:p>
            <a:r>
              <a:rPr lang="en-US" sz="4000" b="1" dirty="0">
                <a:solidFill>
                  <a:schemeClr val="bg1"/>
                </a:solidFill>
                <a:latin typeface="+mn-lt"/>
              </a:rPr>
              <a:t>Three pieces of advice</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20</a:t>
            </a:fld>
            <a:endParaRPr lang="en-US"/>
          </a:p>
        </p:txBody>
      </p:sp>
    </p:spTree>
    <p:extLst>
      <p:ext uri="{BB962C8B-B14F-4D97-AF65-F5344CB8AC3E}">
        <p14:creationId xmlns:p14="http://schemas.microsoft.com/office/powerpoint/2010/main" val="1124657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670207" y="1747222"/>
            <a:ext cx="10259229" cy="4585871"/>
          </a:xfrm>
          <a:prstGeom prst="rect">
            <a:avLst/>
          </a:prstGeom>
          <a:noFill/>
        </p:spPr>
        <p:txBody>
          <a:bodyPr wrap="square" lIns="91440" tIns="45720" rIns="91440" bIns="45720" anchor="t">
            <a:spAutoFit/>
          </a:bodyPr>
          <a:lstStyle/>
          <a:p>
            <a:pPr marL="342900" indent="-342900">
              <a:spcBef>
                <a:spcPts val="1200"/>
              </a:spcBef>
              <a:spcAft>
                <a:spcPts val="1800"/>
              </a:spcAft>
              <a:buFont typeface="Arial" panose="020B0604020202020204" pitchFamily="34" charset="0"/>
              <a:buChar char="•"/>
            </a:pPr>
            <a:r>
              <a:rPr lang="en-US" sz="2400" dirty="0">
                <a:solidFill>
                  <a:srgbClr val="003B76"/>
                </a:solidFill>
                <a:cs typeface="Calibri"/>
              </a:rPr>
              <a:t>Medicaid leaders are approached </a:t>
            </a:r>
            <a:r>
              <a:rPr lang="en-US" sz="2400" i="1" dirty="0">
                <a:solidFill>
                  <a:srgbClr val="003B76"/>
                </a:solidFill>
                <a:cs typeface="Calibri"/>
              </a:rPr>
              <a:t>daily</a:t>
            </a:r>
            <a:r>
              <a:rPr lang="en-US" sz="2400" dirty="0">
                <a:solidFill>
                  <a:srgbClr val="003B76"/>
                </a:solidFill>
                <a:cs typeface="Calibri"/>
              </a:rPr>
              <a:t> by partners inside and outside state government to fund their priorities. </a:t>
            </a:r>
          </a:p>
          <a:p>
            <a:pPr marL="342900" indent="-342900">
              <a:spcBef>
                <a:spcPts val="1200"/>
              </a:spcBef>
              <a:spcAft>
                <a:spcPts val="1800"/>
              </a:spcAft>
              <a:buFont typeface="Arial" panose="020B0604020202020204" pitchFamily="34" charset="0"/>
              <a:buChar char="•"/>
            </a:pPr>
            <a:r>
              <a:rPr lang="en-US" sz="2400" dirty="0">
                <a:solidFill>
                  <a:srgbClr val="003B76"/>
                </a:solidFill>
                <a:cs typeface="Calibri"/>
              </a:rPr>
              <a:t>This can be incredibly challenging for Medicaid as these requests often fail to recognize the immense pressure Medicaid is under to manage their budgets. </a:t>
            </a:r>
          </a:p>
          <a:p>
            <a:pPr marL="342900" indent="-342900">
              <a:spcBef>
                <a:spcPts val="1200"/>
              </a:spcBef>
              <a:spcAft>
                <a:spcPts val="1800"/>
              </a:spcAft>
              <a:buFont typeface="Arial" panose="020B0604020202020204" pitchFamily="34" charset="0"/>
              <a:buChar char="•"/>
            </a:pPr>
            <a:r>
              <a:rPr lang="en-US" sz="2400" dirty="0">
                <a:solidFill>
                  <a:srgbClr val="003B76"/>
                </a:solidFill>
                <a:cs typeface="Calibri"/>
              </a:rPr>
              <a:t>A more effective strategy is to start with shared goals: </a:t>
            </a:r>
          </a:p>
          <a:p>
            <a:pPr lvl="1">
              <a:spcBef>
                <a:spcPts val="1200"/>
              </a:spcBef>
              <a:spcAft>
                <a:spcPts val="1800"/>
              </a:spcAft>
            </a:pPr>
            <a:r>
              <a:rPr lang="en-US" sz="2400" i="1" dirty="0">
                <a:solidFill>
                  <a:srgbClr val="003B76"/>
                </a:solidFill>
                <a:cs typeface="Calibri"/>
              </a:rPr>
              <a:t>What are the strategic objectives of my Medicaid program and how can HMG partner with Medicaid to achieve those goals?</a:t>
            </a:r>
          </a:p>
          <a:p>
            <a:pPr marL="342900" indent="-342900">
              <a:spcBef>
                <a:spcPts val="1200"/>
              </a:spcBef>
              <a:spcAft>
                <a:spcPts val="1800"/>
              </a:spcAft>
              <a:buFont typeface="Arial" panose="020B0604020202020204" pitchFamily="34" charset="0"/>
              <a:buChar char="•"/>
            </a:pPr>
            <a:r>
              <a:rPr lang="en-US" sz="2400" dirty="0">
                <a:solidFill>
                  <a:srgbClr val="003B76"/>
                </a:solidFill>
                <a:cs typeface="Calibri"/>
              </a:rPr>
              <a:t>Come prepared for a give and take. Explore how you can help Medicaid.</a:t>
            </a:r>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458202" y="115659"/>
            <a:ext cx="10683240" cy="1325563"/>
          </a:xfrm>
        </p:spPr>
        <p:txBody>
          <a:bodyPr>
            <a:noAutofit/>
          </a:bodyPr>
          <a:lstStyle/>
          <a:p>
            <a:r>
              <a:rPr lang="en-US" sz="4000" b="1" dirty="0">
                <a:solidFill>
                  <a:schemeClr val="bg1"/>
                </a:solidFill>
                <a:latin typeface="+mn-lt"/>
              </a:rPr>
              <a:t>Start with shared goals, not the money</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21</a:t>
            </a:fld>
            <a:endParaRPr lang="en-US"/>
          </a:p>
        </p:txBody>
      </p:sp>
    </p:spTree>
    <p:extLst>
      <p:ext uri="{BB962C8B-B14F-4D97-AF65-F5344CB8AC3E}">
        <p14:creationId xmlns:p14="http://schemas.microsoft.com/office/powerpoint/2010/main" val="197841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600078" y="1891486"/>
            <a:ext cx="9685922" cy="4108817"/>
          </a:xfrm>
          <a:prstGeom prst="rect">
            <a:avLst/>
          </a:prstGeom>
          <a:noFill/>
        </p:spPr>
        <p:txBody>
          <a:bodyPr wrap="square" lIns="91440" tIns="45720" rIns="91440" bIns="45720" anchor="t">
            <a:spAutoFit/>
          </a:bodyPr>
          <a:lstStyle/>
          <a:p>
            <a:pPr>
              <a:spcBef>
                <a:spcPts val="1200"/>
              </a:spcBef>
              <a:spcAft>
                <a:spcPts val="1200"/>
              </a:spcAft>
            </a:pPr>
            <a:r>
              <a:rPr lang="en-US" sz="2800" dirty="0">
                <a:solidFill>
                  <a:srgbClr val="003B76"/>
                </a:solidFill>
                <a:cs typeface="Calibri"/>
              </a:rPr>
              <a:t>This is essential to figure out where there are shared goals between Medicaid and HMG.</a:t>
            </a:r>
          </a:p>
          <a:p>
            <a:pPr>
              <a:spcBef>
                <a:spcPts val="1200"/>
              </a:spcBef>
              <a:spcAft>
                <a:spcPts val="1200"/>
              </a:spcAft>
            </a:pPr>
            <a:r>
              <a:rPr lang="en-US" sz="2800" dirty="0">
                <a:solidFill>
                  <a:srgbClr val="003B76"/>
                </a:solidFill>
                <a:cs typeface="Calibri"/>
              </a:rPr>
              <a:t>Places to look:</a:t>
            </a:r>
          </a:p>
          <a:p>
            <a:pPr marL="457200" indent="-457200">
              <a:spcBef>
                <a:spcPts val="600"/>
              </a:spcBef>
              <a:spcAft>
                <a:spcPts val="600"/>
              </a:spcAft>
              <a:buFont typeface="Arial" panose="020B0604020202020204" pitchFamily="34" charset="0"/>
              <a:buChar char="•"/>
            </a:pPr>
            <a:r>
              <a:rPr lang="en-US" sz="2800" dirty="0">
                <a:solidFill>
                  <a:srgbClr val="003B76"/>
                </a:solidFill>
                <a:cs typeface="Calibri"/>
              </a:rPr>
              <a:t>Medicaid agency’s strategic plan</a:t>
            </a:r>
          </a:p>
          <a:p>
            <a:pPr marL="457200" indent="-457200">
              <a:spcBef>
                <a:spcPts val="600"/>
              </a:spcBef>
              <a:spcAft>
                <a:spcPts val="600"/>
              </a:spcAft>
              <a:buFont typeface="Arial" panose="020B0604020202020204" pitchFamily="34" charset="0"/>
              <a:buChar char="•"/>
            </a:pPr>
            <a:r>
              <a:rPr lang="en-US" sz="2800" dirty="0">
                <a:solidFill>
                  <a:srgbClr val="003B76"/>
                </a:solidFill>
                <a:cs typeface="Calibri"/>
              </a:rPr>
              <a:t>Presentations and webinars from Medicaid</a:t>
            </a:r>
          </a:p>
          <a:p>
            <a:pPr marL="457200" indent="-457200">
              <a:spcBef>
                <a:spcPts val="600"/>
              </a:spcBef>
              <a:spcAft>
                <a:spcPts val="600"/>
              </a:spcAft>
              <a:buFont typeface="Arial" panose="020B0604020202020204" pitchFamily="34" charset="0"/>
              <a:buChar char="•"/>
            </a:pPr>
            <a:r>
              <a:rPr lang="en-US" sz="2800" dirty="0">
                <a:solidFill>
                  <a:srgbClr val="003B76"/>
                </a:solidFill>
                <a:cs typeface="Calibri"/>
              </a:rPr>
              <a:t>Agency website</a:t>
            </a:r>
          </a:p>
          <a:p>
            <a:pPr marL="457200" indent="-457200">
              <a:spcBef>
                <a:spcPts val="600"/>
              </a:spcBef>
              <a:spcAft>
                <a:spcPts val="600"/>
              </a:spcAft>
              <a:buFont typeface="Arial" panose="020B0604020202020204" pitchFamily="34" charset="0"/>
              <a:buChar char="•"/>
            </a:pPr>
            <a:r>
              <a:rPr lang="en-US" sz="2800" dirty="0">
                <a:solidFill>
                  <a:srgbClr val="003B76"/>
                </a:solidFill>
                <a:cs typeface="Calibri"/>
              </a:rPr>
              <a:t>National organizations, like NAMD  </a:t>
            </a:r>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458202" y="115659"/>
            <a:ext cx="10683240" cy="1325563"/>
          </a:xfrm>
        </p:spPr>
        <p:txBody>
          <a:bodyPr>
            <a:noAutofit/>
          </a:bodyPr>
          <a:lstStyle/>
          <a:p>
            <a:r>
              <a:rPr lang="en-US" sz="4000" b="1" dirty="0">
                <a:solidFill>
                  <a:schemeClr val="bg1"/>
                </a:solidFill>
                <a:latin typeface="+mn-lt"/>
              </a:rPr>
              <a:t>Do your homework. Understand Medicaid’s priorities. </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22</a:t>
            </a:fld>
            <a:endParaRPr lang="en-US"/>
          </a:p>
        </p:txBody>
      </p:sp>
    </p:spTree>
    <p:extLst>
      <p:ext uri="{BB962C8B-B14F-4D97-AF65-F5344CB8AC3E}">
        <p14:creationId xmlns:p14="http://schemas.microsoft.com/office/powerpoint/2010/main" val="318056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600078" y="2030819"/>
            <a:ext cx="9685922" cy="4031873"/>
          </a:xfrm>
          <a:prstGeom prst="rect">
            <a:avLst/>
          </a:prstGeom>
          <a:noFill/>
        </p:spPr>
        <p:txBody>
          <a:bodyPr wrap="square" lIns="91440" tIns="45720" rIns="91440" bIns="45720" anchor="t">
            <a:spAutoFit/>
          </a:bodyPr>
          <a:lstStyle/>
          <a:p>
            <a:pPr marL="514350" indent="-514350">
              <a:spcBef>
                <a:spcPts val="1200"/>
              </a:spcBef>
              <a:spcAft>
                <a:spcPts val="1200"/>
              </a:spcAft>
              <a:buFont typeface="+mj-lt"/>
              <a:buAutoNum type="arabicPeriod"/>
            </a:pPr>
            <a:r>
              <a:rPr lang="en-US" sz="2800" dirty="0">
                <a:solidFill>
                  <a:srgbClr val="003B76"/>
                </a:solidFill>
                <a:cs typeface="Calibri"/>
              </a:rPr>
              <a:t>Unwinding from the public health emergency’s continuous coverage requirement</a:t>
            </a:r>
          </a:p>
          <a:p>
            <a:pPr marL="514350" indent="-514350">
              <a:spcBef>
                <a:spcPts val="1200"/>
              </a:spcBef>
              <a:spcAft>
                <a:spcPts val="1200"/>
              </a:spcAft>
              <a:buFont typeface="+mj-lt"/>
              <a:buAutoNum type="arabicPeriod"/>
            </a:pPr>
            <a:r>
              <a:rPr lang="en-US" sz="2800" dirty="0">
                <a:solidFill>
                  <a:srgbClr val="003B76"/>
                </a:solidFill>
                <a:cs typeface="Calibri"/>
              </a:rPr>
              <a:t>Meeting the behavioral health needs of members</a:t>
            </a:r>
          </a:p>
          <a:p>
            <a:pPr marL="514350" indent="-514350">
              <a:spcBef>
                <a:spcPts val="1200"/>
              </a:spcBef>
              <a:spcAft>
                <a:spcPts val="1200"/>
              </a:spcAft>
              <a:buFont typeface="+mj-lt"/>
              <a:buAutoNum type="arabicPeriod"/>
            </a:pPr>
            <a:r>
              <a:rPr lang="en-US" sz="2800" dirty="0">
                <a:solidFill>
                  <a:srgbClr val="003B76"/>
                </a:solidFill>
                <a:cs typeface="Calibri"/>
              </a:rPr>
              <a:t>Advancing health equity and reducing disparities, especially in maternal health </a:t>
            </a:r>
          </a:p>
          <a:p>
            <a:pPr marL="514350" indent="-514350">
              <a:spcBef>
                <a:spcPts val="1200"/>
              </a:spcBef>
              <a:spcAft>
                <a:spcPts val="1200"/>
              </a:spcAft>
              <a:buFont typeface="+mj-lt"/>
              <a:buAutoNum type="arabicPeriod"/>
            </a:pPr>
            <a:r>
              <a:rPr lang="en-US" sz="2800" dirty="0">
                <a:solidFill>
                  <a:srgbClr val="003B76"/>
                </a:solidFill>
                <a:cs typeface="Calibri"/>
              </a:rPr>
              <a:t>Addressing the health-related social needs of Medicaid members</a:t>
            </a:r>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458202" y="115659"/>
            <a:ext cx="10683240" cy="1325563"/>
          </a:xfrm>
        </p:spPr>
        <p:txBody>
          <a:bodyPr>
            <a:noAutofit/>
          </a:bodyPr>
          <a:lstStyle/>
          <a:p>
            <a:r>
              <a:rPr lang="en-US" sz="4000" b="1" dirty="0">
                <a:solidFill>
                  <a:schemeClr val="bg1"/>
                </a:solidFill>
                <a:latin typeface="+mn-lt"/>
              </a:rPr>
              <a:t>Key priorities for many Medicaid programs</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23</a:t>
            </a:fld>
            <a:endParaRPr lang="en-US"/>
          </a:p>
        </p:txBody>
      </p:sp>
    </p:spTree>
    <p:extLst>
      <p:ext uri="{BB962C8B-B14F-4D97-AF65-F5344CB8AC3E}">
        <p14:creationId xmlns:p14="http://schemas.microsoft.com/office/powerpoint/2010/main" val="119038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25D0A3-134C-E141-AE9F-9050A03AEDC0}"/>
              </a:ext>
            </a:extLst>
          </p:cNvPr>
          <p:cNvSpPr txBox="1"/>
          <p:nvPr/>
        </p:nvSpPr>
        <p:spPr>
          <a:xfrm>
            <a:off x="1171575" y="1778533"/>
            <a:ext cx="10182225" cy="4570482"/>
          </a:xfrm>
          <a:prstGeom prst="rect">
            <a:avLst/>
          </a:prstGeom>
          <a:noFill/>
        </p:spPr>
        <p:txBody>
          <a:bodyPr wrap="square" lIns="91440" tIns="45720" rIns="91440" bIns="45720" anchor="t">
            <a:spAutoFit/>
          </a:bodyPr>
          <a:lstStyle/>
          <a:p>
            <a:pPr>
              <a:spcBef>
                <a:spcPts val="1200"/>
              </a:spcBef>
              <a:spcAft>
                <a:spcPts val="1800"/>
              </a:spcAft>
            </a:pPr>
            <a:r>
              <a:rPr lang="en-US" sz="2400" b="1" dirty="0">
                <a:solidFill>
                  <a:srgbClr val="003B76"/>
                </a:solidFill>
                <a:latin typeface="Calibri (Body)"/>
                <a:cs typeface="Calibri"/>
              </a:rPr>
              <a:t>Some of these constraints include:</a:t>
            </a:r>
          </a:p>
          <a:p>
            <a:pPr marL="342900" indent="-342900">
              <a:spcBef>
                <a:spcPts val="600"/>
              </a:spcBef>
              <a:spcAft>
                <a:spcPts val="600"/>
              </a:spcAft>
              <a:buFont typeface="Arial" panose="020B0604020202020204" pitchFamily="34" charset="0"/>
              <a:buChar char="•"/>
            </a:pPr>
            <a:r>
              <a:rPr lang="en-US" sz="2400" dirty="0">
                <a:solidFill>
                  <a:srgbClr val="003B76"/>
                </a:solidFill>
                <a:latin typeface="Calibri (Body)"/>
                <a:cs typeface="Calibri"/>
              </a:rPr>
              <a:t>Staff capacity</a:t>
            </a:r>
          </a:p>
          <a:p>
            <a:pPr marL="342900" indent="-342900">
              <a:spcBef>
                <a:spcPts val="600"/>
              </a:spcBef>
              <a:spcAft>
                <a:spcPts val="600"/>
              </a:spcAft>
              <a:buFont typeface="Arial" panose="020B0604020202020204" pitchFamily="34" charset="0"/>
              <a:buChar char="•"/>
            </a:pPr>
            <a:r>
              <a:rPr lang="en-US" sz="2400" dirty="0">
                <a:solidFill>
                  <a:srgbClr val="003B76"/>
                </a:solidFill>
                <a:latin typeface="Calibri (Body)"/>
                <a:cs typeface="Calibri"/>
              </a:rPr>
              <a:t>Funding</a:t>
            </a:r>
          </a:p>
          <a:p>
            <a:pPr marL="342900" indent="-342900">
              <a:spcBef>
                <a:spcPts val="600"/>
              </a:spcBef>
              <a:spcAft>
                <a:spcPts val="600"/>
              </a:spcAft>
              <a:buFont typeface="Arial" panose="020B0604020202020204" pitchFamily="34" charset="0"/>
              <a:buChar char="•"/>
            </a:pPr>
            <a:r>
              <a:rPr lang="en-US" sz="2400" dirty="0">
                <a:solidFill>
                  <a:srgbClr val="003B76"/>
                </a:solidFill>
                <a:latin typeface="Calibri (Body)"/>
                <a:cs typeface="Calibri"/>
              </a:rPr>
              <a:t>Federal rules of the road</a:t>
            </a:r>
          </a:p>
          <a:p>
            <a:pPr marL="342900" indent="-342900">
              <a:spcBef>
                <a:spcPts val="600"/>
              </a:spcBef>
              <a:spcAft>
                <a:spcPts val="600"/>
              </a:spcAft>
              <a:buFont typeface="Arial" panose="020B0604020202020204" pitchFamily="34" charset="0"/>
              <a:buChar char="•"/>
            </a:pPr>
            <a:r>
              <a:rPr lang="en-US" sz="2400" dirty="0">
                <a:solidFill>
                  <a:srgbClr val="003B76"/>
                </a:solidFill>
                <a:latin typeface="Calibri (Body)"/>
                <a:cs typeface="Calibri"/>
              </a:rPr>
              <a:t>IT systems</a:t>
            </a:r>
          </a:p>
          <a:p>
            <a:pPr marL="342900" indent="-342900">
              <a:spcBef>
                <a:spcPts val="600"/>
              </a:spcBef>
              <a:spcAft>
                <a:spcPts val="600"/>
              </a:spcAft>
              <a:buFont typeface="Arial" panose="020B0604020202020204" pitchFamily="34" charset="0"/>
              <a:buChar char="•"/>
            </a:pPr>
            <a:r>
              <a:rPr lang="en-US" sz="2400" dirty="0">
                <a:solidFill>
                  <a:srgbClr val="003B76"/>
                </a:solidFill>
                <a:latin typeface="Calibri (Body)"/>
                <a:cs typeface="Calibri"/>
              </a:rPr>
              <a:t>Many competing priorities</a:t>
            </a:r>
          </a:p>
          <a:p>
            <a:pPr>
              <a:spcBef>
                <a:spcPts val="1200"/>
              </a:spcBef>
              <a:spcAft>
                <a:spcPts val="1800"/>
              </a:spcAft>
            </a:pPr>
            <a:r>
              <a:rPr lang="en-US" sz="2400" dirty="0">
                <a:solidFill>
                  <a:srgbClr val="003B76"/>
                </a:solidFill>
                <a:latin typeface="Calibri (Body)"/>
                <a:cs typeface="Calibri"/>
              </a:rPr>
              <a:t>Explore how navigate these constraints in partnership with Medicaid, and recognize that “no” might actually mean, “we are prohibited from doing it like that.” </a:t>
            </a:r>
          </a:p>
        </p:txBody>
      </p:sp>
      <p:sp>
        <p:nvSpPr>
          <p:cNvPr id="4" name="Rectangle 3">
            <a:extLst>
              <a:ext uri="{FF2B5EF4-FFF2-40B4-BE49-F238E27FC236}">
                <a16:creationId xmlns:a16="http://schemas.microsoft.com/office/drawing/2014/main" id="{DA31AF8E-2AE4-D849-95F2-0BF99EBC7EEF}"/>
              </a:ext>
            </a:extLst>
          </p:cNvPr>
          <p:cNvSpPr/>
          <p:nvPr/>
        </p:nvSpPr>
        <p:spPr>
          <a:xfrm>
            <a:off x="0" y="0"/>
            <a:ext cx="12192000" cy="1475232"/>
          </a:xfrm>
          <a:prstGeom prst="rect">
            <a:avLst/>
          </a:prstGeom>
          <a:solidFill>
            <a:srgbClr val="003B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C38E4-CD79-774F-9F5A-C14F66EAED38}"/>
              </a:ext>
            </a:extLst>
          </p:cNvPr>
          <p:cNvSpPr>
            <a:spLocks noGrp="1"/>
          </p:cNvSpPr>
          <p:nvPr>
            <p:ph type="title"/>
          </p:nvPr>
        </p:nvSpPr>
        <p:spPr>
          <a:xfrm>
            <a:off x="458202" y="115659"/>
            <a:ext cx="10683240" cy="1325563"/>
          </a:xfrm>
        </p:spPr>
        <p:txBody>
          <a:bodyPr>
            <a:noAutofit/>
          </a:bodyPr>
          <a:lstStyle/>
          <a:p>
            <a:r>
              <a:rPr lang="en-US" sz="4000" b="1" dirty="0">
                <a:solidFill>
                  <a:schemeClr val="bg1"/>
                </a:solidFill>
                <a:latin typeface="+mn-lt"/>
              </a:rPr>
              <a:t>Understand and acknowledge Medicaid’s constraints</a:t>
            </a:r>
          </a:p>
        </p:txBody>
      </p:sp>
      <p:sp>
        <p:nvSpPr>
          <p:cNvPr id="3" name="Slide Number Placeholder 2">
            <a:extLst>
              <a:ext uri="{FF2B5EF4-FFF2-40B4-BE49-F238E27FC236}">
                <a16:creationId xmlns:a16="http://schemas.microsoft.com/office/drawing/2014/main" id="{54D96F54-001D-4144-A27D-2AE3445F1CB6}"/>
              </a:ext>
            </a:extLst>
          </p:cNvPr>
          <p:cNvSpPr>
            <a:spLocks noGrp="1"/>
          </p:cNvSpPr>
          <p:nvPr>
            <p:ph type="sldNum" sz="quarter" idx="12"/>
          </p:nvPr>
        </p:nvSpPr>
        <p:spPr/>
        <p:txBody>
          <a:bodyPr/>
          <a:lstStyle/>
          <a:p>
            <a:fld id="{1EBA3386-9FD8-7C4C-9322-4CDAA40FDB2A}" type="slidenum">
              <a:rPr lang="en-US" smtClean="0"/>
              <a:t>24</a:t>
            </a:fld>
            <a:endParaRPr lang="en-US"/>
          </a:p>
        </p:txBody>
      </p:sp>
    </p:spTree>
    <p:extLst>
      <p:ext uri="{BB962C8B-B14F-4D97-AF65-F5344CB8AC3E}">
        <p14:creationId xmlns:p14="http://schemas.microsoft.com/office/powerpoint/2010/main" val="293115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ctrTitle"/>
          </p:nvPr>
        </p:nvSpPr>
        <p:spPr>
          <a:xfrm>
            <a:off x="1106000" y="1031000"/>
            <a:ext cx="9980000" cy="2172800"/>
          </a:xfrm>
          <a:prstGeom prst="rect">
            <a:avLst/>
          </a:prstGeom>
        </p:spPr>
        <p:txBody>
          <a:bodyPr spcFirstLastPara="1" vert="horz" wrap="square" lIns="121900" tIns="121900" rIns="121900" bIns="121900" rtlCol="0" anchor="ctr" anchorCtr="0">
            <a:noAutofit/>
          </a:bodyPr>
          <a:lstStyle/>
          <a:p>
            <a:pPr>
              <a:spcBef>
                <a:spcPts val="0"/>
              </a:spcBef>
            </a:pPr>
            <a:r>
              <a:rPr lang="en"/>
              <a:t>Modern Annual Report</a:t>
            </a:r>
            <a:endParaRPr/>
          </a:p>
        </p:txBody>
      </p:sp>
      <p:sp>
        <p:nvSpPr>
          <p:cNvPr id="169" name="Google Shape;169;p28"/>
          <p:cNvSpPr txBox="1">
            <a:spLocks noGrp="1"/>
          </p:cNvSpPr>
          <p:nvPr>
            <p:ph type="subTitle" idx="1"/>
          </p:nvPr>
        </p:nvSpPr>
        <p:spPr>
          <a:xfrm>
            <a:off x="4150167" y="4750467"/>
            <a:ext cx="3892000" cy="1592000"/>
          </a:xfrm>
          <a:prstGeom prst="rect">
            <a:avLst/>
          </a:prstGeom>
        </p:spPr>
        <p:txBody>
          <a:bodyPr spcFirstLastPara="1" vert="horz" wrap="square" lIns="121900" tIns="121900" rIns="121900" bIns="121900" rtlCol="0" anchor="ctr" anchorCtr="0">
            <a:noAutofit/>
          </a:bodyPr>
          <a:lstStyle/>
          <a:p>
            <a:pPr>
              <a:spcBef>
                <a:spcPts val="0"/>
              </a:spcBef>
            </a:pPr>
            <a:r>
              <a:rPr lang="en" dirty="0"/>
              <a:t>2020</a:t>
            </a:r>
            <a:endParaRPr dirty="0"/>
          </a:p>
        </p:txBody>
      </p:sp>
      <p:sp>
        <p:nvSpPr>
          <p:cNvPr id="10" name="TextBox 9">
            <a:extLst>
              <a:ext uri="{FF2B5EF4-FFF2-40B4-BE49-F238E27FC236}">
                <a16:creationId xmlns:a16="http://schemas.microsoft.com/office/drawing/2014/main" id="{CA95E01D-09AF-6F41-8090-80306F4613C1}"/>
              </a:ext>
            </a:extLst>
          </p:cNvPr>
          <p:cNvSpPr txBox="1"/>
          <p:nvPr/>
        </p:nvSpPr>
        <p:spPr>
          <a:xfrm>
            <a:off x="902676" y="3970258"/>
            <a:ext cx="10644553" cy="605230"/>
          </a:xfrm>
          <a:prstGeom prst="rect">
            <a:avLst/>
          </a:prstGeom>
          <a:noFill/>
        </p:spPr>
        <p:txBody>
          <a:bodyPr wrap="square" rtlCol="0">
            <a:spAutoFit/>
          </a:bodyPr>
          <a:lstStyle/>
          <a:p>
            <a:pPr algn="ctr"/>
            <a:r>
              <a:rPr lang="en-US" sz="3333" b="1" i="1" dirty="0">
                <a:solidFill>
                  <a:schemeClr val="bg1"/>
                </a:solidFill>
                <a:latin typeface="Montserrat" pitchFamily="2" charset="77"/>
              </a:rPr>
              <a:t>______</a:t>
            </a:r>
          </a:p>
        </p:txBody>
      </p:sp>
      <p:pic>
        <p:nvPicPr>
          <p:cNvPr id="5" name="Picture 4" descr="A picture containing background pattern&#10;&#10;Description automatically generated">
            <a:extLst>
              <a:ext uri="{FF2B5EF4-FFF2-40B4-BE49-F238E27FC236}">
                <a16:creationId xmlns:a16="http://schemas.microsoft.com/office/drawing/2014/main" id="{5EEE70F4-9EE2-064A-9CDD-49C14EE7A88A}"/>
              </a:ext>
            </a:extLst>
          </p:cNvPr>
          <p:cNvPicPr>
            <a:picLocks noChangeAspect="1"/>
          </p:cNvPicPr>
          <p:nvPr/>
        </p:nvPicPr>
        <p:blipFill>
          <a:blip r:embed="rId3"/>
          <a:stretch>
            <a:fillRect/>
          </a:stretch>
        </p:blipFill>
        <p:spPr>
          <a:xfrm>
            <a:off x="-195294" y="-58019"/>
            <a:ext cx="13727187" cy="6974037"/>
          </a:xfrm>
          <a:prstGeom prst="rect">
            <a:avLst/>
          </a:prstGeom>
        </p:spPr>
      </p:pic>
      <p:sp>
        <p:nvSpPr>
          <p:cNvPr id="3" name="TextBox 2">
            <a:extLst>
              <a:ext uri="{FF2B5EF4-FFF2-40B4-BE49-F238E27FC236}">
                <a16:creationId xmlns:a16="http://schemas.microsoft.com/office/drawing/2014/main" id="{5EB92560-36A2-CD4D-8E5D-A3E16F81335A}"/>
              </a:ext>
            </a:extLst>
          </p:cNvPr>
          <p:cNvSpPr txBox="1"/>
          <p:nvPr/>
        </p:nvSpPr>
        <p:spPr>
          <a:xfrm>
            <a:off x="628208" y="1074986"/>
            <a:ext cx="11293082" cy="769441"/>
          </a:xfrm>
          <a:prstGeom prst="rect">
            <a:avLst/>
          </a:prstGeom>
          <a:noFill/>
        </p:spPr>
        <p:txBody>
          <a:bodyPr wrap="square" rtlCol="0">
            <a:spAutoFit/>
          </a:bodyPr>
          <a:lstStyle/>
          <a:p>
            <a:r>
              <a:rPr lang="en-US" sz="4400" b="1" dirty="0">
                <a:solidFill>
                  <a:schemeClr val="bg1"/>
                </a:solidFill>
                <a:latin typeface="Calibri" panose="020F0502020204030204" pitchFamily="34" charset="0"/>
                <a:cs typeface="Calibri" panose="020F0502020204030204" pitchFamily="34" charset="0"/>
              </a:rPr>
              <a:t>Questions and Answers</a:t>
            </a:r>
            <a:endParaRPr lang="en-US" sz="3000" b="1"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1319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1316318" y="2808223"/>
            <a:ext cx="9595852" cy="96996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mj-lt"/>
              </a:rPr>
              <a:t>Help Me Grow Iowa</a:t>
            </a:r>
          </a:p>
        </p:txBody>
      </p:sp>
    </p:spTree>
    <p:extLst>
      <p:ext uri="{BB962C8B-B14F-4D97-AF65-F5344CB8AC3E}">
        <p14:creationId xmlns:p14="http://schemas.microsoft.com/office/powerpoint/2010/main" val="742631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660214"/>
            <a:ext cx="10515600" cy="491864"/>
          </a:xfrm>
        </p:spPr>
        <p:txBody>
          <a:bodyPr/>
          <a:lstStyle/>
          <a:p>
            <a:r>
              <a:rPr lang="en-US" sz="4000" b="0" dirty="0" smtClean="0">
                <a:latin typeface="+mj-lt"/>
              </a:rPr>
              <a:t>HMG Iowa Presenters</a:t>
            </a:r>
            <a:endParaRPr lang="en-US" sz="4000" b="0"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27</a:t>
            </a:fld>
            <a:endParaRPr lang="en-US" dirty="0"/>
          </a:p>
        </p:txBody>
      </p:sp>
      <p:sp>
        <p:nvSpPr>
          <p:cNvPr id="5" name="Text Placeholder 3"/>
          <p:cNvSpPr txBox="1">
            <a:spLocks/>
          </p:cNvSpPr>
          <p:nvPr/>
        </p:nvSpPr>
        <p:spPr>
          <a:xfrm>
            <a:off x="6242538" y="1966912"/>
            <a:ext cx="4504593" cy="3417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smtClean="0"/>
          </a:p>
        </p:txBody>
      </p:sp>
      <p:pic>
        <p:nvPicPr>
          <p:cNvPr id="4" name="Picture 3"/>
          <p:cNvPicPr>
            <a:picLocks noChangeAspect="1"/>
          </p:cNvPicPr>
          <p:nvPr/>
        </p:nvPicPr>
        <p:blipFill>
          <a:blip r:embed="rId2"/>
          <a:stretch>
            <a:fillRect/>
          </a:stretch>
        </p:blipFill>
        <p:spPr>
          <a:xfrm>
            <a:off x="1637129" y="1592049"/>
            <a:ext cx="2671399" cy="3543911"/>
          </a:xfrm>
          <a:prstGeom prst="rect">
            <a:avLst/>
          </a:prstGeom>
        </p:spPr>
      </p:pic>
      <p:sp>
        <p:nvSpPr>
          <p:cNvPr id="7" name="Rectangle 6"/>
          <p:cNvSpPr/>
          <p:nvPr/>
        </p:nvSpPr>
        <p:spPr>
          <a:xfrm>
            <a:off x="1460118" y="5384799"/>
            <a:ext cx="4782420" cy="1200329"/>
          </a:xfrm>
          <a:prstGeom prst="rect">
            <a:avLst/>
          </a:prstGeom>
        </p:spPr>
        <p:txBody>
          <a:bodyPr wrap="square">
            <a:spAutoFit/>
          </a:bodyPr>
          <a:lstStyle/>
          <a:p>
            <a:r>
              <a:rPr lang="en-US" dirty="0" smtClean="0">
                <a:solidFill>
                  <a:srgbClr val="24A1A8"/>
                </a:solidFill>
              </a:rPr>
              <a:t>Michelle Holst</a:t>
            </a:r>
            <a:r>
              <a:rPr lang="en-US" dirty="0">
                <a:solidFill>
                  <a:srgbClr val="000000"/>
                </a:solidFill>
              </a:rPr>
              <a:t/>
            </a:r>
            <a:br>
              <a:rPr lang="en-US" dirty="0">
                <a:solidFill>
                  <a:srgbClr val="000000"/>
                </a:solidFill>
              </a:rPr>
            </a:br>
            <a:r>
              <a:rPr lang="en-US" dirty="0" smtClean="0">
                <a:solidFill>
                  <a:srgbClr val="E19D39"/>
                </a:solidFill>
              </a:rPr>
              <a:t>State Coordinator, 1</a:t>
            </a:r>
            <a:r>
              <a:rPr lang="en-US" baseline="30000" dirty="0" smtClean="0">
                <a:solidFill>
                  <a:srgbClr val="E19D39"/>
                </a:solidFill>
              </a:rPr>
              <a:t>st</a:t>
            </a:r>
            <a:r>
              <a:rPr lang="en-US" dirty="0" smtClean="0">
                <a:solidFill>
                  <a:srgbClr val="E19D39"/>
                </a:solidFill>
              </a:rPr>
              <a:t> Five</a:t>
            </a:r>
            <a:r>
              <a:rPr lang="en-US" dirty="0">
                <a:solidFill>
                  <a:srgbClr val="E19D39"/>
                </a:solidFill>
              </a:rPr>
              <a:t/>
            </a:r>
            <a:br>
              <a:rPr lang="en-US" dirty="0">
                <a:solidFill>
                  <a:srgbClr val="E19D39"/>
                </a:solidFill>
              </a:rPr>
            </a:br>
            <a:r>
              <a:rPr lang="en-US" dirty="0" smtClean="0">
                <a:solidFill>
                  <a:srgbClr val="E19D39"/>
                </a:solidFill>
              </a:rPr>
              <a:t>Bureau of Family Health</a:t>
            </a:r>
          </a:p>
          <a:p>
            <a:r>
              <a:rPr lang="en-US" dirty="0" smtClean="0">
                <a:solidFill>
                  <a:srgbClr val="E19D39"/>
                </a:solidFill>
              </a:rPr>
              <a:t>Iowa Department of Health and Human Services</a:t>
            </a:r>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059734" y="1592050"/>
            <a:ext cx="2870200" cy="3543911"/>
          </a:xfrm>
          <a:prstGeom prst="rect">
            <a:avLst/>
          </a:prstGeom>
        </p:spPr>
      </p:pic>
      <p:sp>
        <p:nvSpPr>
          <p:cNvPr id="9" name="Rectangle 8"/>
          <p:cNvSpPr/>
          <p:nvPr/>
        </p:nvSpPr>
        <p:spPr>
          <a:xfrm>
            <a:off x="7059734" y="5384799"/>
            <a:ext cx="4778360" cy="1200329"/>
          </a:xfrm>
          <a:prstGeom prst="rect">
            <a:avLst/>
          </a:prstGeom>
        </p:spPr>
        <p:txBody>
          <a:bodyPr wrap="square">
            <a:spAutoFit/>
          </a:bodyPr>
          <a:lstStyle/>
          <a:p>
            <a:r>
              <a:rPr lang="en-US" dirty="0" smtClean="0">
                <a:solidFill>
                  <a:srgbClr val="24A1A8"/>
                </a:solidFill>
              </a:rPr>
              <a:t>Marcus Johnson-Miller</a:t>
            </a:r>
            <a:r>
              <a:rPr lang="en-US" dirty="0">
                <a:solidFill>
                  <a:srgbClr val="000000"/>
                </a:solidFill>
              </a:rPr>
              <a:t/>
            </a:r>
            <a:br>
              <a:rPr lang="en-US" dirty="0">
                <a:solidFill>
                  <a:srgbClr val="000000"/>
                </a:solidFill>
              </a:rPr>
            </a:br>
            <a:r>
              <a:rPr lang="en-US" dirty="0" smtClean="0">
                <a:solidFill>
                  <a:srgbClr val="E19D39"/>
                </a:solidFill>
              </a:rPr>
              <a:t>Title V MCH Director</a:t>
            </a:r>
            <a:r>
              <a:rPr lang="en-US" dirty="0">
                <a:solidFill>
                  <a:srgbClr val="E19D39"/>
                </a:solidFill>
              </a:rPr>
              <a:t/>
            </a:r>
            <a:br>
              <a:rPr lang="en-US" dirty="0">
                <a:solidFill>
                  <a:srgbClr val="E19D39"/>
                </a:solidFill>
              </a:rPr>
            </a:br>
            <a:r>
              <a:rPr lang="en-US" dirty="0" smtClean="0">
                <a:solidFill>
                  <a:srgbClr val="E19D39"/>
                </a:solidFill>
              </a:rPr>
              <a:t>Chief, Family Health Bureau</a:t>
            </a:r>
          </a:p>
          <a:p>
            <a:r>
              <a:rPr lang="en-US" dirty="0" smtClean="0">
                <a:solidFill>
                  <a:srgbClr val="E19D39"/>
                </a:solidFill>
              </a:rPr>
              <a:t>Iowa </a:t>
            </a:r>
            <a:r>
              <a:rPr lang="en-US" dirty="0">
                <a:solidFill>
                  <a:srgbClr val="E19D39"/>
                </a:solidFill>
              </a:rPr>
              <a:t>Department of Health and Human Services</a:t>
            </a:r>
            <a:endParaRPr lang="en-US" dirty="0"/>
          </a:p>
        </p:txBody>
      </p:sp>
    </p:spTree>
    <p:extLst>
      <p:ext uri="{BB962C8B-B14F-4D97-AF65-F5344CB8AC3E}">
        <p14:creationId xmlns:p14="http://schemas.microsoft.com/office/powerpoint/2010/main" val="1000198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2"/>
          <p:cNvSpPr txBox="1">
            <a:spLocks noGrp="1"/>
          </p:cNvSpPr>
          <p:nvPr>
            <p:ph type="title"/>
          </p:nvPr>
        </p:nvSpPr>
        <p:spPr>
          <a:xfrm>
            <a:off x="838200" y="365127"/>
            <a:ext cx="90038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300"/>
              <a:buFont typeface="Gill Sans"/>
              <a:buNone/>
            </a:pPr>
            <a:r>
              <a:rPr lang="en-US"/>
              <a:t>Iowa HMG</a:t>
            </a:r>
            <a:endParaRPr/>
          </a:p>
          <a:p>
            <a:pPr marL="0" lvl="0" indent="0" algn="l" rtl="0">
              <a:lnSpc>
                <a:spcPct val="90000"/>
              </a:lnSpc>
              <a:spcBef>
                <a:spcPts val="0"/>
              </a:spcBef>
              <a:spcAft>
                <a:spcPts val="0"/>
              </a:spcAft>
              <a:buClr>
                <a:schemeClr val="lt1"/>
              </a:buClr>
              <a:buSzPts val="3300"/>
              <a:buFont typeface="Gill Sans"/>
              <a:buNone/>
            </a:pPr>
            <a:r>
              <a:rPr lang="en-US"/>
              <a:t>1</a:t>
            </a:r>
            <a:r>
              <a:rPr lang="en-US" baseline="30000"/>
              <a:t>st</a:t>
            </a:r>
            <a:r>
              <a:rPr lang="en-US"/>
              <a:t> Five Healthy Mental Development Initiative</a:t>
            </a:r>
            <a:endParaRPr/>
          </a:p>
        </p:txBody>
      </p:sp>
      <p:sp>
        <p:nvSpPr>
          <p:cNvPr id="119" name="Google Shape;119;p12"/>
          <p:cNvSpPr txBox="1">
            <a:spLocks noGrp="1"/>
          </p:cNvSpPr>
          <p:nvPr>
            <p:ph type="body" idx="1"/>
          </p:nvPr>
        </p:nvSpPr>
        <p:spPr>
          <a:xfrm>
            <a:off x="838200" y="1959429"/>
            <a:ext cx="10877550" cy="3978452"/>
          </a:xfrm>
          <a:prstGeom prst="rect">
            <a:avLst/>
          </a:prstGeom>
          <a:noFill/>
          <a:ln>
            <a:noFill/>
          </a:ln>
        </p:spPr>
        <p:txBody>
          <a:bodyPr spcFirstLastPara="1" wrap="square" lIns="91425" tIns="45700" rIns="91425" bIns="45700" anchor="t" anchorCtr="0">
            <a:normAutofit/>
          </a:bodyPr>
          <a:lstStyle/>
          <a:p>
            <a:pPr marL="400050" lvl="1" indent="-285750">
              <a:spcBef>
                <a:spcPts val="0"/>
              </a:spcBef>
              <a:buSzPts val="1350"/>
              <a:buFont typeface="Wingdings" panose="05000000000000000000" pitchFamily="2" charset="2"/>
              <a:buChar char="§"/>
            </a:pPr>
            <a:r>
              <a:rPr lang="en-US" sz="2850" dirty="0" smtClean="0"/>
              <a:t>Children birth to age five (time of rapid brain development)</a:t>
            </a:r>
          </a:p>
          <a:p>
            <a:pPr marL="400050" lvl="1" indent="-285750">
              <a:spcBef>
                <a:spcPts val="0"/>
              </a:spcBef>
              <a:buSzPts val="1350"/>
              <a:buFont typeface="Wingdings" panose="05000000000000000000" pitchFamily="2" charset="2"/>
              <a:buChar char="§"/>
            </a:pPr>
            <a:r>
              <a:rPr lang="en-US" sz="2850" dirty="0" smtClean="0"/>
              <a:t>Increases use of </a:t>
            </a:r>
            <a:r>
              <a:rPr lang="en-US" sz="2850" b="1" dirty="0" smtClean="0">
                <a:solidFill>
                  <a:schemeClr val="accent4"/>
                </a:solidFill>
              </a:rPr>
              <a:t>developmental screening </a:t>
            </a:r>
            <a:r>
              <a:rPr lang="en-US" sz="2850" dirty="0" smtClean="0"/>
              <a:t>in </a:t>
            </a:r>
            <a:r>
              <a:rPr lang="en-US" sz="2850" b="1" dirty="0" smtClean="0">
                <a:solidFill>
                  <a:schemeClr val="accent4"/>
                </a:solidFill>
              </a:rPr>
              <a:t>primary care</a:t>
            </a:r>
          </a:p>
          <a:p>
            <a:pPr marL="400050" lvl="1" indent="-285750">
              <a:spcBef>
                <a:spcPts val="0"/>
              </a:spcBef>
              <a:buSzPts val="1350"/>
              <a:buFont typeface="Wingdings" panose="05000000000000000000" pitchFamily="2" charset="2"/>
              <a:buChar char="§"/>
            </a:pPr>
            <a:r>
              <a:rPr lang="en-US" sz="2850" dirty="0" smtClean="0"/>
              <a:t>Provides a one-step referral resource for primary care providers</a:t>
            </a:r>
          </a:p>
          <a:p>
            <a:pPr marL="400050" lvl="1" indent="-285750">
              <a:spcBef>
                <a:spcPts val="0"/>
              </a:spcBef>
              <a:buSzPts val="1350"/>
              <a:buFont typeface="Wingdings" panose="05000000000000000000" pitchFamily="2" charset="2"/>
              <a:buChar char="§"/>
            </a:pPr>
            <a:r>
              <a:rPr lang="en-US" sz="2850" dirty="0" smtClean="0"/>
              <a:t>Connects children (and their parents/caregivers) to existing services in their local communities</a:t>
            </a:r>
          </a:p>
          <a:p>
            <a:pPr marL="400050" lvl="1" indent="-285750">
              <a:spcBef>
                <a:spcPts val="0"/>
              </a:spcBef>
              <a:buSzPts val="1350"/>
              <a:buFont typeface="Wingdings" panose="05000000000000000000" pitchFamily="2" charset="2"/>
              <a:buChar char="§"/>
            </a:pPr>
            <a:r>
              <a:rPr lang="en-US" sz="2850" dirty="0" smtClean="0"/>
              <a:t>Keeps </a:t>
            </a:r>
            <a:r>
              <a:rPr lang="en-US" sz="2850" b="1" dirty="0" smtClean="0">
                <a:solidFill>
                  <a:schemeClr val="accent4"/>
                </a:solidFill>
              </a:rPr>
              <a:t>primary care providers </a:t>
            </a:r>
            <a:r>
              <a:rPr lang="en-US" sz="2850" dirty="0" smtClean="0"/>
              <a:t>informed about children’s progress</a:t>
            </a:r>
          </a:p>
          <a:p>
            <a:pPr marL="400050" lvl="1" indent="-285750">
              <a:spcBef>
                <a:spcPts val="0"/>
              </a:spcBef>
              <a:buSzPts val="1350"/>
              <a:buFont typeface="Wingdings" panose="05000000000000000000" pitchFamily="2" charset="2"/>
              <a:buChar char="§"/>
            </a:pPr>
            <a:r>
              <a:rPr lang="en-US" sz="2850" dirty="0" smtClean="0"/>
              <a:t>Supports health social, emotional and cognitive development</a:t>
            </a:r>
          </a:p>
        </p:txBody>
      </p:sp>
      <p:sp>
        <p:nvSpPr>
          <p:cNvPr id="120" name="Google Shape;120;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28</a:t>
            </a:fld>
            <a:endParaRPr kumimoji="0" sz="900" b="0" i="0" u="none" strike="noStrike" kern="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2922596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sz="4000"/>
              <a:t>Connection</a:t>
            </a:r>
            <a:endParaRPr sz="4000"/>
          </a:p>
        </p:txBody>
      </p:sp>
      <p:sp>
        <p:nvSpPr>
          <p:cNvPr id="127" name="Google Shape;127;p1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Iowa’s HMG &amp; Title V</a:t>
            </a:r>
            <a:endParaRPr/>
          </a:p>
        </p:txBody>
      </p:sp>
      <p:sp>
        <p:nvSpPr>
          <p:cNvPr id="128" name="Google Shape;128;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29</a:t>
            </a:fld>
            <a:endParaRPr kumimoji="0" sz="900" b="0" i="0" u="none" strike="noStrike" kern="0" cap="none" spc="0" normalizeH="0" baseline="0" noProof="0">
              <a:ln>
                <a:noFill/>
              </a:ln>
              <a:solidFill>
                <a:srgbClr val="000000"/>
              </a:solidFill>
              <a:effectLst/>
              <a:uLnTx/>
              <a:uFillTx/>
              <a:latin typeface="Gill Sans"/>
              <a:sym typeface="Gill Sans"/>
            </a:endParaRPr>
          </a:p>
        </p:txBody>
      </p:sp>
      <p:sp>
        <p:nvSpPr>
          <p:cNvPr id="129" name="Google Shape;129;p13"/>
          <p:cNvSpPr txBox="1"/>
          <p:nvPr/>
        </p:nvSpPr>
        <p:spPr>
          <a:xfrm>
            <a:off x="3344368" y="901327"/>
            <a:ext cx="8003083" cy="571649"/>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90000"/>
              </a:lnSpc>
              <a:spcBef>
                <a:spcPts val="0"/>
              </a:spcBef>
              <a:spcAft>
                <a:spcPts val="0"/>
              </a:spcAft>
              <a:buClr>
                <a:srgbClr val="164B4F"/>
              </a:buClr>
              <a:buSzPts val="3001"/>
              <a:buFont typeface="Arial"/>
              <a:buNone/>
              <a:tabLst/>
              <a:defRPr/>
            </a:pPr>
            <a:r>
              <a:rPr kumimoji="0" lang="en-US" sz="3001" b="0" i="0" u="none" strike="noStrike" kern="0" cap="none" spc="0" normalizeH="0" baseline="0" noProof="0">
                <a:ln>
                  <a:noFill/>
                </a:ln>
                <a:solidFill>
                  <a:srgbClr val="164B4F"/>
                </a:solidFill>
                <a:effectLst/>
                <a:uLnTx/>
                <a:uFillTx/>
                <a:latin typeface="Arial"/>
                <a:ea typeface="Arial"/>
                <a:cs typeface="Arial"/>
                <a:sym typeface="Arial"/>
              </a:rPr>
              <a:t>Iowa’s Title V National Performance Measures</a:t>
            </a:r>
            <a:endParaRPr kumimoji="0" sz="3001" b="0" i="0" u="none" strike="noStrike" kern="0" cap="none" spc="0" normalizeH="0" baseline="0" noProof="0">
              <a:ln>
                <a:noFill/>
              </a:ln>
              <a:solidFill>
                <a:srgbClr val="164B4F"/>
              </a:solidFill>
              <a:effectLst/>
              <a:uLnTx/>
              <a:uFillTx/>
              <a:latin typeface="Arial"/>
              <a:ea typeface="Arial"/>
              <a:cs typeface="Arial"/>
              <a:sym typeface="Arial"/>
            </a:endParaRPr>
          </a:p>
        </p:txBody>
      </p:sp>
      <p:graphicFrame>
        <p:nvGraphicFramePr>
          <p:cNvPr id="130" name="Google Shape;130;p13"/>
          <p:cNvGraphicFramePr/>
          <p:nvPr/>
        </p:nvGraphicFramePr>
        <p:xfrm>
          <a:off x="3715938" y="1472976"/>
          <a:ext cx="7259950" cy="4058700"/>
        </p:xfrm>
        <a:graphic>
          <a:graphicData uri="http://schemas.openxmlformats.org/drawingml/2006/table">
            <a:tbl>
              <a:tblPr>
                <a:noFill/>
              </a:tblPr>
              <a:tblGrid>
                <a:gridCol w="572150">
                  <a:extLst>
                    <a:ext uri="{9D8B030D-6E8A-4147-A177-3AD203B41FA5}">
                      <a16:colId xmlns:a16="http://schemas.microsoft.com/office/drawing/2014/main" val="20000"/>
                    </a:ext>
                  </a:extLst>
                </a:gridCol>
                <a:gridCol w="1363525">
                  <a:extLst>
                    <a:ext uri="{9D8B030D-6E8A-4147-A177-3AD203B41FA5}">
                      <a16:colId xmlns:a16="http://schemas.microsoft.com/office/drawing/2014/main" val="20001"/>
                    </a:ext>
                  </a:extLst>
                </a:gridCol>
                <a:gridCol w="3814400">
                  <a:extLst>
                    <a:ext uri="{9D8B030D-6E8A-4147-A177-3AD203B41FA5}">
                      <a16:colId xmlns:a16="http://schemas.microsoft.com/office/drawing/2014/main" val="20002"/>
                    </a:ext>
                  </a:extLst>
                </a:gridCol>
                <a:gridCol w="1509875">
                  <a:extLst>
                    <a:ext uri="{9D8B030D-6E8A-4147-A177-3AD203B41FA5}">
                      <a16:colId xmlns:a16="http://schemas.microsoft.com/office/drawing/2014/main" val="20003"/>
                    </a:ext>
                  </a:extLst>
                </a:gridCol>
              </a:tblGrid>
              <a:tr h="353200">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NPM #</a:t>
                      </a:r>
                      <a:endParaRPr sz="900" u="none" strike="noStrike" cap="none">
                        <a:solidFill>
                          <a:srgbClr val="000000"/>
                        </a:solidFill>
                        <a:latin typeface="Century Gothic"/>
                        <a:ea typeface="Century Gothic"/>
                        <a:cs typeface="Century Gothic"/>
                        <a:sym typeface="Century Gothic"/>
                      </a:endParaRPr>
                    </a:p>
                  </a:txBody>
                  <a:tcPr marL="51450" marR="51450" marT="0" marB="0" anchor="ctr">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46AC6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Data Source</a:t>
                      </a:r>
                      <a:endParaRPr sz="900" u="none" strike="noStrike" cap="none">
                        <a:solidFill>
                          <a:srgbClr val="000000"/>
                        </a:solidFill>
                        <a:latin typeface="Century Gothic"/>
                        <a:ea typeface="Century Gothic"/>
                        <a:cs typeface="Century Gothic"/>
                        <a:sym typeface="Century Gothic"/>
                      </a:endParaRPr>
                    </a:p>
                  </a:txBody>
                  <a:tcPr marL="51450" marR="51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46AC6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Performance Measure     </a:t>
                      </a:r>
                      <a:r>
                        <a:rPr lang="en-US" sz="900" b="1" i="0" u="none" strike="noStrike" cap="none">
                          <a:solidFill>
                            <a:schemeClr val="dk1"/>
                          </a:solidFill>
                          <a:latin typeface="Gill Sans"/>
                          <a:ea typeface="Gill Sans"/>
                          <a:cs typeface="Gill Sans"/>
                          <a:sym typeface="Gill Sans"/>
                        </a:rPr>
                        <a:t>2021-2026</a:t>
                      </a:r>
                      <a:endParaRPr sz="900" u="none" strike="noStrike" cap="none">
                        <a:solidFill>
                          <a:srgbClr val="000000"/>
                        </a:solidFill>
                        <a:latin typeface="Century Gothic"/>
                        <a:ea typeface="Century Gothic"/>
                        <a:cs typeface="Century Gothic"/>
                        <a:sym typeface="Century Gothic"/>
                      </a:endParaRPr>
                    </a:p>
                  </a:txBody>
                  <a:tcPr marL="51450" marR="51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46AC6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MCH Population Domain</a:t>
                      </a:r>
                      <a:endParaRPr sz="900" u="none" strike="noStrike" cap="none">
                        <a:solidFill>
                          <a:srgbClr val="000000"/>
                        </a:solidFill>
                        <a:latin typeface="Century Gothic"/>
                        <a:ea typeface="Century Gothic"/>
                        <a:cs typeface="Century Gothic"/>
                        <a:sym typeface="Century Gothic"/>
                      </a:endParaRPr>
                    </a:p>
                  </a:txBody>
                  <a:tcPr marL="51450" marR="51450" marT="0" marB="0" anchor="ctr">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46AC6F"/>
                    </a:solidFill>
                  </a:tcPr>
                </a:tc>
                <a:extLst>
                  <a:ext uri="{0D108BD9-81ED-4DB2-BD59-A6C34878D82A}">
                    <a16:rowId xmlns:a16="http://schemas.microsoft.com/office/drawing/2014/main" val="10000"/>
                  </a:ext>
                </a:extLst>
              </a:tr>
              <a:tr h="588675">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PM 14</a:t>
                      </a:r>
                      <a:endParaRPr sz="900" u="none" strike="noStrike" cap="none">
                        <a:solidFill>
                          <a:srgbClr val="000000"/>
                        </a:solidFill>
                        <a:latin typeface="Century Gothic"/>
                        <a:ea typeface="Century Gothic"/>
                        <a:cs typeface="Century Gothic"/>
                        <a:sym typeface="Century Gothic"/>
                      </a:endParaRPr>
                    </a:p>
                  </a:txBody>
                  <a:tcPr marL="51450" marR="51450" marT="0" marB="0">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rgbClr val="000000"/>
                          </a:solidFill>
                          <a:latin typeface="Century Gothic"/>
                          <a:ea typeface="Century Gothic"/>
                          <a:cs typeface="Century Gothic"/>
                          <a:sym typeface="Century Gothic"/>
                        </a:rPr>
                        <a:t>National Vital Statistic System</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rgbClr val="000000"/>
                          </a:solidFill>
                          <a:latin typeface="Century Gothic"/>
                          <a:ea typeface="Century Gothic"/>
                          <a:cs typeface="Century Gothic"/>
                          <a:sym typeface="Century Gothic"/>
                        </a:rPr>
                        <a:t>Percent of Women who smoke during pregnancy </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Women/Maternal</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extLst>
                  <a:ext uri="{0D108BD9-81ED-4DB2-BD59-A6C34878D82A}">
                    <a16:rowId xmlns:a16="http://schemas.microsoft.com/office/drawing/2014/main" val="10001"/>
                  </a:ext>
                </a:extLst>
              </a:tr>
              <a:tr h="647550">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PM 4B</a:t>
                      </a:r>
                      <a:endParaRPr sz="900" u="none" strike="noStrike" cap="none">
                        <a:solidFill>
                          <a:srgbClr val="000000"/>
                        </a:solidFill>
                        <a:latin typeface="Century Gothic"/>
                        <a:ea typeface="Century Gothic"/>
                        <a:cs typeface="Century Gothic"/>
                        <a:sym typeface="Century Gothic"/>
                      </a:endParaRPr>
                    </a:p>
                  </a:txBody>
                  <a:tcPr marL="51450" marR="51450" marT="0" marB="0">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National Immunization Survey</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342900" marR="0" lvl="0" indent="-342900" algn="l" rtl="0">
                        <a:lnSpc>
                          <a:spcPct val="115000"/>
                        </a:lnSpc>
                        <a:spcBef>
                          <a:spcPts val="0"/>
                        </a:spcBef>
                        <a:spcAft>
                          <a:spcPts val="0"/>
                        </a:spcAft>
                        <a:buClr>
                          <a:schemeClr val="dk1"/>
                        </a:buClr>
                        <a:buSzPts val="800"/>
                        <a:buFont typeface="Gill Sans"/>
                        <a:buAutoNum type="alphaUcParenR"/>
                      </a:pPr>
                      <a:r>
                        <a:rPr lang="en-US" sz="800" u="none" strike="noStrike" cap="none"/>
                        <a:t>Percent of infants breastfed exclusively through 6 months</a:t>
                      </a:r>
                      <a:endParaRPr sz="800" u="none" strike="noStrike" cap="none">
                        <a:latin typeface="Calibri"/>
                        <a:ea typeface="Calibri"/>
                        <a:cs typeface="Calibri"/>
                        <a:sym typeface="Calibri"/>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900"/>
                        <a:buFont typeface="Gill Sans"/>
                        <a:buNone/>
                      </a:pPr>
                      <a:r>
                        <a:rPr lang="en-US" sz="900" u="none" strike="noStrike" cap="none">
                          <a:solidFill>
                            <a:schemeClr val="dk1"/>
                          </a:solidFill>
                          <a:latin typeface="Gill Sans"/>
                          <a:ea typeface="Gill Sans"/>
                          <a:cs typeface="Gill Sans"/>
                          <a:sym typeface="Gill Sans"/>
                        </a:rPr>
                        <a:t>Perinatal/Infant</a:t>
                      </a:r>
                      <a:endParaRPr sz="140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765300">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PM 5</a:t>
                      </a:r>
                      <a:endParaRPr sz="900" u="none" strike="noStrike" cap="none">
                        <a:solidFill>
                          <a:srgbClr val="000000"/>
                        </a:solidFill>
                        <a:latin typeface="Century Gothic"/>
                        <a:ea typeface="Century Gothic"/>
                        <a:cs typeface="Century Gothic"/>
                        <a:sym typeface="Century Gothic"/>
                      </a:endParaRPr>
                    </a:p>
                  </a:txBody>
                  <a:tcPr marL="51450" marR="51450" marT="0" marB="0">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solidFill>
                            <a:srgbClr val="000000"/>
                          </a:solidFill>
                          <a:latin typeface="Century Gothic"/>
                          <a:ea typeface="Century Gothic"/>
                          <a:cs typeface="Century Gothic"/>
                          <a:sym typeface="Century Gothic"/>
                        </a:rPr>
                        <a:t>PRAMS</a:t>
                      </a:r>
                      <a:endParaRPr sz="1400" u="none" strike="noStrike" cap="none"/>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228600" marR="0" lvl="0" indent="-228600" algn="l" rtl="0">
                        <a:lnSpc>
                          <a:spcPct val="100000"/>
                        </a:lnSpc>
                        <a:spcBef>
                          <a:spcPts val="0"/>
                        </a:spcBef>
                        <a:spcAft>
                          <a:spcPts val="0"/>
                        </a:spcAft>
                        <a:buClr>
                          <a:schemeClr val="dk1"/>
                        </a:buClr>
                        <a:buSzPts val="900"/>
                        <a:buFont typeface="Gill Sans"/>
                        <a:buAutoNum type="alphaUcParenR"/>
                      </a:pPr>
                      <a:r>
                        <a:rPr lang="en-US" sz="900" b="0" i="0" u="none" strike="noStrike" cap="none">
                          <a:solidFill>
                            <a:schemeClr val="dk1"/>
                          </a:solidFill>
                          <a:latin typeface="Gill Sans"/>
                          <a:ea typeface="Gill Sans"/>
                          <a:cs typeface="Gill Sans"/>
                          <a:sym typeface="Gill Sans"/>
                        </a:rPr>
                        <a:t>Percent of infants placed to sleep on their backs </a:t>
                      </a:r>
                      <a:endParaRPr sz="1400" u="none" strike="noStrike" cap="none"/>
                    </a:p>
                    <a:p>
                      <a:pPr marL="228600" marR="0" lvl="0" indent="-228600" algn="l" rtl="0">
                        <a:lnSpc>
                          <a:spcPct val="100000"/>
                        </a:lnSpc>
                        <a:spcBef>
                          <a:spcPts val="0"/>
                        </a:spcBef>
                        <a:spcAft>
                          <a:spcPts val="0"/>
                        </a:spcAft>
                        <a:buClr>
                          <a:schemeClr val="dk1"/>
                        </a:buClr>
                        <a:buSzPts val="900"/>
                        <a:buFont typeface="Gill Sans"/>
                        <a:buAutoNum type="alphaUcParenR"/>
                      </a:pPr>
                      <a:r>
                        <a:rPr lang="en-US" sz="900" b="0" i="0" u="none" strike="noStrike" cap="none">
                          <a:solidFill>
                            <a:schemeClr val="dk1"/>
                          </a:solidFill>
                          <a:latin typeface="Gill Sans"/>
                          <a:ea typeface="Gill Sans"/>
                          <a:cs typeface="Gill Sans"/>
                          <a:sym typeface="Gill Sans"/>
                        </a:rPr>
                        <a:t>B) Percent of infants placed to sleep on a separate approved sleep surface </a:t>
                      </a:r>
                      <a:endParaRPr sz="1400" u="none" strike="noStrike" cap="none"/>
                    </a:p>
                    <a:p>
                      <a:pPr marL="228600" marR="0" lvl="0" indent="-228600" algn="l" rtl="0">
                        <a:lnSpc>
                          <a:spcPct val="100000"/>
                        </a:lnSpc>
                        <a:spcBef>
                          <a:spcPts val="0"/>
                        </a:spcBef>
                        <a:spcAft>
                          <a:spcPts val="0"/>
                        </a:spcAft>
                        <a:buClr>
                          <a:schemeClr val="dk1"/>
                        </a:buClr>
                        <a:buSzPts val="900"/>
                        <a:buFont typeface="Gill Sans"/>
                        <a:buAutoNum type="alphaUcParenR"/>
                      </a:pPr>
                      <a:r>
                        <a:rPr lang="en-US" sz="900" b="0" i="0" u="none" strike="noStrike" cap="none">
                          <a:solidFill>
                            <a:schemeClr val="dk1"/>
                          </a:solidFill>
                          <a:latin typeface="Gill Sans"/>
                          <a:ea typeface="Gill Sans"/>
                          <a:cs typeface="Gill Sans"/>
                          <a:sym typeface="Gill Sans"/>
                        </a:rPr>
                        <a:t>Percent of infants placed to sleep without soft objects or loose bedding</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chemeClr val="dk1"/>
                        </a:buClr>
                        <a:buSzPts val="900"/>
                        <a:buFont typeface="Gill Sans"/>
                        <a:buNone/>
                      </a:pPr>
                      <a:r>
                        <a:rPr lang="en-US" sz="900" u="none" strike="noStrike" cap="none">
                          <a:solidFill>
                            <a:schemeClr val="dk1"/>
                          </a:solidFill>
                          <a:latin typeface="Gill Sans"/>
                          <a:ea typeface="Gill Sans"/>
                          <a:cs typeface="Gill Sans"/>
                          <a:sym typeface="Gill Sans"/>
                        </a:rPr>
                        <a:t>Perinatal/Infant</a:t>
                      </a:r>
                      <a:endParaRPr sz="140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extLst>
                  <a:ext uri="{0D108BD9-81ED-4DB2-BD59-A6C34878D82A}">
                    <a16:rowId xmlns:a16="http://schemas.microsoft.com/office/drawing/2014/main" val="10003"/>
                  </a:ext>
                </a:extLst>
              </a:tr>
              <a:tr h="565150">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latin typeface="Gill Sans"/>
                          <a:ea typeface="Gill Sans"/>
                          <a:cs typeface="Gill Sans"/>
                          <a:sym typeface="Gill Sans"/>
                        </a:rPr>
                        <a:t>PM  6 </a:t>
                      </a:r>
                      <a:endParaRPr sz="900" u="none" strike="noStrike" cap="none">
                        <a:solidFill>
                          <a:srgbClr val="000000"/>
                        </a:solidFill>
                        <a:latin typeface="Century Gothic"/>
                        <a:ea typeface="Century Gothic"/>
                        <a:cs typeface="Century Gothic"/>
                        <a:sym typeface="Century Gothic"/>
                      </a:endParaRPr>
                    </a:p>
                  </a:txBody>
                  <a:tcPr marL="51450" marR="51450" marT="0" marB="0">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National Survey of Children's Health(NSCH) – revised</a:t>
                      </a:r>
                      <a:endParaRPr sz="14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Gill Sans"/>
                          <a:ea typeface="Gill Sans"/>
                          <a:cs typeface="Gill Sans"/>
                          <a:sym typeface="Gill Sans"/>
                        </a:rPr>
                        <a:t>Percent of children, ages 9 through 35 months, who received a developmental screening using a parent-completed screening tool in the past year</a:t>
                      </a:r>
                      <a:endParaRPr sz="1400" u="none" strike="noStrike" cap="none"/>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900"/>
                        <a:buFont typeface="Gill Sans"/>
                        <a:buNone/>
                      </a:pPr>
                      <a:r>
                        <a:rPr lang="en-US" sz="900" u="none" strike="noStrike" cap="none"/>
                        <a:t>Child Health</a:t>
                      </a:r>
                      <a:endParaRPr sz="1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45650">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PM 10</a:t>
                      </a:r>
                      <a:endParaRPr sz="900" u="none" strike="noStrike" cap="none">
                        <a:solidFill>
                          <a:srgbClr val="000000"/>
                        </a:solidFill>
                        <a:latin typeface="Century Gothic"/>
                        <a:ea typeface="Century Gothic"/>
                        <a:cs typeface="Century Gothic"/>
                        <a:sym typeface="Century Gothic"/>
                      </a:endParaRPr>
                    </a:p>
                  </a:txBody>
                  <a:tcPr marL="51450" marR="51450" marT="0" marB="0">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NSCH – revised</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Percent of adolescents, ages 12 through 17, with a  with a preventive medical visit in the past  year</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Adolescent Health</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E8F1EB"/>
                    </a:solidFill>
                  </a:tcPr>
                </a:tc>
                <a:extLst>
                  <a:ext uri="{0D108BD9-81ED-4DB2-BD59-A6C34878D82A}">
                    <a16:rowId xmlns:a16="http://schemas.microsoft.com/office/drawing/2014/main" val="10005"/>
                  </a:ext>
                </a:extLst>
              </a:tr>
              <a:tr h="693175">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PM 13</a:t>
                      </a:r>
                      <a:endParaRPr sz="900" u="none" strike="noStrike" cap="none">
                        <a:solidFill>
                          <a:srgbClr val="000000"/>
                        </a:solidFill>
                        <a:latin typeface="Century Gothic"/>
                        <a:ea typeface="Century Gothic"/>
                        <a:cs typeface="Century Gothic"/>
                        <a:sym typeface="Century Gothic"/>
                      </a:endParaRPr>
                    </a:p>
                  </a:txBody>
                  <a:tcPr marL="51450" marR="51450" marT="0" marB="0">
                    <a:lnL w="12700" cap="flat" cmpd="sng">
                      <a:solidFill>
                        <a:srgbClr val="46AC6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A) PRAMS </a:t>
                      </a:r>
                      <a:endParaRPr sz="900" u="none" strike="noStrike" cap="none"/>
                    </a:p>
                    <a:p>
                      <a:pPr marL="0" marR="0" lvl="0" indent="0" algn="l" rtl="0">
                        <a:lnSpc>
                          <a:spcPct val="100000"/>
                        </a:lnSpc>
                        <a:spcBef>
                          <a:spcPts val="0"/>
                        </a:spcBef>
                        <a:spcAft>
                          <a:spcPts val="0"/>
                        </a:spcAft>
                        <a:buClr>
                          <a:srgbClr val="000000"/>
                        </a:buClr>
                        <a:buSzPts val="800"/>
                        <a:buFont typeface="Arial"/>
                        <a:buNone/>
                      </a:pPr>
                      <a:r>
                        <a:rPr lang="en-US" sz="800" u="none" strike="noStrike" cap="none"/>
                        <a:t>B) NSCH-revised</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342900" marR="0" lvl="0" indent="-342900" algn="l" rtl="0">
                        <a:lnSpc>
                          <a:spcPct val="115000"/>
                        </a:lnSpc>
                        <a:spcBef>
                          <a:spcPts val="0"/>
                        </a:spcBef>
                        <a:spcAft>
                          <a:spcPts val="0"/>
                        </a:spcAft>
                        <a:buClr>
                          <a:schemeClr val="dk1"/>
                        </a:buClr>
                        <a:buSzPts val="800"/>
                        <a:buFont typeface="Gill Sans"/>
                        <a:buAutoNum type="alphaUcParenR"/>
                      </a:pPr>
                      <a:r>
                        <a:rPr lang="en-US" sz="800" u="none" strike="noStrike" cap="none"/>
                        <a:t>Percent of women who had a dental visit during pregnancy and</a:t>
                      </a:r>
                      <a:endParaRPr sz="1400" u="none" strike="noStrike" cap="none"/>
                    </a:p>
                    <a:p>
                      <a:pPr marL="342900" marR="0" lvl="0" indent="-342900" algn="l" rtl="0">
                        <a:lnSpc>
                          <a:spcPct val="115000"/>
                        </a:lnSpc>
                        <a:spcBef>
                          <a:spcPts val="0"/>
                        </a:spcBef>
                        <a:spcAft>
                          <a:spcPts val="0"/>
                        </a:spcAft>
                        <a:buClr>
                          <a:schemeClr val="dk1"/>
                        </a:buClr>
                        <a:buSzPts val="800"/>
                        <a:buFont typeface="Gill Sans"/>
                        <a:buAutoNum type="alphaUcParenR"/>
                      </a:pPr>
                      <a:r>
                        <a:rPr lang="en-US" sz="800" u="none" strike="noStrike" cap="none"/>
                        <a:t>Percent of infants and children, ages 1-17 years, who had a preventive dental visit in the last year</a:t>
                      </a:r>
                      <a:endParaRPr sz="800" u="none" strike="noStrike" cap="none">
                        <a:latin typeface="Calibri"/>
                        <a:ea typeface="Calibri"/>
                        <a:cs typeface="Calibri"/>
                        <a:sym typeface="Calibri"/>
                      </a:endParaRPr>
                    </a:p>
                  </a:txBody>
                  <a:tcPr marL="51450" marR="514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Cross-cutting</a:t>
                      </a:r>
                      <a:endParaRPr sz="900" u="none" strike="noStrike" cap="none">
                        <a:solidFill>
                          <a:srgbClr val="000000"/>
                        </a:solidFill>
                        <a:latin typeface="Century Gothic"/>
                        <a:ea typeface="Century Gothic"/>
                        <a:cs typeface="Century Gothic"/>
                        <a:sym typeface="Century Gothic"/>
                      </a:endParaRPr>
                    </a:p>
                  </a:txBody>
                  <a:tcPr marL="51450" marR="51450" marT="0" marB="0">
                    <a:lnL w="9525" cap="flat" cmpd="sng">
                      <a:solidFill>
                        <a:srgbClr val="000000">
                          <a:alpha val="0"/>
                        </a:srgbClr>
                      </a:solidFill>
                      <a:prstDash val="solid"/>
                      <a:round/>
                      <a:headEnd type="none" w="sm" len="sm"/>
                      <a:tailEnd type="none" w="sm" len="sm"/>
                    </a:lnL>
                    <a:lnR w="12700" cap="flat" cmpd="sng">
                      <a:solidFill>
                        <a:srgbClr val="46AC6F"/>
                      </a:solidFill>
                      <a:prstDash val="solid"/>
                      <a:round/>
                      <a:headEnd type="none" w="sm" len="sm"/>
                      <a:tailEnd type="none" w="sm" len="sm"/>
                    </a:lnR>
                    <a:lnT w="12700" cap="flat" cmpd="sng">
                      <a:solidFill>
                        <a:srgbClr val="46AC6F"/>
                      </a:solidFill>
                      <a:prstDash val="solid"/>
                      <a:round/>
                      <a:headEnd type="none" w="sm" len="sm"/>
                      <a:tailEnd type="none" w="sm" len="sm"/>
                    </a:lnT>
                    <a:lnB w="12700" cap="flat" cmpd="sng">
                      <a:solidFill>
                        <a:srgbClr val="46AC6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grpSp>
        <p:nvGrpSpPr>
          <p:cNvPr id="131" name="Google Shape;131;p13"/>
          <p:cNvGrpSpPr/>
          <p:nvPr/>
        </p:nvGrpSpPr>
        <p:grpSpPr>
          <a:xfrm>
            <a:off x="3069393" y="543090"/>
            <a:ext cx="7629237" cy="3913025"/>
            <a:chOff x="776726" y="769810"/>
            <a:chExt cx="7629237" cy="3913025"/>
          </a:xfrm>
        </p:grpSpPr>
        <p:sp>
          <p:nvSpPr>
            <p:cNvPr id="132" name="Google Shape;132;p13"/>
            <p:cNvSpPr/>
            <p:nvPr/>
          </p:nvSpPr>
          <p:spPr>
            <a:xfrm>
              <a:off x="776726" y="769810"/>
              <a:ext cx="3140400" cy="1139700"/>
            </a:xfrm>
            <a:prstGeom prst="ellipse">
              <a:avLst/>
            </a:prstGeom>
            <a:noFill/>
            <a:ln w="28575" cap="flat" cmpd="sng">
              <a:solidFill>
                <a:srgbClr val="E2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
          <p:nvSpPr>
            <p:cNvPr id="133" name="Google Shape;133;p13"/>
            <p:cNvSpPr/>
            <p:nvPr/>
          </p:nvSpPr>
          <p:spPr>
            <a:xfrm>
              <a:off x="1068333" y="3713017"/>
              <a:ext cx="7337630" cy="969818"/>
            </a:xfrm>
            <a:prstGeom prst="ellipse">
              <a:avLst/>
            </a:prstGeom>
            <a:noFill/>
            <a:ln w="28575" cap="flat" cmpd="sng">
              <a:solidFill>
                <a:srgbClr val="E2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grpSp>
    </p:spTree>
    <p:extLst>
      <p:ext uri="{BB962C8B-B14F-4D97-AF65-F5344CB8AC3E}">
        <p14:creationId xmlns:p14="http://schemas.microsoft.com/office/powerpoint/2010/main" val="526164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763066"/>
            <a:ext cx="10648250" cy="519678"/>
          </a:xfrm>
        </p:spPr>
        <p:txBody>
          <a:bodyPr/>
          <a:lstStyle/>
          <a:p>
            <a:r>
              <a:rPr lang="en-US" dirty="0" smtClean="0">
                <a:latin typeface="+mj-lt"/>
              </a:rPr>
              <a:t>Other Opportunities &amp; Capacity-Building Resources</a:t>
            </a:r>
            <a:endParaRPr lang="en-US"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3</a:t>
            </a:fld>
            <a:endParaRPr lang="en-US" dirty="0"/>
          </a:p>
        </p:txBody>
      </p:sp>
      <p:sp>
        <p:nvSpPr>
          <p:cNvPr id="4" name="Text Placeholder 3"/>
          <p:cNvSpPr>
            <a:spLocks noGrp="1"/>
          </p:cNvSpPr>
          <p:nvPr>
            <p:ph type="body" sz="quarter" idx="13"/>
          </p:nvPr>
        </p:nvSpPr>
        <p:spPr>
          <a:xfrm>
            <a:off x="836613" y="1632698"/>
            <a:ext cx="10514839" cy="5016580"/>
          </a:xfrm>
        </p:spPr>
        <p:txBody>
          <a:bodyPr>
            <a:normAutofit/>
          </a:bodyPr>
          <a:lstStyle/>
          <a:p>
            <a:pPr marL="0" indent="0">
              <a:buNone/>
            </a:pPr>
            <a:r>
              <a:rPr lang="en-US" sz="3200" dirty="0" smtClean="0">
                <a:solidFill>
                  <a:srgbClr val="24A1A8"/>
                </a:solidFill>
              </a:rPr>
              <a:t>HMG National Forum Week 2023</a:t>
            </a:r>
          </a:p>
          <a:p>
            <a:pPr marL="0" indent="0" fontAlgn="base">
              <a:buNone/>
            </a:pPr>
            <a:r>
              <a:rPr lang="en-US" sz="2400" dirty="0" smtClean="0"/>
              <a:t>Introducing </a:t>
            </a:r>
            <a:r>
              <a:rPr lang="en-US" sz="2400" dirty="0"/>
              <a:t>HMG National Forum Week 2023 </a:t>
            </a:r>
            <a:br>
              <a:rPr lang="en-US" sz="2400" dirty="0"/>
            </a:br>
            <a:r>
              <a:rPr lang="en-US" sz="2400" dirty="0"/>
              <a:t>including two exciting offerings: </a:t>
            </a:r>
          </a:p>
          <a:p>
            <a:pPr marL="914400" lvl="1" indent="-457200" fontAlgn="base">
              <a:buAutoNum type="arabicPeriod"/>
            </a:pPr>
            <a:r>
              <a:rPr lang="en-US" sz="2000" dirty="0" smtClean="0"/>
              <a:t>In-Person </a:t>
            </a:r>
            <a:r>
              <a:rPr lang="en-US" sz="2000" dirty="0"/>
              <a:t>Summit | October 11-13 | Fort Worth, </a:t>
            </a:r>
            <a:r>
              <a:rPr lang="en-US" sz="2000" dirty="0" smtClean="0"/>
              <a:t>Texas</a:t>
            </a:r>
            <a:r>
              <a:rPr lang="en-US" sz="2000" dirty="0"/>
              <a:t> </a:t>
            </a:r>
          </a:p>
          <a:p>
            <a:pPr marL="914400" lvl="1" indent="-457200" fontAlgn="base">
              <a:buAutoNum type="arabicPeriod"/>
            </a:pPr>
            <a:r>
              <a:rPr lang="en-US" sz="2000" dirty="0" smtClean="0"/>
              <a:t>Virtual </a:t>
            </a:r>
            <a:r>
              <a:rPr lang="en-US" sz="2000" dirty="0"/>
              <a:t>Event | October 17 | Virtual Attendee </a:t>
            </a:r>
            <a:r>
              <a:rPr lang="en-US" sz="2000" dirty="0" smtClean="0"/>
              <a:t>Hub</a:t>
            </a:r>
          </a:p>
          <a:p>
            <a:pPr marL="0" indent="0" fontAlgn="base">
              <a:buNone/>
            </a:pPr>
            <a:endParaRPr lang="en-US" sz="2400" dirty="0" smtClean="0"/>
          </a:p>
          <a:p>
            <a:pPr marL="0" indent="0" fontAlgn="base">
              <a:buNone/>
            </a:pPr>
            <a:r>
              <a:rPr lang="en-US" sz="2400" dirty="0" smtClean="0">
                <a:solidFill>
                  <a:srgbClr val="24A1A8"/>
                </a:solidFill>
              </a:rPr>
              <a:t>Call for affiliate presentation proposals now open for the Virtual Event </a:t>
            </a:r>
            <a:r>
              <a:rPr lang="en-US" sz="1800" dirty="0" smtClean="0">
                <a:solidFill>
                  <a:srgbClr val="24A1A8"/>
                </a:solidFill>
              </a:rPr>
              <a:t>(closes June 15)</a:t>
            </a:r>
          </a:p>
          <a:p>
            <a:pPr marL="0" indent="0" fontAlgn="base">
              <a:buNone/>
            </a:pPr>
            <a:r>
              <a:rPr lang="en-US" sz="1600" dirty="0" smtClean="0"/>
              <a:t>(NOTE: there will be no call for proposals for the In-Person Summit – the format is new this year)</a:t>
            </a:r>
            <a:r>
              <a:rPr lang="en-US" sz="1600" dirty="0"/>
              <a:t> </a:t>
            </a:r>
          </a:p>
          <a:p>
            <a:pPr marL="0" indent="0" fontAlgn="base">
              <a:buNone/>
            </a:pPr>
            <a:r>
              <a:rPr lang="en-US" sz="2000" dirty="0" smtClean="0"/>
              <a:t>We </a:t>
            </a:r>
            <a:r>
              <a:rPr lang="en-US" sz="2000" dirty="0"/>
              <a:t>are seeking presentations about the ways in which HMG systems are operating the Core Components of the HMG Model. This is an opportunity to share the way their HMG looks. </a:t>
            </a:r>
          </a:p>
          <a:p>
            <a:pPr marL="457200" lvl="1" indent="0" fontAlgn="base">
              <a:buNone/>
            </a:pPr>
            <a:r>
              <a:rPr lang="en-US" sz="2000" dirty="0" smtClean="0"/>
              <a:t>The </a:t>
            </a:r>
            <a:r>
              <a:rPr lang="en-US" sz="2000" dirty="0"/>
              <a:t>way each system runs HMG is different, and sharing what may seem like “business as usual”, could be a huge help and offer a new set of ideas for many other affiliates across the country. </a:t>
            </a:r>
          </a:p>
          <a:p>
            <a:pPr marL="0" indent="0" fontAlgn="base">
              <a:buNone/>
            </a:pPr>
            <a:endParaRPr lang="en-US" sz="1600" dirty="0"/>
          </a:p>
          <a:p>
            <a:pPr marL="0" indent="0" fontAlgn="base">
              <a:buNone/>
            </a:pPr>
            <a:endParaRPr lang="en-US" sz="2400" cap="all" dirty="0" smtClean="0"/>
          </a:p>
        </p:txBody>
      </p:sp>
      <p:pic>
        <p:nvPicPr>
          <p:cNvPr id="1026" name="Picture 2" descr="https://helpmegrownational.org/wp-content/uploads/2023/03/Forum-Week-2023-Save-the-Date_FINAL-1200x68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889" y="1632698"/>
            <a:ext cx="3705563" cy="211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397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sz="4000"/>
              <a:t>Connection</a:t>
            </a:r>
            <a:endParaRPr sz="4000"/>
          </a:p>
        </p:txBody>
      </p:sp>
      <p:sp>
        <p:nvSpPr>
          <p:cNvPr id="139" name="Google Shape;139;p1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Iowa’s HMG &amp; Title V</a:t>
            </a:r>
            <a:endParaRPr/>
          </a:p>
        </p:txBody>
      </p:sp>
      <p:sp>
        <p:nvSpPr>
          <p:cNvPr id="140" name="Google Shape;140;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30</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141" name="Google Shape;141;p14"/>
          <p:cNvPicPr preferRelativeResize="0"/>
          <p:nvPr/>
        </p:nvPicPr>
        <p:blipFill rotWithShape="1">
          <a:blip r:embed="rId3">
            <a:alphaModFix/>
          </a:blip>
          <a:srcRect/>
          <a:stretch/>
        </p:blipFill>
        <p:spPr>
          <a:xfrm>
            <a:off x="3655004" y="522278"/>
            <a:ext cx="7190159" cy="5078423"/>
          </a:xfrm>
          <a:prstGeom prst="rect">
            <a:avLst/>
          </a:prstGeom>
          <a:noFill/>
          <a:ln>
            <a:noFill/>
          </a:ln>
        </p:spPr>
      </p:pic>
      <p:grpSp>
        <p:nvGrpSpPr>
          <p:cNvPr id="142" name="Google Shape;142;p14"/>
          <p:cNvGrpSpPr/>
          <p:nvPr/>
        </p:nvGrpSpPr>
        <p:grpSpPr>
          <a:xfrm>
            <a:off x="3753732" y="752060"/>
            <a:ext cx="3626981" cy="2963332"/>
            <a:chOff x="381882" y="2017977"/>
            <a:chExt cx="3626981" cy="2963332"/>
          </a:xfrm>
        </p:grpSpPr>
        <p:sp>
          <p:nvSpPr>
            <p:cNvPr id="143" name="Google Shape;143;p14"/>
            <p:cNvSpPr/>
            <p:nvPr/>
          </p:nvSpPr>
          <p:spPr>
            <a:xfrm>
              <a:off x="1348543" y="2017977"/>
              <a:ext cx="2155024" cy="516189"/>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
          <p:nvSpPr>
            <p:cNvPr id="144" name="Google Shape;144;p14"/>
            <p:cNvSpPr/>
            <p:nvPr/>
          </p:nvSpPr>
          <p:spPr>
            <a:xfrm rot="10800000">
              <a:off x="2110143" y="2583749"/>
              <a:ext cx="987100" cy="556182"/>
            </a:xfrm>
            <a:prstGeom prst="rightArrow">
              <a:avLst>
                <a:gd name="adj1" fmla="val 50000"/>
                <a:gd name="adj2" fmla="val 50000"/>
              </a:avLst>
            </a:prstGeom>
            <a:solidFill>
              <a:srgbClr val="86A7DB"/>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
          <p:nvSpPr>
            <p:cNvPr id="145" name="Google Shape;145;p14"/>
            <p:cNvSpPr/>
            <p:nvPr/>
          </p:nvSpPr>
          <p:spPr>
            <a:xfrm>
              <a:off x="381882" y="3139931"/>
              <a:ext cx="3121685" cy="198262"/>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
          <p:nvSpPr>
            <p:cNvPr id="146" name="Google Shape;146;p14"/>
            <p:cNvSpPr/>
            <p:nvPr/>
          </p:nvSpPr>
          <p:spPr>
            <a:xfrm>
              <a:off x="1839950" y="3894065"/>
              <a:ext cx="2168913" cy="1087244"/>
            </a:xfrm>
            <a:prstGeom prst="ellipse">
              <a:avLst/>
            </a:prstGeom>
            <a:noFill/>
            <a:ln w="28575" cap="flat" cmpd="sng">
              <a:solidFill>
                <a:srgbClr val="E2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grpSp>
      <p:sp>
        <p:nvSpPr>
          <p:cNvPr id="147" name="Google Shape;147;p14"/>
          <p:cNvSpPr/>
          <p:nvPr/>
        </p:nvSpPr>
        <p:spPr>
          <a:xfrm>
            <a:off x="3882548" y="5549385"/>
            <a:ext cx="3198889"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Gill Sans"/>
                <a:ea typeface="Gill Sans"/>
                <a:cs typeface="Gill Sans"/>
                <a:sym typeface="Gill Sans"/>
              </a:rPr>
              <a:t>https://www.childhealthdata.org/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7271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sz="4000"/>
              <a:t>Connection</a:t>
            </a:r>
            <a:endParaRPr sz="4000"/>
          </a:p>
        </p:txBody>
      </p:sp>
      <p:sp>
        <p:nvSpPr>
          <p:cNvPr id="153" name="Google Shape;153;p1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Iowa’s HMG &amp; Medicaid</a:t>
            </a:r>
            <a:endParaRPr/>
          </a:p>
        </p:txBody>
      </p:sp>
      <p:sp>
        <p:nvSpPr>
          <p:cNvPr id="154" name="Google Shape;154;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31</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155" name="Google Shape;155;p15"/>
          <p:cNvPicPr preferRelativeResize="0"/>
          <p:nvPr/>
        </p:nvPicPr>
        <p:blipFill rotWithShape="1">
          <a:blip r:embed="rId3">
            <a:alphaModFix/>
          </a:blip>
          <a:srcRect/>
          <a:stretch/>
        </p:blipFill>
        <p:spPr>
          <a:xfrm>
            <a:off x="3435538" y="1607888"/>
            <a:ext cx="7757697" cy="2084639"/>
          </a:xfrm>
          <a:prstGeom prst="rect">
            <a:avLst/>
          </a:prstGeom>
          <a:noFill/>
          <a:ln>
            <a:noFill/>
          </a:ln>
        </p:spPr>
      </p:pic>
    </p:spTree>
    <p:extLst>
      <p:ext uri="{BB962C8B-B14F-4D97-AF65-F5344CB8AC3E}">
        <p14:creationId xmlns:p14="http://schemas.microsoft.com/office/powerpoint/2010/main" val="139821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831851" y="173672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sz="4000" dirty="0"/>
              <a:t>Connection</a:t>
            </a:r>
            <a:endParaRPr sz="4000" dirty="0"/>
          </a:p>
        </p:txBody>
      </p:sp>
      <p:sp>
        <p:nvSpPr>
          <p:cNvPr id="161" name="Google Shape;161;p1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Iowa’s HMG &amp; Medicaid</a:t>
            </a:r>
            <a:endParaRPr/>
          </a:p>
        </p:txBody>
      </p:sp>
      <p:sp>
        <p:nvSpPr>
          <p:cNvPr id="162" name="Google Shape;162;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32</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163" name="Google Shape;163;p16"/>
          <p:cNvPicPr preferRelativeResize="0"/>
          <p:nvPr/>
        </p:nvPicPr>
        <p:blipFill rotWithShape="1">
          <a:blip r:embed="rId3">
            <a:alphaModFix/>
          </a:blip>
          <a:srcRect/>
          <a:stretch/>
        </p:blipFill>
        <p:spPr>
          <a:xfrm>
            <a:off x="3391470" y="1072738"/>
            <a:ext cx="7988512" cy="3425783"/>
          </a:xfrm>
          <a:prstGeom prst="rect">
            <a:avLst/>
          </a:prstGeom>
          <a:noFill/>
          <a:ln>
            <a:noFill/>
          </a:ln>
        </p:spPr>
      </p:pic>
    </p:spTree>
    <p:extLst>
      <p:ext uri="{BB962C8B-B14F-4D97-AF65-F5344CB8AC3E}">
        <p14:creationId xmlns:p14="http://schemas.microsoft.com/office/powerpoint/2010/main" val="1981846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1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Iowa’s HMG &amp; Medicaid</a:t>
            </a:r>
            <a:endParaRPr/>
          </a:p>
        </p:txBody>
      </p:sp>
      <p:sp>
        <p:nvSpPr>
          <p:cNvPr id="170" name="Google Shape;170;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33</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171" name="Google Shape;171;p17"/>
          <p:cNvPicPr preferRelativeResize="0"/>
          <p:nvPr/>
        </p:nvPicPr>
        <p:blipFill rotWithShape="1">
          <a:blip r:embed="rId3">
            <a:alphaModFix/>
          </a:blip>
          <a:srcRect/>
          <a:stretch/>
        </p:blipFill>
        <p:spPr>
          <a:xfrm>
            <a:off x="3480380" y="768348"/>
            <a:ext cx="7879769" cy="4024484"/>
          </a:xfrm>
          <a:prstGeom prst="rect">
            <a:avLst/>
          </a:prstGeom>
          <a:noFill/>
          <a:ln>
            <a:noFill/>
          </a:ln>
        </p:spPr>
      </p:pic>
      <p:sp>
        <p:nvSpPr>
          <p:cNvPr id="7" name="Google Shape;160;p16"/>
          <p:cNvSpPr txBox="1">
            <a:spLocks/>
          </p:cNvSpPr>
          <p:nvPr/>
        </p:nvSpPr>
        <p:spPr>
          <a:xfrm>
            <a:off x="831851" y="1736728"/>
            <a:ext cx="10515600" cy="285273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500"/>
              <a:buFont typeface="Gill Sans"/>
              <a:buNone/>
              <a:defRPr sz="4500" b="0" i="0" u="none" strike="noStrike" cap="none">
                <a:solidFill>
                  <a:schemeClr val="accen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C365F"/>
              </a:buClr>
              <a:buSzPts val="4500"/>
              <a:buFont typeface="Gill Sans"/>
              <a:buNone/>
              <a:tabLst/>
              <a:defRPr/>
            </a:pPr>
            <a:r>
              <a:rPr kumimoji="0" lang="en-US" sz="4000" b="0" i="0" u="none" strike="noStrike" kern="0" cap="none" spc="0" normalizeH="0" baseline="0" noProof="0" smtClean="0">
                <a:ln>
                  <a:noFill/>
                </a:ln>
                <a:solidFill>
                  <a:srgbClr val="1C365F"/>
                </a:solidFill>
                <a:effectLst/>
                <a:uLnTx/>
                <a:uFillTx/>
                <a:latin typeface="Gill Sans"/>
                <a:sym typeface="Gill Sans"/>
              </a:rPr>
              <a:t>Connection</a:t>
            </a:r>
            <a:endParaRPr kumimoji="0" lang="en-US" sz="4000" b="0" i="0" u="none" strike="noStrike" kern="0" cap="none" spc="0" normalizeH="0" baseline="0" noProof="0" dirty="0">
              <a:ln>
                <a:noFill/>
              </a:ln>
              <a:solidFill>
                <a:srgbClr val="1C365F"/>
              </a:solidFill>
              <a:effectLst/>
              <a:uLnTx/>
              <a:uFillTx/>
              <a:latin typeface="Gill Sans"/>
              <a:sym typeface="Gill Sans"/>
            </a:endParaRPr>
          </a:p>
        </p:txBody>
      </p:sp>
    </p:spTree>
    <p:extLst>
      <p:ext uri="{BB962C8B-B14F-4D97-AF65-F5344CB8AC3E}">
        <p14:creationId xmlns:p14="http://schemas.microsoft.com/office/powerpoint/2010/main" val="1919701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a:t>History</a:t>
            </a:r>
            <a:endParaRPr/>
          </a:p>
        </p:txBody>
      </p:sp>
      <p:sp>
        <p:nvSpPr>
          <p:cNvPr id="177" name="Google Shape;177;p1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 HMG’s Foundation</a:t>
            </a:r>
            <a:endParaRPr/>
          </a:p>
        </p:txBody>
      </p:sp>
      <p:sp>
        <p:nvSpPr>
          <p:cNvPr id="178" name="Google Shape;178;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34</a:t>
            </a:fld>
            <a:endParaRPr kumimoji="0" sz="900" b="0" i="0" u="none" strike="noStrike" kern="0" cap="none" spc="0" normalizeH="0" baseline="0" noProof="0">
              <a:ln>
                <a:noFill/>
              </a:ln>
              <a:solidFill>
                <a:srgbClr val="000000"/>
              </a:solidFill>
              <a:effectLst/>
              <a:uLnTx/>
              <a:uFillTx/>
              <a:latin typeface="Gill Sans"/>
              <a:sym typeface="Gill Sans"/>
            </a:endParaRPr>
          </a:p>
        </p:txBody>
      </p:sp>
      <p:sp>
        <p:nvSpPr>
          <p:cNvPr id="179" name="Google Shape;179;p18"/>
          <p:cNvSpPr/>
          <p:nvPr/>
        </p:nvSpPr>
        <p:spPr>
          <a:xfrm>
            <a:off x="3365025" y="632700"/>
            <a:ext cx="7263600" cy="4474200"/>
          </a:xfrm>
          <a:prstGeom prst="rect">
            <a:avLst/>
          </a:prstGeom>
          <a:noFill/>
          <a:ln>
            <a:noFill/>
          </a:ln>
        </p:spPr>
        <p:txBody>
          <a:bodyPr spcFirstLastPara="1" wrap="square" lIns="91425" tIns="45700" rIns="91425" bIns="45700" anchor="t" anchorCtr="0">
            <a:noAutofit/>
          </a:bodyPr>
          <a:lstStyle/>
          <a:p>
            <a:pPr marL="137160" marR="0" lvl="0" indent="-137160" algn="l" defTabSz="914400" rtl="0" eaLnBrk="1" fontAlgn="auto" latinLnBrk="0" hangingPunct="1">
              <a:lnSpc>
                <a:spcPct val="90000"/>
              </a:lnSpc>
              <a:spcBef>
                <a:spcPts val="0"/>
              </a:spcBef>
              <a:spcAft>
                <a:spcPts val="0"/>
              </a:spcAft>
              <a:buClr>
                <a:srgbClr val="1C365F"/>
              </a:buClr>
              <a:buSzPts val="189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Began as the ABCD II Project, 2004-2006 (evidence informed)</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566928" marR="0" lvl="1" indent="-274319" algn="l" defTabSz="914400" rtl="0" eaLnBrk="1" fontAlgn="auto" latinLnBrk="0" hangingPunct="1">
              <a:lnSpc>
                <a:spcPct val="90000"/>
              </a:lnSpc>
              <a:spcBef>
                <a:spcPts val="375"/>
              </a:spcBef>
              <a:spcAft>
                <a:spcPts val="0"/>
              </a:spcAft>
              <a:buClr>
                <a:srgbClr val="287E5F"/>
              </a:buClr>
              <a:buSzPts val="1440"/>
              <a:buFont typeface="Noto Sans Symbols"/>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Grant funded by the Commonwealth Fund and administered by the National Academy for State Health Policy</a:t>
            </a:r>
            <a:endParaRPr kumimoji="0"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endParaRPr>
          </a:p>
          <a:p>
            <a:pPr marL="566928" marR="0" lvl="1" indent="-274319" algn="l" defTabSz="914400" rtl="0" eaLnBrk="1" fontAlgn="auto" latinLnBrk="0" hangingPunct="1">
              <a:lnSpc>
                <a:spcPct val="90000"/>
              </a:lnSpc>
              <a:spcBef>
                <a:spcPts val="375"/>
              </a:spcBef>
              <a:spcAft>
                <a:spcPts val="0"/>
              </a:spcAft>
              <a:buClr>
                <a:srgbClr val="287E5F"/>
              </a:buClr>
              <a:buSzPts val="1440"/>
              <a:buFont typeface="Noto Sans Symbols"/>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Focused on Medicaid children birth to age three</a:t>
            </a:r>
            <a:endParaRPr kumimoji="0"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endParaRPr>
          </a:p>
          <a:p>
            <a:pPr marL="566928" marR="0" lvl="1" indent="-274319" algn="l" defTabSz="914400" rtl="0" eaLnBrk="1" fontAlgn="auto" latinLnBrk="0" hangingPunct="1">
              <a:lnSpc>
                <a:spcPct val="90000"/>
              </a:lnSpc>
              <a:spcBef>
                <a:spcPts val="375"/>
              </a:spcBef>
              <a:spcAft>
                <a:spcPts val="0"/>
              </a:spcAft>
              <a:buClr>
                <a:srgbClr val="287E5F"/>
              </a:buClr>
              <a:buSzPts val="1440"/>
              <a:buFont typeface="Noto Sans Symbols"/>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Iowa Medicaid was the grantee</a:t>
            </a:r>
            <a:endParaRPr kumimoji="0"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endParaRPr>
          </a:p>
          <a:p>
            <a:pPr marL="566928" marR="0" lvl="1" indent="-274319" algn="l" defTabSz="914400" rtl="0" eaLnBrk="1" fontAlgn="auto" latinLnBrk="0" hangingPunct="1">
              <a:lnSpc>
                <a:spcPct val="90000"/>
              </a:lnSpc>
              <a:spcBef>
                <a:spcPts val="375"/>
              </a:spcBef>
              <a:spcAft>
                <a:spcPts val="0"/>
              </a:spcAft>
              <a:buClr>
                <a:srgbClr val="287E5F"/>
              </a:buClr>
              <a:buSzPts val="1440"/>
              <a:buFont typeface="Noto Sans Symbols"/>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Partnership with Iowa Title V (Public Health and Child Health Specialty Clinics)</a:t>
            </a:r>
            <a:endParaRPr kumimoji="0"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endParaRPr>
          </a:p>
          <a:p>
            <a:pPr marL="137160" marR="0" lvl="0" indent="-137160" algn="l" defTabSz="914400" rtl="0" eaLnBrk="1" fontAlgn="auto" latinLnBrk="0" hangingPunct="1">
              <a:lnSpc>
                <a:spcPct val="90000"/>
              </a:lnSpc>
              <a:spcBef>
                <a:spcPts val="750"/>
              </a:spcBef>
              <a:spcAft>
                <a:spcPts val="0"/>
              </a:spcAft>
              <a:buClr>
                <a:srgbClr val="1C365F"/>
              </a:buClr>
              <a:buSzPts val="189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Focus on public-private partnerships </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566928" marR="0" lvl="1" indent="-274319" algn="l" defTabSz="914400" rtl="0" eaLnBrk="1" fontAlgn="auto" latinLnBrk="0" hangingPunct="1">
              <a:lnSpc>
                <a:spcPct val="90000"/>
              </a:lnSpc>
              <a:spcBef>
                <a:spcPts val="375"/>
              </a:spcBef>
              <a:spcAft>
                <a:spcPts val="0"/>
              </a:spcAft>
              <a:buClr>
                <a:srgbClr val="287E5F"/>
              </a:buClr>
              <a:buSzPts val="1440"/>
              <a:buFont typeface="Noto Sans Symbols"/>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local child health agencies &amp; primary care providers</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37160" marR="0" lvl="0" indent="-137160" algn="l" defTabSz="914400" rtl="0" eaLnBrk="1" fontAlgn="auto" latinLnBrk="0" hangingPunct="1">
              <a:lnSpc>
                <a:spcPct val="90000"/>
              </a:lnSpc>
              <a:spcBef>
                <a:spcPts val="750"/>
              </a:spcBef>
              <a:spcAft>
                <a:spcPts val="0"/>
              </a:spcAft>
              <a:buClr>
                <a:srgbClr val="1C365F"/>
              </a:buClr>
              <a:buSzPts val="189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Aimed to increase use of developmental surveillance </a:t>
            </a:r>
            <a:r>
              <a:rPr kumimoji="0" lang="en-US" sz="2100" b="0" i="0" u="none" strike="noStrike" kern="0" cap="none" spc="0" normalizeH="0" baseline="0" noProof="0" dirty="0">
                <a:ln>
                  <a:noFill/>
                </a:ln>
                <a:solidFill>
                  <a:srgbClr val="C00000"/>
                </a:solidFill>
                <a:effectLst/>
                <a:uLnTx/>
                <a:uFillTx/>
                <a:latin typeface="Gill Sans" panose="020B0604020202020204" charset="0"/>
                <a:ea typeface="Gill Sans"/>
                <a:cs typeface="Gill Sans"/>
                <a:sym typeface="Gill Sans"/>
              </a:rPr>
              <a:t>at well-child exams</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37160" marR="0" lvl="0" indent="-137160" algn="l" defTabSz="914400" rtl="0" eaLnBrk="1" fontAlgn="auto" latinLnBrk="0" hangingPunct="1">
              <a:lnSpc>
                <a:spcPct val="90000"/>
              </a:lnSpc>
              <a:spcBef>
                <a:spcPts val="750"/>
              </a:spcBef>
              <a:spcAft>
                <a:spcPts val="0"/>
              </a:spcAft>
              <a:buClr>
                <a:srgbClr val="1C365F"/>
              </a:buClr>
              <a:buSzPts val="189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Also included referral &amp; follow up to local child health agency</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37160" marR="0" lvl="0" indent="-137160" algn="l" defTabSz="914400" rtl="0" eaLnBrk="1" fontAlgn="auto" latinLnBrk="0" hangingPunct="1">
              <a:lnSpc>
                <a:spcPct val="90000"/>
              </a:lnSpc>
              <a:spcBef>
                <a:spcPts val="750"/>
              </a:spcBef>
              <a:spcAft>
                <a:spcPts val="0"/>
              </a:spcAft>
              <a:buClr>
                <a:srgbClr val="1C365F"/>
              </a:buClr>
              <a:buSzPts val="1890"/>
              <a:buFont typeface="Noto Sans Symbols"/>
              <a:buChar char="■"/>
              <a:tabLst/>
              <a:defRPr/>
            </a:pPr>
            <a:r>
              <a:rPr kumimoji="0" lang="en-US" sz="21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Prevent the need for more intensive and expensive care at a later age (prevention)</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p:txBody>
      </p:sp>
    </p:spTree>
    <p:extLst>
      <p:ext uri="{BB962C8B-B14F-4D97-AF65-F5344CB8AC3E}">
        <p14:creationId xmlns:p14="http://schemas.microsoft.com/office/powerpoint/2010/main" val="1881885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a:t>History</a:t>
            </a:r>
            <a:endParaRPr/>
          </a:p>
        </p:txBody>
      </p:sp>
      <p:sp>
        <p:nvSpPr>
          <p:cNvPr id="185" name="Google Shape;185;p1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Iowa HMG’s Foundation</a:t>
            </a:r>
            <a:endParaRPr/>
          </a:p>
        </p:txBody>
      </p:sp>
      <p:sp>
        <p:nvSpPr>
          <p:cNvPr id="186" name="Google Shape;186;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35</a:t>
            </a:fld>
            <a:endParaRPr kumimoji="0" sz="900" b="0" i="0" u="none" strike="noStrike" kern="0" cap="none" spc="0" normalizeH="0" baseline="0" noProof="0">
              <a:ln>
                <a:noFill/>
              </a:ln>
              <a:solidFill>
                <a:srgbClr val="000000"/>
              </a:solidFill>
              <a:effectLst/>
              <a:uLnTx/>
              <a:uFillTx/>
              <a:latin typeface="Gill Sans"/>
              <a:sym typeface="Gill Sans"/>
            </a:endParaRPr>
          </a:p>
        </p:txBody>
      </p:sp>
      <p:sp>
        <p:nvSpPr>
          <p:cNvPr id="187" name="Google Shape;187;p19"/>
          <p:cNvSpPr/>
          <p:nvPr/>
        </p:nvSpPr>
        <p:spPr>
          <a:xfrm>
            <a:off x="2860221" y="682121"/>
            <a:ext cx="8039100" cy="5194755"/>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ABCD II Lessons &amp; Take-</a:t>
            </a:r>
            <a:r>
              <a:rPr kumimoji="0" lang="en-US" sz="1800" b="0" i="0" u="none" strike="noStrike" kern="0" cap="none" spc="0" normalizeH="0" baseline="0" noProof="0" dirty="0" err="1">
                <a:ln>
                  <a:noFill/>
                </a:ln>
                <a:solidFill>
                  <a:srgbClr val="000000"/>
                </a:solidFill>
                <a:effectLst/>
                <a:uLnTx/>
                <a:uFillTx/>
                <a:latin typeface="Gill Sans" panose="020B0604020202020204" charset="0"/>
                <a:ea typeface="Gill Sans"/>
                <a:cs typeface="Gill Sans"/>
                <a:sym typeface="Gill Sans"/>
              </a:rPr>
              <a:t>Aways</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The primary care practice/provider is where to start</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Parents and caregivers view health care providers as a credible source of information</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In Iowa, nearly all parents take their child to the doctor before age 5, making this a nearly universal access point</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Standardized surveillance makes a difference</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Iowa’s CHDR was developed and promoted during this time</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9, 12, 18, 24/30 month screening timeline established</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Policy change initiative enacted: allow providers to bill for screening on same day as well-child visits</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742950" marR="0" lvl="1" indent="-285750" algn="l" defTabSz="914400" rtl="0" eaLnBrk="1" fontAlgn="auto" latinLnBrk="0" hangingPunct="1">
              <a:lnSpc>
                <a:spcPct val="100000"/>
              </a:lnSpc>
              <a:spcBef>
                <a:spcPts val="0"/>
              </a:spcBef>
              <a:spcAft>
                <a:spcPts val="0"/>
              </a:spcAft>
              <a:buClr>
                <a:srgbClr val="C00000"/>
              </a:buClr>
              <a:buSzPts val="1800"/>
              <a:buFont typeface="Arial"/>
              <a:buChar char="•"/>
              <a:tabLst/>
              <a:defRPr/>
            </a:pPr>
            <a:r>
              <a:rPr kumimoji="0" lang="en-US" sz="1800" b="0" i="0" u="none" strike="noStrike" kern="0" cap="none" spc="0" normalizeH="0" baseline="0" noProof="0" dirty="0">
                <a:ln>
                  <a:noFill/>
                </a:ln>
                <a:solidFill>
                  <a:srgbClr val="C00000"/>
                </a:solidFill>
                <a:effectLst/>
                <a:uLnTx/>
                <a:uFillTx/>
                <a:latin typeface="Gill Sans" panose="020B0604020202020204" charset="0"/>
                <a:ea typeface="Gill Sans"/>
                <a:cs typeface="Gill Sans"/>
                <a:sym typeface="Gill Sans"/>
              </a:rPr>
              <a:t>Providers</a:t>
            </a:r>
            <a:r>
              <a:rPr kumimoji="0" lang="en-US" sz="18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 need a one-call referral source</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C00000"/>
              </a:buClr>
              <a:buSzPts val="1800"/>
              <a:buFont typeface="Arial"/>
              <a:buChar char="•"/>
              <a:tabLst/>
              <a:defRPr/>
            </a:pPr>
            <a:r>
              <a:rPr kumimoji="0" lang="en-US" sz="1800" b="0" i="0" u="none" strike="noStrike" kern="0" cap="none" spc="0" normalizeH="0" baseline="0" noProof="0" dirty="0">
                <a:ln>
                  <a:noFill/>
                </a:ln>
                <a:solidFill>
                  <a:srgbClr val="C00000"/>
                </a:solidFill>
                <a:effectLst/>
                <a:uLnTx/>
                <a:uFillTx/>
                <a:latin typeface="Gill Sans" panose="020B0604020202020204" charset="0"/>
                <a:ea typeface="Gill Sans"/>
                <a:cs typeface="Gill Sans"/>
                <a:sym typeface="Gill Sans"/>
              </a:rPr>
              <a:t>Must have a way to address identified concerns</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rPr>
              <a:t>Value in identification of community-based intervention services</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Good relationships pave the way to good service</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757070"/>
              </a:buClr>
              <a:buSzPts val="1800"/>
              <a:buFont typeface="Arial"/>
              <a:buChar char="•"/>
              <a:tabLst/>
              <a:defRPr/>
            </a:pP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1</a:t>
            </a:r>
            <a:r>
              <a:rPr kumimoji="0" lang="en-US" sz="1800" b="0" i="0" u="none" strike="noStrike" kern="0" cap="none" spc="0" normalizeH="0" baseline="30000" noProof="0" dirty="0">
                <a:ln>
                  <a:noFill/>
                </a:ln>
                <a:solidFill>
                  <a:srgbClr val="757070"/>
                </a:solidFill>
                <a:effectLst/>
                <a:uLnTx/>
                <a:uFillTx/>
                <a:latin typeface="Gill Sans" panose="020B0604020202020204" charset="0"/>
                <a:ea typeface="Gill Sans"/>
                <a:cs typeface="Gill Sans"/>
                <a:sym typeface="Gill Sans"/>
              </a:rPr>
              <a:t>st</a:t>
            </a:r>
            <a:r>
              <a:rPr kumimoji="0" lang="en-US" sz="1800" b="0" i="0" u="none" strike="noStrike" kern="0" cap="none" spc="0" normalizeH="0" baseline="0" noProof="0" dirty="0">
                <a:ln>
                  <a:noFill/>
                </a:ln>
                <a:solidFill>
                  <a:srgbClr val="757070"/>
                </a:solidFill>
                <a:effectLst/>
                <a:uLnTx/>
                <a:uFillTx/>
                <a:latin typeface="Gill Sans" panose="020B0604020202020204" charset="0"/>
                <a:ea typeface="Gill Sans"/>
                <a:cs typeface="Gill Sans"/>
                <a:sym typeface="Gill Sans"/>
              </a:rPr>
              <a:t> Five is a child-find service for many community organizations that provide direct service to families in need</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37160" marR="0" lvl="0" indent="-17145" algn="l" defTabSz="914400" rtl="0" eaLnBrk="1" fontAlgn="auto" latinLnBrk="0" hangingPunct="1">
              <a:lnSpc>
                <a:spcPct val="90000"/>
              </a:lnSpc>
              <a:spcBef>
                <a:spcPts val="750"/>
              </a:spcBef>
              <a:spcAft>
                <a:spcPts val="0"/>
              </a:spcAft>
              <a:buClr>
                <a:srgbClr val="1C365F"/>
              </a:buClr>
              <a:buSzPts val="1890"/>
              <a:buFont typeface="Noto Sans Symbols"/>
              <a:buNone/>
              <a:tabLst/>
              <a:defRPr/>
            </a:pPr>
            <a:endParaRPr kumimoji="0" sz="2100" b="0" i="0" u="none" strike="noStrike" kern="0" cap="none" spc="0" normalizeH="0" baseline="0" noProof="0" dirty="0">
              <a:ln>
                <a:noFill/>
              </a:ln>
              <a:solidFill>
                <a:srgbClr val="000000"/>
              </a:solidFill>
              <a:effectLst/>
              <a:uLnTx/>
              <a:uFillTx/>
              <a:latin typeface="Gill Sans" panose="020B0604020202020204" charset="0"/>
              <a:ea typeface="Gill Sans"/>
              <a:cs typeface="Gill Sans"/>
              <a:sym typeface="Gill Sans"/>
            </a:endParaRPr>
          </a:p>
        </p:txBody>
      </p:sp>
    </p:spTree>
    <p:extLst>
      <p:ext uri="{BB962C8B-B14F-4D97-AF65-F5344CB8AC3E}">
        <p14:creationId xmlns:p14="http://schemas.microsoft.com/office/powerpoint/2010/main" val="356465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a:t>“Why?”</a:t>
            </a:r>
            <a:endParaRPr/>
          </a:p>
        </p:txBody>
      </p:sp>
      <p:sp>
        <p:nvSpPr>
          <p:cNvPr id="193" name="Google Shape;193;p2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a:t>1</a:t>
            </a:r>
            <a:r>
              <a:rPr lang="en-US" baseline="30000"/>
              <a:t>st</a:t>
            </a:r>
            <a:r>
              <a:rPr lang="en-US"/>
              <a:t> Five HMDI</a:t>
            </a:r>
            <a:endParaRPr/>
          </a:p>
        </p:txBody>
      </p:sp>
      <p:sp>
        <p:nvSpPr>
          <p:cNvPr id="194" name="Google Shape;194;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36</a:t>
            </a:fld>
            <a:endParaRPr kumimoji="0" sz="900" b="0" i="0" u="none" strike="noStrike" kern="0" cap="none" spc="0" normalizeH="0" baseline="0" noProof="0">
              <a:ln>
                <a:noFill/>
              </a:ln>
              <a:solidFill>
                <a:srgbClr val="000000"/>
              </a:solidFill>
              <a:effectLst/>
              <a:uLnTx/>
              <a:uFillTx/>
              <a:latin typeface="Gill Sans"/>
              <a:sym typeface="Gill Sans"/>
            </a:endParaRPr>
          </a:p>
        </p:txBody>
      </p:sp>
      <p:sp>
        <p:nvSpPr>
          <p:cNvPr id="195" name="Google Shape;195;p20"/>
          <p:cNvSpPr txBox="1"/>
          <p:nvPr/>
        </p:nvSpPr>
        <p:spPr>
          <a:xfrm>
            <a:off x="2520175" y="867957"/>
            <a:ext cx="8700739" cy="4591457"/>
          </a:xfrm>
          <a:prstGeom prst="rect">
            <a:avLst/>
          </a:prstGeom>
          <a:noFill/>
          <a:ln>
            <a:noFill/>
          </a:ln>
        </p:spPr>
        <p:txBody>
          <a:bodyPr spcFirstLastPara="1" wrap="square" lIns="91425" tIns="45700" rIns="91425" bIns="45700" anchor="t" anchorCtr="0">
            <a:normAutofit fontScale="92500"/>
          </a:bodyPr>
          <a:lstStyle/>
          <a:p>
            <a:pPr marL="0" marR="0" lvl="0" indent="0" algn="l" defTabSz="914400" rtl="0" eaLnBrk="1" fontAlgn="auto" latinLnBrk="0" hangingPunct="1">
              <a:lnSpc>
                <a:spcPct val="90000"/>
              </a:lnSpc>
              <a:spcBef>
                <a:spcPts val="0"/>
              </a:spcBef>
              <a:spcAft>
                <a:spcPts val="0"/>
              </a:spcAft>
              <a:buClr>
                <a:srgbClr val="C00000"/>
              </a:buClr>
              <a:buSzPts val="2800"/>
              <a:buFont typeface="Arial"/>
              <a:buNone/>
              <a:tabLst/>
              <a:defRPr/>
            </a:pPr>
            <a:r>
              <a:rPr kumimoji="0" lang="en-US" sz="2800" b="0" i="0" u="none" strike="noStrike" kern="0" cap="none" spc="0" normalizeH="0" baseline="0" noProof="0" dirty="0">
                <a:ln>
                  <a:noFill/>
                </a:ln>
                <a:solidFill>
                  <a:srgbClr val="C00000"/>
                </a:solidFill>
                <a:effectLst/>
                <a:uLnTx/>
                <a:uFillTx/>
                <a:latin typeface="Gill Sans" panose="020B0604020202020204" charset="0"/>
                <a:ea typeface="Calibri"/>
                <a:cs typeface="Calibri"/>
                <a:sym typeface="Calibri"/>
              </a:rPr>
              <a:t>Developmental Screening</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Usage of screening tools among pediatricians is still lagging</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1143000" marR="0" lvl="2" indent="-228600" algn="l" defTabSz="914400" rtl="0" eaLnBrk="1" fontAlgn="auto" latinLnBrk="0" hangingPunct="1">
              <a:lnSpc>
                <a:spcPct val="90000"/>
              </a:lnSpc>
              <a:spcBef>
                <a:spcPts val="500"/>
              </a:spcBef>
              <a:spcAft>
                <a:spcPts val="0"/>
              </a:spcAft>
              <a:buClr>
                <a:srgbClr val="000000"/>
              </a:buClr>
              <a:buSzPts val="2200"/>
              <a:buFont typeface="Arial"/>
              <a:buChar char="•"/>
              <a:tabLst/>
              <a:defRPr/>
            </a:pPr>
            <a:r>
              <a:rPr kumimoji="0" lang="en-US" sz="22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Despite recommendations from the American Academy of Pediatrics, only 63% of pediatricians are screening all children at recommended time frames (</a:t>
            </a:r>
            <a:r>
              <a:rPr kumimoji="0" lang="en-US" sz="2200" b="0" i="0" u="sng" strike="noStrike" kern="0" cap="none" spc="0" normalizeH="0" baseline="0" noProof="0" dirty="0">
                <a:ln>
                  <a:noFill/>
                </a:ln>
                <a:solidFill>
                  <a:srgbClr val="854E6E"/>
                </a:solidFill>
                <a:effectLst/>
                <a:uLnTx/>
                <a:uFillTx/>
                <a:latin typeface="Gill Sans" panose="020B0604020202020204" charset="0"/>
                <a:ea typeface="Calibri"/>
                <a:cs typeface="Calibri"/>
                <a:sym typeface="Calibri"/>
                <a:hlinkClick r:id="rId3"/>
              </a:rPr>
              <a:t>AAP, 2020</a:t>
            </a:r>
            <a:r>
              <a:rPr kumimoji="0" lang="en-US" sz="22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a:t>
            </a:r>
            <a:endParaRPr kumimoji="0" sz="20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endParaRPr>
          </a:p>
          <a:p>
            <a:pPr marL="685800" marR="0" lvl="1" indent="-2286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for children living in urban areas the prevalence of developmental delay is 17.4% of the population (</a:t>
            </a:r>
            <a:r>
              <a:rPr kumimoji="0" lang="en-US" sz="2400" b="0" i="0" u="sng" strike="noStrike" kern="0" cap="none" spc="0" normalizeH="0" baseline="0" noProof="0" dirty="0">
                <a:ln>
                  <a:noFill/>
                </a:ln>
                <a:solidFill>
                  <a:srgbClr val="854E6E"/>
                </a:solidFill>
                <a:effectLst/>
                <a:uLnTx/>
                <a:uFillTx/>
                <a:latin typeface="Gill Sans" panose="020B0604020202020204" charset="0"/>
                <a:ea typeface="Calibri"/>
                <a:cs typeface="Calibri"/>
                <a:sym typeface="Calibri"/>
                <a:hlinkClick r:id="rId4"/>
              </a:rPr>
              <a:t>CDC, 2020</a:t>
            </a: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for children living in rural areas the prevalence of developmental delay is 19. 8% (</a:t>
            </a:r>
            <a:r>
              <a:rPr kumimoji="0" lang="en-US" sz="2400" b="0" i="0" u="sng" strike="noStrike" kern="0" cap="none" spc="0" normalizeH="0" baseline="0" noProof="0" dirty="0">
                <a:ln>
                  <a:noFill/>
                </a:ln>
                <a:solidFill>
                  <a:srgbClr val="854E6E"/>
                </a:solidFill>
                <a:effectLst/>
                <a:uLnTx/>
                <a:uFillTx/>
                <a:latin typeface="Gill Sans" panose="020B0604020202020204" charset="0"/>
                <a:ea typeface="Calibri"/>
                <a:cs typeface="Calibri"/>
                <a:sym typeface="Calibri"/>
                <a:hlinkClick r:id="rId4"/>
              </a:rPr>
              <a:t>CDC, 2020</a:t>
            </a: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1</a:t>
            </a:r>
            <a:r>
              <a:rPr kumimoji="0" lang="en-US" sz="2400" b="0" i="0" u="none" strike="noStrike" kern="0" cap="none" spc="0" normalizeH="0" baseline="30000" noProof="0" dirty="0">
                <a:ln>
                  <a:noFill/>
                </a:ln>
                <a:solidFill>
                  <a:srgbClr val="000000"/>
                </a:solidFill>
                <a:effectLst/>
                <a:uLnTx/>
                <a:uFillTx/>
                <a:latin typeface="Gill Sans" panose="020B0604020202020204" charset="0"/>
                <a:ea typeface="Calibri"/>
                <a:cs typeface="Calibri"/>
                <a:sym typeface="Calibri"/>
              </a:rPr>
              <a:t>st</a:t>
            </a: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 Five promotes standardized validated reliable screening tools such as – ASQ, ASQ:SE, M-CHAT/R-F</a:t>
            </a:r>
            <a:endParaRPr kumimoji="0" sz="1400" b="0" i="0" u="none" strike="noStrike" kern="0" cap="none" spc="0" normalizeH="0" baseline="0" noProof="0" dirty="0">
              <a:ln>
                <a:noFill/>
              </a:ln>
              <a:solidFill>
                <a:srgbClr val="000000"/>
              </a:solidFill>
              <a:effectLst/>
              <a:uLnTx/>
              <a:uFillTx/>
              <a:latin typeface="Gill Sans" panose="020B0604020202020204" charset="0"/>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rPr>
              <a:t>At intervals recommended by the American Academy of Pediatrics and following Iowa’s EPSDT Periodicity Schedule</a:t>
            </a:r>
            <a:endParaRPr kumimoji="0" sz="2400" b="0" i="0" u="none" strike="noStrike" kern="0" cap="none" spc="0" normalizeH="0" baseline="0" noProof="0" dirty="0">
              <a:ln>
                <a:noFill/>
              </a:ln>
              <a:solidFill>
                <a:srgbClr val="000000"/>
              </a:solidFill>
              <a:effectLst/>
              <a:uLnTx/>
              <a:uFillTx/>
              <a:latin typeface="Gill Sans" panose="020B0604020202020204" charset="0"/>
              <a:ea typeface="Calibri"/>
              <a:cs typeface="Calibri"/>
              <a:sym typeface="Calibri"/>
            </a:endParaRPr>
          </a:p>
        </p:txBody>
      </p:sp>
    </p:spTree>
    <p:extLst>
      <p:ext uri="{BB962C8B-B14F-4D97-AF65-F5344CB8AC3E}">
        <p14:creationId xmlns:p14="http://schemas.microsoft.com/office/powerpoint/2010/main" val="444537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a:t>The </a:t>
            </a:r>
            <a:br>
              <a:rPr lang="en-US"/>
            </a:br>
            <a:r>
              <a:rPr lang="en-US"/>
              <a:t>1</a:t>
            </a:r>
            <a:r>
              <a:rPr lang="en-US" baseline="30000"/>
              <a:t>st</a:t>
            </a:r>
            <a:r>
              <a:rPr lang="en-US"/>
              <a:t> Five </a:t>
            </a:r>
            <a:br>
              <a:rPr lang="en-US"/>
            </a:br>
            <a:r>
              <a:rPr lang="en-US"/>
              <a:t>Model</a:t>
            </a:r>
            <a:endParaRPr/>
          </a:p>
        </p:txBody>
      </p:sp>
      <p:sp>
        <p:nvSpPr>
          <p:cNvPr id="201" name="Google Shape;201;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endParaRPr/>
          </a:p>
        </p:txBody>
      </p:sp>
      <p:sp>
        <p:nvSpPr>
          <p:cNvPr id="202" name="Google Shape;202;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37</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203" name="Google Shape;203;p21"/>
          <p:cNvPicPr preferRelativeResize="0"/>
          <p:nvPr/>
        </p:nvPicPr>
        <p:blipFill rotWithShape="1">
          <a:blip r:embed="rId3">
            <a:alphaModFix/>
          </a:blip>
          <a:srcRect/>
          <a:stretch/>
        </p:blipFill>
        <p:spPr>
          <a:xfrm>
            <a:off x="3094265" y="553532"/>
            <a:ext cx="7803325" cy="4349607"/>
          </a:xfrm>
          <a:prstGeom prst="rect">
            <a:avLst/>
          </a:prstGeom>
          <a:noFill/>
          <a:ln>
            <a:noFill/>
          </a:ln>
        </p:spPr>
      </p:pic>
    </p:spTree>
    <p:extLst>
      <p:ext uri="{BB962C8B-B14F-4D97-AF65-F5344CB8AC3E}">
        <p14:creationId xmlns:p14="http://schemas.microsoft.com/office/powerpoint/2010/main" val="276899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a:t>EPSDT</a:t>
            </a:r>
            <a:endParaRPr/>
          </a:p>
        </p:txBody>
      </p:sp>
      <p:sp>
        <p:nvSpPr>
          <p:cNvPr id="209" name="Google Shape;209;p2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20"/>
              <a:buNone/>
            </a:pPr>
            <a:r>
              <a:rPr lang="en-US" sz="1600"/>
              <a:t>Early Development</a:t>
            </a:r>
            <a:endParaRPr sz="1600"/>
          </a:p>
        </p:txBody>
      </p:sp>
      <p:sp>
        <p:nvSpPr>
          <p:cNvPr id="210" name="Google Shape;210;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38</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211" name="Google Shape;211;p22"/>
          <p:cNvPicPr preferRelativeResize="0"/>
          <p:nvPr/>
        </p:nvPicPr>
        <p:blipFill rotWithShape="1">
          <a:blip r:embed="rId3">
            <a:alphaModFix/>
          </a:blip>
          <a:srcRect/>
          <a:stretch/>
        </p:blipFill>
        <p:spPr>
          <a:xfrm>
            <a:off x="2567901" y="665933"/>
            <a:ext cx="8909392" cy="4793482"/>
          </a:xfrm>
          <a:prstGeom prst="rect">
            <a:avLst/>
          </a:prstGeom>
          <a:noFill/>
          <a:ln>
            <a:noFill/>
          </a:ln>
        </p:spPr>
      </p:pic>
      <p:sp>
        <p:nvSpPr>
          <p:cNvPr id="212" name="Google Shape;212;p22"/>
          <p:cNvSpPr/>
          <p:nvPr/>
        </p:nvSpPr>
        <p:spPr>
          <a:xfrm>
            <a:off x="3047723" y="2999092"/>
            <a:ext cx="4427144" cy="49794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4128553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500"/>
              <a:buFont typeface="Gill Sans"/>
              <a:buNone/>
            </a:pPr>
            <a:r>
              <a:rPr lang="en-US"/>
              <a:t>The </a:t>
            </a:r>
            <a:br>
              <a:rPr lang="en-US"/>
            </a:br>
            <a:r>
              <a:rPr lang="en-US"/>
              <a:t>1</a:t>
            </a:r>
            <a:r>
              <a:rPr lang="en-US" baseline="30000"/>
              <a:t>st</a:t>
            </a:r>
            <a:r>
              <a:rPr lang="en-US"/>
              <a:t> Five </a:t>
            </a:r>
            <a:br>
              <a:rPr lang="en-US"/>
            </a:br>
            <a:r>
              <a:rPr lang="en-US"/>
              <a:t>Model</a:t>
            </a:r>
            <a:endParaRPr/>
          </a:p>
        </p:txBody>
      </p:sp>
      <p:sp>
        <p:nvSpPr>
          <p:cNvPr id="219" name="Google Shape;219;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39</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220" name="Google Shape;220;p23"/>
          <p:cNvPicPr preferRelativeResize="0"/>
          <p:nvPr/>
        </p:nvPicPr>
        <p:blipFill rotWithShape="1">
          <a:blip r:embed="rId3">
            <a:alphaModFix/>
          </a:blip>
          <a:srcRect/>
          <a:stretch/>
        </p:blipFill>
        <p:spPr>
          <a:xfrm>
            <a:off x="2633170" y="1134109"/>
            <a:ext cx="8298066" cy="3732726"/>
          </a:xfrm>
          <a:prstGeom prst="rect">
            <a:avLst/>
          </a:prstGeom>
          <a:noFill/>
          <a:ln>
            <a:noFill/>
          </a:ln>
        </p:spPr>
      </p:pic>
    </p:spTree>
    <p:extLst>
      <p:ext uri="{BB962C8B-B14F-4D97-AF65-F5344CB8AC3E}">
        <p14:creationId xmlns:p14="http://schemas.microsoft.com/office/powerpoint/2010/main" val="62919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763066"/>
            <a:ext cx="10648250" cy="519678"/>
          </a:xfrm>
        </p:spPr>
        <p:txBody>
          <a:bodyPr/>
          <a:lstStyle/>
          <a:p>
            <a:r>
              <a:rPr lang="en-US" dirty="0" smtClean="0">
                <a:latin typeface="+mj-lt"/>
              </a:rPr>
              <a:t>Other Opportunities &amp; Capacity-Building Resources</a:t>
            </a:r>
            <a:endParaRPr lang="en-US"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4</a:t>
            </a:fld>
            <a:endParaRPr lang="en-US" dirty="0"/>
          </a:p>
        </p:txBody>
      </p:sp>
      <p:sp>
        <p:nvSpPr>
          <p:cNvPr id="4" name="Text Placeholder 3"/>
          <p:cNvSpPr>
            <a:spLocks noGrp="1"/>
          </p:cNvSpPr>
          <p:nvPr>
            <p:ph type="body" sz="quarter" idx="13"/>
          </p:nvPr>
        </p:nvSpPr>
        <p:spPr>
          <a:xfrm>
            <a:off x="836613" y="1632698"/>
            <a:ext cx="10514839" cy="5016580"/>
          </a:xfrm>
        </p:spPr>
        <p:txBody>
          <a:bodyPr>
            <a:normAutofit/>
          </a:bodyPr>
          <a:lstStyle/>
          <a:p>
            <a:pPr marL="0" indent="0" algn="ctr">
              <a:buNone/>
            </a:pPr>
            <a:r>
              <a:rPr lang="en-US" dirty="0">
                <a:solidFill>
                  <a:srgbClr val="24A1A8"/>
                </a:solidFill>
              </a:rPr>
              <a:t>Help Me Grow National and the Affiliate Network </a:t>
            </a:r>
            <a:r>
              <a:rPr lang="en-US" dirty="0"/>
              <a:t/>
            </a:r>
            <a:br>
              <a:rPr lang="en-US" dirty="0"/>
            </a:br>
            <a:r>
              <a:rPr lang="en-US" dirty="0" smtClean="0">
                <a:solidFill>
                  <a:srgbClr val="548FD6"/>
                </a:solidFill>
              </a:rPr>
              <a:t>Growing </a:t>
            </a:r>
            <a:r>
              <a:rPr lang="en-US" dirty="0">
                <a:solidFill>
                  <a:srgbClr val="548FD6"/>
                </a:solidFill>
              </a:rPr>
              <a:t>Together</a:t>
            </a:r>
            <a:endParaRPr lang="en-US" sz="1600" dirty="0">
              <a:solidFill>
                <a:srgbClr val="548FD6"/>
              </a:solidFill>
            </a:endParaRPr>
          </a:p>
          <a:p>
            <a:pPr marL="0" indent="0" fontAlgn="base">
              <a:buNone/>
            </a:pPr>
            <a:endParaRPr lang="en-US" sz="2400" cap="all" dirty="0" smtClean="0"/>
          </a:p>
          <a:p>
            <a:pPr marL="0" indent="0" fontAlgn="base">
              <a:buNone/>
            </a:pPr>
            <a:endParaRPr lang="en-US" sz="2400" cap="all" dirty="0" smtClean="0"/>
          </a:p>
        </p:txBody>
      </p:sp>
      <p:pic>
        <p:nvPicPr>
          <p:cNvPr id="7" name="Picture 6">
            <a:hlinkClick r:id="rId2"/>
          </p:cNvPr>
          <p:cNvPicPr>
            <a:picLocks noChangeAspect="1"/>
          </p:cNvPicPr>
          <p:nvPr/>
        </p:nvPicPr>
        <p:blipFill rotWithShape="1">
          <a:blip r:embed="rId3"/>
          <a:srcRect b="24306"/>
          <a:stretch/>
        </p:blipFill>
        <p:spPr>
          <a:xfrm>
            <a:off x="3583431" y="2597840"/>
            <a:ext cx="5154614" cy="2878621"/>
          </a:xfrm>
          <a:prstGeom prst="rect">
            <a:avLst/>
          </a:prstGeom>
        </p:spPr>
      </p:pic>
      <p:pic>
        <p:nvPicPr>
          <p:cNvPr id="8" name="Picture 7">
            <a:hlinkClick r:id="rId4"/>
          </p:cNvPr>
          <p:cNvPicPr>
            <a:picLocks noChangeAspect="1"/>
          </p:cNvPicPr>
          <p:nvPr/>
        </p:nvPicPr>
        <p:blipFill>
          <a:blip r:embed="rId5"/>
          <a:stretch>
            <a:fillRect/>
          </a:stretch>
        </p:blipFill>
        <p:spPr>
          <a:xfrm>
            <a:off x="3679475" y="5655158"/>
            <a:ext cx="4962525" cy="676275"/>
          </a:xfrm>
          <a:prstGeom prst="rect">
            <a:avLst/>
          </a:prstGeom>
        </p:spPr>
      </p:pic>
      <p:sp>
        <p:nvSpPr>
          <p:cNvPr id="9" name="TextBox 8"/>
          <p:cNvSpPr txBox="1"/>
          <p:nvPr/>
        </p:nvSpPr>
        <p:spPr>
          <a:xfrm>
            <a:off x="9432234" y="4160866"/>
            <a:ext cx="2497069" cy="2308324"/>
          </a:xfrm>
          <a:prstGeom prst="rect">
            <a:avLst/>
          </a:prstGeom>
          <a:noFill/>
        </p:spPr>
        <p:txBody>
          <a:bodyPr wrap="square" rtlCol="0">
            <a:spAutoFit/>
          </a:bodyPr>
          <a:lstStyle/>
          <a:p>
            <a:r>
              <a:rPr lang="en-US" dirty="0" smtClean="0"/>
              <a:t>Use this link to register to attend a roundtable discussion with new HMG leaders on the direction of the Network and to drop into listening sessions with each new branch leader</a:t>
            </a:r>
            <a:endParaRPr lang="en-US" dirty="0"/>
          </a:p>
        </p:txBody>
      </p:sp>
      <p:cxnSp>
        <p:nvCxnSpPr>
          <p:cNvPr id="11" name="Straight Arrow Connector 10"/>
          <p:cNvCxnSpPr>
            <a:stCxn id="9" idx="1"/>
            <a:endCxn id="8" idx="3"/>
          </p:cNvCxnSpPr>
          <p:nvPr/>
        </p:nvCxnSpPr>
        <p:spPr>
          <a:xfrm flipH="1">
            <a:off x="8642000" y="5315028"/>
            <a:ext cx="790234" cy="678268"/>
          </a:xfrm>
          <a:prstGeom prst="straightConnector1">
            <a:avLst/>
          </a:prstGeom>
          <a:ln>
            <a:solidFill>
              <a:srgbClr val="D86036"/>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566306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Gill Sans"/>
              <a:buNone/>
            </a:pPr>
            <a:r>
              <a:rPr lang="en-US"/>
              <a:t>1</a:t>
            </a:r>
            <a:r>
              <a:rPr lang="en-US" baseline="30000"/>
              <a:t>st</a:t>
            </a:r>
            <a:r>
              <a:rPr lang="en-US"/>
              <a:t> Five Local Service Delivery</a:t>
            </a:r>
            <a:endParaRPr/>
          </a:p>
        </p:txBody>
      </p:sp>
      <p:sp>
        <p:nvSpPr>
          <p:cNvPr id="226" name="Google Shape;2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40</a:t>
            </a:fld>
            <a:endParaRPr kumimoji="0" sz="900" b="0" i="0" u="none" strike="noStrike" kern="0" cap="none" spc="0" normalizeH="0" baseline="0" noProof="0">
              <a:ln>
                <a:noFill/>
              </a:ln>
              <a:solidFill>
                <a:srgbClr val="000000"/>
              </a:solidFill>
              <a:effectLst/>
              <a:uLnTx/>
              <a:uFillTx/>
              <a:latin typeface="Gill Sans"/>
              <a:sym typeface="Gill Sans"/>
            </a:endParaRPr>
          </a:p>
        </p:txBody>
      </p:sp>
      <p:grpSp>
        <p:nvGrpSpPr>
          <p:cNvPr id="227" name="Google Shape;227;p24"/>
          <p:cNvGrpSpPr/>
          <p:nvPr/>
        </p:nvGrpSpPr>
        <p:grpSpPr>
          <a:xfrm>
            <a:off x="1151164" y="1288258"/>
            <a:ext cx="8975202" cy="4688000"/>
            <a:chOff x="0" y="1472107"/>
            <a:chExt cx="9032351" cy="4822815"/>
          </a:xfrm>
        </p:grpSpPr>
        <p:sp>
          <p:nvSpPr>
            <p:cNvPr id="228" name="Google Shape;228;p24"/>
            <p:cNvSpPr/>
            <p:nvPr/>
          </p:nvSpPr>
          <p:spPr>
            <a:xfrm>
              <a:off x="0" y="5399773"/>
              <a:ext cx="282005" cy="895149"/>
            </a:xfrm>
            <a:prstGeom prst="rect">
              <a:avLst/>
            </a:prstGeom>
            <a:solidFill>
              <a:srgbClr val="66C0C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229" name="Google Shape;229;p24"/>
            <p:cNvPicPr preferRelativeResize="0"/>
            <p:nvPr/>
          </p:nvPicPr>
          <p:blipFill rotWithShape="1">
            <a:blip r:embed="rId3">
              <a:alphaModFix/>
            </a:blip>
            <a:srcRect/>
            <a:stretch/>
          </p:blipFill>
          <p:spPr>
            <a:xfrm>
              <a:off x="26589" y="1472107"/>
              <a:ext cx="9005762" cy="4698173"/>
            </a:xfrm>
            <a:prstGeom prst="rect">
              <a:avLst/>
            </a:prstGeom>
            <a:noFill/>
            <a:ln>
              <a:noFill/>
            </a:ln>
          </p:spPr>
        </p:pic>
        <p:sp>
          <p:nvSpPr>
            <p:cNvPr id="230" name="Google Shape;230;p24"/>
            <p:cNvSpPr txBox="1"/>
            <p:nvPr/>
          </p:nvSpPr>
          <p:spPr>
            <a:xfrm>
              <a:off x="3312653" y="3429011"/>
              <a:ext cx="2483700" cy="380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FF0000"/>
                  </a:solidFill>
                  <a:effectLst/>
                  <a:uLnTx/>
                  <a:uFillTx/>
                  <a:latin typeface="Gill Sans"/>
                  <a:ea typeface="Gill Sans"/>
                  <a:cs typeface="Gill Sans"/>
                  <a:sym typeface="Gill Sans"/>
                </a:rPr>
                <a:t>(includes 1</a:t>
              </a:r>
              <a:r>
                <a:rPr kumimoji="0" lang="en-US" sz="1800" b="1" i="0" u="none" strike="noStrike" kern="0" cap="none" spc="0" normalizeH="0" baseline="30000" noProof="0">
                  <a:ln>
                    <a:noFill/>
                  </a:ln>
                  <a:solidFill>
                    <a:srgbClr val="FF0000"/>
                  </a:solidFill>
                  <a:effectLst/>
                  <a:uLnTx/>
                  <a:uFillTx/>
                  <a:latin typeface="Gill Sans"/>
                  <a:ea typeface="Gill Sans"/>
                  <a:cs typeface="Gill Sans"/>
                  <a:sym typeface="Gill Sans"/>
                </a:rPr>
                <a:t>st</a:t>
              </a:r>
              <a:r>
                <a:rPr kumimoji="0" lang="en-US" sz="1800" b="1" i="0" u="none" strike="noStrike" kern="0" cap="none" spc="0" normalizeH="0" baseline="0" noProof="0">
                  <a:ln>
                    <a:noFill/>
                  </a:ln>
                  <a:solidFill>
                    <a:srgbClr val="FF0000"/>
                  </a:solidFill>
                  <a:effectLst/>
                  <a:uLnTx/>
                  <a:uFillTx/>
                  <a:latin typeface="Gill Sans"/>
                  <a:ea typeface="Gill Sans"/>
                  <a:cs typeface="Gill Sans"/>
                  <a:sym typeface="Gill Sans"/>
                </a:rPr>
                <a:t> Five)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 name="Google Shape;231;p24"/>
            <p:cNvSpPr txBox="1"/>
            <p:nvPr/>
          </p:nvSpPr>
          <p:spPr>
            <a:xfrm>
              <a:off x="5230407" y="3885699"/>
              <a:ext cx="286411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Gill Sans"/>
                  <a:ea typeface="Gill Sans"/>
                  <a:cs typeface="Gill Sans"/>
                  <a:sym typeface="Gill Sans"/>
                </a:rPr>
                <a:t>Instead of Title V funds, 1</a:t>
              </a:r>
              <a:r>
                <a:rPr kumimoji="0" lang="en-US" sz="1200" b="0" i="0" u="none" strike="noStrike" kern="0" cap="none" spc="0" normalizeH="0" baseline="30000" noProof="0">
                  <a:ln>
                    <a:noFill/>
                  </a:ln>
                  <a:solidFill>
                    <a:srgbClr val="FF0000"/>
                  </a:solidFill>
                  <a:effectLst/>
                  <a:uLnTx/>
                  <a:uFillTx/>
                  <a:latin typeface="Gill Sans"/>
                  <a:ea typeface="Gill Sans"/>
                  <a:cs typeface="Gill Sans"/>
                  <a:sym typeface="Gill Sans"/>
                </a:rPr>
                <a:t>st</a:t>
              </a:r>
              <a:r>
                <a:rPr kumimoji="0" lang="en-US" sz="1200" b="0" i="0" u="none" strike="noStrike" kern="0" cap="none" spc="0" normalizeH="0" baseline="0" noProof="0">
                  <a:ln>
                    <a:noFill/>
                  </a:ln>
                  <a:solidFill>
                    <a:srgbClr val="FF0000"/>
                  </a:solidFill>
                  <a:effectLst/>
                  <a:uLnTx/>
                  <a:uFillTx/>
                  <a:latin typeface="Gill Sans"/>
                  <a:ea typeface="Gill Sans"/>
                  <a:cs typeface="Gill Sans"/>
                  <a:sym typeface="Gill Sans"/>
                </a:rPr>
                <a:t> Five is a state of Iowa general fund appropriation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24"/>
            <p:cNvSpPr txBox="1"/>
            <p:nvPr/>
          </p:nvSpPr>
          <p:spPr>
            <a:xfrm>
              <a:off x="5686365" y="5016561"/>
              <a:ext cx="1952194"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0000"/>
                  </a:solidFill>
                  <a:effectLst/>
                  <a:uLnTx/>
                  <a:uFillTx/>
                  <a:latin typeface="Gill Sans"/>
                  <a:ea typeface="Gill Sans"/>
                  <a:cs typeface="Gill Sans"/>
                  <a:sym typeface="Gill Sans"/>
                </a:rPr>
                <a:t>1</a:t>
              </a:r>
              <a:r>
                <a:rPr kumimoji="0" lang="en-US" sz="1800" b="0" i="0" u="none" strike="noStrike" kern="0" cap="none" spc="0" normalizeH="0" baseline="30000" noProof="0">
                  <a:ln>
                    <a:noFill/>
                  </a:ln>
                  <a:solidFill>
                    <a:srgbClr val="FF0000"/>
                  </a:solidFill>
                  <a:effectLst/>
                  <a:uLnTx/>
                  <a:uFillTx/>
                  <a:latin typeface="Gill Sans"/>
                  <a:ea typeface="Gill Sans"/>
                  <a:cs typeface="Gill Sans"/>
                  <a:sym typeface="Gill Sans"/>
                </a:rPr>
                <a:t>st</a:t>
              </a:r>
              <a:r>
                <a:rPr kumimoji="0" lang="en-US" sz="1800" b="0" i="0" u="none" strike="noStrike" kern="0" cap="none" spc="0" normalizeH="0" baseline="0" noProof="0">
                  <a:ln>
                    <a:noFill/>
                  </a:ln>
                  <a:solidFill>
                    <a:srgbClr val="FF0000"/>
                  </a:solidFill>
                  <a:effectLst/>
                  <a:uLnTx/>
                  <a:uFillTx/>
                  <a:latin typeface="Gill Sans"/>
                  <a:ea typeface="Gill Sans"/>
                  <a:cs typeface="Gill Sans"/>
                  <a:sym typeface="Gill Sans"/>
                </a:rPr>
                <a:t> Five Contract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826234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300"/>
              <a:buFont typeface="Gill Sans"/>
              <a:buNone/>
            </a:pPr>
            <a:r>
              <a:rPr lang="en-US"/>
              <a:t>1</a:t>
            </a:r>
            <a:r>
              <a:rPr lang="en-US" baseline="30000"/>
              <a:t>st</a:t>
            </a:r>
            <a:r>
              <a:rPr lang="en-US"/>
              <a:t> Five Local Service Delivery</a:t>
            </a:r>
            <a:endParaRPr/>
          </a:p>
        </p:txBody>
      </p:sp>
      <p:sp>
        <p:nvSpPr>
          <p:cNvPr id="238" name="Google Shape;238;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41</a:t>
            </a:fld>
            <a:endParaRPr kumimoji="0" sz="900" b="0" i="0" u="none" strike="noStrike" kern="0" cap="none" spc="0" normalizeH="0" baseline="0" noProof="0">
              <a:ln>
                <a:noFill/>
              </a:ln>
              <a:solidFill>
                <a:srgbClr val="000000"/>
              </a:solidFill>
              <a:effectLst/>
              <a:uLnTx/>
              <a:uFillTx/>
              <a:latin typeface="Gill Sans"/>
              <a:sym typeface="Gill Sans"/>
            </a:endParaRPr>
          </a:p>
        </p:txBody>
      </p:sp>
      <p:pic>
        <p:nvPicPr>
          <p:cNvPr id="239" name="Google Shape;239;p25"/>
          <p:cNvPicPr preferRelativeResize="0"/>
          <p:nvPr/>
        </p:nvPicPr>
        <p:blipFill rotWithShape="1">
          <a:blip r:embed="rId3">
            <a:alphaModFix/>
          </a:blip>
          <a:srcRect/>
          <a:stretch/>
        </p:blipFill>
        <p:spPr>
          <a:xfrm>
            <a:off x="2024395" y="1545095"/>
            <a:ext cx="7291055" cy="4368209"/>
          </a:xfrm>
          <a:prstGeom prst="rect">
            <a:avLst/>
          </a:prstGeom>
          <a:noFill/>
          <a:ln>
            <a:noFill/>
          </a:ln>
        </p:spPr>
      </p:pic>
    </p:spTree>
    <p:extLst>
      <p:ext uri="{BB962C8B-B14F-4D97-AF65-F5344CB8AC3E}">
        <p14:creationId xmlns:p14="http://schemas.microsoft.com/office/powerpoint/2010/main" val="406728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title"/>
          </p:nvPr>
        </p:nvSpPr>
        <p:spPr>
          <a:xfrm>
            <a:off x="838200" y="365127"/>
            <a:ext cx="90039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Partnerships with Public Health and Title V</a:t>
            </a:r>
            <a:endParaRPr/>
          </a:p>
        </p:txBody>
      </p:sp>
      <p:sp>
        <p:nvSpPr>
          <p:cNvPr id="246" name="Google Shape;246;p26"/>
          <p:cNvSpPr txBox="1">
            <a:spLocks noGrp="1"/>
          </p:cNvSpPr>
          <p:nvPr>
            <p:ph type="body" idx="1"/>
          </p:nvPr>
        </p:nvSpPr>
        <p:spPr>
          <a:xfrm>
            <a:off x="838199" y="1825625"/>
            <a:ext cx="9354955" cy="4122788"/>
          </a:xfrm>
          <a:prstGeom prst="rect">
            <a:avLst/>
          </a:prstGeom>
        </p:spPr>
        <p:txBody>
          <a:bodyPr spcFirstLastPara="1" wrap="square" lIns="91425" tIns="45700" rIns="91425" bIns="45700" anchor="t" anchorCtr="0">
            <a:normAutofit fontScale="92500" lnSpcReduction="10000"/>
          </a:bodyPr>
          <a:lstStyle/>
          <a:p>
            <a:pPr marL="0" lvl="0" indent="0" algn="l" rtl="0">
              <a:spcBef>
                <a:spcPts val="750"/>
              </a:spcBef>
              <a:spcAft>
                <a:spcPts val="0"/>
              </a:spcAft>
              <a:buNone/>
            </a:pPr>
            <a:r>
              <a:rPr lang="en-US" sz="2600" b="1" dirty="0">
                <a:latin typeface="Gill Sans" panose="020B0604020202020204" charset="0"/>
              </a:rPr>
              <a:t>What is Title V?</a:t>
            </a:r>
            <a:endParaRPr sz="2600" b="1" dirty="0">
              <a:latin typeface="Gill Sans" panose="020B0604020202020204" charset="0"/>
            </a:endParaRPr>
          </a:p>
          <a:p>
            <a:pPr marL="685800" marR="0" lvl="1" indent="-228600" algn="l" rtl="0">
              <a:lnSpc>
                <a:spcPct val="90000"/>
              </a:lnSpc>
              <a:spcBef>
                <a:spcPts val="500"/>
              </a:spcBef>
              <a:spcAft>
                <a:spcPts val="0"/>
              </a:spcAft>
              <a:buClr>
                <a:srgbClr val="000000"/>
              </a:buClr>
              <a:buSzPts val="2400"/>
              <a:buFont typeface="Arial"/>
              <a:buChar char="•"/>
            </a:pPr>
            <a:r>
              <a:rPr lang="en-US" sz="2400" dirty="0">
                <a:solidFill>
                  <a:srgbClr val="000000"/>
                </a:solidFill>
                <a:latin typeface="Gill Sans" panose="020B0604020202020204" charset="0"/>
                <a:ea typeface="Calibri"/>
                <a:cs typeface="Calibri"/>
                <a:sym typeface="Calibri"/>
              </a:rPr>
              <a:t>Title V of the Social Security Act of 1935</a:t>
            </a:r>
            <a:endParaRPr sz="2400" dirty="0">
              <a:solidFill>
                <a:srgbClr val="000000"/>
              </a:solidFill>
              <a:latin typeface="Gill Sans" panose="020B0604020202020204" charset="0"/>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Arial"/>
              <a:buChar char="•"/>
            </a:pPr>
            <a:r>
              <a:rPr lang="en-US" sz="2400" dirty="0">
                <a:solidFill>
                  <a:srgbClr val="000000"/>
                </a:solidFill>
                <a:latin typeface="Gill Sans" panose="020B0604020202020204" charset="0"/>
                <a:ea typeface="Calibri"/>
                <a:cs typeface="Calibri"/>
                <a:sym typeface="Calibri"/>
              </a:rPr>
              <a:t>The only federal legislation dedicated to promoting and improving the health of all of our nation's mothers and children</a:t>
            </a:r>
            <a:endParaRPr sz="2400" dirty="0">
              <a:solidFill>
                <a:srgbClr val="000000"/>
              </a:solidFill>
              <a:latin typeface="Gill Sans" panose="020B0604020202020204" charset="0"/>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Arial"/>
              <a:buChar char="•"/>
            </a:pPr>
            <a:r>
              <a:rPr lang="en-US" sz="2400" dirty="0">
                <a:solidFill>
                  <a:srgbClr val="000000"/>
                </a:solidFill>
                <a:latin typeface="Gill Sans" panose="020B0604020202020204" charset="0"/>
                <a:ea typeface="Calibri"/>
                <a:cs typeface="Calibri"/>
                <a:sym typeface="Calibri"/>
              </a:rPr>
              <a:t>Promotes the development of community-based systems of medical and oral health care for pregnant women and children</a:t>
            </a:r>
            <a:endParaRPr sz="2400" dirty="0">
              <a:solidFill>
                <a:srgbClr val="000000"/>
              </a:solidFill>
              <a:latin typeface="Gill Sans" panose="020B0604020202020204" charset="0"/>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Arial"/>
              <a:buChar char="•"/>
            </a:pPr>
            <a:r>
              <a:rPr lang="en-US" sz="2400" dirty="0">
                <a:solidFill>
                  <a:srgbClr val="000000"/>
                </a:solidFill>
                <a:latin typeface="Gill Sans" panose="020B0604020202020204" charset="0"/>
                <a:ea typeface="Calibri"/>
                <a:cs typeface="Calibri"/>
                <a:sym typeface="Calibri"/>
              </a:rPr>
              <a:t>Strives to serve all children - to develop standards of care and protection which gives every child a fair chance in this world</a:t>
            </a:r>
            <a:endParaRPr sz="2400" dirty="0">
              <a:solidFill>
                <a:srgbClr val="000000"/>
              </a:solidFill>
              <a:latin typeface="Gill Sans" panose="020B0604020202020204" charset="0"/>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Arial"/>
              <a:buChar char="•"/>
            </a:pPr>
            <a:r>
              <a:rPr lang="en-US" sz="2400" dirty="0">
                <a:solidFill>
                  <a:srgbClr val="000000"/>
                </a:solidFill>
                <a:latin typeface="Gill Sans" panose="020B0604020202020204" charset="0"/>
                <a:ea typeface="Calibri"/>
                <a:cs typeface="Calibri"/>
                <a:sym typeface="Calibri"/>
              </a:rPr>
              <a:t>Promotes the health of pregnant women and children by facilitating access to preventive health services, especially for low-income families or families with limited access to health services</a:t>
            </a:r>
            <a:endParaRPr sz="2400" dirty="0">
              <a:solidFill>
                <a:srgbClr val="000000"/>
              </a:solidFill>
              <a:latin typeface="Gill Sans" panose="020B0604020202020204" charset="0"/>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Calibri"/>
              <a:buChar char="•"/>
            </a:pPr>
            <a:r>
              <a:rPr lang="en-US" sz="2400" dirty="0">
                <a:solidFill>
                  <a:srgbClr val="000000"/>
                </a:solidFill>
                <a:latin typeface="Gill Sans" panose="020B0604020202020204" charset="0"/>
                <a:ea typeface="Calibri"/>
                <a:cs typeface="Calibri"/>
                <a:sym typeface="Calibri"/>
              </a:rPr>
              <a:t>Federal mandates require an interagency agreement to coordinate activities </a:t>
            </a:r>
            <a:endParaRPr sz="2400" dirty="0">
              <a:solidFill>
                <a:srgbClr val="000000"/>
              </a:solidFill>
              <a:latin typeface="Gill Sans" panose="020B0604020202020204" charset="0"/>
              <a:ea typeface="Calibri"/>
              <a:cs typeface="Calibri"/>
              <a:sym typeface="Calibri"/>
            </a:endParaRPr>
          </a:p>
          <a:p>
            <a:pPr marL="0" lvl="0" indent="0" algn="l" rtl="0">
              <a:spcBef>
                <a:spcPts val="750"/>
              </a:spcBef>
              <a:spcAft>
                <a:spcPts val="0"/>
              </a:spcAft>
              <a:buNone/>
            </a:pPr>
            <a:endParaRPr dirty="0">
              <a:latin typeface="Gill Sans" panose="020B0604020202020204" charset="0"/>
            </a:endParaRPr>
          </a:p>
        </p:txBody>
      </p:sp>
      <p:sp>
        <p:nvSpPr>
          <p:cNvPr id="247" name="Google Shape;247;p26"/>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42</a:t>
            </a:fld>
            <a:endParaRPr kumimoji="0" sz="900" b="0" i="0" u="none" strike="noStrike" kern="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393883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7"/>
          <p:cNvSpPr txBox="1">
            <a:spLocks noGrp="1"/>
          </p:cNvSpPr>
          <p:nvPr>
            <p:ph type="title"/>
          </p:nvPr>
        </p:nvSpPr>
        <p:spPr>
          <a:xfrm>
            <a:off x="838200" y="365127"/>
            <a:ext cx="90039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Title V / Medicaid Required Interagency Agreement</a:t>
            </a:r>
            <a:endParaRPr/>
          </a:p>
        </p:txBody>
      </p:sp>
      <p:sp>
        <p:nvSpPr>
          <p:cNvPr id="254" name="Google Shape;254;p27"/>
          <p:cNvSpPr txBox="1">
            <a:spLocks noGrp="1"/>
          </p:cNvSpPr>
          <p:nvPr>
            <p:ph type="body" idx="1"/>
          </p:nvPr>
        </p:nvSpPr>
        <p:spPr>
          <a:xfrm>
            <a:off x="838200" y="1825626"/>
            <a:ext cx="9003900" cy="4112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dirty="0">
              <a:solidFill>
                <a:schemeClr val="tx1"/>
              </a:solidFill>
              <a:latin typeface="Gill Sans" panose="020B0604020202020204" charset="0"/>
            </a:endParaRPr>
          </a:p>
          <a:p>
            <a:pPr marL="0" lvl="0" indent="0" algn="l" rtl="0">
              <a:spcBef>
                <a:spcPts val="750"/>
              </a:spcBef>
              <a:spcAft>
                <a:spcPts val="0"/>
              </a:spcAft>
              <a:buNone/>
            </a:pPr>
            <a:endParaRPr dirty="0">
              <a:solidFill>
                <a:schemeClr val="tx1"/>
              </a:solidFill>
              <a:latin typeface="Gill Sans" panose="020B0604020202020204" charset="0"/>
            </a:endParaRPr>
          </a:p>
          <a:p>
            <a:pPr marL="0" lvl="0" indent="0" algn="l" rtl="0">
              <a:spcBef>
                <a:spcPts val="750"/>
              </a:spcBef>
              <a:spcAft>
                <a:spcPts val="0"/>
              </a:spcAft>
              <a:buNone/>
            </a:pPr>
            <a:r>
              <a:rPr lang="en-US" dirty="0">
                <a:solidFill>
                  <a:schemeClr val="tx1"/>
                </a:solidFill>
                <a:latin typeface="Gill Sans" panose="020B0604020202020204" charset="0"/>
              </a:rPr>
              <a:t>As required by Federal mandate the IAAs must </a:t>
            </a:r>
            <a:endParaRPr dirty="0">
              <a:solidFill>
                <a:schemeClr val="tx1"/>
              </a:solidFill>
              <a:latin typeface="Gill Sans" panose="020B0604020202020204" charset="0"/>
            </a:endParaRPr>
          </a:p>
          <a:p>
            <a:pPr marL="0" lvl="0" indent="457200" algn="l" rtl="0">
              <a:spcBef>
                <a:spcPts val="750"/>
              </a:spcBef>
              <a:spcAft>
                <a:spcPts val="0"/>
              </a:spcAft>
              <a:buNone/>
            </a:pPr>
            <a:r>
              <a:rPr lang="en-US" dirty="0">
                <a:solidFill>
                  <a:schemeClr val="tx1"/>
                </a:solidFill>
                <a:latin typeface="Gill Sans" panose="020B0604020202020204" charset="0"/>
              </a:rPr>
              <a:t>(1) utilize Title V agencies (or their grantees) who can furnish care and service to Medicaid beneficiaries, </a:t>
            </a:r>
            <a:endParaRPr dirty="0">
              <a:solidFill>
                <a:schemeClr val="tx1"/>
              </a:solidFill>
              <a:latin typeface="Gill Sans" panose="020B0604020202020204" charset="0"/>
            </a:endParaRPr>
          </a:p>
          <a:p>
            <a:pPr marL="0" lvl="0" indent="457200" algn="l" rtl="0">
              <a:spcBef>
                <a:spcPts val="750"/>
              </a:spcBef>
              <a:spcAft>
                <a:spcPts val="0"/>
              </a:spcAft>
              <a:buNone/>
            </a:pPr>
            <a:r>
              <a:rPr lang="en-US" dirty="0">
                <a:solidFill>
                  <a:schemeClr val="tx1"/>
                </a:solidFill>
                <a:latin typeface="Gill Sans" panose="020B0604020202020204" charset="0"/>
              </a:rPr>
              <a:t>(2) make “appropriate” provisions to reimburse Title V agencies (or their grantees) for covered services provided, and </a:t>
            </a:r>
            <a:endParaRPr dirty="0">
              <a:solidFill>
                <a:schemeClr val="tx1"/>
              </a:solidFill>
              <a:latin typeface="Gill Sans" panose="020B0604020202020204" charset="0"/>
            </a:endParaRPr>
          </a:p>
          <a:p>
            <a:pPr marL="0" lvl="0" indent="457200" algn="l" rtl="0">
              <a:spcBef>
                <a:spcPts val="750"/>
              </a:spcBef>
              <a:spcAft>
                <a:spcPts val="0"/>
              </a:spcAft>
              <a:buNone/>
            </a:pPr>
            <a:r>
              <a:rPr lang="en-US" dirty="0">
                <a:solidFill>
                  <a:schemeClr val="tx1"/>
                </a:solidFill>
                <a:latin typeface="Gill Sans" panose="020B0604020202020204" charset="0"/>
              </a:rPr>
              <a:t>(3) provide for sharing of information and education on pediatric vaccinations and delivery of immunization services.</a:t>
            </a:r>
            <a:endParaRPr dirty="0">
              <a:solidFill>
                <a:schemeClr val="tx1"/>
              </a:solidFill>
              <a:latin typeface="Gill Sans" panose="020B0604020202020204" charset="0"/>
            </a:endParaRPr>
          </a:p>
        </p:txBody>
      </p:sp>
      <p:sp>
        <p:nvSpPr>
          <p:cNvPr id="255" name="Google Shape;255;p27"/>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43</a:t>
            </a:fld>
            <a:endParaRPr kumimoji="0" sz="900" b="0" i="0" u="none" strike="noStrike" kern="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434434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8"/>
          <p:cNvSpPr txBox="1">
            <a:spLocks noGrp="1"/>
          </p:cNvSpPr>
          <p:nvPr>
            <p:ph type="title"/>
          </p:nvPr>
        </p:nvSpPr>
        <p:spPr>
          <a:xfrm>
            <a:off x="838200" y="365125"/>
            <a:ext cx="4902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Iowa’s Interagency Agreement</a:t>
            </a:r>
            <a:endParaRPr/>
          </a:p>
        </p:txBody>
      </p:sp>
      <p:sp>
        <p:nvSpPr>
          <p:cNvPr id="262" name="Google Shape;262;p28"/>
          <p:cNvSpPr txBox="1">
            <a:spLocks noGrp="1"/>
          </p:cNvSpPr>
          <p:nvPr>
            <p:ph type="body" idx="4294967295"/>
          </p:nvPr>
        </p:nvSpPr>
        <p:spPr>
          <a:xfrm>
            <a:off x="857891" y="1825625"/>
            <a:ext cx="3560105" cy="3878700"/>
          </a:xfrm>
          <a:prstGeom prst="rect">
            <a:avLst/>
          </a:prstGeom>
        </p:spPr>
        <p:txBody>
          <a:bodyPr spcFirstLastPara="1" wrap="square" lIns="91425" tIns="45700" rIns="91425" bIns="45700" anchor="t" anchorCtr="0">
            <a:normAutofit fontScale="92500" lnSpcReduction="20000"/>
          </a:bodyPr>
          <a:lstStyle/>
          <a:p>
            <a:pPr marL="0" lvl="0" indent="0" algn="l" rtl="0">
              <a:spcBef>
                <a:spcPts val="750"/>
              </a:spcBef>
              <a:spcAft>
                <a:spcPts val="0"/>
              </a:spcAft>
              <a:buNone/>
            </a:pPr>
            <a:r>
              <a:rPr lang="en-US" dirty="0"/>
              <a:t>Establishes Medicaid provider status to Title V </a:t>
            </a:r>
            <a:r>
              <a:rPr lang="en-US" dirty="0" smtClean="0"/>
              <a:t>grantees</a:t>
            </a:r>
            <a:endParaRPr lang="en-US" dirty="0"/>
          </a:p>
          <a:p>
            <a:pPr marL="0" lvl="0" indent="0" algn="l" rtl="0">
              <a:spcBef>
                <a:spcPts val="750"/>
              </a:spcBef>
              <a:spcAft>
                <a:spcPts val="0"/>
              </a:spcAft>
              <a:buNone/>
            </a:pPr>
            <a:r>
              <a:rPr lang="en-US" dirty="0"/>
              <a:t> </a:t>
            </a:r>
            <a:r>
              <a:rPr lang="en-US" dirty="0" smtClean="0"/>
              <a:t>  Screening </a:t>
            </a:r>
            <a:r>
              <a:rPr lang="en-US" dirty="0"/>
              <a:t>Centers</a:t>
            </a:r>
            <a:endParaRPr dirty="0"/>
          </a:p>
          <a:p>
            <a:pPr marL="0" lvl="0" indent="457200" algn="l" rtl="0">
              <a:spcBef>
                <a:spcPts val="750"/>
              </a:spcBef>
              <a:spcAft>
                <a:spcPts val="0"/>
              </a:spcAft>
              <a:buNone/>
            </a:pPr>
            <a:endParaRPr dirty="0"/>
          </a:p>
          <a:p>
            <a:pPr marL="0" lvl="0" indent="0" algn="l" rtl="0">
              <a:spcBef>
                <a:spcPts val="750"/>
              </a:spcBef>
              <a:spcAft>
                <a:spcPts val="0"/>
              </a:spcAft>
              <a:buNone/>
            </a:pPr>
            <a:r>
              <a:rPr lang="en-US" dirty="0"/>
              <a:t>Provides Funding for select services, such as informing and care coordination</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Provides Medicaid Administrative Funding to support EPSDT providers (50/50 match)</a:t>
            </a:r>
            <a:endParaRPr dirty="0"/>
          </a:p>
          <a:p>
            <a:pPr marL="0" lvl="0" indent="0" algn="l" rtl="0">
              <a:spcBef>
                <a:spcPts val="750"/>
              </a:spcBef>
              <a:spcAft>
                <a:spcPts val="0"/>
              </a:spcAft>
              <a:buNone/>
            </a:pPr>
            <a:r>
              <a:rPr lang="en-US" dirty="0"/>
              <a:t> </a:t>
            </a:r>
            <a:r>
              <a:rPr lang="en-US" dirty="0" smtClean="0"/>
              <a:t>  Could </a:t>
            </a:r>
            <a:r>
              <a:rPr lang="en-US" dirty="0"/>
              <a:t>philanthropic $$ be used?</a:t>
            </a:r>
            <a:endParaRPr dirty="0"/>
          </a:p>
        </p:txBody>
      </p:sp>
      <p:sp>
        <p:nvSpPr>
          <p:cNvPr id="263" name="Google Shape;263;p28"/>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44</a:t>
            </a:fld>
            <a:endParaRPr kumimoji="0" sz="900" b="0" i="0" u="none" strike="noStrike" kern="0" cap="none" spc="0" normalizeH="0" baseline="0" noProof="0">
              <a:ln>
                <a:noFill/>
              </a:ln>
              <a:solidFill>
                <a:srgbClr val="000000"/>
              </a:solidFill>
              <a:effectLst/>
              <a:uLnTx/>
              <a:uFillTx/>
              <a:latin typeface="Gill Sans"/>
              <a:sym typeface="Gill Sans"/>
            </a:endParaRPr>
          </a:p>
        </p:txBody>
      </p:sp>
      <p:sp>
        <p:nvSpPr>
          <p:cNvPr id="264" name="Google Shape;264;p28"/>
          <p:cNvSpPr txBox="1">
            <a:spLocks noGrp="1"/>
          </p:cNvSpPr>
          <p:nvPr>
            <p:ph type="body" idx="4294967295"/>
          </p:nvPr>
        </p:nvSpPr>
        <p:spPr>
          <a:xfrm>
            <a:off x="4417996" y="162100"/>
            <a:ext cx="7773929" cy="6559500"/>
          </a:xfrm>
          <a:prstGeom prst="rect">
            <a:avLst/>
          </a:prstGeom>
        </p:spPr>
        <p:txBody>
          <a:bodyPr spcFirstLastPara="1" wrap="square" lIns="91425" tIns="45700" rIns="91425" bIns="45700" anchor="t" anchorCtr="0">
            <a:normAutofit fontScale="85000" lnSpcReduction="20000"/>
          </a:bodyPr>
          <a:lstStyle/>
          <a:p>
            <a:pPr marL="0" lvl="0" indent="0" algn="l" rtl="0">
              <a:spcBef>
                <a:spcPts val="750"/>
              </a:spcBef>
              <a:spcAft>
                <a:spcPts val="0"/>
              </a:spcAft>
              <a:buNone/>
            </a:pPr>
            <a:r>
              <a:rPr lang="en-US" dirty="0"/>
              <a:t>Examples of language</a:t>
            </a:r>
            <a:endParaRPr dirty="0"/>
          </a:p>
          <a:p>
            <a:pPr marL="0" lvl="0" indent="0" algn="l" rtl="0">
              <a:spcBef>
                <a:spcPts val="750"/>
              </a:spcBef>
              <a:spcAft>
                <a:spcPts val="0"/>
              </a:spcAft>
              <a:buNone/>
            </a:pPr>
            <a:endParaRPr dirty="0"/>
          </a:p>
          <a:p>
            <a:pPr marL="457200" lvl="0" indent="-321611" algn="l" rtl="0">
              <a:spcBef>
                <a:spcPts val="750"/>
              </a:spcBef>
              <a:spcAft>
                <a:spcPts val="0"/>
              </a:spcAft>
              <a:buSzPct val="90000"/>
              <a:buAutoNum type="arabicPeriod"/>
            </a:pPr>
            <a:r>
              <a:rPr lang="en-US" sz="2000" dirty="0">
                <a:solidFill>
                  <a:srgbClr val="FF0000"/>
                </a:solidFill>
              </a:rPr>
              <a:t>Assure local delivery</a:t>
            </a:r>
            <a:r>
              <a:rPr lang="en-US" sz="2000" dirty="0"/>
              <a:t> of 1st Five services to implement the 1st Five Healthy Mental Development Initiative that promotes high quality well-child care in primary care clinics, which support the healthy mental development of all children ages zero (0) to five (5) years. Operate and continuously improve the 1st Five model as demonstrated by the Assuring Better Child Health and Development (ABCD II) project.</a:t>
            </a:r>
            <a:endParaRPr sz="2000" dirty="0"/>
          </a:p>
          <a:p>
            <a:pPr marL="457200" lvl="0" indent="0" algn="l" rtl="0">
              <a:spcBef>
                <a:spcPts val="750"/>
              </a:spcBef>
              <a:spcAft>
                <a:spcPts val="0"/>
              </a:spcAft>
              <a:buNone/>
            </a:pPr>
            <a:endParaRPr sz="2000" dirty="0"/>
          </a:p>
          <a:p>
            <a:pPr marL="457200" lvl="0" indent="-321611" algn="l" rtl="0">
              <a:spcBef>
                <a:spcPts val="750"/>
              </a:spcBef>
              <a:spcAft>
                <a:spcPts val="0"/>
              </a:spcAft>
              <a:buSzPct val="90000"/>
              <a:buAutoNum type="arabicPeriod"/>
            </a:pPr>
            <a:r>
              <a:rPr lang="en-US" sz="2000" dirty="0"/>
              <a:t>Assure local delivery of 1st Five services to </a:t>
            </a:r>
            <a:r>
              <a:rPr lang="en-US" sz="2000" dirty="0">
                <a:solidFill>
                  <a:srgbClr val="FF0000"/>
                </a:solidFill>
              </a:rPr>
              <a:t>provide EPSDT medical primary care provider consultation</a:t>
            </a:r>
            <a:r>
              <a:rPr lang="en-US" sz="2000" dirty="0"/>
              <a:t> by contracting with local 1st Five sites to deliver services that include:</a:t>
            </a:r>
            <a:endParaRPr sz="2000" dirty="0"/>
          </a:p>
          <a:p>
            <a:pPr marL="914400" lvl="1" indent="-312165" algn="l" rtl="0">
              <a:spcBef>
                <a:spcPts val="0"/>
              </a:spcBef>
              <a:spcAft>
                <a:spcPts val="0"/>
              </a:spcAft>
              <a:buSzPct val="82507"/>
              <a:buAutoNum type="alphaLcPeriod"/>
            </a:pPr>
            <a:r>
              <a:rPr lang="en-US" sz="2000" dirty="0">
                <a:solidFill>
                  <a:srgbClr val="FF0000"/>
                </a:solidFill>
              </a:rPr>
              <a:t>Develop strategic support</a:t>
            </a:r>
            <a:r>
              <a:rPr lang="en-US" sz="2000" dirty="0"/>
              <a:t> to assess or increase the capacity for medical and mental health assessment by conducting training sessions and convening individual practice consultations with Iowa EPSDT primary care providers to implement the developmental identification guidelines and referral process promoted by the current edition of Bright Futures.</a:t>
            </a:r>
            <a:endParaRPr sz="2000" dirty="0"/>
          </a:p>
          <a:p>
            <a:pPr marL="914400" lvl="1" indent="-312165" algn="l" rtl="0">
              <a:spcBef>
                <a:spcPts val="0"/>
              </a:spcBef>
              <a:spcAft>
                <a:spcPts val="0"/>
              </a:spcAft>
              <a:buSzPct val="82507"/>
              <a:buAutoNum type="alphaLcPeriod"/>
            </a:pPr>
            <a:r>
              <a:rPr lang="en-US" sz="2000" dirty="0">
                <a:solidFill>
                  <a:srgbClr val="FF0000"/>
                </a:solidFill>
              </a:rPr>
              <a:t>Provide training</a:t>
            </a:r>
            <a:r>
              <a:rPr lang="en-US" sz="2000" dirty="0"/>
              <a:t> about early developmental identification guidelines for developmental surveillance and standardized developmental screening, as well as other topics as assigned by the Contractor </a:t>
            </a:r>
            <a:r>
              <a:rPr lang="en-US" sz="2000" dirty="0">
                <a:solidFill>
                  <a:srgbClr val="FF0000"/>
                </a:solidFill>
              </a:rPr>
              <a:t>to current and potential 1st Five medical practice partners</a:t>
            </a:r>
            <a:r>
              <a:rPr lang="en-US" sz="2000" dirty="0"/>
              <a:t> through presentations, meetings, or individual practice consultations.</a:t>
            </a:r>
            <a:endParaRPr sz="2000" dirty="0"/>
          </a:p>
          <a:p>
            <a:pPr marL="914400" lvl="1" indent="-312165" algn="l" rtl="0">
              <a:spcBef>
                <a:spcPts val="0"/>
              </a:spcBef>
              <a:spcAft>
                <a:spcPts val="0"/>
              </a:spcAft>
              <a:buSzPct val="82507"/>
              <a:buAutoNum type="alphaLcPeriod"/>
            </a:pPr>
            <a:r>
              <a:rPr lang="en-US" sz="2000" dirty="0">
                <a:solidFill>
                  <a:srgbClr val="FF0000"/>
                </a:solidFill>
              </a:rPr>
              <a:t>Provide training to other appropriate primary care practice staff,</a:t>
            </a:r>
            <a:r>
              <a:rPr lang="en-US" sz="2000" dirty="0"/>
              <a:t> including allied health providers, clinic nursing staff, office managers, social workers, and mental health providers.</a:t>
            </a:r>
            <a:endParaRPr sz="2000" dirty="0"/>
          </a:p>
          <a:p>
            <a:pPr marL="914400" lvl="1" indent="-312165" algn="l" rtl="0">
              <a:spcBef>
                <a:spcPts val="0"/>
              </a:spcBef>
              <a:spcAft>
                <a:spcPts val="0"/>
              </a:spcAft>
              <a:buSzPct val="82507"/>
              <a:buAutoNum type="alphaLcPeriod"/>
            </a:pPr>
            <a:r>
              <a:rPr lang="en-US" sz="2000" dirty="0">
                <a:solidFill>
                  <a:srgbClr val="FF0000"/>
                </a:solidFill>
              </a:rPr>
              <a:t>Assist practices and providers to identify resources</a:t>
            </a:r>
            <a:r>
              <a:rPr lang="en-US" sz="2000" dirty="0"/>
              <a:t> for children with risk factors for child behavioral and mental health problems, as per Bright Futures, and as identified through surveillance and standardized developmental screening.</a:t>
            </a:r>
            <a:endParaRPr sz="2000" dirty="0"/>
          </a:p>
          <a:p>
            <a:pPr marL="0" lvl="0" indent="0" algn="l" rtl="0">
              <a:spcBef>
                <a:spcPts val="750"/>
              </a:spcBef>
              <a:spcAft>
                <a:spcPts val="0"/>
              </a:spcAft>
              <a:buNone/>
            </a:pPr>
            <a:endParaRPr dirty="0"/>
          </a:p>
        </p:txBody>
      </p:sp>
    </p:spTree>
    <p:extLst>
      <p:ext uri="{BB962C8B-B14F-4D97-AF65-F5344CB8AC3E}">
        <p14:creationId xmlns:p14="http://schemas.microsoft.com/office/powerpoint/2010/main" val="1619175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9"/>
          <p:cNvSpPr txBox="1">
            <a:spLocks noGrp="1"/>
          </p:cNvSpPr>
          <p:nvPr>
            <p:ph type="title"/>
          </p:nvPr>
        </p:nvSpPr>
        <p:spPr>
          <a:xfrm>
            <a:off x="838200" y="365127"/>
            <a:ext cx="90039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ABCD II - Pilot Project</a:t>
            </a:r>
            <a:endParaRPr/>
          </a:p>
        </p:txBody>
      </p:sp>
      <p:sp>
        <p:nvSpPr>
          <p:cNvPr id="271" name="Google Shape;271;p29"/>
          <p:cNvSpPr txBox="1">
            <a:spLocks noGrp="1"/>
          </p:cNvSpPr>
          <p:nvPr>
            <p:ph type="body" idx="1"/>
          </p:nvPr>
        </p:nvSpPr>
        <p:spPr>
          <a:xfrm>
            <a:off x="838200" y="1825626"/>
            <a:ext cx="9003900" cy="4112400"/>
          </a:xfrm>
          <a:prstGeom prst="rect">
            <a:avLst/>
          </a:prstGeom>
        </p:spPr>
        <p:txBody>
          <a:bodyPr spcFirstLastPara="1" wrap="square" lIns="91425" tIns="45700" rIns="91425" bIns="45700" anchor="t" anchorCtr="0">
            <a:normAutofit lnSpcReduction="10000"/>
          </a:bodyPr>
          <a:lstStyle/>
          <a:p>
            <a:pPr marL="0" lvl="0" indent="0" algn="l" rtl="0">
              <a:spcBef>
                <a:spcPts val="750"/>
              </a:spcBef>
              <a:spcAft>
                <a:spcPts val="0"/>
              </a:spcAft>
              <a:buNone/>
            </a:pPr>
            <a:r>
              <a:rPr lang="en-US" dirty="0"/>
              <a:t>Assuring Better Child Development (ABCD) II - Funded by National Association of State Health Policy and Commonwealth Fund</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Iowa Medicaid was the grantee - contacted with Public Health to administer, based on Title V relationship</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2 pilot sites (1 rural, 1 urban)</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Focus: Increased developmental surveillance and screening in PCP</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Major result: Unbundled developmental screening from well-child billing</a:t>
            </a:r>
            <a:endParaRPr dirty="0"/>
          </a:p>
        </p:txBody>
      </p:sp>
      <p:sp>
        <p:nvSpPr>
          <p:cNvPr id="272" name="Google Shape;272;p29"/>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45</a:t>
            </a:fld>
            <a:endParaRPr kumimoji="0" sz="900" b="0" i="0" u="none" strike="noStrike" kern="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909981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0"/>
          <p:cNvPicPr preferRelativeResize="0"/>
          <p:nvPr/>
        </p:nvPicPr>
        <p:blipFill>
          <a:blip r:embed="rId3">
            <a:alphaModFix/>
          </a:blip>
          <a:stretch>
            <a:fillRect/>
          </a:stretch>
        </p:blipFill>
        <p:spPr>
          <a:xfrm>
            <a:off x="5479600" y="1530150"/>
            <a:ext cx="5874200" cy="4089550"/>
          </a:xfrm>
          <a:prstGeom prst="rect">
            <a:avLst/>
          </a:prstGeom>
          <a:noFill/>
          <a:ln>
            <a:noFill/>
          </a:ln>
        </p:spPr>
      </p:pic>
      <p:sp>
        <p:nvSpPr>
          <p:cNvPr id="279" name="Google Shape;279;p30"/>
          <p:cNvSpPr txBox="1">
            <a:spLocks noGrp="1"/>
          </p:cNvSpPr>
          <p:nvPr>
            <p:ph type="title"/>
          </p:nvPr>
        </p:nvSpPr>
        <p:spPr>
          <a:xfrm>
            <a:off x="838200" y="36512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Title V: National Performance Measure 6</a:t>
            </a:r>
            <a:endParaRPr/>
          </a:p>
        </p:txBody>
      </p:sp>
      <p:sp>
        <p:nvSpPr>
          <p:cNvPr id="280" name="Google Shape;280;p30"/>
          <p:cNvSpPr txBox="1">
            <a:spLocks noGrp="1"/>
          </p:cNvSpPr>
          <p:nvPr>
            <p:ph type="body" idx="1"/>
          </p:nvPr>
        </p:nvSpPr>
        <p:spPr>
          <a:xfrm>
            <a:off x="857901" y="1825625"/>
            <a:ext cx="4983000" cy="3878700"/>
          </a:xfrm>
          <a:prstGeom prst="rect">
            <a:avLst/>
          </a:prstGeom>
        </p:spPr>
        <p:txBody>
          <a:bodyPr spcFirstLastPara="1" wrap="square" lIns="91425" tIns="45700" rIns="91425" bIns="45700" anchor="t" anchorCtr="0">
            <a:normAutofit fontScale="92500"/>
          </a:bodyPr>
          <a:lstStyle/>
          <a:p>
            <a:pPr marL="0" lvl="0" indent="0" algn="l" rtl="0">
              <a:spcBef>
                <a:spcPts val="750"/>
              </a:spcBef>
              <a:spcAft>
                <a:spcPts val="0"/>
              </a:spcAft>
              <a:buNone/>
            </a:pPr>
            <a:r>
              <a:rPr lang="en-US" dirty="0"/>
              <a:t>38 states focused on NPM 6 - Developmental Screening</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States have flexibility in addressing chosen NPMs</a:t>
            </a: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dirty="0"/>
              <a:t>Activities included in 3 levels:</a:t>
            </a:r>
            <a:endParaRPr dirty="0"/>
          </a:p>
          <a:p>
            <a:pPr marL="0" lvl="0" indent="0" algn="l" rtl="0">
              <a:spcBef>
                <a:spcPts val="750"/>
              </a:spcBef>
              <a:spcAft>
                <a:spcPts val="0"/>
              </a:spcAft>
              <a:buNone/>
            </a:pPr>
            <a:r>
              <a:rPr lang="en-US" dirty="0"/>
              <a:t>	Public Health Services and Systems</a:t>
            </a:r>
            <a:endParaRPr dirty="0"/>
          </a:p>
          <a:p>
            <a:pPr marL="0" lvl="0" indent="0" algn="l" rtl="0">
              <a:spcBef>
                <a:spcPts val="750"/>
              </a:spcBef>
              <a:spcAft>
                <a:spcPts val="0"/>
              </a:spcAft>
              <a:buNone/>
            </a:pPr>
            <a:r>
              <a:rPr lang="en-US" dirty="0"/>
              <a:t>	Enabling Services</a:t>
            </a:r>
            <a:endParaRPr dirty="0"/>
          </a:p>
          <a:p>
            <a:pPr marL="0" lvl="0" indent="0" algn="l" rtl="0">
              <a:spcBef>
                <a:spcPts val="750"/>
              </a:spcBef>
              <a:spcAft>
                <a:spcPts val="0"/>
              </a:spcAft>
              <a:buNone/>
            </a:pPr>
            <a:r>
              <a:rPr lang="en-US" dirty="0"/>
              <a:t>	Direct Health Care Services</a:t>
            </a:r>
            <a:endParaRPr dirty="0"/>
          </a:p>
          <a:p>
            <a:pPr marL="0" lvl="0" indent="0" algn="l" rtl="0">
              <a:spcBef>
                <a:spcPts val="750"/>
              </a:spcBef>
              <a:spcAft>
                <a:spcPts val="0"/>
              </a:spcAft>
              <a:buNone/>
            </a:pPr>
            <a:r>
              <a:rPr lang="en-US" dirty="0"/>
              <a:t>	**HMG/1st Five covers all 3 levels</a:t>
            </a:r>
            <a:endParaRPr dirty="0"/>
          </a:p>
        </p:txBody>
      </p:sp>
      <p:sp>
        <p:nvSpPr>
          <p:cNvPr id="281" name="Google Shape;281;p30"/>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Gill Sans"/>
                <a:sym typeface="Gill Sans"/>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46</a:t>
            </a:fld>
            <a:endParaRPr kumimoji="0" sz="900" b="0" i="0" u="none" strike="noStrike" kern="0" cap="none" spc="0" normalizeH="0" baseline="0" noProof="0">
              <a:ln>
                <a:noFill/>
              </a:ln>
              <a:solidFill>
                <a:srgbClr val="000000"/>
              </a:solidFill>
              <a:effectLst/>
              <a:uLnTx/>
              <a:uFillTx/>
              <a:latin typeface="Gill Sans"/>
              <a:sym typeface="Gill Sans"/>
            </a:endParaRPr>
          </a:p>
        </p:txBody>
      </p:sp>
    </p:spTree>
    <p:extLst>
      <p:ext uri="{BB962C8B-B14F-4D97-AF65-F5344CB8AC3E}">
        <p14:creationId xmlns:p14="http://schemas.microsoft.com/office/powerpoint/2010/main" val="3951850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47</a:t>
            </a:fld>
            <a:endParaRPr lang="en-US" dirty="0"/>
          </a:p>
        </p:txBody>
      </p:sp>
      <p:sp>
        <p:nvSpPr>
          <p:cNvPr id="3" name="Text Placeholder 2"/>
          <p:cNvSpPr txBox="1">
            <a:spLocks/>
          </p:cNvSpPr>
          <p:nvPr/>
        </p:nvSpPr>
        <p:spPr>
          <a:xfrm>
            <a:off x="1379070" y="2854325"/>
            <a:ext cx="9443452" cy="96996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mj-lt"/>
              </a:rPr>
              <a:t>Help Me Grow Vermont</a:t>
            </a:r>
          </a:p>
        </p:txBody>
      </p:sp>
    </p:spTree>
    <p:extLst>
      <p:ext uri="{BB962C8B-B14F-4D97-AF65-F5344CB8AC3E}">
        <p14:creationId xmlns:p14="http://schemas.microsoft.com/office/powerpoint/2010/main" val="15675789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605416"/>
            <a:ext cx="10515600" cy="491864"/>
          </a:xfrm>
        </p:spPr>
        <p:txBody>
          <a:bodyPr/>
          <a:lstStyle/>
          <a:p>
            <a:r>
              <a:rPr lang="en-US" dirty="0" smtClean="0">
                <a:latin typeface="+mj-lt"/>
              </a:rPr>
              <a:t>HMG Vermont Presenters</a:t>
            </a:r>
            <a:endParaRPr lang="en-US"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48</a:t>
            </a:fld>
            <a:endParaRPr lang="en-US" dirty="0"/>
          </a:p>
        </p:txBody>
      </p:sp>
      <p:pic>
        <p:nvPicPr>
          <p:cNvPr id="5" name="Picture 4"/>
          <p:cNvPicPr>
            <a:picLocks noChangeAspect="1"/>
          </p:cNvPicPr>
          <p:nvPr/>
        </p:nvPicPr>
        <p:blipFill>
          <a:blip r:embed="rId2"/>
          <a:stretch>
            <a:fillRect/>
          </a:stretch>
        </p:blipFill>
        <p:spPr>
          <a:xfrm>
            <a:off x="837374" y="1784954"/>
            <a:ext cx="4686993" cy="3125712"/>
          </a:xfrm>
          <a:prstGeom prst="rect">
            <a:avLst/>
          </a:prstGeom>
        </p:spPr>
      </p:pic>
      <p:pic>
        <p:nvPicPr>
          <p:cNvPr id="6" name="Picture 5"/>
          <p:cNvPicPr/>
          <p:nvPr/>
        </p:nvPicPr>
        <p:blipFill>
          <a:blip r:embed="rId3"/>
          <a:stretch>
            <a:fillRect/>
          </a:stretch>
        </p:blipFill>
        <p:spPr>
          <a:xfrm>
            <a:off x="7419471" y="1153248"/>
            <a:ext cx="2991555" cy="4185855"/>
          </a:xfrm>
          <a:prstGeom prst="rect">
            <a:avLst/>
          </a:prstGeom>
        </p:spPr>
      </p:pic>
      <p:sp>
        <p:nvSpPr>
          <p:cNvPr id="7" name="Rectangle 6"/>
          <p:cNvSpPr/>
          <p:nvPr/>
        </p:nvSpPr>
        <p:spPr>
          <a:xfrm>
            <a:off x="653698" y="5350393"/>
            <a:ext cx="6096000" cy="1061829"/>
          </a:xfrm>
          <a:prstGeom prst="rect">
            <a:avLst/>
          </a:prstGeom>
        </p:spPr>
        <p:txBody>
          <a:bodyPr>
            <a:spAutoFit/>
          </a:bodyPr>
          <a:lstStyle/>
          <a:p>
            <a:r>
              <a:rPr lang="en-US" dirty="0" smtClean="0">
                <a:solidFill>
                  <a:srgbClr val="24A1A8"/>
                </a:solidFill>
              </a:rPr>
              <a:t>Breena Holmes, MD, FAAP</a:t>
            </a:r>
            <a:r>
              <a:rPr lang="en-US" dirty="0"/>
              <a:t/>
            </a:r>
            <a:br>
              <a:rPr lang="en-US" dirty="0"/>
            </a:br>
            <a:r>
              <a:rPr lang="en-US" sz="1500" dirty="0" smtClean="0">
                <a:solidFill>
                  <a:srgbClr val="E19D39"/>
                </a:solidFill>
              </a:rPr>
              <a:t>Senior Pediatrician at Vermont Child Health </a:t>
            </a:r>
          </a:p>
          <a:p>
            <a:r>
              <a:rPr lang="en-US" sz="1500" dirty="0" smtClean="0">
                <a:solidFill>
                  <a:srgbClr val="E19D39"/>
                </a:solidFill>
              </a:rPr>
              <a:t>Improvement Program at </a:t>
            </a:r>
            <a:r>
              <a:rPr lang="en-US" sz="1500" dirty="0" err="1" smtClean="0">
                <a:solidFill>
                  <a:srgbClr val="E19D39"/>
                </a:solidFill>
              </a:rPr>
              <a:t>Larner</a:t>
            </a:r>
            <a:r>
              <a:rPr lang="en-US" sz="1500" dirty="0" smtClean="0">
                <a:solidFill>
                  <a:srgbClr val="E19D39"/>
                </a:solidFill>
              </a:rPr>
              <a:t> College of Medicine</a:t>
            </a:r>
            <a:br>
              <a:rPr lang="en-US" sz="1500" dirty="0" smtClean="0">
                <a:solidFill>
                  <a:srgbClr val="E19D39"/>
                </a:solidFill>
              </a:rPr>
            </a:br>
            <a:r>
              <a:rPr lang="en-US" sz="1500" dirty="0" smtClean="0">
                <a:solidFill>
                  <a:srgbClr val="E19D39"/>
                </a:solidFill>
              </a:rPr>
              <a:t>University of Vermont</a:t>
            </a:r>
            <a:endParaRPr lang="en-US" sz="1500" dirty="0">
              <a:solidFill>
                <a:srgbClr val="E19D39"/>
              </a:solidFill>
            </a:endParaRPr>
          </a:p>
        </p:txBody>
      </p:sp>
      <p:sp>
        <p:nvSpPr>
          <p:cNvPr id="8" name="Rectangle 7"/>
          <p:cNvSpPr/>
          <p:nvPr/>
        </p:nvSpPr>
        <p:spPr>
          <a:xfrm>
            <a:off x="6749698" y="5396560"/>
            <a:ext cx="5593121" cy="1061829"/>
          </a:xfrm>
          <a:prstGeom prst="rect">
            <a:avLst/>
          </a:prstGeom>
        </p:spPr>
        <p:txBody>
          <a:bodyPr wrap="square">
            <a:spAutoFit/>
          </a:bodyPr>
          <a:lstStyle/>
          <a:p>
            <a:r>
              <a:rPr lang="en-US" dirty="0" smtClean="0">
                <a:solidFill>
                  <a:srgbClr val="24A1A8"/>
                </a:solidFill>
              </a:rPr>
              <a:t>Rachel Garfield, PhD</a:t>
            </a:r>
            <a:r>
              <a:rPr lang="en-US" dirty="0"/>
              <a:t/>
            </a:r>
            <a:br>
              <a:rPr lang="en-US" dirty="0"/>
            </a:br>
            <a:r>
              <a:rPr lang="en-US" sz="1450" dirty="0" smtClean="0">
                <a:solidFill>
                  <a:srgbClr val="E19D39"/>
                </a:solidFill>
              </a:rPr>
              <a:t>Executive Director, Vermont Child Health Improvement Program</a:t>
            </a:r>
            <a:r>
              <a:rPr lang="en-US" sz="1450" dirty="0">
                <a:solidFill>
                  <a:srgbClr val="E19D39"/>
                </a:solidFill>
              </a:rPr>
              <a:t/>
            </a:r>
            <a:br>
              <a:rPr lang="en-US" sz="1450" dirty="0">
                <a:solidFill>
                  <a:srgbClr val="E19D39"/>
                </a:solidFill>
              </a:rPr>
            </a:br>
            <a:r>
              <a:rPr lang="en-US" sz="1450" dirty="0" smtClean="0">
                <a:solidFill>
                  <a:srgbClr val="E19D39"/>
                </a:solidFill>
              </a:rPr>
              <a:t>Associate Professor, Department of Pediatrics</a:t>
            </a:r>
          </a:p>
          <a:p>
            <a:r>
              <a:rPr lang="en-US" sz="1450" dirty="0" smtClean="0">
                <a:solidFill>
                  <a:srgbClr val="E19D39"/>
                </a:solidFill>
              </a:rPr>
              <a:t>University of Vermont, </a:t>
            </a:r>
            <a:r>
              <a:rPr lang="en-US" sz="1450" dirty="0" err="1" smtClean="0">
                <a:solidFill>
                  <a:srgbClr val="E19D39"/>
                </a:solidFill>
              </a:rPr>
              <a:t>Larner</a:t>
            </a:r>
            <a:r>
              <a:rPr lang="en-US" sz="1450" dirty="0" smtClean="0">
                <a:solidFill>
                  <a:srgbClr val="E19D39"/>
                </a:solidFill>
              </a:rPr>
              <a:t> College of Medicine</a:t>
            </a:r>
            <a:endParaRPr lang="en-US" sz="1450" dirty="0">
              <a:solidFill>
                <a:srgbClr val="E19D39"/>
              </a:solidFill>
            </a:endParaRPr>
          </a:p>
        </p:txBody>
      </p:sp>
    </p:spTree>
    <p:extLst>
      <p:ext uri="{BB962C8B-B14F-4D97-AF65-F5344CB8AC3E}">
        <p14:creationId xmlns:p14="http://schemas.microsoft.com/office/powerpoint/2010/main" val="3759022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09A9-07BB-20BB-55DA-4ED94BC5D753}"/>
              </a:ext>
            </a:extLst>
          </p:cNvPr>
          <p:cNvSpPr>
            <a:spLocks noGrp="1"/>
          </p:cNvSpPr>
          <p:nvPr>
            <p:ph type="title"/>
          </p:nvPr>
        </p:nvSpPr>
        <p:spPr>
          <a:xfrm>
            <a:off x="106681" y="122758"/>
            <a:ext cx="10515600" cy="1325563"/>
          </a:xfrm>
        </p:spPr>
        <p:txBody>
          <a:bodyPr vert="horz" lIns="91440" tIns="45720" rIns="91440" bIns="45720" rtlCol="0" anchor="ctr">
            <a:normAutofit/>
          </a:bodyPr>
          <a:lstStyle/>
          <a:p>
            <a:r>
              <a:rPr lang="en-US" sz="4000" dirty="0">
                <a:latin typeface="+mn-lt"/>
              </a:rPr>
              <a:t>Vermont’s Story</a:t>
            </a:r>
          </a:p>
        </p:txBody>
      </p:sp>
      <p:sp>
        <p:nvSpPr>
          <p:cNvPr id="3" name="Content Placeholder 2">
            <a:extLst>
              <a:ext uri="{FF2B5EF4-FFF2-40B4-BE49-F238E27FC236}">
                <a16:creationId xmlns:a16="http://schemas.microsoft.com/office/drawing/2014/main" id="{B3AADDC0-995B-9D1E-3B23-98D216DF4C9E}"/>
              </a:ext>
            </a:extLst>
          </p:cNvPr>
          <p:cNvSpPr>
            <a:spLocks noGrp="1"/>
          </p:cNvSpPr>
          <p:nvPr>
            <p:ph idx="1"/>
          </p:nvPr>
        </p:nvSpPr>
        <p:spPr>
          <a:xfrm>
            <a:off x="838200" y="1721122"/>
            <a:ext cx="10515600" cy="4351338"/>
          </a:xfrm>
        </p:spPr>
        <p:txBody>
          <a:bodyPr>
            <a:normAutofit/>
          </a:bodyPr>
          <a:lstStyle/>
          <a:p>
            <a:r>
              <a:rPr lang="en-US" dirty="0"/>
              <a:t>Review Improvement Partnerships (IPs, National Improvement Partnership Network, and VCHIP general approach</a:t>
            </a:r>
          </a:p>
          <a:p>
            <a:r>
              <a:rPr lang="en-US" dirty="0"/>
              <a:t>Discuss Roles and Value of IPs for: </a:t>
            </a:r>
          </a:p>
          <a:p>
            <a:pPr lvl="1"/>
            <a:r>
              <a:rPr lang="en-US" dirty="0"/>
              <a:t>Family and Child Health public health divisions and human service agencies </a:t>
            </a:r>
          </a:p>
          <a:p>
            <a:pPr lvl="1"/>
            <a:r>
              <a:rPr lang="en-US" b="1" dirty="0"/>
              <a:t>Medicaid and other insurers </a:t>
            </a:r>
          </a:p>
          <a:p>
            <a:pPr lvl="1"/>
            <a:r>
              <a:rPr lang="en-US" dirty="0"/>
              <a:t>American Academy of Pediatrics state chapter and other professional organizations) leadership </a:t>
            </a:r>
          </a:p>
          <a:p>
            <a:pPr lvl="1"/>
            <a:r>
              <a:rPr lang="en-US" dirty="0"/>
              <a:t>Academic medical center / children’s hospitals</a:t>
            </a:r>
          </a:p>
          <a:p>
            <a:r>
              <a:rPr lang="en-US" dirty="0"/>
              <a:t>Provide Examples of our Work with Help Me Grow</a:t>
            </a:r>
          </a:p>
          <a:p>
            <a:pPr marL="457200" lvl="1" indent="0">
              <a:buNone/>
            </a:pPr>
            <a:endParaRPr lang="en-US" dirty="0"/>
          </a:p>
        </p:txBody>
      </p:sp>
    </p:spTree>
    <p:extLst>
      <p:ext uri="{BB962C8B-B14F-4D97-AF65-F5344CB8AC3E}">
        <p14:creationId xmlns:p14="http://schemas.microsoft.com/office/powerpoint/2010/main" val="2317952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503227"/>
            <a:ext cx="10648250" cy="519678"/>
          </a:xfrm>
        </p:spPr>
        <p:txBody>
          <a:bodyPr/>
          <a:lstStyle/>
          <a:p>
            <a:r>
              <a:rPr lang="en-US" dirty="0" smtClean="0">
                <a:latin typeface="+mj-lt"/>
              </a:rPr>
              <a:t>Other Opportunities &amp; Capacity-Building Resources</a:t>
            </a:r>
            <a:endParaRPr lang="en-US"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5</a:t>
            </a:fld>
            <a:endParaRPr lang="en-US" dirty="0"/>
          </a:p>
        </p:txBody>
      </p:sp>
      <p:sp>
        <p:nvSpPr>
          <p:cNvPr id="4" name="Text Placeholder 3"/>
          <p:cNvSpPr>
            <a:spLocks noGrp="1"/>
          </p:cNvSpPr>
          <p:nvPr>
            <p:ph type="body" sz="quarter" idx="13"/>
          </p:nvPr>
        </p:nvSpPr>
        <p:spPr>
          <a:xfrm>
            <a:off x="836613" y="1361847"/>
            <a:ext cx="10514839" cy="5307496"/>
          </a:xfrm>
        </p:spPr>
        <p:txBody>
          <a:bodyPr>
            <a:normAutofit fontScale="92500" lnSpcReduction="10000"/>
          </a:bodyPr>
          <a:lstStyle/>
          <a:p>
            <a:pPr marL="0" indent="0" algn="ctr">
              <a:buNone/>
            </a:pPr>
            <a:r>
              <a:rPr lang="en-US" dirty="0">
                <a:solidFill>
                  <a:srgbClr val="548FD6"/>
                </a:solidFill>
              </a:rPr>
              <a:t>We Need Your </a:t>
            </a:r>
            <a:r>
              <a:rPr lang="en-US" dirty="0" smtClean="0">
                <a:solidFill>
                  <a:srgbClr val="548FD6"/>
                </a:solidFill>
              </a:rPr>
              <a:t>Input</a:t>
            </a:r>
            <a:r>
              <a:rPr lang="en-US" dirty="0" smtClean="0">
                <a:solidFill>
                  <a:srgbClr val="24A1A8"/>
                </a:solidFill>
              </a:rPr>
              <a:t/>
            </a:r>
            <a:br>
              <a:rPr lang="en-US" dirty="0" smtClean="0">
                <a:solidFill>
                  <a:srgbClr val="24A1A8"/>
                </a:solidFill>
              </a:rPr>
            </a:br>
            <a:r>
              <a:rPr lang="en-US" dirty="0" smtClean="0">
                <a:solidFill>
                  <a:srgbClr val="24A1A8"/>
                </a:solidFill>
              </a:rPr>
              <a:t>What </a:t>
            </a:r>
            <a:r>
              <a:rPr lang="en-US" dirty="0">
                <a:solidFill>
                  <a:srgbClr val="24A1A8"/>
                </a:solidFill>
              </a:rPr>
              <a:t>Makes You Most </a:t>
            </a:r>
            <a:r>
              <a:rPr lang="en-US" b="1" dirty="0">
                <a:solidFill>
                  <a:srgbClr val="24A1A8"/>
                </a:solidFill>
              </a:rPr>
              <a:t>Engaged</a:t>
            </a:r>
            <a:r>
              <a:rPr lang="en-US" dirty="0">
                <a:solidFill>
                  <a:srgbClr val="24A1A8"/>
                </a:solidFill>
              </a:rPr>
              <a:t> as a </a:t>
            </a:r>
            <a:r>
              <a:rPr lang="en-US" dirty="0" smtClean="0">
                <a:solidFill>
                  <a:srgbClr val="24A1A8"/>
                </a:solidFill>
              </a:rPr>
              <a:t/>
            </a:r>
            <a:br>
              <a:rPr lang="en-US" dirty="0" smtClean="0">
                <a:solidFill>
                  <a:srgbClr val="24A1A8"/>
                </a:solidFill>
              </a:rPr>
            </a:br>
            <a:r>
              <a:rPr lang="en-US" dirty="0" smtClean="0">
                <a:solidFill>
                  <a:srgbClr val="24A1A8"/>
                </a:solidFill>
              </a:rPr>
              <a:t>Member </a:t>
            </a:r>
            <a:r>
              <a:rPr lang="en-US" dirty="0">
                <a:solidFill>
                  <a:srgbClr val="24A1A8"/>
                </a:solidFill>
              </a:rPr>
              <a:t>of the Help Me Grow National Affiliate </a:t>
            </a:r>
            <a:r>
              <a:rPr lang="en-US" dirty="0" smtClean="0">
                <a:solidFill>
                  <a:srgbClr val="24A1A8"/>
                </a:solidFill>
              </a:rPr>
              <a:t>Network?</a:t>
            </a:r>
          </a:p>
          <a:p>
            <a:pPr marL="0" indent="0">
              <a:buNone/>
            </a:pPr>
            <a:r>
              <a:rPr lang="en-US" sz="1900" dirty="0">
                <a:solidFill>
                  <a:srgbClr val="E19D39"/>
                </a:solidFill>
              </a:rPr>
              <a:t/>
            </a:r>
            <a:br>
              <a:rPr lang="en-US" sz="1900" dirty="0">
                <a:solidFill>
                  <a:srgbClr val="E19D39"/>
                </a:solidFill>
              </a:rPr>
            </a:br>
            <a:r>
              <a:rPr lang="en-US" sz="1900" dirty="0" smtClean="0">
                <a:solidFill>
                  <a:srgbClr val="E19D39"/>
                </a:solidFill>
              </a:rPr>
              <a:t>HMG National Network Relations</a:t>
            </a:r>
            <a:endParaRPr lang="en-US" sz="1900" cap="all" dirty="0" smtClean="0">
              <a:solidFill>
                <a:srgbClr val="24A1A8"/>
              </a:solidFill>
            </a:endParaRPr>
          </a:p>
          <a:p>
            <a:pPr lvl="1" algn="just">
              <a:lnSpc>
                <a:spcPct val="100000"/>
              </a:lnSpc>
              <a:spcBef>
                <a:spcPts val="0"/>
              </a:spcBef>
            </a:pPr>
            <a:r>
              <a:rPr lang="en-US" sz="1700" dirty="0" smtClean="0">
                <a:solidFill>
                  <a:srgbClr val="000000"/>
                </a:solidFill>
              </a:rPr>
              <a:t>How </a:t>
            </a:r>
            <a:r>
              <a:rPr lang="en-US" sz="1700" dirty="0">
                <a:solidFill>
                  <a:srgbClr val="000000"/>
                </a:solidFill>
              </a:rPr>
              <a:t>easy </a:t>
            </a:r>
            <a:r>
              <a:rPr lang="en-US" sz="1700" dirty="0" smtClean="0">
                <a:solidFill>
                  <a:srgbClr val="000000"/>
                </a:solidFill>
              </a:rPr>
              <a:t>is it to </a:t>
            </a:r>
            <a:r>
              <a:rPr lang="en-US" sz="1700" dirty="0">
                <a:solidFill>
                  <a:srgbClr val="000000"/>
                </a:solidFill>
              </a:rPr>
              <a:t>access support and </a:t>
            </a:r>
            <a:r>
              <a:rPr lang="en-US" sz="1700" dirty="0" smtClean="0">
                <a:solidFill>
                  <a:srgbClr val="000000"/>
                </a:solidFill>
              </a:rPr>
              <a:t>information?</a:t>
            </a:r>
            <a:endParaRPr lang="en-US" sz="1700" dirty="0">
              <a:solidFill>
                <a:srgbClr val="757575"/>
              </a:solidFill>
            </a:endParaRPr>
          </a:p>
          <a:p>
            <a:pPr lvl="1" algn="just">
              <a:lnSpc>
                <a:spcPct val="100000"/>
              </a:lnSpc>
              <a:spcBef>
                <a:spcPts val="0"/>
              </a:spcBef>
              <a:buFont typeface="Arial" panose="020B0604020202020204" pitchFamily="34" charset="0"/>
              <a:buChar char="•"/>
            </a:pPr>
            <a:r>
              <a:rPr lang="en-US" sz="1700" dirty="0">
                <a:solidFill>
                  <a:srgbClr val="000000"/>
                </a:solidFill>
              </a:rPr>
              <a:t>How connected </a:t>
            </a:r>
            <a:r>
              <a:rPr lang="en-US" sz="1700" dirty="0" smtClean="0">
                <a:solidFill>
                  <a:srgbClr val="000000"/>
                </a:solidFill>
              </a:rPr>
              <a:t>do you </a:t>
            </a:r>
            <a:r>
              <a:rPr lang="en-US" sz="1700" dirty="0">
                <a:solidFill>
                  <a:srgbClr val="000000"/>
                </a:solidFill>
              </a:rPr>
              <a:t>feel to other affiliates, National Center staff, and the HMG Network as a </a:t>
            </a:r>
            <a:r>
              <a:rPr lang="en-US" sz="1700" dirty="0" smtClean="0">
                <a:solidFill>
                  <a:srgbClr val="000000"/>
                </a:solidFill>
              </a:rPr>
              <a:t>whole?</a:t>
            </a:r>
            <a:endParaRPr lang="en-US" sz="1700" dirty="0">
              <a:solidFill>
                <a:srgbClr val="757575"/>
              </a:solidFill>
            </a:endParaRPr>
          </a:p>
          <a:p>
            <a:pPr lvl="1" algn="just">
              <a:lnSpc>
                <a:spcPct val="100000"/>
              </a:lnSpc>
              <a:spcBef>
                <a:spcPts val="0"/>
              </a:spcBef>
              <a:buFont typeface="Arial" panose="020B0604020202020204" pitchFamily="34" charset="0"/>
              <a:buChar char="•"/>
            </a:pPr>
            <a:r>
              <a:rPr lang="en-US" sz="1700" dirty="0">
                <a:solidFill>
                  <a:srgbClr val="000000"/>
                </a:solidFill>
              </a:rPr>
              <a:t>How </a:t>
            </a:r>
            <a:r>
              <a:rPr lang="en-US" sz="1700" dirty="0" smtClean="0">
                <a:solidFill>
                  <a:srgbClr val="000000"/>
                </a:solidFill>
              </a:rPr>
              <a:t>included do </a:t>
            </a:r>
            <a:r>
              <a:rPr lang="en-US" sz="1700" dirty="0">
                <a:solidFill>
                  <a:srgbClr val="000000"/>
                </a:solidFill>
              </a:rPr>
              <a:t>you feel as part of the HMG </a:t>
            </a:r>
            <a:r>
              <a:rPr lang="en-US" sz="1700" dirty="0" smtClean="0">
                <a:solidFill>
                  <a:srgbClr val="000000"/>
                </a:solidFill>
              </a:rPr>
              <a:t>Network?</a:t>
            </a:r>
            <a:endParaRPr lang="en-US" sz="1700" dirty="0">
              <a:solidFill>
                <a:srgbClr val="757575"/>
              </a:solidFill>
            </a:endParaRPr>
          </a:p>
          <a:p>
            <a:pPr lvl="1" algn="just">
              <a:lnSpc>
                <a:spcPct val="100000"/>
              </a:lnSpc>
              <a:spcBef>
                <a:spcPts val="0"/>
              </a:spcBef>
              <a:buFont typeface="Arial" panose="020B0604020202020204" pitchFamily="34" charset="0"/>
              <a:buChar char="•"/>
            </a:pPr>
            <a:r>
              <a:rPr lang="en-US" sz="1700" dirty="0">
                <a:solidFill>
                  <a:srgbClr val="000000"/>
                </a:solidFill>
              </a:rPr>
              <a:t>How </a:t>
            </a:r>
            <a:r>
              <a:rPr lang="en-US" sz="1700" dirty="0" smtClean="0">
                <a:solidFill>
                  <a:srgbClr val="000000"/>
                </a:solidFill>
              </a:rPr>
              <a:t>do you feel your </a:t>
            </a:r>
            <a:r>
              <a:rPr lang="en-US" sz="1700" dirty="0">
                <a:solidFill>
                  <a:srgbClr val="000000"/>
                </a:solidFill>
              </a:rPr>
              <a:t>voice and expertise are heard and </a:t>
            </a:r>
            <a:r>
              <a:rPr lang="en-US" sz="1700" dirty="0" smtClean="0">
                <a:solidFill>
                  <a:srgbClr val="000000"/>
                </a:solidFill>
              </a:rPr>
              <a:t>valued?</a:t>
            </a:r>
            <a:endParaRPr lang="en-US" sz="1700" dirty="0" smtClean="0">
              <a:solidFill>
                <a:srgbClr val="757575"/>
              </a:solidFill>
            </a:endParaRPr>
          </a:p>
          <a:p>
            <a:pPr marL="0" marR="0" indent="0" algn="ctr">
              <a:lnSpc>
                <a:spcPct val="107000"/>
              </a:lnSpc>
              <a:spcBef>
                <a:spcPts val="0"/>
              </a:spcBef>
              <a:spcAft>
                <a:spcPts val="800"/>
              </a:spcAft>
              <a:buNone/>
            </a:pPr>
            <a:endParaRPr lang="en-US" sz="2000" dirty="0" smtClean="0">
              <a:solidFill>
                <a:srgbClr val="E19D39"/>
              </a:solidFill>
            </a:endParaRPr>
          </a:p>
          <a:p>
            <a:pPr marL="0" marR="0" indent="0">
              <a:lnSpc>
                <a:spcPct val="107000"/>
              </a:lnSpc>
              <a:spcBef>
                <a:spcPts val="0"/>
              </a:spcBef>
              <a:spcAft>
                <a:spcPts val="800"/>
              </a:spcAft>
              <a:buNone/>
            </a:pPr>
            <a:r>
              <a:rPr lang="en-US" sz="2000" dirty="0" smtClean="0">
                <a:solidFill>
                  <a:srgbClr val="E19D39"/>
                </a:solidFill>
              </a:rPr>
              <a:t>You can participate in any or all of the following ways: </a:t>
            </a:r>
          </a:p>
          <a:p>
            <a:pPr marL="0" marR="0" indent="0" algn="ctr">
              <a:lnSpc>
                <a:spcPct val="107000"/>
              </a:lnSpc>
              <a:spcBef>
                <a:spcPts val="0"/>
              </a:spcBef>
              <a:spcAft>
                <a:spcPts val="800"/>
              </a:spcAft>
              <a:buNone/>
            </a:pPr>
            <a:r>
              <a:rPr lang="en-US" sz="1700" dirty="0" smtClean="0">
                <a:solidFill>
                  <a:srgbClr val="757575"/>
                </a:solidFill>
              </a:rPr>
              <a:t> </a:t>
            </a:r>
            <a:r>
              <a:rPr lang="en-US" sz="1700" b="1" u="sng" dirty="0" smtClean="0">
                <a:solidFill>
                  <a:srgbClr val="24A1A8"/>
                </a:solidFill>
                <a:ea typeface="Calibri" panose="020F0502020204030204" pitchFamily="34" charset="0"/>
                <a:cs typeface="Times New Roman" panose="02020603050405020304" pitchFamily="18" charset="0"/>
                <a:hlinkClick r:id="rId2"/>
              </a:rPr>
              <a:t>Schedule a 30-minute </a:t>
            </a:r>
            <a:r>
              <a:rPr lang="en-US" sz="1700" b="1" u="sng" dirty="0">
                <a:solidFill>
                  <a:srgbClr val="24A1A8"/>
                </a:solidFill>
                <a:ea typeface="Calibri" panose="020F0502020204030204" pitchFamily="34" charset="0"/>
                <a:cs typeface="Times New Roman" panose="02020603050405020304" pitchFamily="18" charset="0"/>
                <a:hlinkClick r:id="rId2"/>
              </a:rPr>
              <a:t>c</a:t>
            </a:r>
            <a:r>
              <a:rPr lang="en-US" sz="1700" b="1" u="sng" dirty="0" smtClean="0">
                <a:solidFill>
                  <a:srgbClr val="24A1A8"/>
                </a:solidFill>
                <a:ea typeface="Calibri" panose="020F0502020204030204" pitchFamily="34" charset="0"/>
                <a:cs typeface="Times New Roman" panose="02020603050405020304" pitchFamily="18" charset="0"/>
                <a:hlinkClick r:id="rId2"/>
              </a:rPr>
              <a:t>onversation</a:t>
            </a: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b="1" u="sng" dirty="0" smtClean="0">
                <a:solidFill>
                  <a:srgbClr val="24A1A8"/>
                </a:solidFill>
                <a:ea typeface="Calibri" panose="020F0502020204030204" pitchFamily="34" charset="0"/>
                <a:cs typeface="Times New Roman" panose="02020603050405020304" pitchFamily="18" charset="0"/>
                <a:hlinkClick r:id="rId3"/>
              </a:rPr>
              <a:t>Take this survey for </a:t>
            </a:r>
            <a:r>
              <a:rPr lang="en-US" sz="1700" b="1" u="sng" dirty="0">
                <a:solidFill>
                  <a:srgbClr val="24A1A8"/>
                </a:solidFill>
                <a:ea typeface="Calibri" panose="020F0502020204030204" pitchFamily="34" charset="0"/>
                <a:cs typeface="Times New Roman" panose="02020603050405020304" pitchFamily="18" charset="0"/>
                <a:hlinkClick r:id="rId3"/>
              </a:rPr>
              <a:t>s</a:t>
            </a:r>
            <a:r>
              <a:rPr lang="en-US" sz="1700" b="1" u="sng" dirty="0" smtClean="0">
                <a:solidFill>
                  <a:srgbClr val="24A1A8"/>
                </a:solidFill>
                <a:ea typeface="Calibri" panose="020F0502020204030204" pitchFamily="34" charset="0"/>
                <a:cs typeface="Times New Roman" panose="02020603050405020304" pitchFamily="18" charset="0"/>
                <a:hlinkClick r:id="rId3"/>
              </a:rPr>
              <a:t>tate leads</a:t>
            </a: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dirty="0" smtClean="0">
                <a:solidFill>
                  <a:srgbClr val="000000"/>
                </a:solidFill>
                <a:ea typeface="Calibri" panose="020F0502020204030204" pitchFamily="34" charset="0"/>
                <a:cs typeface="Times New Roman" panose="02020603050405020304" pitchFamily="18" charset="0"/>
              </a:rPr>
              <a:t>Register for a Listening Session (make sure to pick the one that’s right for you)</a:t>
            </a: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b="1" u="sng" dirty="0" smtClean="0">
                <a:solidFill>
                  <a:srgbClr val="24A1A8"/>
                </a:solidFill>
                <a:ea typeface="Calibri" panose="020F0502020204030204" pitchFamily="34" charset="0"/>
                <a:cs typeface="Times New Roman" panose="02020603050405020304" pitchFamily="18" charset="0"/>
                <a:hlinkClick r:id="rId4"/>
              </a:rPr>
              <a:t>State leads of single-system </a:t>
            </a:r>
            <a:r>
              <a:rPr lang="en-US" sz="1700" b="1" u="sng" dirty="0">
                <a:solidFill>
                  <a:srgbClr val="24A1A8"/>
                </a:solidFill>
                <a:ea typeface="Calibri" panose="020F0502020204030204" pitchFamily="34" charset="0"/>
                <a:cs typeface="Times New Roman" panose="02020603050405020304" pitchFamily="18" charset="0"/>
                <a:hlinkClick r:id="rId4"/>
              </a:rPr>
              <a:t>s</a:t>
            </a:r>
            <a:r>
              <a:rPr lang="en-US" sz="1700" b="1" u="sng" dirty="0" smtClean="0">
                <a:solidFill>
                  <a:srgbClr val="24A1A8"/>
                </a:solidFill>
                <a:ea typeface="Calibri" panose="020F0502020204030204" pitchFamily="34" charset="0"/>
                <a:cs typeface="Times New Roman" panose="02020603050405020304" pitchFamily="18" charset="0"/>
                <a:hlinkClick r:id="rId4"/>
              </a:rPr>
              <a:t>tates option 1 - June 15</a:t>
            </a: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b="1" u="sng" dirty="0" smtClean="0">
                <a:solidFill>
                  <a:srgbClr val="24A1A8"/>
                </a:solidFill>
                <a:ea typeface="Calibri" panose="020F0502020204030204" pitchFamily="34" charset="0"/>
                <a:cs typeface="Times New Roman" panose="02020603050405020304" pitchFamily="18" charset="0"/>
                <a:hlinkClick r:id="rId5"/>
              </a:rPr>
              <a:t>State leads of single-system states option 2 - June 19</a:t>
            </a: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b="1" u="sng" dirty="0" smtClean="0">
                <a:solidFill>
                  <a:srgbClr val="24A1A8"/>
                </a:solidFill>
                <a:ea typeface="Calibri" panose="020F0502020204030204" pitchFamily="34" charset="0"/>
                <a:cs typeface="Times New Roman" panose="02020603050405020304" pitchFamily="18" charset="0"/>
                <a:hlinkClick r:id="rId6"/>
              </a:rPr>
              <a:t>State leads of single-System states option 3 - June 21</a:t>
            </a:r>
            <a:r>
              <a:rPr lang="en-US" sz="1700" dirty="0" smtClean="0">
                <a:solidFill>
                  <a:srgbClr val="757575"/>
                </a:solidFill>
                <a:ea typeface="Calibri" panose="020F0502020204030204" pitchFamily="34" charset="0"/>
                <a:cs typeface="Times New Roman" panose="02020603050405020304" pitchFamily="18" charset="0"/>
              </a:rPr>
              <a:t/>
            </a:r>
            <a:br>
              <a:rPr lang="en-US" sz="1700" dirty="0" smtClean="0">
                <a:solidFill>
                  <a:srgbClr val="757575"/>
                </a:solidFill>
                <a:ea typeface="Calibri" panose="020F0502020204030204" pitchFamily="34" charset="0"/>
                <a:cs typeface="Times New Roman" panose="02020603050405020304" pitchFamily="18" charset="0"/>
              </a:rPr>
            </a:br>
            <a:r>
              <a:rPr lang="en-US" sz="1700" dirty="0" smtClean="0">
                <a:solidFill>
                  <a:srgbClr val="000000"/>
                </a:solidFill>
                <a:ea typeface="Calibri" panose="020F0502020204030204" pitchFamily="34" charset="0"/>
                <a:cs typeface="Times New Roman" panose="02020603050405020304" pitchFamily="18" charset="0"/>
              </a:rPr>
              <a:t>*Listening session date for multi-system state leads is being determined by Doodle poll</a:t>
            </a:r>
            <a:endParaRPr lang="en-US" sz="1700" dirty="0" smtClean="0">
              <a:ea typeface="Calibri" panose="020F0502020204030204" pitchFamily="34" charset="0"/>
              <a:cs typeface="Times New Roman" panose="02020603050405020304" pitchFamily="18" charset="0"/>
            </a:endParaRPr>
          </a:p>
        </p:txBody>
      </p:sp>
      <p:sp>
        <p:nvSpPr>
          <p:cNvPr id="10" name="TextBox 9"/>
          <p:cNvSpPr txBox="1"/>
          <p:nvPr/>
        </p:nvSpPr>
        <p:spPr>
          <a:xfrm>
            <a:off x="9341025" y="3991525"/>
            <a:ext cx="2497069" cy="1200329"/>
          </a:xfrm>
          <a:prstGeom prst="rect">
            <a:avLst/>
          </a:prstGeom>
          <a:noFill/>
        </p:spPr>
        <p:txBody>
          <a:bodyPr wrap="square" rtlCol="0">
            <a:spAutoFit/>
          </a:bodyPr>
          <a:lstStyle/>
          <a:p>
            <a:r>
              <a:rPr lang="en-US" dirty="0" smtClean="0"/>
              <a:t>All anonymous, no HMG National Center staff present, all data comes to us in the aggregate!</a:t>
            </a:r>
            <a:endParaRPr lang="en-US" dirty="0"/>
          </a:p>
        </p:txBody>
      </p:sp>
      <p:cxnSp>
        <p:nvCxnSpPr>
          <p:cNvPr id="12" name="Straight Arrow Connector 11"/>
          <p:cNvCxnSpPr/>
          <p:nvPr/>
        </p:nvCxnSpPr>
        <p:spPr>
          <a:xfrm flipH="1" flipV="1">
            <a:off x="6301409" y="4323709"/>
            <a:ext cx="2951922" cy="267981"/>
          </a:xfrm>
          <a:prstGeom prst="straightConnector1">
            <a:avLst/>
          </a:prstGeom>
          <a:ln>
            <a:solidFill>
              <a:srgbClr val="D86036"/>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2373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09A9-07BB-20BB-55DA-4ED94BC5D753}"/>
              </a:ext>
            </a:extLst>
          </p:cNvPr>
          <p:cNvSpPr>
            <a:spLocks noGrp="1"/>
          </p:cNvSpPr>
          <p:nvPr>
            <p:ph type="title"/>
          </p:nvPr>
        </p:nvSpPr>
        <p:spPr>
          <a:xfrm>
            <a:off x="106681" y="122758"/>
            <a:ext cx="10515600" cy="1325563"/>
          </a:xfrm>
        </p:spPr>
        <p:txBody>
          <a:bodyPr vert="horz" lIns="91440" tIns="45720" rIns="91440" bIns="45720" rtlCol="0" anchor="ctr">
            <a:normAutofit/>
          </a:bodyPr>
          <a:lstStyle/>
          <a:p>
            <a:r>
              <a:rPr lang="en-US" sz="4000" dirty="0">
                <a:latin typeface="+mn-lt"/>
              </a:rPr>
              <a:t>Vermont’s Story</a:t>
            </a:r>
          </a:p>
        </p:txBody>
      </p:sp>
      <p:sp>
        <p:nvSpPr>
          <p:cNvPr id="3" name="Content Placeholder 2">
            <a:extLst>
              <a:ext uri="{FF2B5EF4-FFF2-40B4-BE49-F238E27FC236}">
                <a16:creationId xmlns:a16="http://schemas.microsoft.com/office/drawing/2014/main" id="{B3AADDC0-995B-9D1E-3B23-98D216DF4C9E}"/>
              </a:ext>
            </a:extLst>
          </p:cNvPr>
          <p:cNvSpPr>
            <a:spLocks noGrp="1"/>
          </p:cNvSpPr>
          <p:nvPr>
            <p:ph idx="1"/>
          </p:nvPr>
        </p:nvSpPr>
        <p:spPr>
          <a:xfrm>
            <a:off x="838200" y="1721122"/>
            <a:ext cx="10515600" cy="4351338"/>
          </a:xfrm>
        </p:spPr>
        <p:txBody>
          <a:bodyPr>
            <a:normAutofit/>
          </a:bodyPr>
          <a:lstStyle/>
          <a:p>
            <a:r>
              <a:rPr lang="en-US" dirty="0"/>
              <a:t>Review Improvement Partnerships (IPs, National Improvement Partnership Network, and VCHIP general approach</a:t>
            </a:r>
          </a:p>
          <a:p>
            <a:r>
              <a:rPr lang="en-US" dirty="0"/>
              <a:t>Discuss Roles and Value of IPs for: </a:t>
            </a:r>
          </a:p>
          <a:p>
            <a:pPr lvl="1"/>
            <a:r>
              <a:rPr lang="en-US" dirty="0"/>
              <a:t>Family and Child Health public health divisions and human service agencies </a:t>
            </a:r>
          </a:p>
          <a:p>
            <a:pPr lvl="1"/>
            <a:r>
              <a:rPr lang="en-US" b="1" dirty="0"/>
              <a:t>Medicaid and other insurers </a:t>
            </a:r>
          </a:p>
          <a:p>
            <a:pPr lvl="1"/>
            <a:r>
              <a:rPr lang="en-US" dirty="0"/>
              <a:t>American Academy of Pediatrics state chapter and other professional organizations) leadership </a:t>
            </a:r>
          </a:p>
          <a:p>
            <a:pPr lvl="1"/>
            <a:r>
              <a:rPr lang="en-US" dirty="0"/>
              <a:t>Academic medical center / children’s hospitals</a:t>
            </a:r>
          </a:p>
          <a:p>
            <a:r>
              <a:rPr lang="en-US" dirty="0"/>
              <a:t>Provide Examples of our Work with Help Me Grow</a:t>
            </a:r>
          </a:p>
          <a:p>
            <a:pPr marL="457200" lvl="1" indent="0">
              <a:buNone/>
            </a:pPr>
            <a:endParaRPr lang="en-US" dirty="0"/>
          </a:p>
        </p:txBody>
      </p:sp>
    </p:spTree>
    <p:extLst>
      <p:ext uri="{BB962C8B-B14F-4D97-AF65-F5344CB8AC3E}">
        <p14:creationId xmlns:p14="http://schemas.microsoft.com/office/powerpoint/2010/main" val="4805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A8E6FF4-EF74-43C7-BEBB-8DFBCEB64F30}"/>
              </a:ext>
            </a:extLst>
          </p:cNvPr>
          <p:cNvSpPr>
            <a:spLocks noGrp="1" noChangeArrowheads="1"/>
          </p:cNvSpPr>
          <p:nvPr>
            <p:ph type="title"/>
          </p:nvPr>
        </p:nvSpPr>
        <p:spPr>
          <a:xfrm>
            <a:off x="111420" y="396880"/>
            <a:ext cx="8229600" cy="868363"/>
          </a:xfrm>
        </p:spPr>
        <p:txBody>
          <a:bodyPr>
            <a:normAutofit/>
          </a:bodyPr>
          <a:lstStyle/>
          <a:p>
            <a:pPr eaLnBrk="1" hangingPunct="1"/>
            <a:r>
              <a:rPr lang="en-US" altLang="en-US" sz="4000" dirty="0">
                <a:latin typeface="+mn-lt"/>
              </a:rPr>
              <a:t>What is an Improvement Partnership?</a:t>
            </a:r>
          </a:p>
        </p:txBody>
      </p:sp>
      <p:sp>
        <p:nvSpPr>
          <p:cNvPr id="20483" name="Rectangle 3">
            <a:extLst>
              <a:ext uri="{FF2B5EF4-FFF2-40B4-BE49-F238E27FC236}">
                <a16:creationId xmlns:a16="http://schemas.microsoft.com/office/drawing/2014/main" id="{98C4922B-C1A8-4FCD-948A-7D6FF0306C02}"/>
              </a:ext>
            </a:extLst>
          </p:cNvPr>
          <p:cNvSpPr>
            <a:spLocks noGrp="1" noChangeArrowheads="1"/>
          </p:cNvSpPr>
          <p:nvPr>
            <p:ph idx="1"/>
          </p:nvPr>
        </p:nvSpPr>
        <p:spPr>
          <a:xfrm>
            <a:off x="552994" y="1677488"/>
            <a:ext cx="10846526" cy="4253049"/>
          </a:xfrm>
        </p:spPr>
        <p:txBody>
          <a:bodyPr>
            <a:normAutofit fontScale="85000" lnSpcReduction="20000"/>
          </a:bodyPr>
          <a:lstStyle/>
          <a:p>
            <a:r>
              <a:rPr lang="en-US" altLang="en-US" sz="3400" dirty="0"/>
              <a:t>“</a:t>
            </a:r>
            <a:r>
              <a:rPr lang="en-US" altLang="en-US" sz="3400" i="1" dirty="0"/>
              <a:t>…A </a:t>
            </a:r>
            <a:r>
              <a:rPr lang="en-US" altLang="en-US" sz="3400" i="1" dirty="0">
                <a:latin typeface="+mn-lt"/>
              </a:rPr>
              <a:t>durable, state or regional collaboration of public and private partners that uses measurement-based efforts and a systems approach to improve the quality of children’s health care…”</a:t>
            </a:r>
          </a:p>
          <a:p>
            <a:pPr lvl="1"/>
            <a:r>
              <a:rPr lang="en-US" altLang="en-US" sz="3000" dirty="0">
                <a:latin typeface="+mn-lt"/>
              </a:rPr>
              <a:t>Partners include:</a:t>
            </a:r>
          </a:p>
          <a:p>
            <a:pPr lvl="2"/>
            <a:r>
              <a:rPr lang="en-US" sz="2400" dirty="0"/>
              <a:t>State Medicaid agency;</a:t>
            </a:r>
          </a:p>
          <a:p>
            <a:pPr lvl="2"/>
            <a:r>
              <a:rPr lang="en-US" sz="2400" dirty="0"/>
              <a:t>State health department;</a:t>
            </a:r>
          </a:p>
          <a:p>
            <a:pPr lvl="2"/>
            <a:r>
              <a:rPr lang="en-US" sz="2400" dirty="0"/>
              <a:t>Local chapter of the American Academy of Pediatrics (AAP) and</a:t>
            </a:r>
          </a:p>
          <a:p>
            <a:pPr lvl="2"/>
            <a:r>
              <a:rPr lang="en-US" sz="2400" dirty="0"/>
              <a:t>At least one of the following</a:t>
            </a:r>
            <a:r>
              <a:rPr lang="en-US" sz="2800" dirty="0"/>
              <a:t>: </a:t>
            </a:r>
          </a:p>
          <a:p>
            <a:pPr lvl="3"/>
            <a:r>
              <a:rPr lang="en-US" sz="2400" dirty="0"/>
              <a:t>Academic institution</a:t>
            </a:r>
          </a:p>
          <a:p>
            <a:pPr lvl="3"/>
            <a:r>
              <a:rPr lang="en-US" sz="2400" dirty="0"/>
              <a:t>Children’s hospital</a:t>
            </a:r>
          </a:p>
          <a:p>
            <a:pPr lvl="3"/>
            <a:r>
              <a:rPr lang="en-US" sz="2400" dirty="0"/>
              <a:t>Healthcare delivery institution</a:t>
            </a:r>
          </a:p>
          <a:p>
            <a:r>
              <a:rPr lang="en-US" sz="3400" dirty="0"/>
              <a:t>Structure includes </a:t>
            </a:r>
            <a:r>
              <a:rPr lang="en-US" altLang="en-US" sz="3400" dirty="0">
                <a:latin typeface="+mn-lt"/>
              </a:rPr>
              <a:t>dedicated staff (e.g., QI coaches and measurement experts) who use rigorous, data-driven QI approaches</a:t>
            </a:r>
          </a:p>
          <a:p>
            <a:endParaRPr lang="en-US" sz="3600" dirty="0"/>
          </a:p>
          <a:p>
            <a:pPr lvl="1"/>
            <a:endParaRPr lang="en-US" altLang="en-US" sz="3000" dirty="0">
              <a:latin typeface="+mn-lt"/>
            </a:endParaRPr>
          </a:p>
          <a:p>
            <a:pPr eaLnBrk="1" hangingPunct="1"/>
            <a:endParaRPr lang="en-US" altLang="en-US" sz="3400" dirty="0"/>
          </a:p>
        </p:txBody>
      </p:sp>
    </p:spTree>
    <p:extLst>
      <p:ext uri="{BB962C8B-B14F-4D97-AF65-F5344CB8AC3E}">
        <p14:creationId xmlns:p14="http://schemas.microsoft.com/office/powerpoint/2010/main" val="28893380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16A2156F-2607-4D2B-B135-D27F698D2CB7}"/>
              </a:ext>
            </a:extLst>
          </p:cNvPr>
          <p:cNvSpPr>
            <a:spLocks noGrp="1" noChangeArrowheads="1"/>
          </p:cNvSpPr>
          <p:nvPr>
            <p:ph idx="1"/>
          </p:nvPr>
        </p:nvSpPr>
        <p:spPr>
          <a:xfrm>
            <a:off x="426721" y="1752600"/>
            <a:ext cx="11016342" cy="4343400"/>
          </a:xfrm>
        </p:spPr>
        <p:txBody>
          <a:bodyPr>
            <a:normAutofit/>
          </a:bodyPr>
          <a:lstStyle/>
          <a:p>
            <a:pPr>
              <a:spcBef>
                <a:spcPts val="400"/>
              </a:spcBef>
            </a:pPr>
            <a:r>
              <a:rPr lang="en-US" altLang="en-US" sz="3000" dirty="0">
                <a:latin typeface="+mn-lt"/>
              </a:rPr>
              <a:t>At the practice/clinician level</a:t>
            </a:r>
          </a:p>
          <a:p>
            <a:pPr lvl="1">
              <a:spcBef>
                <a:spcPts val="400"/>
              </a:spcBef>
              <a:buSzPct val="65000"/>
            </a:pPr>
            <a:r>
              <a:rPr lang="en-US" altLang="en-US" dirty="0">
                <a:latin typeface="+mn-lt"/>
              </a:rPr>
              <a:t>Coach clinicians and practice teams in measuring and improving care</a:t>
            </a:r>
          </a:p>
          <a:p>
            <a:pPr lvl="1">
              <a:spcBef>
                <a:spcPts val="400"/>
              </a:spcBef>
              <a:buSzPct val="65000"/>
            </a:pPr>
            <a:r>
              <a:rPr lang="en-US" altLang="en-US" dirty="0">
                <a:latin typeface="+mn-lt"/>
              </a:rPr>
              <a:t>Develop, test, and share tools, measures, and strategies </a:t>
            </a:r>
          </a:p>
          <a:p>
            <a:pPr lvl="1">
              <a:spcBef>
                <a:spcPts val="400"/>
              </a:spcBef>
              <a:buSzPct val="65000"/>
            </a:pPr>
            <a:r>
              <a:rPr lang="en-US" altLang="en-US" dirty="0">
                <a:latin typeface="+mn-lt"/>
              </a:rPr>
              <a:t>Connect clinicians with academic and systems experts</a:t>
            </a:r>
          </a:p>
          <a:p>
            <a:pPr lvl="1">
              <a:spcBef>
                <a:spcPts val="400"/>
              </a:spcBef>
              <a:buSzPct val="65000"/>
            </a:pPr>
            <a:r>
              <a:rPr lang="en-US" altLang="en-US" dirty="0">
                <a:latin typeface="+mn-lt"/>
              </a:rPr>
              <a:t>Support practices/clinicians in meeting regulatory and certification requirements</a:t>
            </a:r>
          </a:p>
          <a:p>
            <a:pPr>
              <a:spcBef>
                <a:spcPts val="400"/>
              </a:spcBef>
            </a:pPr>
            <a:r>
              <a:rPr lang="en-US" altLang="en-US" dirty="0">
                <a:latin typeface="+mn-lt"/>
              </a:rPr>
              <a:t>At the state and system levels</a:t>
            </a:r>
          </a:p>
          <a:p>
            <a:pPr lvl="1">
              <a:spcBef>
                <a:spcPts val="400"/>
              </a:spcBef>
              <a:buSzPct val="65000"/>
            </a:pPr>
            <a:r>
              <a:rPr lang="en-US" altLang="en-US" dirty="0">
                <a:latin typeface="+mn-lt"/>
              </a:rPr>
              <a:t>Provide access to clinical practices; engage clinicians in public health aims</a:t>
            </a:r>
          </a:p>
          <a:p>
            <a:pPr lvl="1">
              <a:spcBef>
                <a:spcPts val="400"/>
              </a:spcBef>
              <a:buSzPct val="65000"/>
            </a:pPr>
            <a:r>
              <a:rPr lang="en-US" altLang="en-US" dirty="0">
                <a:latin typeface="+mn-lt"/>
              </a:rPr>
              <a:t>Serve as a convener and “honest broker” for interested organizations and entities; engage reluctant stakeholders</a:t>
            </a:r>
          </a:p>
          <a:p>
            <a:pPr lvl="1">
              <a:spcBef>
                <a:spcPts val="400"/>
              </a:spcBef>
              <a:buSzPct val="65000"/>
            </a:pPr>
            <a:r>
              <a:rPr lang="en-US" altLang="en-US" dirty="0">
                <a:latin typeface="+mn-lt"/>
              </a:rPr>
              <a:t>Spread successful approaches statewide </a:t>
            </a:r>
          </a:p>
          <a:p>
            <a:pPr lvl="1">
              <a:spcBef>
                <a:spcPts val="400"/>
              </a:spcBef>
              <a:buSzPct val="65000"/>
            </a:pPr>
            <a:r>
              <a:rPr lang="en-US" altLang="en-US" dirty="0">
                <a:latin typeface="+mn-lt"/>
              </a:rPr>
              <a:t>Inform policy</a:t>
            </a:r>
          </a:p>
        </p:txBody>
      </p:sp>
      <p:sp>
        <p:nvSpPr>
          <p:cNvPr id="24579" name="Rectangle 2">
            <a:extLst>
              <a:ext uri="{FF2B5EF4-FFF2-40B4-BE49-F238E27FC236}">
                <a16:creationId xmlns:a16="http://schemas.microsoft.com/office/drawing/2014/main" id="{B047F843-9FF1-4471-966E-6832AC0F17E5}"/>
              </a:ext>
            </a:extLst>
          </p:cNvPr>
          <p:cNvSpPr>
            <a:spLocks noGrp="1" noChangeArrowheads="1"/>
          </p:cNvSpPr>
          <p:nvPr>
            <p:ph type="title"/>
          </p:nvPr>
        </p:nvSpPr>
        <p:spPr>
          <a:xfrm>
            <a:off x="118791" y="404018"/>
            <a:ext cx="8901112" cy="715963"/>
          </a:xfrm>
        </p:spPr>
        <p:txBody>
          <a:bodyPr vert="horz" lIns="91440" tIns="45720" rIns="91440" bIns="45720" rtlCol="0" anchor="ctr">
            <a:normAutofit/>
          </a:bodyPr>
          <a:lstStyle/>
          <a:p>
            <a:r>
              <a:rPr lang="en-US" altLang="en-US" sz="4000" dirty="0">
                <a:latin typeface="+mn-lt"/>
              </a:rPr>
              <a:t>What do Improvement Partnerships do?</a:t>
            </a:r>
          </a:p>
        </p:txBody>
      </p:sp>
    </p:spTree>
    <p:extLst>
      <p:ext uri="{BB962C8B-B14F-4D97-AF65-F5344CB8AC3E}">
        <p14:creationId xmlns:p14="http://schemas.microsoft.com/office/powerpoint/2010/main" val="42654800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CDB9F0-3344-3086-4034-9DE49DA7F2D8}"/>
              </a:ext>
            </a:extLst>
          </p:cNvPr>
          <p:cNvSpPr>
            <a:spLocks noGrp="1"/>
          </p:cNvSpPr>
          <p:nvPr>
            <p:ph type="sldNum" sz="quarter" idx="4294967295"/>
          </p:nvPr>
        </p:nvSpPr>
        <p:spPr>
          <a:xfrm>
            <a:off x="8610600" y="63563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0DBD16-8F52-45AC-8998-73485FE4613D}"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descr="A map of the united states&#10;&#10;Description automatically generated">
            <a:extLst>
              <a:ext uri="{FF2B5EF4-FFF2-40B4-BE49-F238E27FC236}">
                <a16:creationId xmlns:a16="http://schemas.microsoft.com/office/drawing/2014/main" id="{CECB8762-C0FD-715C-7566-D9A783CF4B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56" b="3141"/>
          <a:stretch/>
        </p:blipFill>
        <p:spPr>
          <a:xfrm>
            <a:off x="2187648" y="1490822"/>
            <a:ext cx="7435323" cy="5153817"/>
          </a:xfrm>
          <a:prstGeom prst="rect">
            <a:avLst/>
          </a:prstGeom>
        </p:spPr>
      </p:pic>
      <p:sp>
        <p:nvSpPr>
          <p:cNvPr id="2" name="Title 1">
            <a:extLst>
              <a:ext uri="{FF2B5EF4-FFF2-40B4-BE49-F238E27FC236}">
                <a16:creationId xmlns:a16="http://schemas.microsoft.com/office/drawing/2014/main" id="{9C3E617F-E0D5-C196-E574-1C0EE9051DEA}"/>
              </a:ext>
            </a:extLst>
          </p:cNvPr>
          <p:cNvSpPr txBox="1">
            <a:spLocks/>
          </p:cNvSpPr>
          <p:nvPr/>
        </p:nvSpPr>
        <p:spPr>
          <a:xfrm>
            <a:off x="113211" y="335179"/>
            <a:ext cx="10711542" cy="85725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bg1"/>
                </a:solidFill>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j-ea"/>
                <a:cs typeface="Calibri" panose="020F0502020204030204" pitchFamily="34" charset="0"/>
              </a:rPr>
              <a:t>Many HMG states are involved with NIPN.</a:t>
            </a:r>
          </a:p>
        </p:txBody>
      </p:sp>
    </p:spTree>
    <p:extLst>
      <p:ext uri="{BB962C8B-B14F-4D97-AF65-F5344CB8AC3E}">
        <p14:creationId xmlns:p14="http://schemas.microsoft.com/office/powerpoint/2010/main" val="3231743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C71A-B6E4-68E0-FB26-FA0408798544}"/>
              </a:ext>
            </a:extLst>
          </p:cNvPr>
          <p:cNvSpPr>
            <a:spLocks noGrp="1"/>
          </p:cNvSpPr>
          <p:nvPr>
            <p:ph type="title"/>
          </p:nvPr>
        </p:nvSpPr>
        <p:spPr>
          <a:xfrm>
            <a:off x="362222" y="622221"/>
            <a:ext cx="11686903" cy="571500"/>
          </a:xfrm>
        </p:spPr>
        <p:txBody>
          <a:bodyPr vert="horz" lIns="91440" tIns="45720" rIns="91440" bIns="45720" rtlCol="0" anchor="ctr">
            <a:normAutofit fontScale="90000"/>
          </a:bodyPr>
          <a:lstStyle/>
          <a:p>
            <a:r>
              <a:rPr lang="en-US" dirty="0">
                <a:latin typeface="+mn-lt"/>
              </a:rPr>
              <a:t>What</a:t>
            </a:r>
            <a:r>
              <a:rPr lang="en-US" sz="4000" dirty="0">
                <a:latin typeface="+mn-lt"/>
              </a:rPr>
              <a:t> </a:t>
            </a:r>
            <a:r>
              <a:rPr lang="en-US" dirty="0">
                <a:latin typeface="+mn-lt"/>
              </a:rPr>
              <a:t>is the Vermont Child Health Improvement Program (VCHIP)?</a:t>
            </a:r>
          </a:p>
        </p:txBody>
      </p:sp>
      <p:sp>
        <p:nvSpPr>
          <p:cNvPr id="3" name="Content Placeholder 2">
            <a:extLst>
              <a:ext uri="{FF2B5EF4-FFF2-40B4-BE49-F238E27FC236}">
                <a16:creationId xmlns:a16="http://schemas.microsoft.com/office/drawing/2014/main" id="{19411CFD-0EA1-218B-24DA-893BD5FD8387}"/>
              </a:ext>
            </a:extLst>
          </p:cNvPr>
          <p:cNvSpPr>
            <a:spLocks noGrp="1"/>
          </p:cNvSpPr>
          <p:nvPr>
            <p:ph sz="quarter" idx="1"/>
          </p:nvPr>
        </p:nvSpPr>
        <p:spPr>
          <a:xfrm>
            <a:off x="156754" y="1752600"/>
            <a:ext cx="11892371" cy="4105275"/>
          </a:xfrm>
        </p:spPr>
        <p:txBody>
          <a:bodyPr>
            <a:normAutofit/>
          </a:bodyPr>
          <a:lstStyle/>
          <a:p>
            <a:pPr marL="0" indent="0">
              <a:buNone/>
            </a:pPr>
            <a:r>
              <a:rPr lang="en-US" dirty="0"/>
              <a:t>VCHIP, Vermont’s IP, is a population-based maternal and child health services research and quality improvement program of the University of Vermont that:</a:t>
            </a:r>
          </a:p>
          <a:p>
            <a:pPr>
              <a:spcBef>
                <a:spcPts val="900"/>
              </a:spcBef>
              <a:spcAft>
                <a:spcPts val="450"/>
              </a:spcAft>
            </a:pPr>
            <a:r>
              <a:rPr lang="en-US" dirty="0"/>
              <a:t>Integrates clinical practice and public health </a:t>
            </a:r>
          </a:p>
          <a:p>
            <a:pPr>
              <a:spcBef>
                <a:spcPts val="450"/>
              </a:spcBef>
              <a:spcAft>
                <a:spcPts val="450"/>
              </a:spcAft>
            </a:pPr>
            <a:r>
              <a:rPr lang="en-US" dirty="0"/>
              <a:t>Provides clinical and QI expertise to engage teams from multiple sites in structured activities around a focused topic</a:t>
            </a:r>
          </a:p>
          <a:p>
            <a:pPr>
              <a:spcBef>
                <a:spcPts val="450"/>
              </a:spcBef>
              <a:spcAft>
                <a:spcPts val="450"/>
              </a:spcAft>
            </a:pPr>
            <a:r>
              <a:rPr lang="en-US" dirty="0"/>
              <a:t>Serves as seat of National Improvement Partnership Network (NIPN) and other cross-state quality collaboratives </a:t>
            </a:r>
          </a:p>
          <a:p>
            <a:pPr>
              <a:spcBef>
                <a:spcPts val="450"/>
              </a:spcBef>
              <a:spcAft>
                <a:spcPts val="450"/>
              </a:spcAft>
            </a:pPr>
            <a:r>
              <a:rPr lang="en-US" dirty="0"/>
              <a:t>Conducts research and evaluation to inform future efforts </a:t>
            </a:r>
          </a:p>
        </p:txBody>
      </p:sp>
    </p:spTree>
    <p:extLst>
      <p:ext uri="{BB962C8B-B14F-4D97-AF65-F5344CB8AC3E}">
        <p14:creationId xmlns:p14="http://schemas.microsoft.com/office/powerpoint/2010/main" val="3441195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6519" y="391160"/>
            <a:ext cx="12095481" cy="809625"/>
          </a:xfrm>
        </p:spPr>
        <p:txBody>
          <a:bodyPr vert="horz" lIns="91440" tIns="45720" rIns="91440" bIns="45720" rtlCol="0" anchor="ctr">
            <a:noAutofit/>
          </a:bodyPr>
          <a:lstStyle/>
          <a:p>
            <a:r>
              <a:rPr lang="en-US" altLang="en-US" sz="4000" dirty="0">
                <a:latin typeface="+mn-lt"/>
              </a:rPr>
              <a:t>What is the VCHIP-VT Medicaid Partnership?</a:t>
            </a:r>
          </a:p>
        </p:txBody>
      </p:sp>
      <p:sp>
        <p:nvSpPr>
          <p:cNvPr id="1236995" name="Rectangle 3"/>
          <p:cNvSpPr>
            <a:spLocks noGrp="1" noChangeArrowheads="1"/>
          </p:cNvSpPr>
          <p:nvPr>
            <p:ph sz="quarter" idx="1"/>
          </p:nvPr>
        </p:nvSpPr>
        <p:spPr>
          <a:xfrm>
            <a:off x="520338" y="1602377"/>
            <a:ext cx="10256520" cy="4591050"/>
          </a:xfrm>
        </p:spPr>
        <p:txBody>
          <a:bodyPr rtlCol="0">
            <a:normAutofit/>
          </a:bodyPr>
          <a:lstStyle/>
          <a:p>
            <a:pPr>
              <a:spcBef>
                <a:spcPts val="0"/>
              </a:spcBef>
              <a:spcAft>
                <a:spcPts val="1800"/>
              </a:spcAft>
            </a:pPr>
            <a:r>
              <a:rPr lang="en-US" sz="2600" dirty="0">
                <a:effectLst/>
                <a:latin typeface="+mn-lt"/>
              </a:rPr>
              <a:t>Supports improvement of health services and outcomes for children covered by Medicaid in Vermont</a:t>
            </a:r>
          </a:p>
          <a:p>
            <a:pPr lvl="1">
              <a:spcBef>
                <a:spcPts val="0"/>
              </a:spcBef>
              <a:spcAft>
                <a:spcPts val="1800"/>
              </a:spcAft>
            </a:pPr>
            <a:r>
              <a:rPr lang="en-US" sz="2600" dirty="0">
                <a:effectLst/>
                <a:latin typeface="+mn-lt"/>
              </a:rPr>
              <a:t>Funding draws from administrative funds to support EPSDT</a:t>
            </a:r>
            <a:endParaRPr lang="en-US" sz="2600" dirty="0">
              <a:latin typeface="+mn-lt"/>
            </a:endParaRPr>
          </a:p>
          <a:p>
            <a:pPr>
              <a:spcBef>
                <a:spcPts val="0"/>
              </a:spcBef>
              <a:spcAft>
                <a:spcPts val="1800"/>
              </a:spcAft>
            </a:pPr>
            <a:r>
              <a:rPr lang="en-US" sz="2600" dirty="0">
                <a:effectLst/>
                <a:latin typeface="+mn-lt"/>
              </a:rPr>
              <a:t>Promotes Title V/public health policy priorities</a:t>
            </a:r>
            <a:endParaRPr lang="en-US" sz="2600" dirty="0">
              <a:latin typeface="+mn-lt"/>
            </a:endParaRPr>
          </a:p>
          <a:p>
            <a:pPr>
              <a:spcBef>
                <a:spcPts val="0"/>
              </a:spcBef>
              <a:spcAft>
                <a:spcPts val="1800"/>
              </a:spcAft>
            </a:pPr>
            <a:r>
              <a:rPr lang="en-US" sz="2600" dirty="0">
                <a:effectLst/>
                <a:latin typeface="+mn-lt"/>
              </a:rPr>
              <a:t>Integrates clinical and public health systems</a:t>
            </a:r>
            <a:endParaRPr lang="en-US" sz="2600" dirty="0">
              <a:latin typeface="+mn-lt"/>
            </a:endParaRPr>
          </a:p>
          <a:p>
            <a:pPr>
              <a:spcBef>
                <a:spcPts val="0"/>
              </a:spcBef>
              <a:spcAft>
                <a:spcPts val="1800"/>
              </a:spcAft>
            </a:pPr>
            <a:r>
              <a:rPr lang="en-US" sz="2600" dirty="0">
                <a:effectLst/>
                <a:latin typeface="+mn-lt"/>
              </a:rPr>
              <a:t>Relies on proven QI techniques </a:t>
            </a:r>
            <a:endParaRPr lang="en-US" sz="2600" dirty="0">
              <a:latin typeface="+mn-lt"/>
            </a:endParaRPr>
          </a:p>
          <a:p>
            <a:pPr>
              <a:spcBef>
                <a:spcPts val="0"/>
              </a:spcBef>
              <a:spcAft>
                <a:spcPts val="1800"/>
              </a:spcAft>
            </a:pPr>
            <a:r>
              <a:rPr lang="en-US" sz="2600">
                <a:effectLst/>
                <a:latin typeface="+mn-lt"/>
              </a:rPr>
              <a:t>Works </a:t>
            </a:r>
            <a:r>
              <a:rPr lang="en-US" sz="2600" dirty="0">
                <a:effectLst/>
                <a:latin typeface="+mn-lt"/>
              </a:rPr>
              <a:t>toward measurable goals </a:t>
            </a:r>
          </a:p>
          <a:p>
            <a:pPr marL="685800" indent="-457200">
              <a:spcBef>
                <a:spcPts val="0"/>
              </a:spcBef>
              <a:spcAft>
                <a:spcPts val="1800"/>
              </a:spcAft>
              <a:defRPr/>
            </a:pPr>
            <a:endParaRPr lang="en-US" altLang="en-US" sz="2600" dirty="0">
              <a:latin typeface="+mn-lt"/>
            </a:endParaRPr>
          </a:p>
        </p:txBody>
      </p:sp>
    </p:spTree>
    <p:extLst>
      <p:ext uri="{BB962C8B-B14F-4D97-AF65-F5344CB8AC3E}">
        <p14:creationId xmlns:p14="http://schemas.microsoft.com/office/powerpoint/2010/main" val="343562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60178"/>
            <a:ext cx="10515600" cy="1325563"/>
          </a:xfrm>
        </p:spPr>
        <p:txBody>
          <a:bodyPr vert="horz" lIns="91440" tIns="45720" rIns="91440" bIns="45720" rtlCol="0" anchor="ctr">
            <a:normAutofit/>
          </a:bodyPr>
          <a:lstStyle/>
          <a:p>
            <a:r>
              <a:rPr lang="en-US" sz="4000" dirty="0">
                <a:latin typeface="+mn-lt"/>
              </a:rPr>
              <a:t>Medicaid and Other Insurers’ Goals</a:t>
            </a:r>
          </a:p>
        </p:txBody>
      </p:sp>
      <p:sp>
        <p:nvSpPr>
          <p:cNvPr id="3" name="Content Placeholder 2"/>
          <p:cNvSpPr>
            <a:spLocks noGrp="1"/>
          </p:cNvSpPr>
          <p:nvPr>
            <p:ph sz="quarter" idx="1"/>
          </p:nvPr>
        </p:nvSpPr>
        <p:spPr>
          <a:xfrm>
            <a:off x="0" y="2019300"/>
            <a:ext cx="11623040" cy="4076700"/>
          </a:xfrm>
        </p:spPr>
        <p:txBody>
          <a:bodyPr/>
          <a:lstStyle/>
          <a:p>
            <a:pPr marL="457200" indent="-457200">
              <a:buFont typeface="Arial" pitchFamily="34" charset="0"/>
              <a:buChar char="•"/>
            </a:pPr>
            <a:r>
              <a:rPr lang="en-US" sz="3600" dirty="0"/>
              <a:t>Improve access to high-quality health care services for covered children</a:t>
            </a:r>
          </a:p>
          <a:p>
            <a:pPr marL="457200" indent="-457200">
              <a:buFont typeface="Arial" pitchFamily="34" charset="0"/>
              <a:buChar char="•"/>
            </a:pPr>
            <a:r>
              <a:rPr lang="en-US" sz="3600" dirty="0"/>
              <a:t>Disseminate and implement standards, best practices</a:t>
            </a:r>
          </a:p>
          <a:p>
            <a:pPr marL="457200" indent="-457200">
              <a:buFont typeface="Arial" pitchFamily="34" charset="0"/>
              <a:buChar char="•"/>
            </a:pPr>
            <a:r>
              <a:rPr lang="en-US" sz="3600" dirty="0"/>
              <a:t>Improve measures (HEDIS, CHIPRA)</a:t>
            </a:r>
          </a:p>
          <a:p>
            <a:pPr marL="457200" indent="-457200">
              <a:buFont typeface="Arial" pitchFamily="34" charset="0"/>
              <a:buChar char="•"/>
            </a:pPr>
            <a:r>
              <a:rPr lang="en-US" sz="3600" dirty="0"/>
              <a:t>Be cost-effective and cost-efficient</a:t>
            </a:r>
          </a:p>
        </p:txBody>
      </p:sp>
    </p:spTree>
    <p:extLst>
      <p:ext uri="{BB962C8B-B14F-4D97-AF65-F5344CB8AC3E}">
        <p14:creationId xmlns:p14="http://schemas.microsoft.com/office/powerpoint/2010/main" val="3580463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9540" y="224246"/>
            <a:ext cx="11567160" cy="1143000"/>
          </a:xfrm>
        </p:spPr>
        <p:txBody>
          <a:bodyPr vert="horz" lIns="91440" tIns="45720" rIns="91440" bIns="45720" rtlCol="0" anchor="ctr">
            <a:normAutofit fontScale="90000"/>
          </a:bodyPr>
          <a:lstStyle/>
          <a:p>
            <a:r>
              <a:rPr lang="en-US" altLang="en-US" dirty="0">
                <a:latin typeface="+mn-lt"/>
              </a:rPr>
              <a:t>Maternal</a:t>
            </a:r>
            <a:r>
              <a:rPr lang="en-US" altLang="en-US" sz="4000" dirty="0">
                <a:latin typeface="+mn-lt"/>
              </a:rPr>
              <a:t> </a:t>
            </a:r>
            <a:r>
              <a:rPr lang="en-US" altLang="en-US" dirty="0">
                <a:latin typeface="+mn-lt"/>
              </a:rPr>
              <a:t>and Child Health and Human Service Agency </a:t>
            </a:r>
            <a:br>
              <a:rPr lang="en-US" altLang="en-US" dirty="0">
                <a:latin typeface="+mn-lt"/>
              </a:rPr>
            </a:br>
            <a:r>
              <a:rPr lang="en-US" altLang="en-US" dirty="0">
                <a:latin typeface="+mn-lt"/>
              </a:rPr>
              <a:t>Partnership Goals</a:t>
            </a:r>
          </a:p>
        </p:txBody>
      </p:sp>
      <p:sp>
        <p:nvSpPr>
          <p:cNvPr id="32771" name="Rectangle 3"/>
          <p:cNvSpPr>
            <a:spLocks noGrp="1" noChangeArrowheads="1"/>
          </p:cNvSpPr>
          <p:nvPr>
            <p:ph sz="quarter" idx="1"/>
          </p:nvPr>
        </p:nvSpPr>
        <p:spPr>
          <a:xfrm>
            <a:off x="243840" y="1737904"/>
            <a:ext cx="11948160" cy="4895850"/>
          </a:xfrm>
        </p:spPr>
        <p:txBody>
          <a:bodyPr/>
          <a:lstStyle/>
          <a:p>
            <a:pPr>
              <a:lnSpc>
                <a:spcPct val="90000"/>
              </a:lnSpc>
              <a:buFont typeface="Arial" pitchFamily="34" charset="0"/>
              <a:buChar char="•"/>
            </a:pPr>
            <a:endParaRPr lang="en-US" sz="2800" dirty="0">
              <a:latin typeface="Calibri" panose="020F0502020204030204" pitchFamily="34" charset="0"/>
              <a:cs typeface="Calibri" panose="020F0502020204030204" pitchFamily="34" charset="0"/>
            </a:endParaRPr>
          </a:p>
          <a:p>
            <a:pPr>
              <a:lnSpc>
                <a:spcPct val="90000"/>
              </a:lnSpc>
              <a:buFont typeface="Arial" pitchFamily="34" charset="0"/>
              <a:buChar char="•"/>
            </a:pPr>
            <a:r>
              <a:rPr lang="en-US" sz="2800" dirty="0">
                <a:latin typeface="Calibri" panose="020F0502020204030204" pitchFamily="34" charset="0"/>
                <a:cs typeface="Calibri" panose="020F0502020204030204" pitchFamily="34" charset="0"/>
              </a:rPr>
              <a:t>Efficient, effective, and lower cost delivery system performance</a:t>
            </a:r>
          </a:p>
          <a:p>
            <a:pPr>
              <a:lnSpc>
                <a:spcPct val="90000"/>
              </a:lnSpc>
              <a:buFont typeface="Arial" pitchFamily="34" charset="0"/>
              <a:buChar char="•"/>
            </a:pPr>
            <a:r>
              <a:rPr lang="en-US" sz="2800" dirty="0">
                <a:latin typeface="Calibri" panose="020F0502020204030204" pitchFamily="34" charset="0"/>
                <a:cs typeface="Calibri" panose="020F0502020204030204" pitchFamily="34" charset="0"/>
              </a:rPr>
              <a:t>Accountability – value for public funds</a:t>
            </a:r>
          </a:p>
          <a:p>
            <a:pPr>
              <a:lnSpc>
                <a:spcPct val="90000"/>
              </a:lnSpc>
              <a:buFont typeface="Arial" pitchFamily="34" charset="0"/>
              <a:buChar char="•"/>
            </a:pPr>
            <a:r>
              <a:rPr lang="en-US" sz="2800" dirty="0">
                <a:latin typeface="Calibri" panose="020F0502020204030204" pitchFamily="34" charset="0"/>
                <a:cs typeface="Calibri" panose="020F0502020204030204" pitchFamily="34" charset="0"/>
              </a:rPr>
              <a:t>Focus on underserved populations</a:t>
            </a:r>
          </a:p>
          <a:p>
            <a:pPr>
              <a:lnSpc>
                <a:spcPct val="90000"/>
              </a:lnSpc>
              <a:buFont typeface="Arial" pitchFamily="34" charset="0"/>
              <a:buChar char="•"/>
            </a:pPr>
            <a:r>
              <a:rPr lang="en-US" sz="2800" dirty="0">
                <a:latin typeface="Calibri" panose="020F0502020204030204" pitchFamily="34" charset="0"/>
                <a:cs typeface="Calibri" panose="020F0502020204030204" pitchFamily="34" charset="0"/>
              </a:rPr>
              <a:t>Coordination of services</a:t>
            </a:r>
          </a:p>
          <a:p>
            <a:pPr>
              <a:lnSpc>
                <a:spcPct val="90000"/>
              </a:lnSpc>
              <a:buFont typeface="Arial" pitchFamily="34" charset="0"/>
              <a:buChar char="•"/>
            </a:pPr>
            <a:r>
              <a:rPr lang="en-US" sz="2800" dirty="0">
                <a:latin typeface="Calibri" panose="020F0502020204030204" pitchFamily="34" charset="0"/>
                <a:cs typeface="Calibri" panose="020F0502020204030204" pitchFamily="34" charset="0"/>
              </a:rPr>
              <a:t>Improved outcomes for citizens – link to state results and priorities</a:t>
            </a:r>
          </a:p>
          <a:p>
            <a:pPr marL="0" indent="0">
              <a:buNone/>
            </a:pPr>
            <a:endParaRPr lang="en-US" altLang="en-US" sz="2400" dirty="0"/>
          </a:p>
        </p:txBody>
      </p:sp>
    </p:spTree>
    <p:extLst>
      <p:ext uri="{BB962C8B-B14F-4D97-AF65-F5344CB8AC3E}">
        <p14:creationId xmlns:p14="http://schemas.microsoft.com/office/powerpoint/2010/main" val="1800627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D56B-6840-44F8-8FFF-5D587977BEA8}"/>
              </a:ext>
            </a:extLst>
          </p:cNvPr>
          <p:cNvSpPr>
            <a:spLocks noGrp="1"/>
          </p:cNvSpPr>
          <p:nvPr>
            <p:ph type="title"/>
          </p:nvPr>
        </p:nvSpPr>
        <p:spPr>
          <a:xfrm>
            <a:off x="85725" y="186514"/>
            <a:ext cx="10515600" cy="1325563"/>
          </a:xfrm>
        </p:spPr>
        <p:txBody>
          <a:bodyPr vert="horz" lIns="91440" tIns="45720" rIns="91440" bIns="45720" rtlCol="0" anchor="ctr">
            <a:normAutofit/>
          </a:bodyPr>
          <a:lstStyle/>
          <a:p>
            <a:r>
              <a:rPr lang="en-US" sz="4000" dirty="0">
                <a:latin typeface="+mn-lt"/>
              </a:rPr>
              <a:t>Health Care Professionals as Partners</a:t>
            </a:r>
          </a:p>
        </p:txBody>
      </p:sp>
      <p:sp>
        <p:nvSpPr>
          <p:cNvPr id="3" name="Content Placeholder 2">
            <a:extLst>
              <a:ext uri="{FF2B5EF4-FFF2-40B4-BE49-F238E27FC236}">
                <a16:creationId xmlns:a16="http://schemas.microsoft.com/office/drawing/2014/main" id="{2CC61A4B-27AF-4544-A231-6B3B204E7362}"/>
              </a:ext>
            </a:extLst>
          </p:cNvPr>
          <p:cNvSpPr>
            <a:spLocks noGrp="1"/>
          </p:cNvSpPr>
          <p:nvPr>
            <p:ph sz="quarter" idx="1"/>
          </p:nvPr>
        </p:nvSpPr>
        <p:spPr>
          <a:xfrm>
            <a:off x="85725" y="1600200"/>
            <a:ext cx="12106275" cy="4576763"/>
          </a:xfrm>
        </p:spPr>
        <p:txBody>
          <a:bodyPr>
            <a:normAutofit/>
          </a:bodyPr>
          <a:lstStyle/>
          <a:p>
            <a:pPr marL="314325" indent="-314325">
              <a:spcBef>
                <a:spcPct val="20000"/>
              </a:spcBef>
              <a:buSzPct val="75000"/>
              <a:buFontTx/>
              <a:buChar char="•"/>
            </a:pPr>
            <a:r>
              <a:rPr lang="en-US" dirty="0">
                <a:solidFill>
                  <a:srgbClr val="000000"/>
                </a:solidFill>
                <a:latin typeface="+mn-lt"/>
              </a:rPr>
              <a:t>Want to improve care delivery but lack time, expertise, resources</a:t>
            </a:r>
          </a:p>
          <a:p>
            <a:pPr marL="314325" indent="-314325">
              <a:spcBef>
                <a:spcPct val="20000"/>
              </a:spcBef>
              <a:buSzPct val="75000"/>
              <a:buFontTx/>
              <a:buChar char="•"/>
            </a:pPr>
            <a:r>
              <a:rPr lang="en-US" dirty="0">
                <a:solidFill>
                  <a:srgbClr val="000000"/>
                </a:solidFill>
                <a:latin typeface="+mn-lt"/>
              </a:rPr>
              <a:t>Need tools, materials, curricula, and methodology</a:t>
            </a:r>
          </a:p>
          <a:p>
            <a:pPr marL="314325" indent="-314325">
              <a:spcBef>
                <a:spcPct val="20000"/>
              </a:spcBef>
              <a:buSzPct val="75000"/>
              <a:buFontTx/>
              <a:buChar char="•"/>
            </a:pPr>
            <a:r>
              <a:rPr lang="en-US" dirty="0">
                <a:solidFill>
                  <a:srgbClr val="000000"/>
                </a:solidFill>
                <a:latin typeface="+mn-lt"/>
              </a:rPr>
              <a:t>Want to partner with community organizations to coordinate care and reduce redundancies</a:t>
            </a:r>
          </a:p>
          <a:p>
            <a:pPr marL="314325" indent="-314325">
              <a:spcBef>
                <a:spcPct val="20000"/>
              </a:spcBef>
              <a:buSzPct val="75000"/>
              <a:buFontTx/>
              <a:buChar char="•"/>
            </a:pPr>
            <a:r>
              <a:rPr lang="en-US" dirty="0">
                <a:solidFill>
                  <a:srgbClr val="000000"/>
                </a:solidFill>
                <a:latin typeface="+mn-lt"/>
              </a:rPr>
              <a:t>Need to meet certification requirements (e.g., MOC, CME)</a:t>
            </a:r>
          </a:p>
          <a:p>
            <a:pPr marL="314325" indent="-314325">
              <a:spcBef>
                <a:spcPct val="20000"/>
              </a:spcBef>
              <a:buSzPct val="75000"/>
              <a:buFontTx/>
              <a:buChar char="•"/>
            </a:pPr>
            <a:r>
              <a:rPr lang="en-US" dirty="0">
                <a:solidFill>
                  <a:srgbClr val="000000"/>
                </a:solidFill>
                <a:latin typeface="+mn-lt"/>
              </a:rPr>
              <a:t>Need to respond to regulatory/reimbursement mandates (e.g., PCMH, HIT, meaningful use)</a:t>
            </a:r>
          </a:p>
          <a:p>
            <a:endParaRPr lang="en-US" dirty="0"/>
          </a:p>
        </p:txBody>
      </p:sp>
    </p:spTree>
    <p:extLst>
      <p:ext uri="{BB962C8B-B14F-4D97-AF65-F5344CB8AC3E}">
        <p14:creationId xmlns:p14="http://schemas.microsoft.com/office/powerpoint/2010/main" val="1134019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B289-666B-385E-12F9-4AF2102A846B}"/>
              </a:ext>
            </a:extLst>
          </p:cNvPr>
          <p:cNvSpPr>
            <a:spLocks noGrp="1"/>
          </p:cNvSpPr>
          <p:nvPr>
            <p:ph type="title"/>
          </p:nvPr>
        </p:nvSpPr>
        <p:spPr>
          <a:xfrm>
            <a:off x="113212" y="154789"/>
            <a:ext cx="11643360" cy="1325563"/>
          </a:xfrm>
        </p:spPr>
        <p:txBody>
          <a:bodyPr vert="horz" lIns="91440" tIns="45720" rIns="91440" bIns="45720" rtlCol="0" anchor="ctr">
            <a:normAutofit/>
          </a:bodyPr>
          <a:lstStyle/>
          <a:p>
            <a:r>
              <a:rPr lang="en-US" sz="4000" dirty="0">
                <a:latin typeface="+mn-lt"/>
              </a:rPr>
              <a:t>VCHIP is a Key Partner for Help Me Grow-Vermont</a:t>
            </a:r>
          </a:p>
        </p:txBody>
      </p:sp>
      <p:sp>
        <p:nvSpPr>
          <p:cNvPr id="3" name="Content Placeholder 2">
            <a:extLst>
              <a:ext uri="{FF2B5EF4-FFF2-40B4-BE49-F238E27FC236}">
                <a16:creationId xmlns:a16="http://schemas.microsoft.com/office/drawing/2014/main" id="{5F902755-C2CA-F32A-C6B8-7787AD2D70B9}"/>
              </a:ext>
            </a:extLst>
          </p:cNvPr>
          <p:cNvSpPr>
            <a:spLocks noGrp="1"/>
          </p:cNvSpPr>
          <p:nvPr>
            <p:ph idx="1"/>
          </p:nvPr>
        </p:nvSpPr>
        <p:spPr>
          <a:xfrm>
            <a:off x="0" y="1573698"/>
            <a:ext cx="12283439" cy="4351338"/>
          </a:xfrm>
        </p:spPr>
        <p:txBody>
          <a:bodyPr>
            <a:noAutofit/>
          </a:bodyPr>
          <a:lstStyle/>
          <a:p>
            <a:pPr lvl="1"/>
            <a:endParaRPr lang="en-US" sz="2000" kern="100" dirty="0">
              <a:ea typeface="Calibri" panose="020F0502020204030204" pitchFamily="34" charset="0"/>
              <a:cs typeface="Times New Roman" panose="02020603050405020304" pitchFamily="18" charset="0"/>
            </a:endParaRPr>
          </a:p>
          <a:p>
            <a:r>
              <a:rPr lang="en-US" sz="2400" kern="100" dirty="0">
                <a:ea typeface="Calibri" panose="020F0502020204030204" pitchFamily="34" charset="0"/>
                <a:cs typeface="Times New Roman" panose="02020603050405020304" pitchFamily="18" charset="0"/>
              </a:rPr>
              <a:t>State funds and Medicaid EPSDT administrative funds enable VCHIP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early childhood systems team to </a:t>
            </a:r>
            <a:r>
              <a:rPr lang="en-US" sz="2400" kern="100" dirty="0">
                <a:ea typeface="Calibri" panose="020F0502020204030204" pitchFamily="34" charset="0"/>
                <a:cs typeface="Times New Roman" panose="02020603050405020304" pitchFamily="18" charset="0"/>
              </a:rPr>
              <a:t>provide operational and structural support to HMG</a:t>
            </a:r>
          </a:p>
          <a:p>
            <a:r>
              <a:rPr lang="en-US" sz="2400" kern="100" dirty="0">
                <a:ea typeface="Calibri" panose="020F0502020204030204" pitchFamily="34" charset="0"/>
                <a:cs typeface="Times New Roman" panose="02020603050405020304" pitchFamily="18" charset="0"/>
              </a:rPr>
              <a:t>Partnership draws on ongoing VCHIP projects to improve child health outcomes, including</a:t>
            </a:r>
          </a:p>
          <a:p>
            <a:pPr marL="457200" indent="-223838">
              <a:buFont typeface="Arial" panose="020B0604020202020204" pitchFamily="34" charset="0"/>
              <a:buChar char="•"/>
            </a:pPr>
            <a:r>
              <a:rPr lang="en-US" sz="2400" dirty="0"/>
              <a:t>Child Health Advances Measured in Practice (CHAMP): Network of 50 pediatric and family medicine practices that engage in quality improvement projects</a:t>
            </a:r>
          </a:p>
          <a:p>
            <a:pPr marL="457200" indent="-223838">
              <a:buFont typeface="Arial" panose="020B0604020202020204" pitchFamily="34" charset="0"/>
              <a:buChar char="•"/>
            </a:pPr>
            <a:r>
              <a:rPr lang="en-US" sz="2400" dirty="0"/>
              <a:t>Perinatal Quality Collaborative- Vermont: Coordinated activities across OB, NICU, and pediatrics to improve health care for pregnant people and infants in Vermont</a:t>
            </a:r>
          </a:p>
          <a:p>
            <a:pPr marL="457200" indent="-223838">
              <a:buFont typeface="Arial" panose="020B0604020202020204" pitchFamily="34" charset="0"/>
              <a:buChar char="•"/>
            </a:pPr>
            <a:r>
              <a:rPr lang="en-US" sz="2400" dirty="0"/>
              <a:t>Early Childhood-QI: Early childhood systems efforts including developmental screening</a:t>
            </a:r>
          </a:p>
          <a:p>
            <a:pPr marL="0" lvl="0" indent="0">
              <a:buNone/>
            </a:pPr>
            <a:endParaRPr lang="en-US" sz="2000" dirty="0"/>
          </a:p>
        </p:txBody>
      </p:sp>
    </p:spTree>
    <p:extLst>
      <p:ext uri="{BB962C8B-B14F-4D97-AF65-F5344CB8AC3E}">
        <p14:creationId xmlns:p14="http://schemas.microsoft.com/office/powerpoint/2010/main" val="347957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503227"/>
            <a:ext cx="10648250" cy="519678"/>
          </a:xfrm>
        </p:spPr>
        <p:txBody>
          <a:bodyPr/>
          <a:lstStyle/>
          <a:p>
            <a:r>
              <a:rPr lang="en-US" dirty="0" smtClean="0">
                <a:latin typeface="+mj-lt"/>
              </a:rPr>
              <a:t>Other Opportunities &amp; Capacity-Building Resources</a:t>
            </a:r>
            <a:endParaRPr lang="en-US"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6</a:t>
            </a:fld>
            <a:endParaRPr lang="en-US" dirty="0"/>
          </a:p>
        </p:txBody>
      </p:sp>
      <p:sp>
        <p:nvSpPr>
          <p:cNvPr id="4" name="Text Placeholder 3"/>
          <p:cNvSpPr>
            <a:spLocks noGrp="1"/>
          </p:cNvSpPr>
          <p:nvPr>
            <p:ph type="body" sz="quarter" idx="13"/>
          </p:nvPr>
        </p:nvSpPr>
        <p:spPr>
          <a:xfrm>
            <a:off x="836613" y="1361847"/>
            <a:ext cx="10648250" cy="1431049"/>
          </a:xfrm>
        </p:spPr>
        <p:txBody>
          <a:bodyPr>
            <a:normAutofit/>
          </a:bodyPr>
          <a:lstStyle/>
          <a:p>
            <a:pPr marL="0" indent="0" algn="ctr">
              <a:buNone/>
            </a:pPr>
            <a:r>
              <a:rPr lang="en-US" dirty="0" smtClean="0">
                <a:solidFill>
                  <a:srgbClr val="548FD6"/>
                </a:solidFill>
              </a:rPr>
              <a:t>Multi-System State Lead </a:t>
            </a:r>
            <a:br>
              <a:rPr lang="en-US" dirty="0" smtClean="0">
                <a:solidFill>
                  <a:srgbClr val="548FD6"/>
                </a:solidFill>
              </a:rPr>
            </a:br>
            <a:r>
              <a:rPr lang="en-US" dirty="0" smtClean="0">
                <a:solidFill>
                  <a:srgbClr val="24A1A8"/>
                </a:solidFill>
              </a:rPr>
              <a:t>Match Group Meeting</a:t>
            </a:r>
            <a:br>
              <a:rPr lang="en-US" dirty="0" smtClean="0">
                <a:solidFill>
                  <a:srgbClr val="24A1A8"/>
                </a:solidFill>
              </a:rPr>
            </a:br>
            <a:r>
              <a:rPr lang="en-US" dirty="0" smtClean="0">
                <a:solidFill>
                  <a:srgbClr val="24A1A8"/>
                </a:solidFill>
              </a:rPr>
              <a:t>Save the Date – July 25 • 2:00pm Eastern</a:t>
            </a:r>
          </a:p>
          <a:p>
            <a:pPr marL="0" indent="0" algn="ctr">
              <a:buNone/>
            </a:pPr>
            <a:endParaRPr lang="en-US" dirty="0">
              <a:solidFill>
                <a:srgbClr val="24A1A8"/>
              </a:solidFill>
            </a:endParaRPr>
          </a:p>
          <a:p>
            <a:pPr marL="0" indent="0">
              <a:buNone/>
            </a:pPr>
            <a:endParaRPr lang="en-US" sz="2400" dirty="0"/>
          </a:p>
        </p:txBody>
      </p:sp>
      <p:pic>
        <p:nvPicPr>
          <p:cNvPr id="5" name="Picture 4"/>
          <p:cNvPicPr>
            <a:picLocks noChangeAspect="1"/>
          </p:cNvPicPr>
          <p:nvPr/>
        </p:nvPicPr>
        <p:blipFill>
          <a:blip r:embed="rId2"/>
          <a:stretch>
            <a:fillRect/>
          </a:stretch>
        </p:blipFill>
        <p:spPr>
          <a:xfrm>
            <a:off x="6192077" y="2648361"/>
            <a:ext cx="5589428" cy="3860524"/>
          </a:xfrm>
          <a:prstGeom prst="rect">
            <a:avLst/>
          </a:prstGeom>
        </p:spPr>
      </p:pic>
      <p:sp>
        <p:nvSpPr>
          <p:cNvPr id="6" name="TextBox 5"/>
          <p:cNvSpPr txBox="1"/>
          <p:nvPr/>
        </p:nvSpPr>
        <p:spPr>
          <a:xfrm>
            <a:off x="836612" y="3223258"/>
            <a:ext cx="5355465" cy="2954655"/>
          </a:xfrm>
          <a:prstGeom prst="rect">
            <a:avLst/>
          </a:prstGeom>
          <a:noFill/>
        </p:spPr>
        <p:txBody>
          <a:bodyPr wrap="square" rtlCol="0">
            <a:spAutoFit/>
          </a:bodyPr>
          <a:lstStyle/>
          <a:p>
            <a:r>
              <a:rPr lang="en-US" sz="2400" dirty="0"/>
              <a:t>Join Lark </a:t>
            </a:r>
            <a:r>
              <a:rPr lang="en-US" sz="2400" dirty="0" smtClean="0"/>
              <a:t>Kesterke from </a:t>
            </a:r>
            <a:r>
              <a:rPr lang="en-US" sz="2400" dirty="0"/>
              <a:t>HMG Washington and Courtney Gupta from HMG Michigan for an hour-long conversation about issues, challenges, and priorities specific to state leads heading up multi-system HMG states. </a:t>
            </a:r>
            <a:r>
              <a:rPr lang="en-US" sz="2400" dirty="0" smtClean="0"/>
              <a:t>Keep your eye out for an invitation at the end of June!</a:t>
            </a:r>
            <a:endParaRPr lang="en-US" sz="2400" dirty="0"/>
          </a:p>
          <a:p>
            <a:endParaRPr lang="en-US" dirty="0"/>
          </a:p>
        </p:txBody>
      </p:sp>
    </p:spTree>
    <p:extLst>
      <p:ext uri="{BB962C8B-B14F-4D97-AF65-F5344CB8AC3E}">
        <p14:creationId xmlns:p14="http://schemas.microsoft.com/office/powerpoint/2010/main" val="31091396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5F37-55F3-D1AE-8A6C-448F91023773}"/>
              </a:ext>
            </a:extLst>
          </p:cNvPr>
          <p:cNvSpPr>
            <a:spLocks noGrp="1"/>
          </p:cNvSpPr>
          <p:nvPr>
            <p:ph type="title"/>
          </p:nvPr>
        </p:nvSpPr>
        <p:spPr>
          <a:xfrm>
            <a:off x="111760" y="154581"/>
            <a:ext cx="10515600" cy="1325563"/>
          </a:xfrm>
        </p:spPr>
        <p:txBody>
          <a:bodyPr vert="horz" lIns="91440" tIns="45720" rIns="91440" bIns="45720" rtlCol="0" anchor="ctr">
            <a:normAutofit/>
          </a:bodyPr>
          <a:lstStyle/>
          <a:p>
            <a:r>
              <a:rPr lang="en-US" sz="4000" dirty="0">
                <a:latin typeface="+mn-lt"/>
              </a:rPr>
              <a:t>VCHIP and Help Me Grow Systems Efforts</a:t>
            </a:r>
          </a:p>
        </p:txBody>
      </p:sp>
      <p:sp>
        <p:nvSpPr>
          <p:cNvPr id="3" name="Content Placeholder 2">
            <a:extLst>
              <a:ext uri="{FF2B5EF4-FFF2-40B4-BE49-F238E27FC236}">
                <a16:creationId xmlns:a16="http://schemas.microsoft.com/office/drawing/2014/main" id="{0EB055BA-A037-E482-3002-9D6AB78C383B}"/>
              </a:ext>
            </a:extLst>
          </p:cNvPr>
          <p:cNvSpPr>
            <a:spLocks noGrp="1"/>
          </p:cNvSpPr>
          <p:nvPr>
            <p:ph idx="1"/>
          </p:nvPr>
        </p:nvSpPr>
        <p:spPr>
          <a:xfrm>
            <a:off x="257628" y="1755140"/>
            <a:ext cx="10515600" cy="4462463"/>
          </a:xfrm>
        </p:spPr>
        <p:txBody>
          <a:bodyPr>
            <a:normAutofit/>
          </a:bodyPr>
          <a:lstStyle/>
          <a:p>
            <a:pPr marL="684212" indent="-457200"/>
            <a:r>
              <a:rPr lang="en-US" sz="2800" dirty="0"/>
              <a:t>Help Me Grow physician outreach, training and QI activities</a:t>
            </a:r>
          </a:p>
          <a:p>
            <a:pPr marL="684212" indent="-457200"/>
            <a:r>
              <a:rPr lang="en-US" dirty="0"/>
              <a:t>Increase provider use of HMGVT’s Resource Hub to better connect families to services </a:t>
            </a:r>
          </a:p>
          <a:p>
            <a:pPr marL="1087438" lvl="1" indent="-457200"/>
            <a:r>
              <a:rPr lang="en-US" sz="2800" dirty="0"/>
              <a:t>perinatal, pediatric and family practice settings</a:t>
            </a:r>
          </a:p>
          <a:p>
            <a:pPr marL="1087438" lvl="1" indent="-457200"/>
            <a:r>
              <a:rPr lang="en-US" sz="2800" dirty="0"/>
              <a:t>Increase developmental screening and use of HMG’s ASQ Online platform through outreach and training</a:t>
            </a:r>
          </a:p>
          <a:p>
            <a:pPr marL="690562" indent="-457200"/>
            <a:r>
              <a:rPr lang="en-US" dirty="0"/>
              <a:t>Build system integration and foster practice efficiencies between medical practices and HMGVT</a:t>
            </a:r>
          </a:p>
          <a:p>
            <a:pPr lvl="1"/>
            <a:r>
              <a:rPr lang="en-US" sz="2800" kern="100" dirty="0">
                <a:ea typeface="Calibri" panose="020F0502020204030204" pitchFamily="34" charset="0"/>
                <a:cs typeface="Times New Roman" panose="02020603050405020304" pitchFamily="18" charset="0"/>
              </a:rPr>
              <a:t>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QI/data collection/evaluation </a:t>
            </a:r>
          </a:p>
          <a:p>
            <a:pPr marL="233362" indent="0">
              <a:buNone/>
            </a:pPr>
            <a:endParaRPr lang="en-US" sz="3200" dirty="0"/>
          </a:p>
          <a:p>
            <a:endParaRPr lang="en-US" dirty="0"/>
          </a:p>
        </p:txBody>
      </p:sp>
    </p:spTree>
    <p:extLst>
      <p:ext uri="{BB962C8B-B14F-4D97-AF65-F5344CB8AC3E}">
        <p14:creationId xmlns:p14="http://schemas.microsoft.com/office/powerpoint/2010/main" val="1913895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FAE0-5197-E23C-19AB-7D25890EE17B}"/>
              </a:ext>
            </a:extLst>
          </p:cNvPr>
          <p:cNvSpPr>
            <a:spLocks noGrp="1"/>
          </p:cNvSpPr>
          <p:nvPr>
            <p:ph type="title"/>
          </p:nvPr>
        </p:nvSpPr>
        <p:spPr>
          <a:xfrm>
            <a:off x="119743" y="125553"/>
            <a:ext cx="10515600" cy="1325563"/>
          </a:xfrm>
        </p:spPr>
        <p:txBody>
          <a:bodyPr/>
          <a:lstStyle/>
          <a:p>
            <a:r>
              <a:rPr lang="en-US" sz="4000" dirty="0">
                <a:latin typeface="+mn-lt"/>
              </a:rPr>
              <a:t>Contact</a:t>
            </a:r>
            <a:r>
              <a:rPr lang="en-US" dirty="0"/>
              <a:t> </a:t>
            </a:r>
            <a:r>
              <a:rPr lang="en-US" sz="4000" dirty="0">
                <a:latin typeface="+mn-lt"/>
              </a:rPr>
              <a:t>Information</a:t>
            </a:r>
          </a:p>
        </p:txBody>
      </p:sp>
      <p:sp>
        <p:nvSpPr>
          <p:cNvPr id="3" name="Content Placeholder 2">
            <a:extLst>
              <a:ext uri="{FF2B5EF4-FFF2-40B4-BE49-F238E27FC236}">
                <a16:creationId xmlns:a16="http://schemas.microsoft.com/office/drawing/2014/main" id="{71F3DE77-F0A1-EB49-8C58-037C2B706465}"/>
              </a:ext>
            </a:extLst>
          </p:cNvPr>
          <p:cNvSpPr>
            <a:spLocks noGrp="1"/>
          </p:cNvSpPr>
          <p:nvPr>
            <p:ph idx="1"/>
          </p:nvPr>
        </p:nvSpPr>
        <p:spPr/>
        <p:txBody>
          <a:bodyPr/>
          <a:lstStyle/>
          <a:p>
            <a:r>
              <a:rPr lang="en-US" dirty="0"/>
              <a:t>We are happy to talk further with states about Vermont’s experience</a:t>
            </a:r>
          </a:p>
          <a:p>
            <a:r>
              <a:rPr lang="en-US" dirty="0"/>
              <a:t>Be in touch!</a:t>
            </a:r>
          </a:p>
          <a:p>
            <a:pPr lvl="1"/>
            <a:r>
              <a:rPr lang="en-US" dirty="0">
                <a:hlinkClick r:id="rId2"/>
              </a:rPr>
              <a:t>Janet.kilburn@vermont.gov</a:t>
            </a:r>
            <a:endParaRPr lang="en-US" dirty="0"/>
          </a:p>
          <a:p>
            <a:pPr lvl="1"/>
            <a:r>
              <a:rPr lang="en-US" dirty="0">
                <a:hlinkClick r:id="rId3"/>
              </a:rPr>
              <a:t>Breena.holmes@med.uvm.edu</a:t>
            </a:r>
            <a:endParaRPr lang="en-US" dirty="0"/>
          </a:p>
          <a:p>
            <a:pPr lvl="1"/>
            <a:r>
              <a:rPr lang="en-US" dirty="0" err="1">
                <a:hlinkClick r:id="rId4"/>
              </a:rPr>
              <a:t>Rachel</a:t>
            </a:r>
            <a:r>
              <a:rPr lang="en-US" err="1">
                <a:hlinkClick r:id="rId4"/>
              </a:rPr>
              <a:t>.</a:t>
            </a:r>
            <a:r>
              <a:rPr lang="en-US">
                <a:hlinkClick r:id="rId4"/>
              </a:rPr>
              <a:t>garfield@med.uvm.edu</a:t>
            </a:r>
            <a:endParaRPr lang="en-US"/>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11458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62</a:t>
            </a:fld>
            <a:endParaRPr lang="en-US" dirty="0"/>
          </a:p>
        </p:txBody>
      </p:sp>
      <p:sp>
        <p:nvSpPr>
          <p:cNvPr id="3" name="Rectangle 2"/>
          <p:cNvSpPr/>
          <p:nvPr/>
        </p:nvSpPr>
        <p:spPr>
          <a:xfrm>
            <a:off x="2018011" y="2642823"/>
            <a:ext cx="8308334" cy="721736"/>
          </a:xfrm>
          <a:prstGeom prst="rect">
            <a:avLst/>
          </a:prstGeom>
        </p:spPr>
        <p:txBody>
          <a:bodyPr wrap="square">
            <a:spAutoFit/>
          </a:bodyPr>
          <a:lstStyle/>
          <a:p>
            <a:pPr marR="0" lvl="0" algn="ctr">
              <a:lnSpc>
                <a:spcPct val="107000"/>
              </a:lnSpc>
              <a:spcBef>
                <a:spcPts val="0"/>
              </a:spcBef>
              <a:spcAft>
                <a:spcPts val="0"/>
              </a:spcAft>
            </a:pPr>
            <a:r>
              <a:rPr lang="en-US" sz="4000" dirty="0" smtClean="0">
                <a:solidFill>
                  <a:schemeClr val="bg1"/>
                </a:solidFill>
                <a:effectLst/>
                <a:latin typeface="+mj-lt"/>
                <a:ea typeface="Calibri" panose="020F0502020204030204" pitchFamily="34" charset="0"/>
                <a:cs typeface="Times New Roman" panose="02020603050405020304" pitchFamily="18" charset="0"/>
              </a:rPr>
              <a:t>Panel Discussion</a:t>
            </a:r>
            <a:endParaRPr lang="en-US" sz="40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8787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1089660"/>
            <a:ext cx="10515600" cy="491864"/>
          </a:xfrm>
        </p:spPr>
        <p:txBody>
          <a:bodyPr/>
          <a:lstStyle/>
          <a:p>
            <a:r>
              <a:rPr lang="en-US" dirty="0" smtClean="0">
                <a:latin typeface="+mj-lt"/>
              </a:rPr>
              <a:t>Panel Discussion</a:t>
            </a:r>
            <a:endParaRPr lang="en-US"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63</a:t>
            </a:fld>
            <a:endParaRPr lang="en-US" dirty="0"/>
          </a:p>
        </p:txBody>
      </p:sp>
      <p:sp>
        <p:nvSpPr>
          <p:cNvPr id="4" name="Text Placeholder 3"/>
          <p:cNvSpPr>
            <a:spLocks noGrp="1"/>
          </p:cNvSpPr>
          <p:nvPr>
            <p:ph type="body" sz="quarter" idx="13"/>
          </p:nvPr>
        </p:nvSpPr>
        <p:spPr>
          <a:xfrm>
            <a:off x="842962" y="2259013"/>
            <a:ext cx="10765941" cy="3659187"/>
          </a:xfrm>
        </p:spPr>
        <p:txBody>
          <a:bodyPr>
            <a:normAutofit/>
          </a:bodyPr>
          <a:lstStyle/>
          <a:p>
            <a:pPr lvl="0">
              <a:lnSpc>
                <a:spcPct val="100000"/>
              </a:lnSpc>
              <a:spcBef>
                <a:spcPts val="0"/>
              </a:spcBef>
              <a:spcAft>
                <a:spcPts val="1200"/>
              </a:spcAft>
              <a:buClr>
                <a:srgbClr val="24A1A8"/>
              </a:buClr>
            </a:pPr>
            <a:r>
              <a:rPr lang="en-US" dirty="0"/>
              <a:t>What advice would you have for </a:t>
            </a:r>
            <a:r>
              <a:rPr lang="en-US" dirty="0" smtClean="0"/>
              <a:t>a HMG </a:t>
            </a:r>
            <a:r>
              <a:rPr lang="en-US" dirty="0"/>
              <a:t>affiliate looking to partner with </a:t>
            </a:r>
            <a:r>
              <a:rPr lang="en-US" dirty="0" smtClean="0"/>
              <a:t>Medicaid?</a:t>
            </a:r>
            <a:endParaRPr lang="en-US" dirty="0"/>
          </a:p>
          <a:p>
            <a:pPr lvl="0">
              <a:lnSpc>
                <a:spcPct val="100000"/>
              </a:lnSpc>
              <a:spcBef>
                <a:spcPts val="0"/>
              </a:spcBef>
              <a:spcAft>
                <a:spcPts val="1200"/>
              </a:spcAft>
              <a:buClr>
                <a:srgbClr val="24A1A8"/>
              </a:buClr>
            </a:pPr>
            <a:r>
              <a:rPr lang="en-US" dirty="0"/>
              <a:t>How do you see the current </a:t>
            </a:r>
            <a:r>
              <a:rPr lang="en-US" dirty="0" smtClean="0"/>
              <a:t>Medicaid </a:t>
            </a:r>
            <a:r>
              <a:rPr lang="en-US" dirty="0"/>
              <a:t>rollback impacting the relationship </a:t>
            </a:r>
            <a:r>
              <a:rPr lang="en-US" dirty="0" smtClean="0"/>
              <a:t>between Medicaid and HMG?</a:t>
            </a:r>
            <a:endParaRPr lang="en-US" dirty="0"/>
          </a:p>
          <a:p>
            <a:pPr lvl="1">
              <a:lnSpc>
                <a:spcPct val="100000"/>
              </a:lnSpc>
              <a:spcBef>
                <a:spcPts val="0"/>
              </a:spcBef>
              <a:spcAft>
                <a:spcPts val="1200"/>
              </a:spcAft>
              <a:buClr>
                <a:srgbClr val="24A1A8"/>
              </a:buClr>
              <a:buFont typeface="Courier New" panose="02070309020205020404" pitchFamily="49" charset="0"/>
              <a:buChar char="o"/>
            </a:pPr>
            <a:r>
              <a:rPr lang="en-US" dirty="0"/>
              <a:t>How do you think it will affect the opportunities to tap into </a:t>
            </a:r>
            <a:r>
              <a:rPr lang="en-US" dirty="0" smtClean="0"/>
              <a:t>Medicaid funding?</a:t>
            </a:r>
            <a:endParaRPr lang="en-US" dirty="0"/>
          </a:p>
          <a:p>
            <a:pPr lvl="0">
              <a:lnSpc>
                <a:spcPct val="100000"/>
              </a:lnSpc>
              <a:spcBef>
                <a:spcPts val="0"/>
              </a:spcBef>
              <a:spcAft>
                <a:spcPts val="1200"/>
              </a:spcAft>
              <a:buClr>
                <a:srgbClr val="24A1A8"/>
              </a:buClr>
            </a:pPr>
            <a:r>
              <a:rPr lang="en-US" dirty="0"/>
              <a:t>What barriers do you see when tapping into </a:t>
            </a:r>
            <a:r>
              <a:rPr lang="en-US" dirty="0" smtClean="0"/>
              <a:t>Medicaid funding?</a:t>
            </a:r>
            <a:endParaRPr lang="en-US" dirty="0"/>
          </a:p>
          <a:p>
            <a:pPr>
              <a:buClr>
                <a:srgbClr val="24A1A8"/>
              </a:buClr>
            </a:pPr>
            <a:endParaRPr lang="en-US" sz="3000" dirty="0" smtClean="0"/>
          </a:p>
        </p:txBody>
      </p:sp>
    </p:spTree>
    <p:extLst>
      <p:ext uri="{BB962C8B-B14F-4D97-AF65-F5344CB8AC3E}">
        <p14:creationId xmlns:p14="http://schemas.microsoft.com/office/powerpoint/2010/main" val="40881624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64</a:t>
            </a:fld>
            <a:endParaRPr lang="en-US" dirty="0"/>
          </a:p>
        </p:txBody>
      </p:sp>
      <p:sp>
        <p:nvSpPr>
          <p:cNvPr id="3" name="Text Placeholder 2"/>
          <p:cNvSpPr txBox="1">
            <a:spLocks/>
          </p:cNvSpPr>
          <p:nvPr/>
        </p:nvSpPr>
        <p:spPr>
          <a:xfrm>
            <a:off x="975789" y="2867773"/>
            <a:ext cx="9392652" cy="969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mj-lt"/>
              </a:rPr>
              <a:t>Full Group Open Forum</a:t>
            </a:r>
          </a:p>
        </p:txBody>
      </p:sp>
    </p:spTree>
    <p:extLst>
      <p:ext uri="{BB962C8B-B14F-4D97-AF65-F5344CB8AC3E}">
        <p14:creationId xmlns:p14="http://schemas.microsoft.com/office/powerpoint/2010/main" val="19772296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j-lt"/>
              </a:rPr>
              <a:t>Questions</a:t>
            </a:r>
            <a:endParaRPr lang="en-US" sz="4000"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65</a:t>
            </a:fld>
            <a:endParaRPr lang="en-US" dirty="0"/>
          </a:p>
        </p:txBody>
      </p:sp>
      <p:sp>
        <p:nvSpPr>
          <p:cNvPr id="4" name="Content Placeholder 3"/>
          <p:cNvSpPr>
            <a:spLocks noGrp="1"/>
          </p:cNvSpPr>
          <p:nvPr>
            <p:ph sz="quarter" idx="13"/>
          </p:nvPr>
        </p:nvSpPr>
        <p:spPr>
          <a:xfrm>
            <a:off x="837374" y="2026024"/>
            <a:ext cx="10515601" cy="3109539"/>
          </a:xfrm>
        </p:spPr>
        <p:txBody>
          <a:bodyPr>
            <a:normAutofit/>
          </a:bodyPr>
          <a:lstStyle/>
          <a:p>
            <a:pPr lvl="0">
              <a:lnSpc>
                <a:spcPct val="100000"/>
              </a:lnSpc>
              <a:spcBef>
                <a:spcPts val="0"/>
              </a:spcBef>
              <a:spcAft>
                <a:spcPts val="1200"/>
              </a:spcAft>
              <a:buClr>
                <a:srgbClr val="E19D39"/>
              </a:buClr>
            </a:pPr>
            <a:r>
              <a:rPr lang="en-US" dirty="0"/>
              <a:t>What is the HMG relationship with Medicaid in your state?</a:t>
            </a:r>
          </a:p>
          <a:p>
            <a:pPr lvl="1">
              <a:lnSpc>
                <a:spcPct val="100000"/>
              </a:lnSpc>
              <a:spcBef>
                <a:spcPts val="0"/>
              </a:spcBef>
              <a:spcAft>
                <a:spcPts val="1200"/>
              </a:spcAft>
              <a:buClr>
                <a:srgbClr val="E19D39"/>
              </a:buClr>
              <a:buFont typeface="Courier New" panose="02070309020205020404" pitchFamily="49" charset="0"/>
              <a:buChar char="o"/>
            </a:pPr>
            <a:r>
              <a:rPr lang="en-US" sz="2800" dirty="0"/>
              <a:t> Do you know what your state’s Medicaid priorities are?</a:t>
            </a:r>
          </a:p>
          <a:p>
            <a:pPr lvl="1">
              <a:lnSpc>
                <a:spcPct val="100000"/>
              </a:lnSpc>
              <a:spcBef>
                <a:spcPts val="0"/>
              </a:spcBef>
              <a:spcAft>
                <a:spcPts val="1200"/>
              </a:spcAft>
              <a:buClr>
                <a:srgbClr val="E19D39"/>
              </a:buClr>
              <a:buFont typeface="Courier New" panose="02070309020205020404" pitchFamily="49" charset="0"/>
              <a:buChar char="o"/>
            </a:pPr>
            <a:r>
              <a:rPr lang="en-US" sz="2800" dirty="0"/>
              <a:t> How do you think HMG can help towards those goals?</a:t>
            </a:r>
          </a:p>
          <a:p>
            <a:pPr lvl="0">
              <a:lnSpc>
                <a:spcPct val="100000"/>
              </a:lnSpc>
              <a:spcBef>
                <a:spcPts val="0"/>
              </a:spcBef>
              <a:spcAft>
                <a:spcPts val="1200"/>
              </a:spcAft>
              <a:buClr>
                <a:srgbClr val="E19D39"/>
              </a:buClr>
            </a:pPr>
            <a:r>
              <a:rPr lang="en-US" dirty="0" smtClean="0"/>
              <a:t>Has your state considered/pursued Medicaid funding for HMG?</a:t>
            </a:r>
            <a:endParaRPr lang="en-US" dirty="0"/>
          </a:p>
          <a:p>
            <a:pPr lvl="0">
              <a:lnSpc>
                <a:spcPct val="100000"/>
              </a:lnSpc>
              <a:spcBef>
                <a:spcPts val="0"/>
              </a:spcBef>
              <a:spcAft>
                <a:spcPts val="1200"/>
              </a:spcAft>
              <a:buClr>
                <a:srgbClr val="E19D39"/>
              </a:buClr>
            </a:pPr>
            <a:r>
              <a:rPr lang="en-US" dirty="0"/>
              <a:t>What barriers have you faced </a:t>
            </a:r>
            <a:r>
              <a:rPr lang="en-US" dirty="0" smtClean="0"/>
              <a:t>in efforts to partner with Medicaid?</a:t>
            </a:r>
            <a:endParaRPr lang="en-US" dirty="0"/>
          </a:p>
        </p:txBody>
      </p:sp>
    </p:spTree>
    <p:extLst>
      <p:ext uri="{BB962C8B-B14F-4D97-AF65-F5344CB8AC3E}">
        <p14:creationId xmlns:p14="http://schemas.microsoft.com/office/powerpoint/2010/main" val="4269817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372" y="580503"/>
            <a:ext cx="10515600" cy="491864"/>
          </a:xfrm>
        </p:spPr>
        <p:txBody>
          <a:bodyPr/>
          <a:lstStyle/>
          <a:p>
            <a:r>
              <a:rPr lang="en-US" sz="4000" dirty="0" smtClean="0">
                <a:latin typeface="+mj-lt"/>
              </a:rPr>
              <a:t>Wrapping Up</a:t>
            </a:r>
            <a:endParaRPr lang="en-US" sz="4000" dirty="0">
              <a:latin typeface="+mj-lt"/>
            </a:endParaRPr>
          </a:p>
        </p:txBody>
      </p:sp>
      <p:sp>
        <p:nvSpPr>
          <p:cNvPr id="3" name="Slide Number Placeholder 2"/>
          <p:cNvSpPr>
            <a:spLocks noGrp="1"/>
          </p:cNvSpPr>
          <p:nvPr>
            <p:ph type="sldNum" sz="quarter" idx="12"/>
          </p:nvPr>
        </p:nvSpPr>
        <p:spPr/>
        <p:txBody>
          <a:bodyPr/>
          <a:lstStyle/>
          <a:p>
            <a:fld id="{02752262-9B0A-E64D-B1C3-707FD47A2213}" type="slidenum">
              <a:rPr lang="en-US" smtClean="0"/>
              <a:pPr/>
              <a:t>66</a:t>
            </a:fld>
            <a:endParaRPr lang="en-US" dirty="0"/>
          </a:p>
        </p:txBody>
      </p:sp>
      <p:sp>
        <p:nvSpPr>
          <p:cNvPr id="4" name="Content Placeholder 3"/>
          <p:cNvSpPr>
            <a:spLocks noGrp="1"/>
          </p:cNvSpPr>
          <p:nvPr>
            <p:ph sz="quarter" idx="13"/>
          </p:nvPr>
        </p:nvSpPr>
        <p:spPr>
          <a:xfrm>
            <a:off x="837374" y="1441173"/>
            <a:ext cx="10765527" cy="4999383"/>
          </a:xfrm>
        </p:spPr>
        <p:txBody>
          <a:bodyPr>
            <a:normAutofit fontScale="70000" lnSpcReduction="20000"/>
          </a:bodyPr>
          <a:lstStyle/>
          <a:p>
            <a:pPr>
              <a:lnSpc>
                <a:spcPct val="120000"/>
              </a:lnSpc>
              <a:spcBef>
                <a:spcPts val="0"/>
              </a:spcBef>
              <a:spcAft>
                <a:spcPts val="1200"/>
              </a:spcAft>
              <a:buClr>
                <a:srgbClr val="E19D39"/>
              </a:buClr>
            </a:pPr>
            <a:r>
              <a:rPr lang="en-US" sz="3100" dirty="0" smtClean="0"/>
              <a:t>What did you think of today’s session? Take the poll!</a:t>
            </a:r>
          </a:p>
          <a:p>
            <a:pPr>
              <a:lnSpc>
                <a:spcPct val="120000"/>
              </a:lnSpc>
              <a:spcBef>
                <a:spcPts val="0"/>
              </a:spcBef>
              <a:spcAft>
                <a:spcPts val="1200"/>
              </a:spcAft>
              <a:buClr>
                <a:srgbClr val="E19D39"/>
              </a:buClr>
            </a:pPr>
            <a:r>
              <a:rPr lang="en-US" sz="3100" dirty="0" smtClean="0"/>
              <a:t>Coming up for HMG State Lead Network</a:t>
            </a:r>
          </a:p>
          <a:p>
            <a:pPr lvl="1">
              <a:lnSpc>
                <a:spcPct val="120000"/>
              </a:lnSpc>
              <a:spcBef>
                <a:spcPts val="0"/>
              </a:spcBef>
              <a:spcAft>
                <a:spcPts val="1200"/>
              </a:spcAft>
              <a:buClr>
                <a:srgbClr val="E19D39"/>
              </a:buClr>
              <a:buFont typeface="Courier New" panose="02070309020205020404" pitchFamily="49" charset="0"/>
              <a:buChar char="o"/>
            </a:pPr>
            <a:r>
              <a:rPr lang="en-US" sz="3100" dirty="0" smtClean="0"/>
              <a:t>Multi-system state match group meeting July 25 led by HMG Washington and HMG Michigan</a:t>
            </a:r>
          </a:p>
          <a:p>
            <a:pPr lvl="1">
              <a:lnSpc>
                <a:spcPct val="120000"/>
              </a:lnSpc>
              <a:spcBef>
                <a:spcPts val="0"/>
              </a:spcBef>
              <a:spcAft>
                <a:spcPts val="1200"/>
              </a:spcAft>
              <a:buClr>
                <a:srgbClr val="E19D39"/>
              </a:buClr>
              <a:buFont typeface="Courier New" panose="02070309020205020404" pitchFamily="49" charset="0"/>
              <a:buChar char="o"/>
            </a:pPr>
            <a:r>
              <a:rPr lang="en-US" sz="3100" dirty="0" smtClean="0"/>
              <a:t>Third quarterly mini-retreat</a:t>
            </a:r>
          </a:p>
          <a:p>
            <a:pPr>
              <a:lnSpc>
                <a:spcPct val="120000"/>
              </a:lnSpc>
              <a:spcBef>
                <a:spcPts val="0"/>
              </a:spcBef>
              <a:spcAft>
                <a:spcPts val="1200"/>
              </a:spcAft>
              <a:buClr>
                <a:srgbClr val="E19D39"/>
              </a:buClr>
            </a:pPr>
            <a:r>
              <a:rPr lang="en-US" sz="3100" dirty="0" smtClean="0"/>
              <a:t>Connect and continue the conversation with someone you met, heard from,  or spoke to during today’s session</a:t>
            </a:r>
          </a:p>
          <a:p>
            <a:pPr>
              <a:lnSpc>
                <a:spcPct val="120000"/>
              </a:lnSpc>
              <a:spcBef>
                <a:spcPts val="0"/>
              </a:spcBef>
              <a:spcAft>
                <a:spcPts val="1200"/>
              </a:spcAft>
              <a:buClr>
                <a:srgbClr val="E19D39"/>
              </a:buClr>
            </a:pPr>
            <a:r>
              <a:rPr lang="en-US" sz="3100" dirty="0" smtClean="0"/>
              <a:t>Visit the </a:t>
            </a:r>
            <a:r>
              <a:rPr lang="en-US" sz="3100" dirty="0" smtClean="0">
                <a:hlinkClick r:id="rId2"/>
              </a:rPr>
              <a:t>HMG State Lead Network resource page </a:t>
            </a:r>
            <a:r>
              <a:rPr lang="en-US" sz="3100" dirty="0" smtClean="0"/>
              <a:t>for all session recordings, slides, and the state lead report</a:t>
            </a:r>
          </a:p>
          <a:p>
            <a:pPr>
              <a:lnSpc>
                <a:spcPct val="120000"/>
              </a:lnSpc>
              <a:spcBef>
                <a:spcPts val="0"/>
              </a:spcBef>
              <a:spcAft>
                <a:spcPts val="1200"/>
              </a:spcAft>
              <a:buClr>
                <a:srgbClr val="E19D39"/>
              </a:buClr>
            </a:pPr>
            <a:r>
              <a:rPr lang="en-US" sz="3100" dirty="0" smtClean="0"/>
              <a:t>Have suggestions for the HMG State Lead Network? </a:t>
            </a:r>
            <a:br>
              <a:rPr lang="en-US" sz="3100" dirty="0" smtClean="0"/>
            </a:br>
            <a:r>
              <a:rPr lang="en-US" sz="3100" dirty="0" smtClean="0"/>
              <a:t>Reach out to Sarah Zucker, szucker@connecticutchildrens.org</a:t>
            </a:r>
          </a:p>
          <a:p>
            <a:endParaRPr lang="en-US" dirty="0"/>
          </a:p>
        </p:txBody>
      </p:sp>
    </p:spTree>
    <p:extLst>
      <p:ext uri="{BB962C8B-B14F-4D97-AF65-F5344CB8AC3E}">
        <p14:creationId xmlns:p14="http://schemas.microsoft.com/office/powerpoint/2010/main" val="3527883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4A1A8"/>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t>67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657" y="2544418"/>
            <a:ext cx="6593727" cy="1500808"/>
          </a:xfrm>
          <a:prstGeom prst="rect">
            <a:avLst/>
          </a:prstGeom>
        </p:spPr>
      </p:pic>
      <p:sp>
        <p:nvSpPr>
          <p:cNvPr id="5" name="TextBox 4"/>
          <p:cNvSpPr txBox="1"/>
          <p:nvPr/>
        </p:nvSpPr>
        <p:spPr>
          <a:xfrm>
            <a:off x="4497648" y="6210782"/>
            <a:ext cx="3196701" cy="246221"/>
          </a:xfrm>
          <a:prstGeom prst="rect">
            <a:avLst/>
          </a:prstGeom>
          <a:noFill/>
        </p:spPr>
        <p:txBody>
          <a:bodyPr wrap="square" rtlCol="0" anchor="b">
            <a:spAutoFit/>
          </a:bodyPr>
          <a:lstStyle/>
          <a:p>
            <a:pPr algn="ctr"/>
            <a:r>
              <a:rPr lang="en-US" sz="1000" kern="1000" spc="100" dirty="0">
                <a:solidFill>
                  <a:schemeClr val="bg1"/>
                </a:solidFill>
                <a:latin typeface="Lato" charset="0"/>
                <a:ea typeface="Lato" charset="0"/>
                <a:cs typeface="Lato" charset="0"/>
              </a:rPr>
              <a:t>HELPMEGROWNATIONAL.ORG</a:t>
            </a:r>
          </a:p>
        </p:txBody>
      </p:sp>
    </p:spTree>
    <p:extLst>
      <p:ext uri="{BB962C8B-B14F-4D97-AF65-F5344CB8AC3E}">
        <p14:creationId xmlns:p14="http://schemas.microsoft.com/office/powerpoint/2010/main" val="337017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487820" y="580503"/>
            <a:ext cx="10766862" cy="5706695"/>
          </a:xfrm>
          <a:prstGeom prst="rect">
            <a:avLst/>
          </a:prstGeom>
        </p:spPr>
      </p:pic>
      <p:sp>
        <p:nvSpPr>
          <p:cNvPr id="4" name="Rectangle 3"/>
          <p:cNvSpPr/>
          <p:nvPr/>
        </p:nvSpPr>
        <p:spPr>
          <a:xfrm>
            <a:off x="1050588" y="4980562"/>
            <a:ext cx="4241260" cy="3307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Medicaid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(Centers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Medicare &amp; Medicaid Services)</a:t>
            </a:r>
          </a:p>
        </p:txBody>
      </p:sp>
    </p:spTree>
    <p:extLst>
      <p:ext uri="{BB962C8B-B14F-4D97-AF65-F5344CB8AC3E}">
        <p14:creationId xmlns:p14="http://schemas.microsoft.com/office/powerpoint/2010/main" val="2764919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74" y="851348"/>
            <a:ext cx="10515600" cy="491864"/>
          </a:xfrm>
        </p:spPr>
        <p:txBody>
          <a:bodyPr>
            <a:noAutofit/>
          </a:bodyPr>
          <a:lstStyle/>
          <a:p>
            <a:r>
              <a:rPr lang="en-US" sz="4000" dirty="0" smtClean="0"/>
              <a:t>Poll Questions</a:t>
            </a:r>
            <a:endParaRPr lang="en-US" sz="4000" dirty="0"/>
          </a:p>
        </p:txBody>
      </p:sp>
      <p:sp>
        <p:nvSpPr>
          <p:cNvPr id="3" name="Rectangle 2"/>
          <p:cNvSpPr/>
          <p:nvPr/>
        </p:nvSpPr>
        <p:spPr>
          <a:xfrm>
            <a:off x="837374" y="1738488"/>
            <a:ext cx="10515600" cy="4284506"/>
          </a:xfrm>
          <a:prstGeom prst="rect">
            <a:avLst/>
          </a:prstGeom>
        </p:spPr>
        <p:txBody>
          <a:bodyPr wrap="square">
            <a:spAutoFit/>
          </a:bodyPr>
          <a:lstStyle/>
          <a:p>
            <a:pPr marL="457200" marR="0" lvl="0" indent="-457200">
              <a:lnSpc>
                <a:spcPct val="107000"/>
              </a:lnSpc>
              <a:spcBef>
                <a:spcPts val="0"/>
              </a:spcBef>
              <a:spcAft>
                <a:spcPts val="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How familiar are you with Medicaid Concepts </a:t>
            </a:r>
          </a:p>
          <a:p>
            <a:pPr marL="457200" marR="0" lvl="0" indent="-457200">
              <a:lnSpc>
                <a:spcPct val="107000"/>
              </a:lnSpc>
              <a:spcBef>
                <a:spcPts val="0"/>
              </a:spcBef>
              <a:spcAft>
                <a:spcPts val="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How would you rate the strength of your HMG with the relationship you have with Medicaid? </a:t>
            </a:r>
          </a:p>
          <a:p>
            <a:pPr marL="457200" marR="0" lvl="0" indent="-457200">
              <a:lnSpc>
                <a:spcPct val="107000"/>
              </a:lnSpc>
              <a:spcBef>
                <a:spcPts val="0"/>
              </a:spcBef>
              <a:spcAft>
                <a:spcPts val="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Have you ever explored formal funding partnership with Medicaid</a:t>
            </a:r>
          </a:p>
          <a:p>
            <a:pPr marL="457200" marR="0" lvl="0" indent="-457200">
              <a:lnSpc>
                <a:spcPct val="107000"/>
              </a:lnSpc>
              <a:spcBef>
                <a:spcPts val="0"/>
              </a:spcBef>
              <a:spcAft>
                <a:spcPts val="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How aware are you of Medicaid’s goals in your state?</a:t>
            </a:r>
          </a:p>
          <a:p>
            <a:pPr marL="457200" marR="0" lvl="0" indent="-457200">
              <a:lnSpc>
                <a:spcPct val="107000"/>
              </a:lnSpc>
              <a:spcBef>
                <a:spcPts val="0"/>
              </a:spcBef>
              <a:spcAft>
                <a:spcPts val="8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How synergistic do you see the goals of HMG align with Medicaid goals?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895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9</a:t>
            </a:fld>
            <a:endParaRPr lang="en-US" dirty="0"/>
          </a:p>
        </p:txBody>
      </p:sp>
      <p:sp>
        <p:nvSpPr>
          <p:cNvPr id="3" name="Text Placeholder 2"/>
          <p:cNvSpPr txBox="1">
            <a:spLocks/>
          </p:cNvSpPr>
          <p:nvPr/>
        </p:nvSpPr>
        <p:spPr>
          <a:xfrm>
            <a:off x="1262530" y="2584496"/>
            <a:ext cx="9443452" cy="96996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mj-lt"/>
              </a:rPr>
              <a:t>National Association of Medicaid Directors (NAMD)</a:t>
            </a:r>
            <a:endParaRPr lang="en-US" sz="4000" dirty="0">
              <a:solidFill>
                <a:schemeClr val="bg1"/>
              </a:solidFill>
              <a:latin typeface="+mj-lt"/>
            </a:endParaRPr>
          </a:p>
        </p:txBody>
      </p:sp>
    </p:spTree>
    <p:extLst>
      <p:ext uri="{BB962C8B-B14F-4D97-AF65-F5344CB8AC3E}">
        <p14:creationId xmlns:p14="http://schemas.microsoft.com/office/powerpoint/2010/main" val="1510588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HS Theme">
  <a:themeElements>
    <a:clrScheme name="HHS Theme">
      <a:dk1>
        <a:srgbClr val="000000"/>
      </a:dk1>
      <a:lt1>
        <a:srgbClr val="FFFFFF"/>
      </a:lt1>
      <a:dk2>
        <a:srgbClr val="44546A"/>
      </a:dk2>
      <a:lt2>
        <a:srgbClr val="E7E6E6"/>
      </a:lt2>
      <a:accent1>
        <a:srgbClr val="1C365F"/>
      </a:accent1>
      <a:accent2>
        <a:srgbClr val="C48D34"/>
      </a:accent2>
      <a:accent3>
        <a:srgbClr val="277E5F"/>
      </a:accent3>
      <a:accent4>
        <a:srgbClr val="A7263F"/>
      </a:accent4>
      <a:accent5>
        <a:srgbClr val="0A919B"/>
      </a:accent5>
      <a:accent6>
        <a:srgbClr val="8A3E1E"/>
      </a:accent6>
      <a:hlink>
        <a:srgbClr val="854E6E"/>
      </a:hlink>
      <a:folHlink>
        <a:srgbClr val="EA64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6568</TotalTime>
  <Words>4194</Words>
  <Application>Microsoft Office PowerPoint</Application>
  <PresentationFormat>Widescreen</PresentationFormat>
  <Paragraphs>483</Paragraphs>
  <Slides>67</Slides>
  <Notes>37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67</vt:i4>
      </vt:variant>
    </vt:vector>
  </HeadingPairs>
  <TitlesOfParts>
    <vt:vector size="86" baseType="lpstr">
      <vt:lpstr>Arial</vt:lpstr>
      <vt:lpstr>Calibri</vt:lpstr>
      <vt:lpstr>Calibri (Body)</vt:lpstr>
      <vt:lpstr>Calibri Light</vt:lpstr>
      <vt:lpstr>Century Gothic</vt:lpstr>
      <vt:lpstr>Courier New</vt:lpstr>
      <vt:lpstr>Gill Sans</vt:lpstr>
      <vt:lpstr>Lato</vt:lpstr>
      <vt:lpstr>Lato Regular</vt:lpstr>
      <vt:lpstr>Montserrat</vt:lpstr>
      <vt:lpstr>Noto Sans Symbols</vt:lpstr>
      <vt:lpstr>Roboto</vt:lpstr>
      <vt:lpstr>Segoe UI</vt:lpstr>
      <vt:lpstr>Times New Roman</vt:lpstr>
      <vt:lpstr>Wingdings</vt:lpstr>
      <vt:lpstr>Office Theme</vt:lpstr>
      <vt:lpstr>1_Office Theme</vt:lpstr>
      <vt:lpstr>HHS Theme</vt:lpstr>
      <vt:lpstr>2_Office Theme</vt:lpstr>
      <vt:lpstr>PowerPoint Presentation</vt:lpstr>
      <vt:lpstr>Help Me Grow State Lead Network</vt:lpstr>
      <vt:lpstr>Other Opportunities &amp; Capacity-Building Resources</vt:lpstr>
      <vt:lpstr>Other Opportunities &amp; Capacity-Building Resources</vt:lpstr>
      <vt:lpstr>Other Opportunities &amp; Capacity-Building Resources</vt:lpstr>
      <vt:lpstr>Other Opportunities &amp; Capacity-Building Resources</vt:lpstr>
      <vt:lpstr>PowerPoint Presentation</vt:lpstr>
      <vt:lpstr>Poll Questions</vt:lpstr>
      <vt:lpstr>PowerPoint Presentation</vt:lpstr>
      <vt:lpstr>PowerPoint Presentation</vt:lpstr>
      <vt:lpstr>Overview</vt:lpstr>
      <vt:lpstr>Modern Annual Report</vt:lpstr>
      <vt:lpstr>About NAMD</vt:lpstr>
      <vt:lpstr>Modern Annual Report</vt:lpstr>
      <vt:lpstr>Medicaid overview</vt:lpstr>
      <vt:lpstr>Medicaid costs</vt:lpstr>
      <vt:lpstr>Medicaid delivery models</vt:lpstr>
      <vt:lpstr>Federal role</vt:lpstr>
      <vt:lpstr>Modern Annual Report</vt:lpstr>
      <vt:lpstr>Three pieces of advice</vt:lpstr>
      <vt:lpstr>Start with shared goals, not the money</vt:lpstr>
      <vt:lpstr>Do your homework. Understand Medicaid’s priorities. </vt:lpstr>
      <vt:lpstr>Key priorities for many Medicaid programs</vt:lpstr>
      <vt:lpstr>Understand and acknowledge Medicaid’s constraints</vt:lpstr>
      <vt:lpstr>Modern Annual Report</vt:lpstr>
      <vt:lpstr>PowerPoint Presentation</vt:lpstr>
      <vt:lpstr>HMG Iowa Presenters</vt:lpstr>
      <vt:lpstr>Iowa HMG 1st Five Healthy Mental Development Initiative</vt:lpstr>
      <vt:lpstr>Connection</vt:lpstr>
      <vt:lpstr>Connection</vt:lpstr>
      <vt:lpstr>Connection</vt:lpstr>
      <vt:lpstr>Connection</vt:lpstr>
      <vt:lpstr>PowerPoint Presentation</vt:lpstr>
      <vt:lpstr>History</vt:lpstr>
      <vt:lpstr>History</vt:lpstr>
      <vt:lpstr>“Why?”</vt:lpstr>
      <vt:lpstr>The  1st Five  Model</vt:lpstr>
      <vt:lpstr>EPSDT</vt:lpstr>
      <vt:lpstr>The  1st Five  Model</vt:lpstr>
      <vt:lpstr>1st Five Local Service Delivery</vt:lpstr>
      <vt:lpstr>1st Five Local Service Delivery</vt:lpstr>
      <vt:lpstr>Partnerships with Public Health and Title V</vt:lpstr>
      <vt:lpstr>Title V / Medicaid Required Interagency Agreement</vt:lpstr>
      <vt:lpstr>Iowa’s Interagency Agreement</vt:lpstr>
      <vt:lpstr>ABCD II - Pilot Project</vt:lpstr>
      <vt:lpstr>Title V: National Performance Measure 6</vt:lpstr>
      <vt:lpstr>PowerPoint Presentation</vt:lpstr>
      <vt:lpstr>HMG Vermont Presenters</vt:lpstr>
      <vt:lpstr>Vermont’s Story</vt:lpstr>
      <vt:lpstr>Vermont’s Story</vt:lpstr>
      <vt:lpstr>What is an Improvement Partnership?</vt:lpstr>
      <vt:lpstr>What do Improvement Partnerships do?</vt:lpstr>
      <vt:lpstr>PowerPoint Presentation</vt:lpstr>
      <vt:lpstr>What is the Vermont Child Health Improvement Program (VCHIP)?</vt:lpstr>
      <vt:lpstr>What is the VCHIP-VT Medicaid Partnership?</vt:lpstr>
      <vt:lpstr>Medicaid and Other Insurers’ Goals</vt:lpstr>
      <vt:lpstr>Maternal and Child Health and Human Service Agency  Partnership Goals</vt:lpstr>
      <vt:lpstr>Health Care Professionals as Partners</vt:lpstr>
      <vt:lpstr>VCHIP is a Key Partner for Help Me Grow-Vermont</vt:lpstr>
      <vt:lpstr>VCHIP and Help Me Grow Systems Efforts</vt:lpstr>
      <vt:lpstr>Contact Information</vt:lpstr>
      <vt:lpstr>PowerPoint Presentation</vt:lpstr>
      <vt:lpstr>Panel Discussion</vt:lpstr>
      <vt:lpstr>PowerPoint Presentation</vt:lpstr>
      <vt:lpstr>Questions</vt:lpstr>
      <vt:lpstr>Wrapping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Connolly</dc:creator>
  <cp:lastModifiedBy>King, Nadia</cp:lastModifiedBy>
  <cp:revision>146</cp:revision>
  <cp:lastPrinted>2019-04-12T14:56:32Z</cp:lastPrinted>
  <dcterms:created xsi:type="dcterms:W3CDTF">2019-01-04T20:01:19Z</dcterms:created>
  <dcterms:modified xsi:type="dcterms:W3CDTF">2023-06-08T16:55:43Z</dcterms:modified>
</cp:coreProperties>
</file>