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4" r:id="rId2"/>
    <p:sldMasterId id="2147483714" r:id="rId3"/>
  </p:sldMasterIdLst>
  <p:notesMasterIdLst>
    <p:notesMasterId r:id="rId29"/>
  </p:notesMasterIdLst>
  <p:handoutMasterIdLst>
    <p:handoutMasterId r:id="rId30"/>
  </p:handoutMasterIdLst>
  <p:sldIdLst>
    <p:sldId id="256" r:id="rId4"/>
    <p:sldId id="287" r:id="rId5"/>
    <p:sldId id="324" r:id="rId6"/>
    <p:sldId id="321" r:id="rId7"/>
    <p:sldId id="288" r:id="rId8"/>
    <p:sldId id="289" r:id="rId9"/>
    <p:sldId id="325" r:id="rId10"/>
    <p:sldId id="310" r:id="rId11"/>
    <p:sldId id="316" r:id="rId12"/>
    <p:sldId id="323" r:id="rId13"/>
    <p:sldId id="326" r:id="rId14"/>
    <p:sldId id="328" r:id="rId15"/>
    <p:sldId id="293" r:id="rId16"/>
    <p:sldId id="329" r:id="rId17"/>
    <p:sldId id="313" r:id="rId18"/>
    <p:sldId id="311" r:id="rId19"/>
    <p:sldId id="314" r:id="rId20"/>
    <p:sldId id="315" r:id="rId21"/>
    <p:sldId id="317" r:id="rId22"/>
    <p:sldId id="318" r:id="rId23"/>
    <p:sldId id="331" r:id="rId24"/>
    <p:sldId id="320" r:id="rId25"/>
    <p:sldId id="332" r:id="rId26"/>
    <p:sldId id="302" r:id="rId27"/>
    <p:sldId id="33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elon, Chelsea" initials="NC" lastIdx="2" clrIdx="0">
    <p:extLst>
      <p:ext uri="{19B8F6BF-5375-455C-9EA6-DF929625EA0E}">
        <p15:presenceInfo xmlns:p15="http://schemas.microsoft.com/office/powerpoint/2012/main" userId="S-1-5-21-769537482-2009542947-4080215404-6045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A1A8"/>
    <a:srgbClr val="548FD6"/>
    <a:srgbClr val="E19D39"/>
    <a:srgbClr val="D86036"/>
    <a:srgbClr val="F0F2F6"/>
    <a:srgbClr val="1D375A"/>
    <a:srgbClr val="1335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3876E4-BE42-432D-B1B9-D960FDAFF9A1}" v="124" dt="2022-10-17T21:11:24.0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61" autoAdjust="0"/>
    <p:restoredTop sz="93979" autoAdjust="0"/>
  </p:normalViewPr>
  <p:slideViewPr>
    <p:cSldViewPr snapToGrid="0" snapToObjects="1">
      <p:cViewPr varScale="1">
        <p:scale>
          <a:sx n="69" d="100"/>
          <a:sy n="69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39" d="100"/>
          <a:sy n="139" d="100"/>
        </p:scale>
        <p:origin x="3472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microsoft.com/office/2016/11/relationships/changesInfo" Target="changesInfos/changesInfo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tsey Howe" userId="fe0d9eec-f1e0-456c-9b8a-21c892ba69b9" providerId="ADAL" clId="{FC3876E4-BE42-432D-B1B9-D960FDAFF9A1}"/>
    <pc:docChg chg="custSel addSld delSld modSld sldOrd">
      <pc:chgData name="Betsey Howe" userId="fe0d9eec-f1e0-456c-9b8a-21c892ba69b9" providerId="ADAL" clId="{FC3876E4-BE42-432D-B1B9-D960FDAFF9A1}" dt="2022-10-17T21:12:13.155" v="1588" actId="14100"/>
      <pc:docMkLst>
        <pc:docMk/>
      </pc:docMkLst>
      <pc:sldChg chg="modSp mod">
        <pc:chgData name="Betsey Howe" userId="fe0d9eec-f1e0-456c-9b8a-21c892ba69b9" providerId="ADAL" clId="{FC3876E4-BE42-432D-B1B9-D960FDAFF9A1}" dt="2022-10-17T21:09:22.111" v="1332" actId="20577"/>
        <pc:sldMkLst>
          <pc:docMk/>
          <pc:sldMk cId="328932796" sldId="290"/>
        </pc:sldMkLst>
        <pc:spChg chg="mod">
          <ac:chgData name="Betsey Howe" userId="fe0d9eec-f1e0-456c-9b8a-21c892ba69b9" providerId="ADAL" clId="{FC3876E4-BE42-432D-B1B9-D960FDAFF9A1}" dt="2022-10-17T21:09:22.111" v="1332" actId="20577"/>
          <ac:spMkLst>
            <pc:docMk/>
            <pc:sldMk cId="328932796" sldId="290"/>
            <ac:spMk id="4" creationId="{00000000-0000-0000-0000-000000000000}"/>
          </ac:spMkLst>
        </pc:spChg>
      </pc:sldChg>
      <pc:sldChg chg="del">
        <pc:chgData name="Betsey Howe" userId="fe0d9eec-f1e0-456c-9b8a-21c892ba69b9" providerId="ADAL" clId="{FC3876E4-BE42-432D-B1B9-D960FDAFF9A1}" dt="2022-10-17T20:58:44.924" v="0" actId="2696"/>
        <pc:sldMkLst>
          <pc:docMk/>
          <pc:sldMk cId="1893481815" sldId="291"/>
        </pc:sldMkLst>
      </pc:sldChg>
      <pc:sldChg chg="modSp mod">
        <pc:chgData name="Betsey Howe" userId="fe0d9eec-f1e0-456c-9b8a-21c892ba69b9" providerId="ADAL" clId="{FC3876E4-BE42-432D-B1B9-D960FDAFF9A1}" dt="2022-10-17T21:01:42.109" v="496" actId="20577"/>
        <pc:sldMkLst>
          <pc:docMk/>
          <pc:sldMk cId="2643988919" sldId="295"/>
        </pc:sldMkLst>
        <pc:spChg chg="mod">
          <ac:chgData name="Betsey Howe" userId="fe0d9eec-f1e0-456c-9b8a-21c892ba69b9" providerId="ADAL" clId="{FC3876E4-BE42-432D-B1B9-D960FDAFF9A1}" dt="2022-10-17T21:01:42.109" v="496" actId="20577"/>
          <ac:spMkLst>
            <pc:docMk/>
            <pc:sldMk cId="2643988919" sldId="295"/>
            <ac:spMk id="3" creationId="{00000000-0000-0000-0000-000000000000}"/>
          </ac:spMkLst>
        </pc:spChg>
      </pc:sldChg>
      <pc:sldChg chg="modSp mod">
        <pc:chgData name="Betsey Howe" userId="fe0d9eec-f1e0-456c-9b8a-21c892ba69b9" providerId="ADAL" clId="{FC3876E4-BE42-432D-B1B9-D960FDAFF9A1}" dt="2022-10-17T21:02:45.030" v="690" actId="20577"/>
        <pc:sldMkLst>
          <pc:docMk/>
          <pc:sldMk cId="2776756241" sldId="296"/>
        </pc:sldMkLst>
        <pc:spChg chg="mod">
          <ac:chgData name="Betsey Howe" userId="fe0d9eec-f1e0-456c-9b8a-21c892ba69b9" providerId="ADAL" clId="{FC3876E4-BE42-432D-B1B9-D960FDAFF9A1}" dt="2022-10-17T21:02:04.391" v="508" actId="20577"/>
          <ac:spMkLst>
            <pc:docMk/>
            <pc:sldMk cId="2776756241" sldId="296"/>
            <ac:spMk id="2" creationId="{00000000-0000-0000-0000-000000000000}"/>
          </ac:spMkLst>
        </pc:spChg>
        <pc:spChg chg="mod">
          <ac:chgData name="Betsey Howe" userId="fe0d9eec-f1e0-456c-9b8a-21c892ba69b9" providerId="ADAL" clId="{FC3876E4-BE42-432D-B1B9-D960FDAFF9A1}" dt="2022-10-17T21:02:45.030" v="690" actId="20577"/>
          <ac:spMkLst>
            <pc:docMk/>
            <pc:sldMk cId="2776756241" sldId="296"/>
            <ac:spMk id="4" creationId="{00000000-0000-0000-0000-000000000000}"/>
          </ac:spMkLst>
        </pc:spChg>
      </pc:sldChg>
      <pc:sldChg chg="del">
        <pc:chgData name="Betsey Howe" userId="fe0d9eec-f1e0-456c-9b8a-21c892ba69b9" providerId="ADAL" clId="{FC3876E4-BE42-432D-B1B9-D960FDAFF9A1}" dt="2022-10-17T21:05:04.696" v="944" actId="2696"/>
        <pc:sldMkLst>
          <pc:docMk/>
          <pc:sldMk cId="2531819440" sldId="297"/>
        </pc:sldMkLst>
      </pc:sldChg>
      <pc:sldChg chg="del">
        <pc:chgData name="Betsey Howe" userId="fe0d9eec-f1e0-456c-9b8a-21c892ba69b9" providerId="ADAL" clId="{FC3876E4-BE42-432D-B1B9-D960FDAFF9A1}" dt="2022-10-17T21:05:08.047" v="945" actId="2696"/>
        <pc:sldMkLst>
          <pc:docMk/>
          <pc:sldMk cId="3204346555" sldId="298"/>
        </pc:sldMkLst>
      </pc:sldChg>
      <pc:sldChg chg="del">
        <pc:chgData name="Betsey Howe" userId="fe0d9eec-f1e0-456c-9b8a-21c892ba69b9" providerId="ADAL" clId="{FC3876E4-BE42-432D-B1B9-D960FDAFF9A1}" dt="2022-10-17T21:05:11.659" v="946" actId="2696"/>
        <pc:sldMkLst>
          <pc:docMk/>
          <pc:sldMk cId="678532582" sldId="299"/>
        </pc:sldMkLst>
      </pc:sldChg>
      <pc:sldChg chg="del">
        <pc:chgData name="Betsey Howe" userId="fe0d9eec-f1e0-456c-9b8a-21c892ba69b9" providerId="ADAL" clId="{FC3876E4-BE42-432D-B1B9-D960FDAFF9A1}" dt="2022-10-17T21:05:14.560" v="947" actId="2696"/>
        <pc:sldMkLst>
          <pc:docMk/>
          <pc:sldMk cId="4248351366" sldId="300"/>
        </pc:sldMkLst>
      </pc:sldChg>
      <pc:sldChg chg="modSp mod ord">
        <pc:chgData name="Betsey Howe" userId="fe0d9eec-f1e0-456c-9b8a-21c892ba69b9" providerId="ADAL" clId="{FC3876E4-BE42-432D-B1B9-D960FDAFF9A1}" dt="2022-10-17T21:07:43.264" v="1080" actId="20577"/>
        <pc:sldMkLst>
          <pc:docMk/>
          <pc:sldMk cId="598123573" sldId="301"/>
        </pc:sldMkLst>
        <pc:spChg chg="mod">
          <ac:chgData name="Betsey Howe" userId="fe0d9eec-f1e0-456c-9b8a-21c892ba69b9" providerId="ADAL" clId="{FC3876E4-BE42-432D-B1B9-D960FDAFF9A1}" dt="2022-10-17T21:05:32.407" v="952" actId="20577"/>
          <ac:spMkLst>
            <pc:docMk/>
            <pc:sldMk cId="598123573" sldId="301"/>
            <ac:spMk id="2" creationId="{00000000-0000-0000-0000-000000000000}"/>
          </ac:spMkLst>
        </pc:spChg>
        <pc:spChg chg="mod">
          <ac:chgData name="Betsey Howe" userId="fe0d9eec-f1e0-456c-9b8a-21c892ba69b9" providerId="ADAL" clId="{FC3876E4-BE42-432D-B1B9-D960FDAFF9A1}" dt="2022-10-17T21:07:43.264" v="1080" actId="20577"/>
          <ac:spMkLst>
            <pc:docMk/>
            <pc:sldMk cId="598123573" sldId="301"/>
            <ac:spMk id="4" creationId="{00000000-0000-0000-0000-000000000000}"/>
          </ac:spMkLst>
        </pc:spChg>
      </pc:sldChg>
      <pc:sldChg chg="addSp delSp modSp mod">
        <pc:chgData name="Betsey Howe" userId="fe0d9eec-f1e0-456c-9b8a-21c892ba69b9" providerId="ADAL" clId="{FC3876E4-BE42-432D-B1B9-D960FDAFF9A1}" dt="2022-10-17T21:12:13.155" v="1588" actId="14100"/>
        <pc:sldMkLst>
          <pc:docMk/>
          <pc:sldMk cId="3116071229" sldId="302"/>
        </pc:sldMkLst>
        <pc:spChg chg="del">
          <ac:chgData name="Betsey Howe" userId="fe0d9eec-f1e0-456c-9b8a-21c892ba69b9" providerId="ADAL" clId="{FC3876E4-BE42-432D-B1B9-D960FDAFF9A1}" dt="2022-10-17T21:11:24.011" v="1582" actId="931"/>
          <ac:spMkLst>
            <pc:docMk/>
            <pc:sldMk cId="3116071229" sldId="302"/>
            <ac:spMk id="4" creationId="{00000000-0000-0000-0000-000000000000}"/>
          </ac:spMkLst>
        </pc:spChg>
        <pc:picChg chg="add mod">
          <ac:chgData name="Betsey Howe" userId="fe0d9eec-f1e0-456c-9b8a-21c892ba69b9" providerId="ADAL" clId="{FC3876E4-BE42-432D-B1B9-D960FDAFF9A1}" dt="2022-10-17T21:12:13.155" v="1588" actId="14100"/>
          <ac:picMkLst>
            <pc:docMk/>
            <pc:sldMk cId="3116071229" sldId="302"/>
            <ac:picMk id="6" creationId="{19A9AE0A-3ABD-080F-F35A-0263B0F75D75}"/>
          </ac:picMkLst>
        </pc:picChg>
      </pc:sldChg>
      <pc:sldChg chg="addSp delSp modSp new mod">
        <pc:chgData name="Betsey Howe" userId="fe0d9eec-f1e0-456c-9b8a-21c892ba69b9" providerId="ADAL" clId="{FC3876E4-BE42-432D-B1B9-D960FDAFF9A1}" dt="2022-10-17T21:04:57.319" v="943" actId="1076"/>
        <pc:sldMkLst>
          <pc:docMk/>
          <pc:sldMk cId="559205312" sldId="311"/>
        </pc:sldMkLst>
        <pc:spChg chg="mod">
          <ac:chgData name="Betsey Howe" userId="fe0d9eec-f1e0-456c-9b8a-21c892ba69b9" providerId="ADAL" clId="{FC3876E4-BE42-432D-B1B9-D960FDAFF9A1}" dt="2022-10-17T21:04:57.319" v="943" actId="1076"/>
          <ac:spMkLst>
            <pc:docMk/>
            <pc:sldMk cId="559205312" sldId="311"/>
            <ac:spMk id="2" creationId="{8A68BCCD-4D09-82BA-46E5-F647FEFC7931}"/>
          </ac:spMkLst>
        </pc:spChg>
        <pc:spChg chg="del">
          <ac:chgData name="Betsey Howe" userId="fe0d9eec-f1e0-456c-9b8a-21c892ba69b9" providerId="ADAL" clId="{FC3876E4-BE42-432D-B1B9-D960FDAFF9A1}" dt="2022-10-17T21:03:04.412" v="692" actId="1032"/>
          <ac:spMkLst>
            <pc:docMk/>
            <pc:sldMk cId="559205312" sldId="311"/>
            <ac:spMk id="4" creationId="{137096D8-DF1A-0B4C-E506-BA6CC9347BED}"/>
          </ac:spMkLst>
        </pc:spChg>
        <pc:graphicFrameChg chg="add mod modGraphic">
          <ac:chgData name="Betsey Howe" userId="fe0d9eec-f1e0-456c-9b8a-21c892ba69b9" providerId="ADAL" clId="{FC3876E4-BE42-432D-B1B9-D960FDAFF9A1}" dt="2022-10-17T21:04:22.935" v="818" actId="14100"/>
          <ac:graphicFrameMkLst>
            <pc:docMk/>
            <pc:sldMk cId="559205312" sldId="311"/>
            <ac:graphicFrameMk id="5" creationId="{E1401D13-5B2C-7AF5-ECBD-C175A51BBEB7}"/>
          </ac:graphicFrameMkLst>
        </pc:graphicFrameChg>
      </pc:sldChg>
      <pc:sldChg chg="modSp new mod">
        <pc:chgData name="Betsey Howe" userId="fe0d9eec-f1e0-456c-9b8a-21c892ba69b9" providerId="ADAL" clId="{FC3876E4-BE42-432D-B1B9-D960FDAFF9A1}" dt="2022-10-17T21:10:45.240" v="1581" actId="20577"/>
        <pc:sldMkLst>
          <pc:docMk/>
          <pc:sldMk cId="815116934" sldId="312"/>
        </pc:sldMkLst>
        <pc:spChg chg="mod">
          <ac:chgData name="Betsey Howe" userId="fe0d9eec-f1e0-456c-9b8a-21c892ba69b9" providerId="ADAL" clId="{FC3876E4-BE42-432D-B1B9-D960FDAFF9A1}" dt="2022-10-17T21:08:06.162" v="1099" actId="20577"/>
          <ac:spMkLst>
            <pc:docMk/>
            <pc:sldMk cId="815116934" sldId="312"/>
            <ac:spMk id="2" creationId="{B27AA29F-C152-D829-97C9-A5913F65346A}"/>
          </ac:spMkLst>
        </pc:spChg>
        <pc:spChg chg="mod">
          <ac:chgData name="Betsey Howe" userId="fe0d9eec-f1e0-456c-9b8a-21c892ba69b9" providerId="ADAL" clId="{FC3876E4-BE42-432D-B1B9-D960FDAFF9A1}" dt="2022-10-17T21:10:45.240" v="1581" actId="20577"/>
          <ac:spMkLst>
            <pc:docMk/>
            <pc:sldMk cId="815116934" sldId="312"/>
            <ac:spMk id="4" creationId="{73E547EB-1689-B5DE-BCE5-61609FFE7620}"/>
          </ac:spMkLst>
        </pc:sp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svg"/><Relationship Id="rId1" Type="http://schemas.openxmlformats.org/officeDocument/2006/relationships/image" Target="../media/image4.png"/><Relationship Id="rId6" Type="http://schemas.openxmlformats.org/officeDocument/2006/relationships/image" Target="../media/image14.svg"/><Relationship Id="rId5" Type="http://schemas.openxmlformats.org/officeDocument/2006/relationships/image" Target="../media/image6.png"/><Relationship Id="rId4" Type="http://schemas.openxmlformats.org/officeDocument/2006/relationships/image" Target="../media/image12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svg"/><Relationship Id="rId1" Type="http://schemas.openxmlformats.org/officeDocument/2006/relationships/image" Target="../media/image4.png"/><Relationship Id="rId6" Type="http://schemas.openxmlformats.org/officeDocument/2006/relationships/image" Target="../media/image14.svg"/><Relationship Id="rId5" Type="http://schemas.openxmlformats.org/officeDocument/2006/relationships/image" Target="../media/image6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0B4EEE-8371-429B-BD12-724DBABBE291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4475060-52FE-456F-8FBE-BD1834636D94}">
      <dgm:prSet phldrT="[Text]"/>
      <dgm:spPr/>
      <dgm:t>
        <a:bodyPr/>
        <a:lstStyle/>
        <a:p>
          <a:r>
            <a:rPr lang="en-US" b="1" dirty="0">
              <a:solidFill>
                <a:srgbClr val="D86036"/>
              </a:solidFill>
            </a:rPr>
            <a:t>A Framework for Early Identification </a:t>
          </a:r>
        </a:p>
      </dgm:t>
    </dgm:pt>
    <dgm:pt modelId="{6B63237E-3FB9-47BA-86AB-E3D398BC33C7}" type="parTrans" cxnId="{37220F5D-D804-4879-AE7C-ED47A6FEAC24}">
      <dgm:prSet/>
      <dgm:spPr/>
      <dgm:t>
        <a:bodyPr/>
        <a:lstStyle/>
        <a:p>
          <a:endParaRPr lang="en-US"/>
        </a:p>
      </dgm:t>
    </dgm:pt>
    <dgm:pt modelId="{E6BF9201-463C-46EE-9F5E-FE4C8B3C438C}" type="sibTrans" cxnId="{37220F5D-D804-4879-AE7C-ED47A6FEAC24}">
      <dgm:prSet/>
      <dgm:spPr/>
      <dgm:t>
        <a:bodyPr/>
        <a:lstStyle/>
        <a:p>
          <a:endParaRPr lang="en-US"/>
        </a:p>
      </dgm:t>
    </dgm:pt>
    <dgm:pt modelId="{82D81365-2255-4B8B-8490-48AB6EEBD6F6}">
      <dgm:prSet phldrT="[Text]"/>
      <dgm:spPr/>
      <dgm:t>
        <a:bodyPr/>
        <a:lstStyle/>
        <a:p>
          <a:r>
            <a:rPr lang="en-US" b="1" dirty="0">
              <a:solidFill>
                <a:srgbClr val="D86036"/>
              </a:solidFill>
            </a:rPr>
            <a:t>A Framework for Children’s Healthy Development &amp; Family Well-Being </a:t>
          </a:r>
        </a:p>
      </dgm:t>
    </dgm:pt>
    <dgm:pt modelId="{98E4AA0C-0C21-404A-A574-5DBBCDDE7B52}" type="parTrans" cxnId="{5372397D-697C-445D-948E-A353FD2AC41E}">
      <dgm:prSet/>
      <dgm:spPr/>
      <dgm:t>
        <a:bodyPr/>
        <a:lstStyle/>
        <a:p>
          <a:endParaRPr lang="en-US"/>
        </a:p>
      </dgm:t>
    </dgm:pt>
    <dgm:pt modelId="{65965201-0845-44EF-A376-019EB997396B}" type="sibTrans" cxnId="{5372397D-697C-445D-948E-A353FD2AC41E}">
      <dgm:prSet/>
      <dgm:spPr/>
      <dgm:t>
        <a:bodyPr/>
        <a:lstStyle/>
        <a:p>
          <a:endParaRPr lang="en-US"/>
        </a:p>
      </dgm:t>
    </dgm:pt>
    <dgm:pt modelId="{FBF0BD41-FDE1-4B6D-BC53-8E27E444D70C}" type="pres">
      <dgm:prSet presAssocID="{F00B4EEE-8371-429B-BD12-724DBABBE291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9BEAA43-4ED2-4940-B954-E077A7637FC9}" type="pres">
      <dgm:prSet presAssocID="{44475060-52FE-456F-8FBE-BD1834636D94}" presName="Accent1" presStyleCnt="0"/>
      <dgm:spPr/>
    </dgm:pt>
    <dgm:pt modelId="{40922566-1F5B-4F78-86C4-103581F86E23}" type="pres">
      <dgm:prSet presAssocID="{44475060-52FE-456F-8FBE-BD1834636D94}" presName="Accent" presStyleLbl="node1" presStyleIdx="0" presStyleCnt="2"/>
      <dgm:spPr>
        <a:solidFill>
          <a:srgbClr val="E19D39"/>
        </a:solidFill>
      </dgm:spPr>
    </dgm:pt>
    <dgm:pt modelId="{7E7C0B00-827E-45B9-9CD7-F1C86BADFEBE}" type="pres">
      <dgm:prSet presAssocID="{44475060-52FE-456F-8FBE-BD1834636D94}" presName="Parent1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A04988-C97B-4C4E-BBDF-C87E0C788A72}" type="pres">
      <dgm:prSet presAssocID="{82D81365-2255-4B8B-8490-48AB6EEBD6F6}" presName="Accent2" presStyleCnt="0"/>
      <dgm:spPr/>
    </dgm:pt>
    <dgm:pt modelId="{4D9BDF54-C8A2-4BE5-A6CB-612D98B4FD0F}" type="pres">
      <dgm:prSet presAssocID="{82D81365-2255-4B8B-8490-48AB6EEBD6F6}" presName="Accent" presStyleLbl="node1" presStyleIdx="1" presStyleCnt="2"/>
      <dgm:spPr>
        <a:solidFill>
          <a:srgbClr val="E19D39"/>
        </a:solidFill>
      </dgm:spPr>
    </dgm:pt>
    <dgm:pt modelId="{8F7B64CF-9B4A-4D9E-9DA0-63FD557E2CF5}" type="pres">
      <dgm:prSet presAssocID="{82D81365-2255-4B8B-8490-48AB6EEBD6F6}" presName="Parent2" presStyleLbl="revTx" presStyleIdx="1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72397D-697C-445D-948E-A353FD2AC41E}" srcId="{F00B4EEE-8371-429B-BD12-724DBABBE291}" destId="{82D81365-2255-4B8B-8490-48AB6EEBD6F6}" srcOrd="1" destOrd="0" parTransId="{98E4AA0C-0C21-404A-A574-5DBBCDDE7B52}" sibTransId="{65965201-0845-44EF-A376-019EB997396B}"/>
    <dgm:cxn modelId="{7C34066F-2490-440C-9AAA-FC204AF6DAA0}" type="presOf" srcId="{F00B4EEE-8371-429B-BD12-724DBABBE291}" destId="{FBF0BD41-FDE1-4B6D-BC53-8E27E444D70C}" srcOrd="0" destOrd="0" presId="urn:microsoft.com/office/officeart/2009/layout/CircleArrowProcess"/>
    <dgm:cxn modelId="{2C7F47AA-689E-4885-BEC1-C9C8958370DD}" type="presOf" srcId="{44475060-52FE-456F-8FBE-BD1834636D94}" destId="{7E7C0B00-827E-45B9-9CD7-F1C86BADFEBE}" srcOrd="0" destOrd="0" presId="urn:microsoft.com/office/officeart/2009/layout/CircleArrowProcess"/>
    <dgm:cxn modelId="{37220F5D-D804-4879-AE7C-ED47A6FEAC24}" srcId="{F00B4EEE-8371-429B-BD12-724DBABBE291}" destId="{44475060-52FE-456F-8FBE-BD1834636D94}" srcOrd="0" destOrd="0" parTransId="{6B63237E-3FB9-47BA-86AB-E3D398BC33C7}" sibTransId="{E6BF9201-463C-46EE-9F5E-FE4C8B3C438C}"/>
    <dgm:cxn modelId="{4EBD8A91-1249-4671-9A2B-859768AB8EAA}" type="presOf" srcId="{82D81365-2255-4B8B-8490-48AB6EEBD6F6}" destId="{8F7B64CF-9B4A-4D9E-9DA0-63FD557E2CF5}" srcOrd="0" destOrd="0" presId="urn:microsoft.com/office/officeart/2009/layout/CircleArrowProcess"/>
    <dgm:cxn modelId="{F31F3084-851F-4642-AC04-38732AA82D89}" type="presParOf" srcId="{FBF0BD41-FDE1-4B6D-BC53-8E27E444D70C}" destId="{49BEAA43-4ED2-4940-B954-E077A7637FC9}" srcOrd="0" destOrd="0" presId="urn:microsoft.com/office/officeart/2009/layout/CircleArrowProcess"/>
    <dgm:cxn modelId="{695AEBE3-ADFB-404E-9E0D-F3684154EF7B}" type="presParOf" srcId="{49BEAA43-4ED2-4940-B954-E077A7637FC9}" destId="{40922566-1F5B-4F78-86C4-103581F86E23}" srcOrd="0" destOrd="0" presId="urn:microsoft.com/office/officeart/2009/layout/CircleArrowProcess"/>
    <dgm:cxn modelId="{EAA6CD5E-C075-4A97-A1B7-D57A81BB2421}" type="presParOf" srcId="{FBF0BD41-FDE1-4B6D-BC53-8E27E444D70C}" destId="{7E7C0B00-827E-45B9-9CD7-F1C86BADFEBE}" srcOrd="1" destOrd="0" presId="urn:microsoft.com/office/officeart/2009/layout/CircleArrowProcess"/>
    <dgm:cxn modelId="{6D64D492-3596-4429-B0E3-FAF0298D857C}" type="presParOf" srcId="{FBF0BD41-FDE1-4B6D-BC53-8E27E444D70C}" destId="{20A04988-C97B-4C4E-BBDF-C87E0C788A72}" srcOrd="2" destOrd="0" presId="urn:microsoft.com/office/officeart/2009/layout/CircleArrowProcess"/>
    <dgm:cxn modelId="{E7167C32-B13A-456F-8CF7-FEEB750900E2}" type="presParOf" srcId="{20A04988-C97B-4C4E-BBDF-C87E0C788A72}" destId="{4D9BDF54-C8A2-4BE5-A6CB-612D98B4FD0F}" srcOrd="0" destOrd="0" presId="urn:microsoft.com/office/officeart/2009/layout/CircleArrowProcess"/>
    <dgm:cxn modelId="{035DE01F-D7C2-4D09-84CB-5DC84F20B841}" type="presParOf" srcId="{FBF0BD41-FDE1-4B6D-BC53-8E27E444D70C}" destId="{8F7B64CF-9B4A-4D9E-9DA0-63FD557E2CF5}" srcOrd="3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3708A1-0974-48E2-B2C4-41C1D8841E72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83A1F6C1-7948-46B0-AE8D-0D2F7944312A}">
      <dgm:prSet phldrT="[Text]"/>
      <dgm:spPr>
        <a:solidFill>
          <a:srgbClr val="24A1A8"/>
        </a:solidFill>
      </dgm:spPr>
      <dgm:t>
        <a:bodyPr/>
        <a:lstStyle/>
        <a:p>
          <a:r>
            <a:rPr lang="en-US" dirty="0"/>
            <a:t>Families are the experts</a:t>
          </a:r>
        </a:p>
      </dgm:t>
    </dgm:pt>
    <dgm:pt modelId="{E3080418-F7CC-4EE5-AB21-62DC9EB6A3C4}" type="parTrans" cxnId="{F4735FAE-CEFB-40D6-A0A0-AE455549AD62}">
      <dgm:prSet/>
      <dgm:spPr/>
      <dgm:t>
        <a:bodyPr/>
        <a:lstStyle/>
        <a:p>
          <a:endParaRPr lang="en-US"/>
        </a:p>
      </dgm:t>
    </dgm:pt>
    <dgm:pt modelId="{DD168C3B-25BD-45E4-A0C0-74A91C51ECAB}" type="sibTrans" cxnId="{F4735FAE-CEFB-40D6-A0A0-AE455549AD62}">
      <dgm:prSet/>
      <dgm:spPr/>
      <dgm:t>
        <a:bodyPr/>
        <a:lstStyle/>
        <a:p>
          <a:endParaRPr lang="en-US"/>
        </a:p>
      </dgm:t>
    </dgm:pt>
    <dgm:pt modelId="{4F1816DE-3BD9-4497-9827-67F2CF1CCDA3}">
      <dgm:prSet phldrT="[Text]"/>
      <dgm:spPr>
        <a:solidFill>
          <a:srgbClr val="548FD6"/>
        </a:solidFill>
      </dgm:spPr>
      <dgm:t>
        <a:bodyPr/>
        <a:lstStyle/>
        <a:p>
          <a:r>
            <a:rPr lang="en-US" dirty="0"/>
            <a:t>Holistic picture of child’s development</a:t>
          </a:r>
        </a:p>
      </dgm:t>
    </dgm:pt>
    <dgm:pt modelId="{6701B0C1-6044-4E05-BD50-8AAA3276A962}" type="parTrans" cxnId="{41DEAE95-4775-41D8-90F6-57156A49AE7A}">
      <dgm:prSet/>
      <dgm:spPr/>
      <dgm:t>
        <a:bodyPr/>
        <a:lstStyle/>
        <a:p>
          <a:endParaRPr lang="en-US"/>
        </a:p>
      </dgm:t>
    </dgm:pt>
    <dgm:pt modelId="{8FA40332-07B7-4794-BBEB-9EB88D678D58}" type="sibTrans" cxnId="{41DEAE95-4775-41D8-90F6-57156A49AE7A}">
      <dgm:prSet/>
      <dgm:spPr/>
      <dgm:t>
        <a:bodyPr/>
        <a:lstStyle/>
        <a:p>
          <a:endParaRPr lang="en-US"/>
        </a:p>
      </dgm:t>
    </dgm:pt>
    <dgm:pt modelId="{CB57D1F8-A8BB-488D-AD23-85AD7F13EFDF}">
      <dgm:prSet phldrT="[Text]"/>
      <dgm:spPr>
        <a:solidFill>
          <a:srgbClr val="E19D39"/>
        </a:solidFill>
      </dgm:spPr>
      <dgm:t>
        <a:bodyPr/>
        <a:lstStyle/>
        <a:p>
          <a:r>
            <a:rPr lang="en-US" dirty="0"/>
            <a:t>Development is discussed longitudinally </a:t>
          </a:r>
        </a:p>
      </dgm:t>
    </dgm:pt>
    <dgm:pt modelId="{E66FC104-9C80-4C36-805D-1A17B19B5DB1}" type="parTrans" cxnId="{067E41F1-2ED8-4049-8851-97FFDE79D0C2}">
      <dgm:prSet/>
      <dgm:spPr/>
      <dgm:t>
        <a:bodyPr/>
        <a:lstStyle/>
        <a:p>
          <a:endParaRPr lang="en-US"/>
        </a:p>
      </dgm:t>
    </dgm:pt>
    <dgm:pt modelId="{589836CF-6846-41A4-A131-A05716A0C14D}" type="sibTrans" cxnId="{067E41F1-2ED8-4049-8851-97FFDE79D0C2}">
      <dgm:prSet/>
      <dgm:spPr/>
      <dgm:t>
        <a:bodyPr/>
        <a:lstStyle/>
        <a:p>
          <a:endParaRPr lang="en-US"/>
        </a:p>
      </dgm:t>
    </dgm:pt>
    <dgm:pt modelId="{041A5BF8-FE14-4CD5-AE6D-8AEFBF037728}" type="pres">
      <dgm:prSet presAssocID="{FB3708A1-0974-48E2-B2C4-41C1D8841E72}" presName="linearFlow" presStyleCnt="0">
        <dgm:presLayoutVars>
          <dgm:dir/>
          <dgm:resizeHandles val="exact"/>
        </dgm:presLayoutVars>
      </dgm:prSet>
      <dgm:spPr/>
    </dgm:pt>
    <dgm:pt modelId="{B632B959-C5B6-44BB-98D8-EF9A58EADF9C}" type="pres">
      <dgm:prSet presAssocID="{83A1F6C1-7948-46B0-AE8D-0D2F7944312A}" presName="composite" presStyleCnt="0"/>
      <dgm:spPr/>
    </dgm:pt>
    <dgm:pt modelId="{BB93454A-E7C3-4674-9984-1268D8EA885A}" type="pres">
      <dgm:prSet presAssocID="{83A1F6C1-7948-46B0-AE8D-0D2F7944312A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n with baby with solid fill"/>
        </a:ext>
      </dgm:extLst>
    </dgm:pt>
    <dgm:pt modelId="{1F39CABA-442F-4CC7-BD88-053620D36AB0}" type="pres">
      <dgm:prSet presAssocID="{83A1F6C1-7948-46B0-AE8D-0D2F7944312A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3BD3A5-33CB-452E-BA82-03B6DED722AD}" type="pres">
      <dgm:prSet presAssocID="{DD168C3B-25BD-45E4-A0C0-74A91C51ECAB}" presName="spacing" presStyleCnt="0"/>
      <dgm:spPr/>
    </dgm:pt>
    <dgm:pt modelId="{493F437E-73A2-4D90-A4E9-E9025D337E81}" type="pres">
      <dgm:prSet presAssocID="{4F1816DE-3BD9-4497-9827-67F2CF1CCDA3}" presName="composite" presStyleCnt="0"/>
      <dgm:spPr/>
    </dgm:pt>
    <dgm:pt modelId="{EB87BF87-E204-4811-9B20-D81901C76E61}" type="pres">
      <dgm:prSet presAssocID="{4F1816DE-3BD9-4497-9827-67F2CF1CCDA3}" presName="imgShp" presStyleLbl="fgImgPlac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ildren with solid fill"/>
        </a:ext>
      </dgm:extLst>
    </dgm:pt>
    <dgm:pt modelId="{E61278E7-42BC-414A-89AB-1776C0218EB0}" type="pres">
      <dgm:prSet presAssocID="{4F1816DE-3BD9-4497-9827-67F2CF1CCDA3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DF38EF-8654-489F-AC69-345EE791915F}" type="pres">
      <dgm:prSet presAssocID="{8FA40332-07B7-4794-BBEB-9EB88D678D58}" presName="spacing" presStyleCnt="0"/>
      <dgm:spPr/>
    </dgm:pt>
    <dgm:pt modelId="{A9FC365D-2729-40A1-90D5-BCBAB77E4299}" type="pres">
      <dgm:prSet presAssocID="{CB57D1F8-A8BB-488D-AD23-85AD7F13EFDF}" presName="composite" presStyleCnt="0"/>
      <dgm:spPr/>
    </dgm:pt>
    <dgm:pt modelId="{46582A42-2EDB-4E5C-8669-943F5694A238}" type="pres">
      <dgm:prSet presAssocID="{CB57D1F8-A8BB-488D-AD23-85AD7F13EFDF}" presName="imgShp" presStyleLbl="fgImgPlac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ourglass 60% with solid fill"/>
        </a:ext>
      </dgm:extLst>
    </dgm:pt>
    <dgm:pt modelId="{556807DF-0A1C-476A-82CA-C2CAF3906F6A}" type="pres">
      <dgm:prSet presAssocID="{CB57D1F8-A8BB-488D-AD23-85AD7F13EFDF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4735FAE-CEFB-40D6-A0A0-AE455549AD62}" srcId="{FB3708A1-0974-48E2-B2C4-41C1D8841E72}" destId="{83A1F6C1-7948-46B0-AE8D-0D2F7944312A}" srcOrd="0" destOrd="0" parTransId="{E3080418-F7CC-4EE5-AB21-62DC9EB6A3C4}" sibTransId="{DD168C3B-25BD-45E4-A0C0-74A91C51ECAB}"/>
    <dgm:cxn modelId="{7279639B-96E6-43B4-8768-61DF3F8C382C}" type="presOf" srcId="{4F1816DE-3BD9-4497-9827-67F2CF1CCDA3}" destId="{E61278E7-42BC-414A-89AB-1776C0218EB0}" srcOrd="0" destOrd="0" presId="urn:microsoft.com/office/officeart/2005/8/layout/vList3"/>
    <dgm:cxn modelId="{41DEAE95-4775-41D8-90F6-57156A49AE7A}" srcId="{FB3708A1-0974-48E2-B2C4-41C1D8841E72}" destId="{4F1816DE-3BD9-4497-9827-67F2CF1CCDA3}" srcOrd="1" destOrd="0" parTransId="{6701B0C1-6044-4E05-BD50-8AAA3276A962}" sibTransId="{8FA40332-07B7-4794-BBEB-9EB88D678D58}"/>
    <dgm:cxn modelId="{DDAE3FAC-15EF-4228-B373-548F34189D62}" type="presOf" srcId="{CB57D1F8-A8BB-488D-AD23-85AD7F13EFDF}" destId="{556807DF-0A1C-476A-82CA-C2CAF3906F6A}" srcOrd="0" destOrd="0" presId="urn:microsoft.com/office/officeart/2005/8/layout/vList3"/>
    <dgm:cxn modelId="{2D650301-3937-4263-9A0A-62C8201AF654}" type="presOf" srcId="{FB3708A1-0974-48E2-B2C4-41C1D8841E72}" destId="{041A5BF8-FE14-4CD5-AE6D-8AEFBF037728}" srcOrd="0" destOrd="0" presId="urn:microsoft.com/office/officeart/2005/8/layout/vList3"/>
    <dgm:cxn modelId="{2FFA641C-1D04-444A-B245-82B6F8FCD350}" type="presOf" srcId="{83A1F6C1-7948-46B0-AE8D-0D2F7944312A}" destId="{1F39CABA-442F-4CC7-BD88-053620D36AB0}" srcOrd="0" destOrd="0" presId="urn:microsoft.com/office/officeart/2005/8/layout/vList3"/>
    <dgm:cxn modelId="{067E41F1-2ED8-4049-8851-97FFDE79D0C2}" srcId="{FB3708A1-0974-48E2-B2C4-41C1D8841E72}" destId="{CB57D1F8-A8BB-488D-AD23-85AD7F13EFDF}" srcOrd="2" destOrd="0" parTransId="{E66FC104-9C80-4C36-805D-1A17B19B5DB1}" sibTransId="{589836CF-6846-41A4-A131-A05716A0C14D}"/>
    <dgm:cxn modelId="{FD9D673E-AA69-4AC0-A7D0-61A3806E9CCE}" type="presParOf" srcId="{041A5BF8-FE14-4CD5-AE6D-8AEFBF037728}" destId="{B632B959-C5B6-44BB-98D8-EF9A58EADF9C}" srcOrd="0" destOrd="0" presId="urn:microsoft.com/office/officeart/2005/8/layout/vList3"/>
    <dgm:cxn modelId="{3A3AA943-D95F-4F02-A34A-84DE7B864F1D}" type="presParOf" srcId="{B632B959-C5B6-44BB-98D8-EF9A58EADF9C}" destId="{BB93454A-E7C3-4674-9984-1268D8EA885A}" srcOrd="0" destOrd="0" presId="urn:microsoft.com/office/officeart/2005/8/layout/vList3"/>
    <dgm:cxn modelId="{CAE7FFE5-DA74-42E9-BB11-CF5860FE6BBB}" type="presParOf" srcId="{B632B959-C5B6-44BB-98D8-EF9A58EADF9C}" destId="{1F39CABA-442F-4CC7-BD88-053620D36AB0}" srcOrd="1" destOrd="0" presId="urn:microsoft.com/office/officeart/2005/8/layout/vList3"/>
    <dgm:cxn modelId="{44338650-7F5A-45FC-87F8-8DEB771C78BC}" type="presParOf" srcId="{041A5BF8-FE14-4CD5-AE6D-8AEFBF037728}" destId="{513BD3A5-33CB-452E-BA82-03B6DED722AD}" srcOrd="1" destOrd="0" presId="urn:microsoft.com/office/officeart/2005/8/layout/vList3"/>
    <dgm:cxn modelId="{BD480820-D006-4584-B4C4-89CC6C947A07}" type="presParOf" srcId="{041A5BF8-FE14-4CD5-AE6D-8AEFBF037728}" destId="{493F437E-73A2-4D90-A4E9-E9025D337E81}" srcOrd="2" destOrd="0" presId="urn:microsoft.com/office/officeart/2005/8/layout/vList3"/>
    <dgm:cxn modelId="{86AB1CD2-9D42-46A7-81EC-FFA5F077CE53}" type="presParOf" srcId="{493F437E-73A2-4D90-A4E9-E9025D337E81}" destId="{EB87BF87-E204-4811-9B20-D81901C76E61}" srcOrd="0" destOrd="0" presId="urn:microsoft.com/office/officeart/2005/8/layout/vList3"/>
    <dgm:cxn modelId="{92348800-7D4E-488B-8F8D-A3A2AC0D47A7}" type="presParOf" srcId="{493F437E-73A2-4D90-A4E9-E9025D337E81}" destId="{E61278E7-42BC-414A-89AB-1776C0218EB0}" srcOrd="1" destOrd="0" presId="urn:microsoft.com/office/officeart/2005/8/layout/vList3"/>
    <dgm:cxn modelId="{3DB134F1-7841-4E1F-BD4E-3DF64AA46AC9}" type="presParOf" srcId="{041A5BF8-FE14-4CD5-AE6D-8AEFBF037728}" destId="{FFDF38EF-8654-489F-AC69-345EE791915F}" srcOrd="3" destOrd="0" presId="urn:microsoft.com/office/officeart/2005/8/layout/vList3"/>
    <dgm:cxn modelId="{B6DC2661-2CEE-45B9-AE6F-BEBB1AF714A4}" type="presParOf" srcId="{041A5BF8-FE14-4CD5-AE6D-8AEFBF037728}" destId="{A9FC365D-2729-40A1-90D5-BCBAB77E4299}" srcOrd="4" destOrd="0" presId="urn:microsoft.com/office/officeart/2005/8/layout/vList3"/>
    <dgm:cxn modelId="{1321B45C-EC54-4188-9380-8F0D06BDF94E}" type="presParOf" srcId="{A9FC365D-2729-40A1-90D5-BCBAB77E4299}" destId="{46582A42-2EDB-4E5C-8669-943F5694A238}" srcOrd="0" destOrd="0" presId="urn:microsoft.com/office/officeart/2005/8/layout/vList3"/>
    <dgm:cxn modelId="{CAB87E47-4385-441E-AD04-45F5D9A1B2E3}" type="presParOf" srcId="{A9FC365D-2729-40A1-90D5-BCBAB77E4299}" destId="{556807DF-0A1C-476A-82CA-C2CAF3906F6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922566-1F5B-4F78-86C4-103581F86E23}">
      <dsp:nvSpPr>
        <dsp:cNvPr id="0" name=""/>
        <dsp:cNvSpPr/>
      </dsp:nvSpPr>
      <dsp:spPr>
        <a:xfrm>
          <a:off x="1410809" y="718154"/>
          <a:ext cx="2791398" cy="2791478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E19D3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7C0B00-827E-45B9-9CD7-F1C86BADFEBE}">
      <dsp:nvSpPr>
        <dsp:cNvPr id="0" name=""/>
        <dsp:cNvSpPr/>
      </dsp:nvSpPr>
      <dsp:spPr>
        <a:xfrm>
          <a:off x="2027314" y="1728782"/>
          <a:ext cx="1557380" cy="7785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>
              <a:solidFill>
                <a:srgbClr val="D86036"/>
              </a:solidFill>
            </a:rPr>
            <a:t>A Framework for Early Identification </a:t>
          </a:r>
        </a:p>
      </dsp:txBody>
      <dsp:txXfrm>
        <a:off x="2027314" y="1728782"/>
        <a:ext cx="1557380" cy="778598"/>
      </dsp:txXfrm>
    </dsp:sp>
    <dsp:sp modelId="{4D9BDF54-C8A2-4BE5-A6CB-612D98B4FD0F}">
      <dsp:nvSpPr>
        <dsp:cNvPr id="0" name=""/>
        <dsp:cNvSpPr/>
      </dsp:nvSpPr>
      <dsp:spPr>
        <a:xfrm>
          <a:off x="834598" y="2507380"/>
          <a:ext cx="2398023" cy="2399037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rgbClr val="E19D3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7B64CF-9B4A-4D9E-9DA0-63FD557E2CF5}">
      <dsp:nvSpPr>
        <dsp:cNvPr id="0" name=""/>
        <dsp:cNvSpPr/>
      </dsp:nvSpPr>
      <dsp:spPr>
        <a:xfrm>
          <a:off x="1248624" y="3335819"/>
          <a:ext cx="1557380" cy="7785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>
              <a:solidFill>
                <a:srgbClr val="D86036"/>
              </a:solidFill>
            </a:rPr>
            <a:t>A Framework for Children’s Healthy Development &amp; Family Well-Being </a:t>
          </a:r>
        </a:p>
      </dsp:txBody>
      <dsp:txXfrm>
        <a:off x="1248624" y="3335819"/>
        <a:ext cx="1557380" cy="7785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39CABA-442F-4CC7-BD88-053620D36AB0}">
      <dsp:nvSpPr>
        <dsp:cNvPr id="0" name=""/>
        <dsp:cNvSpPr/>
      </dsp:nvSpPr>
      <dsp:spPr>
        <a:xfrm rot="10800000">
          <a:off x="1944971" y="315"/>
          <a:ext cx="6988651" cy="738687"/>
        </a:xfrm>
        <a:prstGeom prst="homePlate">
          <a:avLst/>
        </a:prstGeom>
        <a:solidFill>
          <a:srgbClr val="24A1A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5741" tIns="114300" rIns="21336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/>
            <a:t>Families are the experts</a:t>
          </a:r>
        </a:p>
      </dsp:txBody>
      <dsp:txXfrm rot="10800000">
        <a:off x="2129643" y="315"/>
        <a:ext cx="6803979" cy="738687"/>
      </dsp:txXfrm>
    </dsp:sp>
    <dsp:sp modelId="{BB93454A-E7C3-4674-9984-1268D8EA885A}">
      <dsp:nvSpPr>
        <dsp:cNvPr id="0" name=""/>
        <dsp:cNvSpPr/>
      </dsp:nvSpPr>
      <dsp:spPr>
        <a:xfrm>
          <a:off x="1575627" y="315"/>
          <a:ext cx="738687" cy="73868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1278E7-42BC-414A-89AB-1776C0218EB0}">
      <dsp:nvSpPr>
        <dsp:cNvPr id="0" name=""/>
        <dsp:cNvSpPr/>
      </dsp:nvSpPr>
      <dsp:spPr>
        <a:xfrm rot="10800000">
          <a:off x="1944971" y="923675"/>
          <a:ext cx="6988651" cy="738687"/>
        </a:xfrm>
        <a:prstGeom prst="homePlate">
          <a:avLst/>
        </a:prstGeom>
        <a:solidFill>
          <a:srgbClr val="548FD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5741" tIns="114300" rIns="21336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/>
            <a:t>Holistic picture of child’s development</a:t>
          </a:r>
        </a:p>
      </dsp:txBody>
      <dsp:txXfrm rot="10800000">
        <a:off x="2129643" y="923675"/>
        <a:ext cx="6803979" cy="738687"/>
      </dsp:txXfrm>
    </dsp:sp>
    <dsp:sp modelId="{EB87BF87-E204-4811-9B20-D81901C76E61}">
      <dsp:nvSpPr>
        <dsp:cNvPr id="0" name=""/>
        <dsp:cNvSpPr/>
      </dsp:nvSpPr>
      <dsp:spPr>
        <a:xfrm>
          <a:off x="1575627" y="923675"/>
          <a:ext cx="738687" cy="738687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6807DF-0A1C-476A-82CA-C2CAF3906F6A}">
      <dsp:nvSpPr>
        <dsp:cNvPr id="0" name=""/>
        <dsp:cNvSpPr/>
      </dsp:nvSpPr>
      <dsp:spPr>
        <a:xfrm rot="10800000">
          <a:off x="1944971" y="1847034"/>
          <a:ext cx="6988651" cy="738687"/>
        </a:xfrm>
        <a:prstGeom prst="homePlate">
          <a:avLst/>
        </a:prstGeom>
        <a:solidFill>
          <a:srgbClr val="E19D3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5741" tIns="114300" rIns="21336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/>
            <a:t>Development is discussed longitudinally </a:t>
          </a:r>
        </a:p>
      </dsp:txBody>
      <dsp:txXfrm rot="10800000">
        <a:off x="2129643" y="1847034"/>
        <a:ext cx="6803979" cy="738687"/>
      </dsp:txXfrm>
    </dsp:sp>
    <dsp:sp modelId="{46582A42-2EDB-4E5C-8669-943F5694A238}">
      <dsp:nvSpPr>
        <dsp:cNvPr id="0" name=""/>
        <dsp:cNvSpPr/>
      </dsp:nvSpPr>
      <dsp:spPr>
        <a:xfrm>
          <a:off x="1575627" y="1847034"/>
          <a:ext cx="738687" cy="738687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B690CC-C5AF-E54C-A446-3C7C4808A010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72F9C3-B332-8649-9590-D41EDC8F6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230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20CC02-3280-7941-B209-BD5DF8003E2F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6BE0-7377-BE4C-8104-3C9C9ED1F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727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6BE0-7377-BE4C-8104-3C9C9ED1F9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7802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Reference: page 28 of Roadmap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6BE0-7377-BE4C-8104-3C9C9ED1F90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1711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Reference: page</a:t>
            </a:r>
            <a:r>
              <a:rPr lang="en-US" baseline="0" dirty="0" smtClean="0"/>
              <a:t> 23-24 of Roadmap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6BE0-7377-BE4C-8104-3C9C9ED1F90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6432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Reference: page 17 of Roadmap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6BE0-7377-BE4C-8104-3C9C9ED1F90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5474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Found on page 18 of Roadmap AND available</a:t>
            </a:r>
            <a:r>
              <a:rPr lang="en-US" baseline="0" dirty="0" smtClean="0"/>
              <a:t> as a stand-alone fillable PDF on the FEDM page on HMG’s website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6BE0-7377-BE4C-8104-3C9C9ED1F90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9246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Found on page 19</a:t>
            </a:r>
            <a:r>
              <a:rPr lang="en-US" baseline="0" dirty="0" smtClean="0"/>
              <a:t> </a:t>
            </a:r>
            <a:r>
              <a:rPr lang="en-US" dirty="0" smtClean="0"/>
              <a:t>of Roadmap AND available</a:t>
            </a:r>
            <a:r>
              <a:rPr lang="en-US" baseline="0" dirty="0" smtClean="0"/>
              <a:t> as a stand-alone fillable PDF on the FEDM page on HMG’s website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6BE0-7377-BE4C-8104-3C9C9ED1F90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086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g2772fc06be4_0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1" name="Google Shape;701;g2772fc06be4_0_2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References page 11 of the </a:t>
            </a:r>
            <a:r>
              <a:rPr lang="en-US" dirty="0" err="1" smtClean="0"/>
              <a:t>ROadmap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79062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References pages 10-11 in the Roadmap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6BE0-7377-BE4C-8104-3C9C9ED1F90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792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6BE0-7377-BE4C-8104-3C9C9ED1F90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751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References page 25 of the </a:t>
            </a:r>
            <a:r>
              <a:rPr lang="en-US" dirty="0" err="1" smtClean="0"/>
              <a:t>ROadmap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6BE0-7377-BE4C-8104-3C9C9ED1F90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216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References page 12 of the Roadmap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6BE0-7377-BE4C-8104-3C9C9ED1F90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392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References page 16 of the Roadmap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6BE0-7377-BE4C-8104-3C9C9ED1F90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597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Reference: Page 13</a:t>
            </a:r>
            <a:r>
              <a:rPr lang="en-US" baseline="0" dirty="0" smtClean="0"/>
              <a:t> of Roadmap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6BE0-7377-BE4C-8104-3C9C9ED1F90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9767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Reference: page 27 of Roadmap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6BE0-7377-BE4C-8104-3C9C9ED1F90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406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/>
          <a:srcRect l="4073" t="1617" b="3932"/>
          <a:stretch/>
        </p:blipFill>
        <p:spPr>
          <a:xfrm>
            <a:off x="-15241" y="247498"/>
            <a:ext cx="12219709" cy="6610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911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7374" y="1097280"/>
            <a:ext cx="10515600" cy="491864"/>
          </a:xfrm>
        </p:spPr>
        <p:txBody>
          <a:bodyPr anchor="t">
            <a:noAutofit/>
          </a:bodyPr>
          <a:lstStyle>
            <a:lvl1pPr>
              <a:defRPr sz="3200" b="0" i="0">
                <a:solidFill>
                  <a:srgbClr val="24A1A8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270933" cy="6858000"/>
          </a:xfrm>
          <a:prstGeom prst="rect">
            <a:avLst/>
          </a:prstGeom>
          <a:solidFill>
            <a:srgbClr val="24A1A8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4A1A8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843376" y="6506031"/>
            <a:ext cx="3196701" cy="21544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800" b="0" i="0" kern="1000" spc="100" baseline="0" dirty="0">
                <a:solidFill>
                  <a:srgbClr val="E19D39"/>
                </a:solidFill>
                <a:latin typeface="+mj-lt"/>
                <a:ea typeface="Lato" charset="0"/>
                <a:cs typeface="Lato" charset="0"/>
              </a:rPr>
              <a:t>HELPMEGROWNATIONAL.ORG</a:t>
            </a:r>
          </a:p>
        </p:txBody>
      </p:sp>
      <p:sp>
        <p:nvSpPr>
          <p:cNvPr id="10" name="Oval 9"/>
          <p:cNvSpPr/>
          <p:nvPr userDrawn="1"/>
        </p:nvSpPr>
        <p:spPr>
          <a:xfrm>
            <a:off x="11432878" y="351904"/>
            <a:ext cx="457200" cy="457200"/>
          </a:xfrm>
          <a:prstGeom prst="ellipse">
            <a:avLst/>
          </a:prstGeom>
          <a:solidFill>
            <a:srgbClr val="24A1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4863" y="397941"/>
            <a:ext cx="353231" cy="365125"/>
          </a:xfrm>
          <a:noFill/>
        </p:spPr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02752262-9B0A-E64D-B1C3-707FD47A22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843377" y="2419350"/>
            <a:ext cx="10509598" cy="27162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457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7374" y="1097280"/>
            <a:ext cx="10515600" cy="491864"/>
          </a:xfrm>
        </p:spPr>
        <p:txBody>
          <a:bodyPr anchor="t">
            <a:noAutofit/>
          </a:bodyPr>
          <a:lstStyle>
            <a:lvl1pPr>
              <a:defRPr sz="3200" b="0" i="0">
                <a:solidFill>
                  <a:srgbClr val="24A1A8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270933" cy="6858000"/>
          </a:xfrm>
          <a:prstGeom prst="rect">
            <a:avLst/>
          </a:prstGeom>
          <a:solidFill>
            <a:srgbClr val="24A1A8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4A1A8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843376" y="6506031"/>
            <a:ext cx="3196701" cy="21544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800" b="0" i="0" kern="1000" spc="100" baseline="0" dirty="0">
                <a:solidFill>
                  <a:srgbClr val="E19D39"/>
                </a:solidFill>
                <a:latin typeface="+mj-lt"/>
                <a:ea typeface="Lato" charset="0"/>
                <a:cs typeface="Lato" charset="0"/>
              </a:rPr>
              <a:t>HELPMEGROWNATIONAL.ORG</a:t>
            </a:r>
          </a:p>
        </p:txBody>
      </p:sp>
      <p:sp>
        <p:nvSpPr>
          <p:cNvPr id="10" name="Oval 9"/>
          <p:cNvSpPr/>
          <p:nvPr userDrawn="1"/>
        </p:nvSpPr>
        <p:spPr>
          <a:xfrm>
            <a:off x="11432878" y="351904"/>
            <a:ext cx="457200" cy="457200"/>
          </a:xfrm>
          <a:prstGeom prst="ellipse">
            <a:avLst/>
          </a:prstGeom>
          <a:solidFill>
            <a:srgbClr val="24A1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4863" y="397941"/>
            <a:ext cx="353231" cy="365125"/>
          </a:xfrm>
          <a:noFill/>
        </p:spPr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02752262-9B0A-E64D-B1C3-707FD47A22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843376" y="2281382"/>
            <a:ext cx="10641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817205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D860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914400" y="6492240"/>
            <a:ext cx="10326029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0857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rgbClr val="D860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914400" y="6492240"/>
            <a:ext cx="10326029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 userDrawn="1"/>
        </p:nvSpPr>
        <p:spPr>
          <a:xfrm>
            <a:off x="914400" y="2761673"/>
            <a:ext cx="77585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+mj-lt"/>
              </a:rPr>
              <a:t>Click to add section title</a:t>
            </a:r>
          </a:p>
        </p:txBody>
      </p:sp>
    </p:spTree>
    <p:extLst>
      <p:ext uri="{BB962C8B-B14F-4D97-AF65-F5344CB8AC3E}">
        <p14:creationId xmlns:p14="http://schemas.microsoft.com/office/powerpoint/2010/main" val="2116977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374" y="1097280"/>
            <a:ext cx="10515600" cy="491864"/>
          </a:xfrm>
        </p:spPr>
        <p:txBody>
          <a:bodyPr anchor="t">
            <a:noAutofit/>
          </a:bodyPr>
          <a:lstStyle>
            <a:lvl1pPr>
              <a:defRPr sz="3200" b="1" i="0">
                <a:solidFill>
                  <a:srgbClr val="D86036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270933" cy="6858000"/>
          </a:xfrm>
          <a:prstGeom prst="rect">
            <a:avLst/>
          </a:prstGeom>
          <a:solidFill>
            <a:srgbClr val="D86036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843376" y="6506031"/>
            <a:ext cx="3196701" cy="21544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800" b="0" i="0" kern="1000" spc="100" baseline="0" dirty="0">
                <a:solidFill>
                  <a:srgbClr val="E19D39"/>
                </a:solidFill>
                <a:latin typeface="+mj-lt"/>
                <a:ea typeface="Lato" charset="0"/>
                <a:cs typeface="Lato" charset="0"/>
              </a:rPr>
              <a:t>HELPMEGROWNATIONAL.ORG</a:t>
            </a:r>
          </a:p>
        </p:txBody>
      </p:sp>
      <p:sp>
        <p:nvSpPr>
          <p:cNvPr id="10" name="Oval 9"/>
          <p:cNvSpPr/>
          <p:nvPr userDrawn="1"/>
        </p:nvSpPr>
        <p:spPr>
          <a:xfrm>
            <a:off x="11432878" y="351904"/>
            <a:ext cx="457200" cy="457200"/>
          </a:xfrm>
          <a:prstGeom prst="ellipse">
            <a:avLst/>
          </a:prstGeom>
          <a:solidFill>
            <a:srgbClr val="D86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4863" y="388798"/>
            <a:ext cx="353231" cy="365125"/>
          </a:xfrm>
          <a:noFill/>
        </p:spPr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02752262-9B0A-E64D-B1C3-707FD47A22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843376" y="2428875"/>
            <a:ext cx="10509598" cy="24109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6005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374" y="1097280"/>
            <a:ext cx="10515600" cy="491864"/>
          </a:xfrm>
        </p:spPr>
        <p:txBody>
          <a:bodyPr anchor="t">
            <a:noAutofit/>
          </a:bodyPr>
          <a:lstStyle>
            <a:lvl1pPr>
              <a:defRPr sz="3200" b="1" i="0">
                <a:solidFill>
                  <a:srgbClr val="D86036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270933" cy="6858000"/>
          </a:xfrm>
          <a:prstGeom prst="rect">
            <a:avLst/>
          </a:prstGeom>
          <a:solidFill>
            <a:srgbClr val="D86036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843376" y="6506031"/>
            <a:ext cx="3196701" cy="21544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800" b="0" i="0" kern="1000" spc="100" baseline="0" dirty="0">
                <a:solidFill>
                  <a:srgbClr val="E19D39"/>
                </a:solidFill>
                <a:latin typeface="+mj-lt"/>
                <a:ea typeface="Lato" charset="0"/>
                <a:cs typeface="Lato" charset="0"/>
              </a:rPr>
              <a:t>HELPMEGROWNATIONAL.ORG</a:t>
            </a:r>
          </a:p>
        </p:txBody>
      </p:sp>
      <p:sp>
        <p:nvSpPr>
          <p:cNvPr id="10" name="Oval 9"/>
          <p:cNvSpPr/>
          <p:nvPr userDrawn="1"/>
        </p:nvSpPr>
        <p:spPr>
          <a:xfrm>
            <a:off x="11432878" y="351904"/>
            <a:ext cx="457200" cy="457200"/>
          </a:xfrm>
          <a:prstGeom prst="ellipse">
            <a:avLst/>
          </a:prstGeom>
          <a:solidFill>
            <a:srgbClr val="D86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4863" y="388798"/>
            <a:ext cx="353231" cy="365125"/>
          </a:xfrm>
          <a:noFill/>
        </p:spPr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02752262-9B0A-E64D-B1C3-707FD47A22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843376" y="2078182"/>
            <a:ext cx="10509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779125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bg>
      <p:bgPr>
        <a:solidFill>
          <a:srgbClr val="1D37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914400" y="6492240"/>
            <a:ext cx="10326029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 userDrawn="1"/>
        </p:nvSpPr>
        <p:spPr>
          <a:xfrm>
            <a:off x="11432878" y="351904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4863" y="388798"/>
            <a:ext cx="353231" cy="365125"/>
          </a:xfrm>
          <a:noFill/>
        </p:spPr>
        <p:txBody>
          <a:bodyPr/>
          <a:lstStyle>
            <a:lvl1pPr algn="ctr">
              <a:defRPr sz="1000">
                <a:solidFill>
                  <a:srgbClr val="1D375A"/>
                </a:solidFill>
              </a:defRPr>
            </a:lvl1pPr>
          </a:lstStyle>
          <a:p>
            <a:fld id="{02752262-9B0A-E64D-B1C3-707FD47A22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3159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bg>
      <p:bgPr>
        <a:solidFill>
          <a:srgbClr val="1D37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914400" y="6492240"/>
            <a:ext cx="10326029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 userDrawn="1"/>
        </p:nvSpPr>
        <p:spPr>
          <a:xfrm>
            <a:off x="11432878" y="351904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4863" y="388798"/>
            <a:ext cx="353231" cy="365125"/>
          </a:xfrm>
          <a:noFill/>
        </p:spPr>
        <p:txBody>
          <a:bodyPr/>
          <a:lstStyle>
            <a:lvl1pPr algn="ctr">
              <a:defRPr sz="1000">
                <a:solidFill>
                  <a:srgbClr val="1D375A"/>
                </a:solidFill>
              </a:defRPr>
            </a:lvl1pPr>
          </a:lstStyle>
          <a:p>
            <a:fld id="{02752262-9B0A-E64D-B1C3-707FD47A22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840509" y="3232727"/>
            <a:ext cx="89777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+mj-lt"/>
              </a:rPr>
              <a:t>Click to add section title</a:t>
            </a:r>
          </a:p>
        </p:txBody>
      </p:sp>
    </p:spTree>
    <p:extLst>
      <p:ext uri="{BB962C8B-B14F-4D97-AF65-F5344CB8AC3E}">
        <p14:creationId xmlns:p14="http://schemas.microsoft.com/office/powerpoint/2010/main" val="14326754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7374" y="1097280"/>
            <a:ext cx="10515600" cy="491864"/>
          </a:xfrm>
        </p:spPr>
        <p:txBody>
          <a:bodyPr anchor="t">
            <a:normAutofit/>
          </a:bodyPr>
          <a:lstStyle>
            <a:lvl1pPr>
              <a:defRPr sz="4000" b="0" i="0">
                <a:solidFill>
                  <a:srgbClr val="1D375A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270933" cy="6858000"/>
          </a:xfrm>
          <a:prstGeom prst="rect">
            <a:avLst/>
          </a:prstGeom>
          <a:solidFill>
            <a:srgbClr val="1D375A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4A1A8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843376" y="6506031"/>
            <a:ext cx="3196701" cy="21544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800" b="0" i="0" kern="1000" spc="100" baseline="0" dirty="0">
                <a:solidFill>
                  <a:srgbClr val="E19D39"/>
                </a:solidFill>
                <a:latin typeface="+mj-lt"/>
                <a:ea typeface="Lato" charset="0"/>
                <a:cs typeface="Lato" charset="0"/>
              </a:rPr>
              <a:t>HELPMEGROWNATIONAL.ORG</a:t>
            </a:r>
          </a:p>
        </p:txBody>
      </p:sp>
      <p:sp>
        <p:nvSpPr>
          <p:cNvPr id="10" name="Oval 9"/>
          <p:cNvSpPr/>
          <p:nvPr userDrawn="1"/>
        </p:nvSpPr>
        <p:spPr>
          <a:xfrm>
            <a:off x="11432878" y="351904"/>
            <a:ext cx="457200" cy="457200"/>
          </a:xfrm>
          <a:prstGeom prst="ellipse">
            <a:avLst/>
          </a:prstGeom>
          <a:solidFill>
            <a:srgbClr val="1D37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4863" y="397941"/>
            <a:ext cx="353231" cy="365125"/>
          </a:xfrm>
          <a:noFill/>
        </p:spPr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02752262-9B0A-E64D-B1C3-707FD47A22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3851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7374" y="1097280"/>
            <a:ext cx="10515600" cy="491864"/>
          </a:xfrm>
        </p:spPr>
        <p:txBody>
          <a:bodyPr anchor="t">
            <a:normAutofit/>
          </a:bodyPr>
          <a:lstStyle>
            <a:lvl1pPr>
              <a:defRPr sz="4000" b="0" i="0">
                <a:solidFill>
                  <a:srgbClr val="1D375A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270933" cy="6858000"/>
          </a:xfrm>
          <a:prstGeom prst="rect">
            <a:avLst/>
          </a:prstGeom>
          <a:solidFill>
            <a:srgbClr val="1D375A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4A1A8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843376" y="6506031"/>
            <a:ext cx="3196701" cy="21544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800" b="0" i="0" kern="1000" spc="100" baseline="0" dirty="0">
                <a:solidFill>
                  <a:srgbClr val="E19D39"/>
                </a:solidFill>
                <a:latin typeface="+mj-lt"/>
                <a:ea typeface="Lato" charset="0"/>
                <a:cs typeface="Lato" charset="0"/>
              </a:rPr>
              <a:t>HELPMEGROWNATIONAL.ORG</a:t>
            </a:r>
          </a:p>
        </p:txBody>
      </p:sp>
      <p:sp>
        <p:nvSpPr>
          <p:cNvPr id="10" name="Oval 9"/>
          <p:cNvSpPr/>
          <p:nvPr userDrawn="1"/>
        </p:nvSpPr>
        <p:spPr>
          <a:xfrm>
            <a:off x="11432878" y="351904"/>
            <a:ext cx="457200" cy="457200"/>
          </a:xfrm>
          <a:prstGeom prst="ellipse">
            <a:avLst/>
          </a:prstGeom>
          <a:solidFill>
            <a:srgbClr val="1D37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4863" y="397941"/>
            <a:ext cx="353231" cy="365125"/>
          </a:xfrm>
          <a:noFill/>
        </p:spPr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02752262-9B0A-E64D-B1C3-707FD47A22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843376" y="2096655"/>
            <a:ext cx="10589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77575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E19D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914400" y="6492240"/>
            <a:ext cx="10326029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 userDrawn="1"/>
        </p:nvSpPr>
        <p:spPr>
          <a:xfrm>
            <a:off x="11432878" y="351904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4863" y="388798"/>
            <a:ext cx="353231" cy="365125"/>
          </a:xfrm>
          <a:noFill/>
        </p:spPr>
        <p:txBody>
          <a:bodyPr/>
          <a:lstStyle>
            <a:lvl1pPr algn="ctr">
              <a:defRPr sz="1000">
                <a:solidFill>
                  <a:srgbClr val="E19D39"/>
                </a:solidFill>
              </a:defRPr>
            </a:lvl1pPr>
          </a:lstStyle>
          <a:p>
            <a:fld id="{02752262-9B0A-E64D-B1C3-707FD47A22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2099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7374" y="1097280"/>
            <a:ext cx="10515600" cy="491864"/>
          </a:xfrm>
        </p:spPr>
        <p:txBody>
          <a:bodyPr anchor="t">
            <a:normAutofit/>
          </a:bodyPr>
          <a:lstStyle>
            <a:lvl1pPr>
              <a:defRPr sz="4000" b="0" i="0">
                <a:solidFill>
                  <a:srgbClr val="1D375A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270933" cy="6858000"/>
          </a:xfrm>
          <a:prstGeom prst="rect">
            <a:avLst/>
          </a:prstGeom>
          <a:solidFill>
            <a:srgbClr val="1D375A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4A1A8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843376" y="6506031"/>
            <a:ext cx="3196701" cy="21544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800" b="0" i="0" kern="1000" spc="100" baseline="0" dirty="0">
                <a:solidFill>
                  <a:srgbClr val="E19D39"/>
                </a:solidFill>
                <a:latin typeface="+mj-lt"/>
                <a:ea typeface="Lato" charset="0"/>
                <a:cs typeface="Lato" charset="0"/>
              </a:rPr>
              <a:t>HELPMEGROWNATIONAL.ORG</a:t>
            </a:r>
          </a:p>
        </p:txBody>
      </p:sp>
      <p:sp>
        <p:nvSpPr>
          <p:cNvPr id="10" name="Oval 9"/>
          <p:cNvSpPr/>
          <p:nvPr userDrawn="1"/>
        </p:nvSpPr>
        <p:spPr>
          <a:xfrm>
            <a:off x="11432878" y="351904"/>
            <a:ext cx="457200" cy="457200"/>
          </a:xfrm>
          <a:prstGeom prst="ellipse">
            <a:avLst/>
          </a:prstGeom>
          <a:solidFill>
            <a:srgbClr val="1D37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4863" y="397941"/>
            <a:ext cx="353231" cy="365125"/>
          </a:xfrm>
          <a:noFill/>
        </p:spPr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02752262-9B0A-E64D-B1C3-707FD47A22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842963" y="2189163"/>
            <a:ext cx="10509250" cy="39433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405680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2262-9B0A-E64D-B1C3-707FD47A2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2828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2262-9B0A-E64D-B1C3-707FD47A2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5543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2262-9B0A-E64D-B1C3-707FD47A2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3814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2262-9B0A-E64D-B1C3-707FD47A2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5493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2262-9B0A-E64D-B1C3-707FD47A2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0159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2262-9B0A-E64D-B1C3-707FD47A2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6513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/>
          <a:srcRect l="4073" t="1617" b="3932"/>
          <a:stretch/>
        </p:blipFill>
        <p:spPr>
          <a:xfrm>
            <a:off x="-15241" y="247498"/>
            <a:ext cx="12219709" cy="6610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2069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E19D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914400" y="6492240"/>
            <a:ext cx="10326029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 userDrawn="1"/>
        </p:nvSpPr>
        <p:spPr>
          <a:xfrm>
            <a:off x="11432878" y="351904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4863" y="388798"/>
            <a:ext cx="353231" cy="365125"/>
          </a:xfrm>
          <a:noFill/>
        </p:spPr>
        <p:txBody>
          <a:bodyPr/>
          <a:lstStyle>
            <a:lvl1pPr algn="ctr">
              <a:defRPr sz="1000">
                <a:solidFill>
                  <a:srgbClr val="E19D39"/>
                </a:solidFill>
              </a:defRPr>
            </a:lvl1pPr>
          </a:lstStyle>
          <a:p>
            <a:fld id="{02752262-9B0A-E64D-B1C3-707FD47A22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4811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bg>
      <p:bgPr>
        <a:solidFill>
          <a:srgbClr val="E19D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914400" y="6492240"/>
            <a:ext cx="10326029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 userDrawn="1"/>
        </p:nvSpPr>
        <p:spPr>
          <a:xfrm>
            <a:off x="11432878" y="351904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4863" y="388798"/>
            <a:ext cx="353231" cy="365125"/>
          </a:xfrm>
          <a:noFill/>
        </p:spPr>
        <p:txBody>
          <a:bodyPr/>
          <a:lstStyle>
            <a:lvl1pPr algn="ctr">
              <a:defRPr sz="1000">
                <a:solidFill>
                  <a:srgbClr val="E19D39"/>
                </a:solidFill>
              </a:defRPr>
            </a:lvl1pPr>
          </a:lstStyle>
          <a:p>
            <a:fld id="{02752262-9B0A-E64D-B1C3-707FD47A22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1043709" y="2752436"/>
            <a:ext cx="8488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+mj-lt"/>
              </a:rPr>
              <a:t>Click to add section title</a:t>
            </a:r>
          </a:p>
        </p:txBody>
      </p:sp>
    </p:spTree>
    <p:extLst>
      <p:ext uri="{BB962C8B-B14F-4D97-AF65-F5344CB8AC3E}">
        <p14:creationId xmlns:p14="http://schemas.microsoft.com/office/powerpoint/2010/main" val="1656377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bg>
      <p:bgPr>
        <a:solidFill>
          <a:srgbClr val="E19D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914400" y="6492240"/>
            <a:ext cx="10326029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 userDrawn="1"/>
        </p:nvSpPr>
        <p:spPr>
          <a:xfrm>
            <a:off x="11432878" y="351904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4863" y="388798"/>
            <a:ext cx="353231" cy="365125"/>
          </a:xfrm>
          <a:noFill/>
        </p:spPr>
        <p:txBody>
          <a:bodyPr/>
          <a:lstStyle>
            <a:lvl1pPr algn="ctr">
              <a:defRPr sz="1000">
                <a:solidFill>
                  <a:srgbClr val="E19D39"/>
                </a:solidFill>
              </a:defRPr>
            </a:lvl1pPr>
          </a:lstStyle>
          <a:p>
            <a:fld id="{02752262-9B0A-E64D-B1C3-707FD47A22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1043709" y="2752436"/>
            <a:ext cx="8488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+mj-lt"/>
              </a:rPr>
              <a:t>Click to add section title</a:t>
            </a:r>
          </a:p>
        </p:txBody>
      </p:sp>
    </p:spTree>
    <p:extLst>
      <p:ext uri="{BB962C8B-B14F-4D97-AF65-F5344CB8AC3E}">
        <p14:creationId xmlns:p14="http://schemas.microsoft.com/office/powerpoint/2010/main" val="27123903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7374" y="1097280"/>
            <a:ext cx="10515600" cy="491864"/>
          </a:xfrm>
        </p:spPr>
        <p:txBody>
          <a:bodyPr anchor="t">
            <a:noAutofit/>
          </a:bodyPr>
          <a:lstStyle>
            <a:lvl1pPr>
              <a:defRPr sz="4000" b="0" i="0">
                <a:solidFill>
                  <a:srgbClr val="E19D39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270933" cy="6858000"/>
          </a:xfrm>
          <a:prstGeom prst="rect">
            <a:avLst/>
          </a:prstGeom>
          <a:solidFill>
            <a:srgbClr val="E19D39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843376" y="6506031"/>
            <a:ext cx="3196701" cy="21544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800" b="0" i="0" kern="1000" spc="100" baseline="0" dirty="0">
                <a:solidFill>
                  <a:srgbClr val="E19D39"/>
                </a:solidFill>
                <a:latin typeface="+mj-lt"/>
                <a:ea typeface="Lato" charset="0"/>
                <a:cs typeface="Lato" charset="0"/>
              </a:rPr>
              <a:t>HELPMEGROWNATIONAL.ORG</a:t>
            </a:r>
          </a:p>
        </p:txBody>
      </p:sp>
      <p:sp>
        <p:nvSpPr>
          <p:cNvPr id="10" name="Oval 9"/>
          <p:cNvSpPr/>
          <p:nvPr userDrawn="1"/>
        </p:nvSpPr>
        <p:spPr>
          <a:xfrm>
            <a:off x="11432878" y="351904"/>
            <a:ext cx="457200" cy="457200"/>
          </a:xfrm>
          <a:prstGeom prst="ellipse">
            <a:avLst/>
          </a:prstGeom>
          <a:solidFill>
            <a:srgbClr val="E19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4863" y="397941"/>
            <a:ext cx="353231" cy="365125"/>
          </a:xfrm>
          <a:noFill/>
        </p:spPr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02752262-9B0A-E64D-B1C3-707FD47A22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42963" y="1966913"/>
            <a:ext cx="10509250" cy="34178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071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rgbClr val="548F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914400" y="6492240"/>
            <a:ext cx="10326029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 userDrawn="1"/>
        </p:nvSpPr>
        <p:spPr>
          <a:xfrm>
            <a:off x="11432878" y="351904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4863" y="388798"/>
            <a:ext cx="353231" cy="365125"/>
          </a:xfrm>
          <a:noFill/>
        </p:spPr>
        <p:txBody>
          <a:bodyPr/>
          <a:lstStyle>
            <a:lvl1pPr algn="ctr">
              <a:defRPr sz="1000">
                <a:solidFill>
                  <a:srgbClr val="548FD6"/>
                </a:solidFill>
              </a:defRPr>
            </a:lvl1pPr>
          </a:lstStyle>
          <a:p>
            <a:fld id="{02752262-9B0A-E64D-B1C3-707FD47A22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090613" y="2854325"/>
            <a:ext cx="8580437" cy="969963"/>
          </a:xfrm>
        </p:spPr>
        <p:txBody>
          <a:bodyPr>
            <a:normAutofit/>
          </a:bodyPr>
          <a:lstStyle>
            <a:lvl1pPr marL="0" indent="0">
              <a:buNone/>
              <a:defRPr sz="4000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Click to add section title</a:t>
            </a:r>
          </a:p>
        </p:txBody>
      </p:sp>
    </p:spTree>
    <p:extLst>
      <p:ext uri="{BB962C8B-B14F-4D97-AF65-F5344CB8AC3E}">
        <p14:creationId xmlns:p14="http://schemas.microsoft.com/office/powerpoint/2010/main" val="13594115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7374" y="1097280"/>
            <a:ext cx="10515600" cy="491864"/>
          </a:xfrm>
        </p:spPr>
        <p:txBody>
          <a:bodyPr anchor="t">
            <a:noAutofit/>
          </a:bodyPr>
          <a:lstStyle>
            <a:lvl1pPr>
              <a:defRPr sz="4000" b="0" i="0">
                <a:solidFill>
                  <a:srgbClr val="548FD6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270933" cy="6858000"/>
          </a:xfrm>
          <a:prstGeom prst="rect">
            <a:avLst/>
          </a:prstGeom>
          <a:solidFill>
            <a:srgbClr val="548FD6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4A1A8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843376" y="6506031"/>
            <a:ext cx="3196701" cy="21544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800" b="0" i="0" kern="1000" spc="100" baseline="0" dirty="0">
                <a:solidFill>
                  <a:srgbClr val="E19D39"/>
                </a:solidFill>
                <a:latin typeface="+mj-lt"/>
                <a:ea typeface="Lato" charset="0"/>
                <a:cs typeface="Lato" charset="0"/>
              </a:rPr>
              <a:t>HELPMEGROWNATIONAL.ORG</a:t>
            </a:r>
          </a:p>
        </p:txBody>
      </p:sp>
      <p:sp>
        <p:nvSpPr>
          <p:cNvPr id="10" name="Oval 9"/>
          <p:cNvSpPr/>
          <p:nvPr userDrawn="1"/>
        </p:nvSpPr>
        <p:spPr>
          <a:xfrm>
            <a:off x="11432878" y="351904"/>
            <a:ext cx="457200" cy="457200"/>
          </a:xfrm>
          <a:prstGeom prst="ellipse">
            <a:avLst/>
          </a:prstGeom>
          <a:solidFill>
            <a:srgbClr val="548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4863" y="397941"/>
            <a:ext cx="353231" cy="365125"/>
          </a:xfrm>
          <a:noFill/>
        </p:spPr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02752262-9B0A-E64D-B1C3-707FD47A22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843376" y="2245013"/>
            <a:ext cx="10509598" cy="25860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81252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7374" y="1097280"/>
            <a:ext cx="10515600" cy="491864"/>
          </a:xfrm>
        </p:spPr>
        <p:txBody>
          <a:bodyPr anchor="t">
            <a:noAutofit/>
          </a:bodyPr>
          <a:lstStyle>
            <a:lvl1pPr>
              <a:defRPr sz="4000" b="0" i="0">
                <a:solidFill>
                  <a:srgbClr val="548FD6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270933" cy="6858000"/>
          </a:xfrm>
          <a:prstGeom prst="rect">
            <a:avLst/>
          </a:prstGeom>
          <a:solidFill>
            <a:srgbClr val="548FD6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4A1A8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843376" y="6506031"/>
            <a:ext cx="3196701" cy="21544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800" b="0" i="0" kern="1000" spc="100" baseline="0" dirty="0">
                <a:solidFill>
                  <a:srgbClr val="E19D39"/>
                </a:solidFill>
                <a:latin typeface="+mj-lt"/>
                <a:ea typeface="Lato" charset="0"/>
                <a:cs typeface="Lato" charset="0"/>
              </a:rPr>
              <a:t>HELPMEGROWNATIONAL.ORG</a:t>
            </a:r>
          </a:p>
        </p:txBody>
      </p:sp>
      <p:sp>
        <p:nvSpPr>
          <p:cNvPr id="10" name="Oval 9"/>
          <p:cNvSpPr/>
          <p:nvPr userDrawn="1"/>
        </p:nvSpPr>
        <p:spPr>
          <a:xfrm>
            <a:off x="11432878" y="351904"/>
            <a:ext cx="457200" cy="457200"/>
          </a:xfrm>
          <a:prstGeom prst="ellipse">
            <a:avLst/>
          </a:prstGeom>
          <a:solidFill>
            <a:srgbClr val="548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4863" y="397941"/>
            <a:ext cx="353231" cy="365125"/>
          </a:xfrm>
          <a:noFill/>
        </p:spPr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02752262-9B0A-E64D-B1C3-707FD47A22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843376" y="2244436"/>
            <a:ext cx="10509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8697221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solidFill>
          <a:srgbClr val="24A1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914400" y="6492240"/>
            <a:ext cx="10326029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 userDrawn="1"/>
        </p:nvSpPr>
        <p:spPr>
          <a:xfrm>
            <a:off x="11432878" y="351904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4863" y="388798"/>
            <a:ext cx="353231" cy="365125"/>
          </a:xfrm>
          <a:noFill/>
        </p:spPr>
        <p:txBody>
          <a:bodyPr/>
          <a:lstStyle>
            <a:lvl1pPr algn="ctr">
              <a:defRPr sz="1000">
                <a:solidFill>
                  <a:srgbClr val="24A1A8"/>
                </a:solidFill>
              </a:defRPr>
            </a:lvl1pPr>
          </a:lstStyle>
          <a:p>
            <a:fld id="{02752262-9B0A-E64D-B1C3-707FD47A22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2961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bg>
      <p:bgPr>
        <a:solidFill>
          <a:srgbClr val="24A1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914400" y="6492240"/>
            <a:ext cx="10326029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 userDrawn="1"/>
        </p:nvSpPr>
        <p:spPr>
          <a:xfrm>
            <a:off x="11432878" y="351904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4863" y="388798"/>
            <a:ext cx="353231" cy="365125"/>
          </a:xfrm>
          <a:noFill/>
        </p:spPr>
        <p:txBody>
          <a:bodyPr/>
          <a:lstStyle>
            <a:lvl1pPr algn="ctr">
              <a:defRPr sz="1000">
                <a:solidFill>
                  <a:srgbClr val="24A1A8"/>
                </a:solidFill>
              </a:defRPr>
            </a:lvl1pPr>
          </a:lstStyle>
          <a:p>
            <a:fld id="{02752262-9B0A-E64D-B1C3-707FD47A22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914400" y="2955636"/>
            <a:ext cx="8174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+mj-lt"/>
              </a:rPr>
              <a:t>Click</a:t>
            </a:r>
            <a:r>
              <a:rPr lang="en-US" sz="4000" baseline="0" dirty="0">
                <a:solidFill>
                  <a:schemeClr val="bg1"/>
                </a:solidFill>
                <a:latin typeface="+mj-lt"/>
              </a:rPr>
              <a:t> to add section title</a:t>
            </a:r>
            <a:endParaRPr lang="en-US" sz="4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378209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7374" y="1097280"/>
            <a:ext cx="10515600" cy="491864"/>
          </a:xfrm>
        </p:spPr>
        <p:txBody>
          <a:bodyPr anchor="t">
            <a:noAutofit/>
          </a:bodyPr>
          <a:lstStyle>
            <a:lvl1pPr>
              <a:defRPr sz="3200" b="0" i="0">
                <a:solidFill>
                  <a:srgbClr val="24A1A8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270933" cy="6858000"/>
          </a:xfrm>
          <a:prstGeom prst="rect">
            <a:avLst/>
          </a:prstGeom>
          <a:solidFill>
            <a:srgbClr val="24A1A8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4A1A8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843376" y="6506031"/>
            <a:ext cx="3196701" cy="21544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800" b="0" i="0" kern="1000" spc="100" baseline="0" dirty="0">
                <a:solidFill>
                  <a:srgbClr val="E19D39"/>
                </a:solidFill>
                <a:latin typeface="+mj-lt"/>
                <a:ea typeface="Lato" charset="0"/>
                <a:cs typeface="Lato" charset="0"/>
              </a:rPr>
              <a:t>HELPMEGROWNATIONAL.ORG</a:t>
            </a:r>
          </a:p>
        </p:txBody>
      </p:sp>
      <p:sp>
        <p:nvSpPr>
          <p:cNvPr id="10" name="Oval 9"/>
          <p:cNvSpPr/>
          <p:nvPr userDrawn="1"/>
        </p:nvSpPr>
        <p:spPr>
          <a:xfrm>
            <a:off x="11432878" y="351904"/>
            <a:ext cx="457200" cy="457200"/>
          </a:xfrm>
          <a:prstGeom prst="ellipse">
            <a:avLst/>
          </a:prstGeom>
          <a:solidFill>
            <a:srgbClr val="24A1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4863" y="397941"/>
            <a:ext cx="353231" cy="365125"/>
          </a:xfrm>
          <a:noFill/>
        </p:spPr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02752262-9B0A-E64D-B1C3-707FD47A22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843377" y="2419350"/>
            <a:ext cx="10509598" cy="27162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62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7374" y="1097280"/>
            <a:ext cx="10515600" cy="491864"/>
          </a:xfrm>
        </p:spPr>
        <p:txBody>
          <a:bodyPr anchor="t">
            <a:noAutofit/>
          </a:bodyPr>
          <a:lstStyle>
            <a:lvl1pPr>
              <a:defRPr sz="3200" b="0" i="0">
                <a:solidFill>
                  <a:srgbClr val="24A1A8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270933" cy="6858000"/>
          </a:xfrm>
          <a:prstGeom prst="rect">
            <a:avLst/>
          </a:prstGeom>
          <a:solidFill>
            <a:srgbClr val="24A1A8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4A1A8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843376" y="6506031"/>
            <a:ext cx="3196701" cy="21544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800" b="0" i="0" kern="1000" spc="100" baseline="0" dirty="0">
                <a:solidFill>
                  <a:srgbClr val="E19D39"/>
                </a:solidFill>
                <a:latin typeface="+mj-lt"/>
                <a:ea typeface="Lato" charset="0"/>
                <a:cs typeface="Lato" charset="0"/>
              </a:rPr>
              <a:t>HELPMEGROWNATIONAL.ORG</a:t>
            </a:r>
          </a:p>
        </p:txBody>
      </p:sp>
      <p:sp>
        <p:nvSpPr>
          <p:cNvPr id="10" name="Oval 9"/>
          <p:cNvSpPr/>
          <p:nvPr userDrawn="1"/>
        </p:nvSpPr>
        <p:spPr>
          <a:xfrm>
            <a:off x="11432878" y="351904"/>
            <a:ext cx="457200" cy="457200"/>
          </a:xfrm>
          <a:prstGeom prst="ellipse">
            <a:avLst/>
          </a:prstGeom>
          <a:solidFill>
            <a:srgbClr val="24A1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4863" y="397941"/>
            <a:ext cx="353231" cy="365125"/>
          </a:xfrm>
          <a:noFill/>
        </p:spPr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02752262-9B0A-E64D-B1C3-707FD47A22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843376" y="2281382"/>
            <a:ext cx="10641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6631969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D860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914400" y="6492240"/>
            <a:ext cx="10326029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07292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rgbClr val="D860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914400" y="6492240"/>
            <a:ext cx="10326029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 userDrawn="1"/>
        </p:nvSpPr>
        <p:spPr>
          <a:xfrm>
            <a:off x="914400" y="2761673"/>
            <a:ext cx="77585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+mj-lt"/>
              </a:rPr>
              <a:t>Click to add section title</a:t>
            </a:r>
          </a:p>
        </p:txBody>
      </p:sp>
    </p:spTree>
    <p:extLst>
      <p:ext uri="{BB962C8B-B14F-4D97-AF65-F5344CB8AC3E}">
        <p14:creationId xmlns:p14="http://schemas.microsoft.com/office/powerpoint/2010/main" val="2732178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7374" y="1097280"/>
            <a:ext cx="10515600" cy="491864"/>
          </a:xfrm>
        </p:spPr>
        <p:txBody>
          <a:bodyPr anchor="t">
            <a:noAutofit/>
          </a:bodyPr>
          <a:lstStyle>
            <a:lvl1pPr>
              <a:defRPr sz="4000" b="0" i="0">
                <a:solidFill>
                  <a:srgbClr val="E19D39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270933" cy="6858000"/>
          </a:xfrm>
          <a:prstGeom prst="rect">
            <a:avLst/>
          </a:prstGeom>
          <a:solidFill>
            <a:srgbClr val="E19D39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843376" y="6506031"/>
            <a:ext cx="3196701" cy="21544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800" b="0" i="0" kern="1000" spc="100" baseline="0" dirty="0">
                <a:solidFill>
                  <a:srgbClr val="E19D39"/>
                </a:solidFill>
                <a:latin typeface="+mj-lt"/>
                <a:ea typeface="Lato" charset="0"/>
                <a:cs typeface="Lato" charset="0"/>
              </a:rPr>
              <a:t>HELPMEGROWNATIONAL.ORG</a:t>
            </a:r>
          </a:p>
        </p:txBody>
      </p:sp>
      <p:sp>
        <p:nvSpPr>
          <p:cNvPr id="10" name="Oval 9"/>
          <p:cNvSpPr/>
          <p:nvPr userDrawn="1"/>
        </p:nvSpPr>
        <p:spPr>
          <a:xfrm>
            <a:off x="11432878" y="351904"/>
            <a:ext cx="457200" cy="457200"/>
          </a:xfrm>
          <a:prstGeom prst="ellipse">
            <a:avLst/>
          </a:prstGeom>
          <a:solidFill>
            <a:srgbClr val="E19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4863" y="397941"/>
            <a:ext cx="353231" cy="365125"/>
          </a:xfrm>
          <a:noFill/>
        </p:spPr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02752262-9B0A-E64D-B1C3-707FD47A22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42963" y="1966913"/>
            <a:ext cx="10509250" cy="34178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7632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374" y="1097280"/>
            <a:ext cx="10515600" cy="491864"/>
          </a:xfrm>
        </p:spPr>
        <p:txBody>
          <a:bodyPr anchor="t">
            <a:noAutofit/>
          </a:bodyPr>
          <a:lstStyle>
            <a:lvl1pPr>
              <a:defRPr sz="3200" b="1" i="0">
                <a:solidFill>
                  <a:srgbClr val="D86036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270933" cy="6858000"/>
          </a:xfrm>
          <a:prstGeom prst="rect">
            <a:avLst/>
          </a:prstGeom>
          <a:solidFill>
            <a:srgbClr val="D86036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843376" y="6506031"/>
            <a:ext cx="3196701" cy="21544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800" b="0" i="0" kern="1000" spc="100" baseline="0" dirty="0">
                <a:solidFill>
                  <a:srgbClr val="E19D39"/>
                </a:solidFill>
                <a:latin typeface="+mj-lt"/>
                <a:ea typeface="Lato" charset="0"/>
                <a:cs typeface="Lato" charset="0"/>
              </a:rPr>
              <a:t>HELPMEGROWNATIONAL.ORG</a:t>
            </a:r>
          </a:p>
        </p:txBody>
      </p:sp>
      <p:sp>
        <p:nvSpPr>
          <p:cNvPr id="10" name="Oval 9"/>
          <p:cNvSpPr/>
          <p:nvPr userDrawn="1"/>
        </p:nvSpPr>
        <p:spPr>
          <a:xfrm>
            <a:off x="11432878" y="351904"/>
            <a:ext cx="457200" cy="457200"/>
          </a:xfrm>
          <a:prstGeom prst="ellipse">
            <a:avLst/>
          </a:prstGeom>
          <a:solidFill>
            <a:srgbClr val="D86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4863" y="388798"/>
            <a:ext cx="353231" cy="365125"/>
          </a:xfrm>
          <a:noFill/>
        </p:spPr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02752262-9B0A-E64D-B1C3-707FD47A22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843376" y="2428875"/>
            <a:ext cx="10509598" cy="24109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28712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374" y="1097280"/>
            <a:ext cx="10515600" cy="491864"/>
          </a:xfrm>
        </p:spPr>
        <p:txBody>
          <a:bodyPr anchor="t">
            <a:noAutofit/>
          </a:bodyPr>
          <a:lstStyle>
            <a:lvl1pPr>
              <a:defRPr sz="3200" b="1" i="0">
                <a:solidFill>
                  <a:srgbClr val="D86036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270933" cy="6858000"/>
          </a:xfrm>
          <a:prstGeom prst="rect">
            <a:avLst/>
          </a:prstGeom>
          <a:solidFill>
            <a:srgbClr val="D86036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843376" y="6506031"/>
            <a:ext cx="3196701" cy="21544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800" b="0" i="0" kern="1000" spc="100" baseline="0" dirty="0">
                <a:solidFill>
                  <a:srgbClr val="E19D39"/>
                </a:solidFill>
                <a:latin typeface="+mj-lt"/>
                <a:ea typeface="Lato" charset="0"/>
                <a:cs typeface="Lato" charset="0"/>
              </a:rPr>
              <a:t>HELPMEGROWNATIONAL.ORG</a:t>
            </a:r>
          </a:p>
        </p:txBody>
      </p:sp>
      <p:sp>
        <p:nvSpPr>
          <p:cNvPr id="10" name="Oval 9"/>
          <p:cNvSpPr/>
          <p:nvPr userDrawn="1"/>
        </p:nvSpPr>
        <p:spPr>
          <a:xfrm>
            <a:off x="11432878" y="351904"/>
            <a:ext cx="457200" cy="457200"/>
          </a:xfrm>
          <a:prstGeom prst="ellipse">
            <a:avLst/>
          </a:prstGeom>
          <a:solidFill>
            <a:srgbClr val="D86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4863" y="388798"/>
            <a:ext cx="353231" cy="365125"/>
          </a:xfrm>
          <a:noFill/>
        </p:spPr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02752262-9B0A-E64D-B1C3-707FD47A22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843376" y="2078182"/>
            <a:ext cx="10509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934565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bg>
      <p:bgPr>
        <a:solidFill>
          <a:srgbClr val="1D37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914400" y="6492240"/>
            <a:ext cx="10326029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 userDrawn="1"/>
        </p:nvSpPr>
        <p:spPr>
          <a:xfrm>
            <a:off x="11432878" y="351904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4863" y="388798"/>
            <a:ext cx="353231" cy="365125"/>
          </a:xfrm>
          <a:noFill/>
        </p:spPr>
        <p:txBody>
          <a:bodyPr/>
          <a:lstStyle>
            <a:lvl1pPr algn="ctr">
              <a:defRPr sz="1000">
                <a:solidFill>
                  <a:srgbClr val="1D375A"/>
                </a:solidFill>
              </a:defRPr>
            </a:lvl1pPr>
          </a:lstStyle>
          <a:p>
            <a:fld id="{02752262-9B0A-E64D-B1C3-707FD47A22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70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bg>
      <p:bgPr>
        <a:solidFill>
          <a:srgbClr val="1D37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914400" y="6492240"/>
            <a:ext cx="10326029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 userDrawn="1"/>
        </p:nvSpPr>
        <p:spPr>
          <a:xfrm>
            <a:off x="11432878" y="351904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4863" y="388798"/>
            <a:ext cx="353231" cy="365125"/>
          </a:xfrm>
          <a:noFill/>
        </p:spPr>
        <p:txBody>
          <a:bodyPr/>
          <a:lstStyle>
            <a:lvl1pPr algn="ctr">
              <a:defRPr sz="1000">
                <a:solidFill>
                  <a:srgbClr val="1D375A"/>
                </a:solidFill>
              </a:defRPr>
            </a:lvl1pPr>
          </a:lstStyle>
          <a:p>
            <a:fld id="{02752262-9B0A-E64D-B1C3-707FD47A22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840509" y="3232727"/>
            <a:ext cx="89777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+mj-lt"/>
              </a:rPr>
              <a:t>Click to add section title</a:t>
            </a:r>
          </a:p>
        </p:txBody>
      </p:sp>
    </p:spTree>
    <p:extLst>
      <p:ext uri="{BB962C8B-B14F-4D97-AF65-F5344CB8AC3E}">
        <p14:creationId xmlns:p14="http://schemas.microsoft.com/office/powerpoint/2010/main" val="32665919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7374" y="1097280"/>
            <a:ext cx="10515600" cy="491864"/>
          </a:xfrm>
        </p:spPr>
        <p:txBody>
          <a:bodyPr anchor="t">
            <a:normAutofit/>
          </a:bodyPr>
          <a:lstStyle>
            <a:lvl1pPr>
              <a:defRPr sz="4000" b="0" i="0">
                <a:solidFill>
                  <a:srgbClr val="1D375A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270933" cy="6858000"/>
          </a:xfrm>
          <a:prstGeom prst="rect">
            <a:avLst/>
          </a:prstGeom>
          <a:solidFill>
            <a:srgbClr val="1D375A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4A1A8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843376" y="6506031"/>
            <a:ext cx="3196701" cy="21544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800" b="0" i="0" kern="1000" spc="100" baseline="0" dirty="0">
                <a:solidFill>
                  <a:srgbClr val="E19D39"/>
                </a:solidFill>
                <a:latin typeface="+mj-lt"/>
                <a:ea typeface="Lato" charset="0"/>
                <a:cs typeface="Lato" charset="0"/>
              </a:rPr>
              <a:t>HELPMEGROWNATIONAL.ORG</a:t>
            </a:r>
          </a:p>
        </p:txBody>
      </p:sp>
      <p:sp>
        <p:nvSpPr>
          <p:cNvPr id="10" name="Oval 9"/>
          <p:cNvSpPr/>
          <p:nvPr userDrawn="1"/>
        </p:nvSpPr>
        <p:spPr>
          <a:xfrm>
            <a:off x="11432878" y="351904"/>
            <a:ext cx="457200" cy="457200"/>
          </a:xfrm>
          <a:prstGeom prst="ellipse">
            <a:avLst/>
          </a:prstGeom>
          <a:solidFill>
            <a:srgbClr val="1D37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4863" y="397941"/>
            <a:ext cx="353231" cy="365125"/>
          </a:xfrm>
          <a:noFill/>
        </p:spPr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02752262-9B0A-E64D-B1C3-707FD47A22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8923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7374" y="1097280"/>
            <a:ext cx="10515600" cy="491864"/>
          </a:xfrm>
        </p:spPr>
        <p:txBody>
          <a:bodyPr anchor="t">
            <a:normAutofit/>
          </a:bodyPr>
          <a:lstStyle>
            <a:lvl1pPr>
              <a:defRPr sz="4000" b="0" i="0">
                <a:solidFill>
                  <a:srgbClr val="1D375A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270933" cy="6858000"/>
          </a:xfrm>
          <a:prstGeom prst="rect">
            <a:avLst/>
          </a:prstGeom>
          <a:solidFill>
            <a:srgbClr val="1D375A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4A1A8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843376" y="6506031"/>
            <a:ext cx="3196701" cy="21544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800" b="0" i="0" kern="1000" spc="100" baseline="0" dirty="0">
                <a:solidFill>
                  <a:srgbClr val="E19D39"/>
                </a:solidFill>
                <a:latin typeface="+mj-lt"/>
                <a:ea typeface="Lato" charset="0"/>
                <a:cs typeface="Lato" charset="0"/>
              </a:rPr>
              <a:t>HELPMEGROWNATIONAL.ORG</a:t>
            </a:r>
          </a:p>
        </p:txBody>
      </p:sp>
      <p:sp>
        <p:nvSpPr>
          <p:cNvPr id="10" name="Oval 9"/>
          <p:cNvSpPr/>
          <p:nvPr userDrawn="1"/>
        </p:nvSpPr>
        <p:spPr>
          <a:xfrm>
            <a:off x="11432878" y="351904"/>
            <a:ext cx="457200" cy="457200"/>
          </a:xfrm>
          <a:prstGeom prst="ellipse">
            <a:avLst/>
          </a:prstGeom>
          <a:solidFill>
            <a:srgbClr val="1D37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4863" y="397941"/>
            <a:ext cx="353231" cy="365125"/>
          </a:xfrm>
          <a:noFill/>
        </p:spPr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02752262-9B0A-E64D-B1C3-707FD47A22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843376" y="2096655"/>
            <a:ext cx="10589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6228877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7374" y="1097280"/>
            <a:ext cx="10515600" cy="491864"/>
          </a:xfrm>
        </p:spPr>
        <p:txBody>
          <a:bodyPr anchor="t">
            <a:normAutofit/>
          </a:bodyPr>
          <a:lstStyle>
            <a:lvl1pPr>
              <a:defRPr sz="4000" b="0" i="0">
                <a:solidFill>
                  <a:srgbClr val="1D375A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270933" cy="6858000"/>
          </a:xfrm>
          <a:prstGeom prst="rect">
            <a:avLst/>
          </a:prstGeom>
          <a:solidFill>
            <a:srgbClr val="1D375A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4A1A8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843376" y="6506031"/>
            <a:ext cx="3196701" cy="21544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800" b="0" i="0" kern="1000" spc="100" baseline="0" dirty="0">
                <a:solidFill>
                  <a:srgbClr val="E19D39"/>
                </a:solidFill>
                <a:latin typeface="+mj-lt"/>
                <a:ea typeface="Lato" charset="0"/>
                <a:cs typeface="Lato" charset="0"/>
              </a:rPr>
              <a:t>HELPMEGROWNATIONAL.ORG</a:t>
            </a:r>
          </a:p>
        </p:txBody>
      </p:sp>
      <p:sp>
        <p:nvSpPr>
          <p:cNvPr id="10" name="Oval 9"/>
          <p:cNvSpPr/>
          <p:nvPr userDrawn="1"/>
        </p:nvSpPr>
        <p:spPr>
          <a:xfrm>
            <a:off x="11432878" y="351904"/>
            <a:ext cx="457200" cy="457200"/>
          </a:xfrm>
          <a:prstGeom prst="ellipse">
            <a:avLst/>
          </a:prstGeom>
          <a:solidFill>
            <a:srgbClr val="1D37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4863" y="397941"/>
            <a:ext cx="353231" cy="365125"/>
          </a:xfrm>
          <a:noFill/>
        </p:spPr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02752262-9B0A-E64D-B1C3-707FD47A22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842963" y="2189163"/>
            <a:ext cx="10509250" cy="39433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40988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2262-9B0A-E64D-B1C3-707FD47A2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702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2262-9B0A-E64D-B1C3-707FD47A2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4737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2262-9B0A-E64D-B1C3-707FD47A2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873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rgbClr val="548F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914400" y="6492240"/>
            <a:ext cx="10326029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 userDrawn="1"/>
        </p:nvSpPr>
        <p:spPr>
          <a:xfrm>
            <a:off x="11432878" y="351904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4863" y="388798"/>
            <a:ext cx="353231" cy="365125"/>
          </a:xfrm>
          <a:noFill/>
        </p:spPr>
        <p:txBody>
          <a:bodyPr/>
          <a:lstStyle>
            <a:lvl1pPr algn="ctr">
              <a:defRPr sz="1000">
                <a:solidFill>
                  <a:srgbClr val="548FD6"/>
                </a:solidFill>
              </a:defRPr>
            </a:lvl1pPr>
          </a:lstStyle>
          <a:p>
            <a:fld id="{02752262-9B0A-E64D-B1C3-707FD47A22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090613" y="2854325"/>
            <a:ext cx="8580437" cy="969963"/>
          </a:xfrm>
        </p:spPr>
        <p:txBody>
          <a:bodyPr>
            <a:normAutofit/>
          </a:bodyPr>
          <a:lstStyle>
            <a:lvl1pPr marL="0" indent="0">
              <a:buNone/>
              <a:defRPr sz="4000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Click to add section title</a:t>
            </a:r>
          </a:p>
        </p:txBody>
      </p:sp>
    </p:spTree>
    <p:extLst>
      <p:ext uri="{BB962C8B-B14F-4D97-AF65-F5344CB8AC3E}">
        <p14:creationId xmlns:p14="http://schemas.microsoft.com/office/powerpoint/2010/main" val="35507585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2262-9B0A-E64D-B1C3-707FD47A2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1799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2262-9B0A-E64D-B1C3-707FD47A2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9709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2262-9B0A-E64D-B1C3-707FD47A2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4315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wo Content">
  <p:cSld name="10_Two Content"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89"/>
          <p:cNvSpPr txBox="1">
            <a:spLocks noGrp="1"/>
          </p:cNvSpPr>
          <p:nvPr>
            <p:ph type="title"/>
          </p:nvPr>
        </p:nvSpPr>
        <p:spPr>
          <a:xfrm>
            <a:off x="837375" y="1097280"/>
            <a:ext cx="10515600" cy="4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4A1A8"/>
              </a:buClr>
              <a:buSzPts val="2400"/>
              <a:buFont typeface="Calibri"/>
              <a:buNone/>
              <a:defRPr sz="3200" b="0" i="0">
                <a:solidFill>
                  <a:srgbClr val="24A1A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34" name="Google Shape;534;p89"/>
          <p:cNvSpPr/>
          <p:nvPr/>
        </p:nvSpPr>
        <p:spPr>
          <a:xfrm>
            <a:off x="0" y="0"/>
            <a:ext cx="270800" cy="6858000"/>
          </a:xfrm>
          <a:prstGeom prst="rect">
            <a:avLst/>
          </a:prstGeom>
          <a:solidFill>
            <a:srgbClr val="24A1A8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rgbClr val="24A1A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5" name="Google Shape;535;p89"/>
          <p:cNvSpPr txBox="1"/>
          <p:nvPr/>
        </p:nvSpPr>
        <p:spPr>
          <a:xfrm>
            <a:off x="843376" y="6506228"/>
            <a:ext cx="3196800" cy="215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b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0" i="0">
                <a:solidFill>
                  <a:srgbClr val="E19D39"/>
                </a:solidFill>
                <a:latin typeface="Calibri"/>
                <a:ea typeface="Calibri"/>
                <a:cs typeface="Calibri"/>
                <a:sym typeface="Calibri"/>
              </a:rPr>
              <a:t>HELPMEGROWNATIONAL.ORG</a:t>
            </a:r>
            <a:endParaRPr sz="1467"/>
          </a:p>
        </p:txBody>
      </p:sp>
      <p:sp>
        <p:nvSpPr>
          <p:cNvPr id="536" name="Google Shape;536;p89"/>
          <p:cNvSpPr/>
          <p:nvPr/>
        </p:nvSpPr>
        <p:spPr>
          <a:xfrm>
            <a:off x="11432879" y="351904"/>
            <a:ext cx="457200" cy="457200"/>
          </a:xfrm>
          <a:prstGeom prst="ellipse">
            <a:avLst/>
          </a:prstGeom>
          <a:solidFill>
            <a:srgbClr val="24A1A8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7" name="Google Shape;537;p89"/>
          <p:cNvSpPr txBox="1">
            <a:spLocks noGrp="1"/>
          </p:cNvSpPr>
          <p:nvPr>
            <p:ph type="sldNum" idx="12"/>
          </p:nvPr>
        </p:nvSpPr>
        <p:spPr>
          <a:xfrm>
            <a:off x="11484863" y="397941"/>
            <a:ext cx="35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1067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 rtl="0">
              <a:spcBef>
                <a:spcPts val="0"/>
              </a:spcBef>
              <a:buNone/>
              <a:defRPr sz="1067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 rtl="0">
              <a:spcBef>
                <a:spcPts val="0"/>
              </a:spcBef>
              <a:buNone/>
              <a:defRPr sz="1067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 rtl="0">
              <a:spcBef>
                <a:spcPts val="0"/>
              </a:spcBef>
              <a:buNone/>
              <a:defRPr sz="1067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 rtl="0">
              <a:spcBef>
                <a:spcPts val="0"/>
              </a:spcBef>
              <a:buNone/>
              <a:defRPr sz="1067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 rtl="0">
              <a:spcBef>
                <a:spcPts val="0"/>
              </a:spcBef>
              <a:buNone/>
              <a:defRPr sz="1067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 rtl="0">
              <a:spcBef>
                <a:spcPts val="0"/>
              </a:spcBef>
              <a:buNone/>
              <a:defRPr sz="1067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 rtl="0">
              <a:spcBef>
                <a:spcPts val="0"/>
              </a:spcBef>
              <a:buNone/>
              <a:defRPr sz="1067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 rtl="0">
              <a:spcBef>
                <a:spcPts val="0"/>
              </a:spcBef>
              <a:buNone/>
              <a:defRPr sz="1067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538" name="Google Shape;538;p89"/>
          <p:cNvSpPr txBox="1">
            <a:spLocks noGrp="1"/>
          </p:cNvSpPr>
          <p:nvPr>
            <p:ph type="body" idx="1"/>
          </p:nvPr>
        </p:nvSpPr>
        <p:spPr>
          <a:xfrm>
            <a:off x="843377" y="2419351"/>
            <a:ext cx="10509600" cy="27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71213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7_Section Header">
    <p:bg>
      <p:bgPr>
        <a:solidFill>
          <a:srgbClr val="548FD6"/>
        </a:solidFill>
        <a:effectLst/>
      </p:bgPr>
    </p:bg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1" name="Google Shape;521;p87"/>
          <p:cNvCxnSpPr/>
          <p:nvPr/>
        </p:nvCxnSpPr>
        <p:spPr>
          <a:xfrm>
            <a:off x="914400" y="6492240"/>
            <a:ext cx="10326000" cy="0"/>
          </a:xfrm>
          <a:prstGeom prst="straightConnector1">
            <a:avLst/>
          </a:prstGeom>
          <a:noFill/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22" name="Google Shape;522;p87"/>
          <p:cNvSpPr/>
          <p:nvPr/>
        </p:nvSpPr>
        <p:spPr>
          <a:xfrm>
            <a:off x="11432879" y="351904"/>
            <a:ext cx="457200" cy="457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3" name="Google Shape;523;p87"/>
          <p:cNvSpPr txBox="1">
            <a:spLocks noGrp="1"/>
          </p:cNvSpPr>
          <p:nvPr>
            <p:ph type="sldNum" idx="12"/>
          </p:nvPr>
        </p:nvSpPr>
        <p:spPr>
          <a:xfrm>
            <a:off x="11484863" y="388799"/>
            <a:ext cx="35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1067">
                <a:solidFill>
                  <a:srgbClr val="548FD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 rtl="0">
              <a:spcBef>
                <a:spcPts val="0"/>
              </a:spcBef>
              <a:buNone/>
              <a:defRPr sz="1067">
                <a:solidFill>
                  <a:srgbClr val="548FD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 rtl="0">
              <a:spcBef>
                <a:spcPts val="0"/>
              </a:spcBef>
              <a:buNone/>
              <a:defRPr sz="1067">
                <a:solidFill>
                  <a:srgbClr val="548FD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 rtl="0">
              <a:spcBef>
                <a:spcPts val="0"/>
              </a:spcBef>
              <a:buNone/>
              <a:defRPr sz="1067">
                <a:solidFill>
                  <a:srgbClr val="548FD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 rtl="0">
              <a:spcBef>
                <a:spcPts val="0"/>
              </a:spcBef>
              <a:buNone/>
              <a:defRPr sz="1067">
                <a:solidFill>
                  <a:srgbClr val="548FD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 rtl="0">
              <a:spcBef>
                <a:spcPts val="0"/>
              </a:spcBef>
              <a:buNone/>
              <a:defRPr sz="1067">
                <a:solidFill>
                  <a:srgbClr val="548FD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 rtl="0">
              <a:spcBef>
                <a:spcPts val="0"/>
              </a:spcBef>
              <a:buNone/>
              <a:defRPr sz="1067">
                <a:solidFill>
                  <a:srgbClr val="548FD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 rtl="0">
              <a:spcBef>
                <a:spcPts val="0"/>
              </a:spcBef>
              <a:buNone/>
              <a:defRPr sz="1067">
                <a:solidFill>
                  <a:srgbClr val="548FD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 rtl="0">
              <a:spcBef>
                <a:spcPts val="0"/>
              </a:spcBef>
              <a:buNone/>
              <a:defRPr sz="1067">
                <a:solidFill>
                  <a:srgbClr val="548FD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524" name="Google Shape;524;p87"/>
          <p:cNvSpPr txBox="1">
            <a:spLocks noGrp="1"/>
          </p:cNvSpPr>
          <p:nvPr>
            <p:ph type="body" idx="1"/>
          </p:nvPr>
        </p:nvSpPr>
        <p:spPr>
          <a:xfrm>
            <a:off x="1090613" y="2854325"/>
            <a:ext cx="8580400" cy="9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69777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wo Content">
  <p:cSld name="10_Two Content"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88"/>
          <p:cNvSpPr txBox="1">
            <a:spLocks noGrp="1"/>
          </p:cNvSpPr>
          <p:nvPr>
            <p:ph type="title"/>
          </p:nvPr>
        </p:nvSpPr>
        <p:spPr>
          <a:xfrm>
            <a:off x="837375" y="1097280"/>
            <a:ext cx="10515600" cy="4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FD6"/>
              </a:buClr>
              <a:buSzPts val="3000"/>
              <a:buFont typeface="Calibri"/>
              <a:buNone/>
              <a:defRPr sz="4000" b="0" i="0">
                <a:solidFill>
                  <a:srgbClr val="548FD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27" name="Google Shape;527;p88"/>
          <p:cNvSpPr/>
          <p:nvPr/>
        </p:nvSpPr>
        <p:spPr>
          <a:xfrm>
            <a:off x="0" y="0"/>
            <a:ext cx="270800" cy="6858000"/>
          </a:xfrm>
          <a:prstGeom prst="rect">
            <a:avLst/>
          </a:prstGeom>
          <a:solidFill>
            <a:srgbClr val="548FD6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rgbClr val="24A1A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8" name="Google Shape;528;p88"/>
          <p:cNvSpPr txBox="1"/>
          <p:nvPr/>
        </p:nvSpPr>
        <p:spPr>
          <a:xfrm>
            <a:off x="843376" y="6506228"/>
            <a:ext cx="3196800" cy="215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b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0" i="0">
                <a:solidFill>
                  <a:srgbClr val="E19D39"/>
                </a:solidFill>
                <a:latin typeface="Calibri"/>
                <a:ea typeface="Calibri"/>
                <a:cs typeface="Calibri"/>
                <a:sym typeface="Calibri"/>
              </a:rPr>
              <a:t>HELPMEGROWNATIONAL.ORG</a:t>
            </a:r>
            <a:endParaRPr sz="1467"/>
          </a:p>
        </p:txBody>
      </p:sp>
      <p:sp>
        <p:nvSpPr>
          <p:cNvPr id="529" name="Google Shape;529;p88"/>
          <p:cNvSpPr/>
          <p:nvPr/>
        </p:nvSpPr>
        <p:spPr>
          <a:xfrm>
            <a:off x="11432879" y="351904"/>
            <a:ext cx="457200" cy="457200"/>
          </a:xfrm>
          <a:prstGeom prst="ellipse">
            <a:avLst/>
          </a:prstGeom>
          <a:solidFill>
            <a:srgbClr val="548FD6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0" name="Google Shape;530;p88"/>
          <p:cNvSpPr txBox="1">
            <a:spLocks noGrp="1"/>
          </p:cNvSpPr>
          <p:nvPr>
            <p:ph type="sldNum" idx="12"/>
          </p:nvPr>
        </p:nvSpPr>
        <p:spPr>
          <a:xfrm>
            <a:off x="11484863" y="397941"/>
            <a:ext cx="35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1067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 rtl="0">
              <a:spcBef>
                <a:spcPts val="0"/>
              </a:spcBef>
              <a:buNone/>
              <a:defRPr sz="1067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 rtl="0">
              <a:spcBef>
                <a:spcPts val="0"/>
              </a:spcBef>
              <a:buNone/>
              <a:defRPr sz="1067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 rtl="0">
              <a:spcBef>
                <a:spcPts val="0"/>
              </a:spcBef>
              <a:buNone/>
              <a:defRPr sz="1067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 rtl="0">
              <a:spcBef>
                <a:spcPts val="0"/>
              </a:spcBef>
              <a:buNone/>
              <a:defRPr sz="1067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 rtl="0">
              <a:spcBef>
                <a:spcPts val="0"/>
              </a:spcBef>
              <a:buNone/>
              <a:defRPr sz="1067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 rtl="0">
              <a:spcBef>
                <a:spcPts val="0"/>
              </a:spcBef>
              <a:buNone/>
              <a:defRPr sz="1067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 rtl="0">
              <a:spcBef>
                <a:spcPts val="0"/>
              </a:spcBef>
              <a:buNone/>
              <a:defRPr sz="1067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 rtl="0">
              <a:spcBef>
                <a:spcPts val="0"/>
              </a:spcBef>
              <a:buNone/>
              <a:defRPr sz="1067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531" name="Google Shape;531;p88"/>
          <p:cNvSpPr txBox="1">
            <a:spLocks noGrp="1"/>
          </p:cNvSpPr>
          <p:nvPr>
            <p:ph type="body" idx="1"/>
          </p:nvPr>
        </p:nvSpPr>
        <p:spPr>
          <a:xfrm>
            <a:off x="843376" y="2245013"/>
            <a:ext cx="10509600" cy="25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422046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/>
          <a:srcRect l="4073" t="1617" b="3932"/>
          <a:stretch/>
        </p:blipFill>
        <p:spPr>
          <a:xfrm>
            <a:off x="-15241" y="247498"/>
            <a:ext cx="12219709" cy="6610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19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E19D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914400" y="6492240"/>
            <a:ext cx="10326029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 userDrawn="1"/>
        </p:nvSpPr>
        <p:spPr>
          <a:xfrm>
            <a:off x="11432878" y="351904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4863" y="388798"/>
            <a:ext cx="353231" cy="365125"/>
          </a:xfrm>
          <a:noFill/>
        </p:spPr>
        <p:txBody>
          <a:bodyPr/>
          <a:lstStyle>
            <a:lvl1pPr algn="ctr">
              <a:defRPr sz="1000">
                <a:solidFill>
                  <a:srgbClr val="E19D39"/>
                </a:solidFill>
              </a:defRPr>
            </a:lvl1pPr>
          </a:lstStyle>
          <a:p>
            <a:fld id="{02752262-9B0A-E64D-B1C3-707FD47A22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235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bg>
      <p:bgPr>
        <a:solidFill>
          <a:srgbClr val="E19D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914400" y="6492240"/>
            <a:ext cx="10326029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 userDrawn="1"/>
        </p:nvSpPr>
        <p:spPr>
          <a:xfrm>
            <a:off x="11432878" y="351904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4863" y="388798"/>
            <a:ext cx="353231" cy="365125"/>
          </a:xfrm>
          <a:noFill/>
        </p:spPr>
        <p:txBody>
          <a:bodyPr/>
          <a:lstStyle>
            <a:lvl1pPr algn="ctr">
              <a:defRPr sz="1000">
                <a:solidFill>
                  <a:srgbClr val="E19D39"/>
                </a:solidFill>
              </a:defRPr>
            </a:lvl1pPr>
          </a:lstStyle>
          <a:p>
            <a:fld id="{02752262-9B0A-E64D-B1C3-707FD47A22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1043709" y="2752436"/>
            <a:ext cx="8488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+mj-lt"/>
              </a:rPr>
              <a:t>Click to add section title</a:t>
            </a:r>
            <a:endParaRPr lang="en-US" sz="4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78279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7374" y="1097280"/>
            <a:ext cx="10515600" cy="491864"/>
          </a:xfrm>
        </p:spPr>
        <p:txBody>
          <a:bodyPr anchor="t">
            <a:noAutofit/>
          </a:bodyPr>
          <a:lstStyle>
            <a:lvl1pPr>
              <a:defRPr sz="4000" b="0" i="0">
                <a:solidFill>
                  <a:srgbClr val="E19D39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270933" cy="6858000"/>
          </a:xfrm>
          <a:prstGeom prst="rect">
            <a:avLst/>
          </a:prstGeom>
          <a:solidFill>
            <a:srgbClr val="E19D39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843376" y="6506031"/>
            <a:ext cx="3196701" cy="21544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800" b="0" i="0" kern="1000" spc="100" baseline="0" dirty="0">
                <a:solidFill>
                  <a:srgbClr val="E19D39"/>
                </a:solidFill>
                <a:latin typeface="+mj-lt"/>
                <a:ea typeface="Lato" charset="0"/>
                <a:cs typeface="Lato" charset="0"/>
              </a:rPr>
              <a:t>HELPMEGROWNATIONAL.ORG</a:t>
            </a:r>
          </a:p>
        </p:txBody>
      </p:sp>
      <p:sp>
        <p:nvSpPr>
          <p:cNvPr id="10" name="Oval 9"/>
          <p:cNvSpPr/>
          <p:nvPr userDrawn="1"/>
        </p:nvSpPr>
        <p:spPr>
          <a:xfrm>
            <a:off x="11432878" y="351904"/>
            <a:ext cx="457200" cy="457200"/>
          </a:xfrm>
          <a:prstGeom prst="ellipse">
            <a:avLst/>
          </a:prstGeom>
          <a:solidFill>
            <a:srgbClr val="E19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4863" y="397941"/>
            <a:ext cx="353231" cy="365125"/>
          </a:xfrm>
          <a:noFill/>
        </p:spPr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02752262-9B0A-E64D-B1C3-707FD47A22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42963" y="1966913"/>
            <a:ext cx="10509250" cy="3417887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198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7374" y="1097280"/>
            <a:ext cx="10515600" cy="491864"/>
          </a:xfrm>
        </p:spPr>
        <p:txBody>
          <a:bodyPr anchor="t">
            <a:noAutofit/>
          </a:bodyPr>
          <a:lstStyle>
            <a:lvl1pPr>
              <a:defRPr sz="4000" b="0" i="0">
                <a:solidFill>
                  <a:srgbClr val="548FD6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270933" cy="6858000"/>
          </a:xfrm>
          <a:prstGeom prst="rect">
            <a:avLst/>
          </a:prstGeom>
          <a:solidFill>
            <a:srgbClr val="548FD6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4A1A8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843376" y="6506031"/>
            <a:ext cx="3196701" cy="21544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800" b="0" i="0" kern="1000" spc="100" baseline="0" dirty="0">
                <a:solidFill>
                  <a:srgbClr val="E19D39"/>
                </a:solidFill>
                <a:latin typeface="+mj-lt"/>
                <a:ea typeface="Lato" charset="0"/>
                <a:cs typeface="Lato" charset="0"/>
              </a:rPr>
              <a:t>HELPMEGROWNATIONAL.ORG</a:t>
            </a:r>
          </a:p>
        </p:txBody>
      </p:sp>
      <p:sp>
        <p:nvSpPr>
          <p:cNvPr id="10" name="Oval 9"/>
          <p:cNvSpPr/>
          <p:nvPr userDrawn="1"/>
        </p:nvSpPr>
        <p:spPr>
          <a:xfrm>
            <a:off x="11432878" y="351904"/>
            <a:ext cx="457200" cy="457200"/>
          </a:xfrm>
          <a:prstGeom prst="ellipse">
            <a:avLst/>
          </a:prstGeom>
          <a:solidFill>
            <a:srgbClr val="548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4863" y="397941"/>
            <a:ext cx="353231" cy="365125"/>
          </a:xfrm>
          <a:noFill/>
        </p:spPr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02752262-9B0A-E64D-B1C3-707FD47A22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843376" y="2245013"/>
            <a:ext cx="10509598" cy="25860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048302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rgbClr val="548F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914400" y="6492240"/>
            <a:ext cx="10326029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 userDrawn="1"/>
        </p:nvSpPr>
        <p:spPr>
          <a:xfrm>
            <a:off x="11432878" y="351904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4863" y="388798"/>
            <a:ext cx="353231" cy="365125"/>
          </a:xfrm>
          <a:noFill/>
        </p:spPr>
        <p:txBody>
          <a:bodyPr/>
          <a:lstStyle>
            <a:lvl1pPr algn="ctr">
              <a:defRPr sz="1000">
                <a:solidFill>
                  <a:srgbClr val="548FD6"/>
                </a:solidFill>
              </a:defRPr>
            </a:lvl1pPr>
          </a:lstStyle>
          <a:p>
            <a:fld id="{02752262-9B0A-E64D-B1C3-707FD47A22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090613" y="2854325"/>
            <a:ext cx="8580437" cy="969963"/>
          </a:xfrm>
        </p:spPr>
        <p:txBody>
          <a:bodyPr>
            <a:normAutofit/>
          </a:bodyPr>
          <a:lstStyle>
            <a:lvl1pPr marL="0" indent="0">
              <a:buNone/>
              <a:defRPr sz="4000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 smtClean="0"/>
              <a:t>Click to add 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173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7374" y="1097280"/>
            <a:ext cx="10515600" cy="491864"/>
          </a:xfrm>
        </p:spPr>
        <p:txBody>
          <a:bodyPr anchor="t">
            <a:noAutofit/>
          </a:bodyPr>
          <a:lstStyle>
            <a:lvl1pPr>
              <a:defRPr sz="4000" b="0" i="0">
                <a:solidFill>
                  <a:srgbClr val="548FD6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270933" cy="6858000"/>
          </a:xfrm>
          <a:prstGeom prst="rect">
            <a:avLst/>
          </a:prstGeom>
          <a:solidFill>
            <a:srgbClr val="548FD6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4A1A8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843376" y="6506031"/>
            <a:ext cx="3196701" cy="21544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800" b="0" i="0" kern="1000" spc="100" baseline="0" dirty="0">
                <a:solidFill>
                  <a:srgbClr val="E19D39"/>
                </a:solidFill>
                <a:latin typeface="+mj-lt"/>
                <a:ea typeface="Lato" charset="0"/>
                <a:cs typeface="Lato" charset="0"/>
              </a:rPr>
              <a:t>HELPMEGROWNATIONAL.ORG</a:t>
            </a:r>
          </a:p>
        </p:txBody>
      </p:sp>
      <p:sp>
        <p:nvSpPr>
          <p:cNvPr id="10" name="Oval 9"/>
          <p:cNvSpPr/>
          <p:nvPr userDrawn="1"/>
        </p:nvSpPr>
        <p:spPr>
          <a:xfrm>
            <a:off x="11432878" y="351904"/>
            <a:ext cx="457200" cy="457200"/>
          </a:xfrm>
          <a:prstGeom prst="ellipse">
            <a:avLst/>
          </a:prstGeom>
          <a:solidFill>
            <a:srgbClr val="548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4863" y="397941"/>
            <a:ext cx="353231" cy="365125"/>
          </a:xfrm>
          <a:noFill/>
        </p:spPr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02752262-9B0A-E64D-B1C3-707FD47A22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843376" y="2245013"/>
            <a:ext cx="10509598" cy="25860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604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7374" y="1097280"/>
            <a:ext cx="10515600" cy="491864"/>
          </a:xfrm>
        </p:spPr>
        <p:txBody>
          <a:bodyPr anchor="t">
            <a:noAutofit/>
          </a:bodyPr>
          <a:lstStyle>
            <a:lvl1pPr>
              <a:defRPr sz="4000" b="0" i="0">
                <a:solidFill>
                  <a:srgbClr val="548FD6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270933" cy="6858000"/>
          </a:xfrm>
          <a:prstGeom prst="rect">
            <a:avLst/>
          </a:prstGeom>
          <a:solidFill>
            <a:srgbClr val="548FD6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4A1A8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843376" y="6506031"/>
            <a:ext cx="3196701" cy="21544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800" b="0" i="0" kern="1000" spc="100" baseline="0" dirty="0">
                <a:solidFill>
                  <a:srgbClr val="E19D39"/>
                </a:solidFill>
                <a:latin typeface="+mj-lt"/>
                <a:ea typeface="Lato" charset="0"/>
                <a:cs typeface="Lato" charset="0"/>
              </a:rPr>
              <a:t>HELPMEGROWNATIONAL.ORG</a:t>
            </a:r>
          </a:p>
        </p:txBody>
      </p:sp>
      <p:sp>
        <p:nvSpPr>
          <p:cNvPr id="10" name="Oval 9"/>
          <p:cNvSpPr/>
          <p:nvPr userDrawn="1"/>
        </p:nvSpPr>
        <p:spPr>
          <a:xfrm>
            <a:off x="11432878" y="351904"/>
            <a:ext cx="457200" cy="457200"/>
          </a:xfrm>
          <a:prstGeom prst="ellipse">
            <a:avLst/>
          </a:prstGeom>
          <a:solidFill>
            <a:srgbClr val="548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4863" y="397941"/>
            <a:ext cx="353231" cy="365125"/>
          </a:xfrm>
          <a:noFill/>
        </p:spPr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02752262-9B0A-E64D-B1C3-707FD47A22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843376" y="2244436"/>
            <a:ext cx="10509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Click to add text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433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solidFill>
          <a:srgbClr val="24A1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914400" y="6492240"/>
            <a:ext cx="10326029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 userDrawn="1"/>
        </p:nvSpPr>
        <p:spPr>
          <a:xfrm>
            <a:off x="11432878" y="351904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4863" y="388798"/>
            <a:ext cx="353231" cy="365125"/>
          </a:xfrm>
          <a:noFill/>
        </p:spPr>
        <p:txBody>
          <a:bodyPr/>
          <a:lstStyle>
            <a:lvl1pPr algn="ctr">
              <a:defRPr sz="1000">
                <a:solidFill>
                  <a:srgbClr val="24A1A8"/>
                </a:solidFill>
              </a:defRPr>
            </a:lvl1pPr>
          </a:lstStyle>
          <a:p>
            <a:fld id="{02752262-9B0A-E64D-B1C3-707FD47A22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150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bg>
      <p:bgPr>
        <a:solidFill>
          <a:srgbClr val="24A1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914400" y="6492240"/>
            <a:ext cx="10326029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 userDrawn="1"/>
        </p:nvSpPr>
        <p:spPr>
          <a:xfrm>
            <a:off x="11432878" y="351904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4863" y="388798"/>
            <a:ext cx="353231" cy="365125"/>
          </a:xfrm>
          <a:noFill/>
        </p:spPr>
        <p:txBody>
          <a:bodyPr/>
          <a:lstStyle>
            <a:lvl1pPr algn="ctr">
              <a:defRPr sz="1000">
                <a:solidFill>
                  <a:srgbClr val="24A1A8"/>
                </a:solidFill>
              </a:defRPr>
            </a:lvl1pPr>
          </a:lstStyle>
          <a:p>
            <a:fld id="{02752262-9B0A-E64D-B1C3-707FD47A22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914400" y="2955636"/>
            <a:ext cx="8174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+mj-lt"/>
              </a:rPr>
              <a:t>Click</a:t>
            </a:r>
            <a:r>
              <a:rPr lang="en-US" sz="4000" baseline="0" dirty="0" smtClean="0">
                <a:solidFill>
                  <a:schemeClr val="bg1"/>
                </a:solidFill>
                <a:latin typeface="+mj-lt"/>
              </a:rPr>
              <a:t> to add section title</a:t>
            </a:r>
            <a:endParaRPr lang="en-US" sz="4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22730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7374" y="1097280"/>
            <a:ext cx="10515600" cy="491864"/>
          </a:xfrm>
        </p:spPr>
        <p:txBody>
          <a:bodyPr anchor="t">
            <a:noAutofit/>
          </a:bodyPr>
          <a:lstStyle>
            <a:lvl1pPr>
              <a:defRPr sz="3200" b="0" i="0">
                <a:solidFill>
                  <a:srgbClr val="24A1A8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270933" cy="6858000"/>
          </a:xfrm>
          <a:prstGeom prst="rect">
            <a:avLst/>
          </a:prstGeom>
          <a:solidFill>
            <a:srgbClr val="24A1A8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4A1A8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843376" y="6506031"/>
            <a:ext cx="3196701" cy="21544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800" b="0" i="0" kern="1000" spc="100" baseline="0" dirty="0">
                <a:solidFill>
                  <a:srgbClr val="E19D39"/>
                </a:solidFill>
                <a:latin typeface="+mj-lt"/>
                <a:ea typeface="Lato" charset="0"/>
                <a:cs typeface="Lato" charset="0"/>
              </a:rPr>
              <a:t>HELPMEGROWNATIONAL.ORG</a:t>
            </a:r>
          </a:p>
        </p:txBody>
      </p:sp>
      <p:sp>
        <p:nvSpPr>
          <p:cNvPr id="10" name="Oval 9"/>
          <p:cNvSpPr/>
          <p:nvPr userDrawn="1"/>
        </p:nvSpPr>
        <p:spPr>
          <a:xfrm>
            <a:off x="11432878" y="351904"/>
            <a:ext cx="457200" cy="457200"/>
          </a:xfrm>
          <a:prstGeom prst="ellipse">
            <a:avLst/>
          </a:prstGeom>
          <a:solidFill>
            <a:srgbClr val="24A1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4863" y="397941"/>
            <a:ext cx="353231" cy="365125"/>
          </a:xfrm>
          <a:noFill/>
        </p:spPr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02752262-9B0A-E64D-B1C3-707FD47A22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843377" y="2419350"/>
            <a:ext cx="10509598" cy="2716213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133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7374" y="1097280"/>
            <a:ext cx="10515600" cy="491864"/>
          </a:xfrm>
        </p:spPr>
        <p:txBody>
          <a:bodyPr anchor="t">
            <a:noAutofit/>
          </a:bodyPr>
          <a:lstStyle>
            <a:lvl1pPr>
              <a:defRPr sz="3200" b="0" i="0">
                <a:solidFill>
                  <a:srgbClr val="24A1A8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270933" cy="6858000"/>
          </a:xfrm>
          <a:prstGeom prst="rect">
            <a:avLst/>
          </a:prstGeom>
          <a:solidFill>
            <a:srgbClr val="24A1A8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4A1A8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843376" y="6506031"/>
            <a:ext cx="3196701" cy="21544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800" b="0" i="0" kern="1000" spc="100" baseline="0" dirty="0">
                <a:solidFill>
                  <a:srgbClr val="E19D39"/>
                </a:solidFill>
                <a:latin typeface="+mj-lt"/>
                <a:ea typeface="Lato" charset="0"/>
                <a:cs typeface="Lato" charset="0"/>
              </a:rPr>
              <a:t>HELPMEGROWNATIONAL.ORG</a:t>
            </a:r>
          </a:p>
        </p:txBody>
      </p:sp>
      <p:sp>
        <p:nvSpPr>
          <p:cNvPr id="10" name="Oval 9"/>
          <p:cNvSpPr/>
          <p:nvPr userDrawn="1"/>
        </p:nvSpPr>
        <p:spPr>
          <a:xfrm>
            <a:off x="11432878" y="351904"/>
            <a:ext cx="457200" cy="457200"/>
          </a:xfrm>
          <a:prstGeom prst="ellipse">
            <a:avLst/>
          </a:prstGeom>
          <a:solidFill>
            <a:srgbClr val="24A1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4863" y="397941"/>
            <a:ext cx="353231" cy="365125"/>
          </a:xfrm>
          <a:noFill/>
        </p:spPr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02752262-9B0A-E64D-B1C3-707FD47A22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843376" y="2281382"/>
            <a:ext cx="10641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Click to add text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60101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D860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914400" y="6492240"/>
            <a:ext cx="10326029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6116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rgbClr val="D860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914400" y="6492240"/>
            <a:ext cx="10326029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 userDrawn="1"/>
        </p:nvSpPr>
        <p:spPr>
          <a:xfrm>
            <a:off x="914400" y="2761673"/>
            <a:ext cx="77585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+mj-lt"/>
              </a:rPr>
              <a:t>Click to add section title</a:t>
            </a:r>
            <a:endParaRPr lang="en-US" sz="4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19447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374" y="1097280"/>
            <a:ext cx="10515600" cy="491864"/>
          </a:xfrm>
        </p:spPr>
        <p:txBody>
          <a:bodyPr anchor="t">
            <a:noAutofit/>
          </a:bodyPr>
          <a:lstStyle>
            <a:lvl1pPr>
              <a:defRPr sz="3200" b="1" i="0">
                <a:solidFill>
                  <a:srgbClr val="D86036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270933" cy="6858000"/>
          </a:xfrm>
          <a:prstGeom prst="rect">
            <a:avLst/>
          </a:prstGeom>
          <a:solidFill>
            <a:srgbClr val="D86036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843376" y="6506031"/>
            <a:ext cx="3196701" cy="21544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800" b="0" i="0" kern="1000" spc="100" baseline="0" dirty="0">
                <a:solidFill>
                  <a:srgbClr val="E19D39"/>
                </a:solidFill>
                <a:latin typeface="+mj-lt"/>
                <a:ea typeface="Lato" charset="0"/>
                <a:cs typeface="Lato" charset="0"/>
              </a:rPr>
              <a:t>HELPMEGROWNATIONAL.ORG</a:t>
            </a:r>
          </a:p>
        </p:txBody>
      </p:sp>
      <p:sp>
        <p:nvSpPr>
          <p:cNvPr id="10" name="Oval 9"/>
          <p:cNvSpPr/>
          <p:nvPr userDrawn="1"/>
        </p:nvSpPr>
        <p:spPr>
          <a:xfrm>
            <a:off x="11432878" y="351904"/>
            <a:ext cx="457200" cy="457200"/>
          </a:xfrm>
          <a:prstGeom prst="ellipse">
            <a:avLst/>
          </a:prstGeom>
          <a:solidFill>
            <a:srgbClr val="D86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4863" y="388798"/>
            <a:ext cx="353231" cy="365125"/>
          </a:xfrm>
          <a:noFill/>
        </p:spPr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02752262-9B0A-E64D-B1C3-707FD47A22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843376" y="2428875"/>
            <a:ext cx="10509598" cy="241098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885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7374" y="1097280"/>
            <a:ext cx="10515600" cy="491864"/>
          </a:xfrm>
        </p:spPr>
        <p:txBody>
          <a:bodyPr anchor="t">
            <a:noAutofit/>
          </a:bodyPr>
          <a:lstStyle>
            <a:lvl1pPr>
              <a:defRPr sz="4000" b="0" i="0">
                <a:solidFill>
                  <a:srgbClr val="548FD6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270933" cy="6858000"/>
          </a:xfrm>
          <a:prstGeom prst="rect">
            <a:avLst/>
          </a:prstGeom>
          <a:solidFill>
            <a:srgbClr val="548FD6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4A1A8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843376" y="6506031"/>
            <a:ext cx="3196701" cy="21544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800" b="0" i="0" kern="1000" spc="100" baseline="0" dirty="0">
                <a:solidFill>
                  <a:srgbClr val="E19D39"/>
                </a:solidFill>
                <a:latin typeface="+mj-lt"/>
                <a:ea typeface="Lato" charset="0"/>
                <a:cs typeface="Lato" charset="0"/>
              </a:rPr>
              <a:t>HELPMEGROWNATIONAL.ORG</a:t>
            </a:r>
          </a:p>
        </p:txBody>
      </p:sp>
      <p:sp>
        <p:nvSpPr>
          <p:cNvPr id="10" name="Oval 9"/>
          <p:cNvSpPr/>
          <p:nvPr userDrawn="1"/>
        </p:nvSpPr>
        <p:spPr>
          <a:xfrm>
            <a:off x="11432878" y="351904"/>
            <a:ext cx="457200" cy="457200"/>
          </a:xfrm>
          <a:prstGeom prst="ellipse">
            <a:avLst/>
          </a:prstGeom>
          <a:solidFill>
            <a:srgbClr val="548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4863" y="397941"/>
            <a:ext cx="353231" cy="365125"/>
          </a:xfrm>
          <a:noFill/>
        </p:spPr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02752262-9B0A-E64D-B1C3-707FD47A22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843376" y="2244436"/>
            <a:ext cx="10509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25463876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374" y="1097280"/>
            <a:ext cx="10515600" cy="491864"/>
          </a:xfrm>
        </p:spPr>
        <p:txBody>
          <a:bodyPr anchor="t">
            <a:noAutofit/>
          </a:bodyPr>
          <a:lstStyle>
            <a:lvl1pPr>
              <a:defRPr sz="3200" b="1" i="0">
                <a:solidFill>
                  <a:srgbClr val="D86036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270933" cy="6858000"/>
          </a:xfrm>
          <a:prstGeom prst="rect">
            <a:avLst/>
          </a:prstGeom>
          <a:solidFill>
            <a:srgbClr val="D86036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843376" y="6506031"/>
            <a:ext cx="3196701" cy="21544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800" b="0" i="0" kern="1000" spc="100" baseline="0" dirty="0">
                <a:solidFill>
                  <a:srgbClr val="E19D39"/>
                </a:solidFill>
                <a:latin typeface="+mj-lt"/>
                <a:ea typeface="Lato" charset="0"/>
                <a:cs typeface="Lato" charset="0"/>
              </a:rPr>
              <a:t>HELPMEGROWNATIONAL.ORG</a:t>
            </a:r>
          </a:p>
        </p:txBody>
      </p:sp>
      <p:sp>
        <p:nvSpPr>
          <p:cNvPr id="10" name="Oval 9"/>
          <p:cNvSpPr/>
          <p:nvPr userDrawn="1"/>
        </p:nvSpPr>
        <p:spPr>
          <a:xfrm>
            <a:off x="11432878" y="351904"/>
            <a:ext cx="457200" cy="457200"/>
          </a:xfrm>
          <a:prstGeom prst="ellipse">
            <a:avLst/>
          </a:prstGeom>
          <a:solidFill>
            <a:srgbClr val="D86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4863" y="388798"/>
            <a:ext cx="353231" cy="365125"/>
          </a:xfrm>
          <a:noFill/>
        </p:spPr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02752262-9B0A-E64D-B1C3-707FD47A22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843376" y="2078182"/>
            <a:ext cx="10509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Click to add text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73528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bg>
      <p:bgPr>
        <a:solidFill>
          <a:srgbClr val="1D37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914400" y="6492240"/>
            <a:ext cx="10326029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 userDrawn="1"/>
        </p:nvSpPr>
        <p:spPr>
          <a:xfrm>
            <a:off x="11432878" y="351904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4863" y="388798"/>
            <a:ext cx="353231" cy="365125"/>
          </a:xfrm>
          <a:noFill/>
        </p:spPr>
        <p:txBody>
          <a:bodyPr/>
          <a:lstStyle>
            <a:lvl1pPr algn="ctr">
              <a:defRPr sz="1000">
                <a:solidFill>
                  <a:srgbClr val="1D375A"/>
                </a:solidFill>
              </a:defRPr>
            </a:lvl1pPr>
          </a:lstStyle>
          <a:p>
            <a:fld id="{02752262-9B0A-E64D-B1C3-707FD47A22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324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bg>
      <p:bgPr>
        <a:solidFill>
          <a:srgbClr val="1D37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914400" y="6492240"/>
            <a:ext cx="10326029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 userDrawn="1"/>
        </p:nvSpPr>
        <p:spPr>
          <a:xfrm>
            <a:off x="11432878" y="351904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4863" y="388798"/>
            <a:ext cx="353231" cy="365125"/>
          </a:xfrm>
          <a:noFill/>
        </p:spPr>
        <p:txBody>
          <a:bodyPr/>
          <a:lstStyle>
            <a:lvl1pPr algn="ctr">
              <a:defRPr sz="1000">
                <a:solidFill>
                  <a:srgbClr val="1D375A"/>
                </a:solidFill>
              </a:defRPr>
            </a:lvl1pPr>
          </a:lstStyle>
          <a:p>
            <a:fld id="{02752262-9B0A-E64D-B1C3-707FD47A22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840509" y="3232727"/>
            <a:ext cx="89777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+mj-lt"/>
              </a:rPr>
              <a:t>Click to add section title</a:t>
            </a:r>
            <a:endParaRPr lang="en-US" sz="4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62046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7374" y="1097280"/>
            <a:ext cx="10515600" cy="491864"/>
          </a:xfrm>
        </p:spPr>
        <p:txBody>
          <a:bodyPr anchor="t">
            <a:normAutofit/>
          </a:bodyPr>
          <a:lstStyle>
            <a:lvl1pPr>
              <a:defRPr sz="4000" b="0" i="0">
                <a:solidFill>
                  <a:srgbClr val="1D375A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270933" cy="6858000"/>
          </a:xfrm>
          <a:prstGeom prst="rect">
            <a:avLst/>
          </a:prstGeom>
          <a:solidFill>
            <a:srgbClr val="1D375A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4A1A8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843376" y="6506031"/>
            <a:ext cx="3196701" cy="21544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800" b="0" i="0" kern="1000" spc="100" baseline="0" dirty="0">
                <a:solidFill>
                  <a:srgbClr val="E19D39"/>
                </a:solidFill>
                <a:latin typeface="+mj-lt"/>
                <a:ea typeface="Lato" charset="0"/>
                <a:cs typeface="Lato" charset="0"/>
              </a:rPr>
              <a:t>HELPMEGROWNATIONAL.ORG</a:t>
            </a:r>
          </a:p>
        </p:txBody>
      </p:sp>
      <p:sp>
        <p:nvSpPr>
          <p:cNvPr id="10" name="Oval 9"/>
          <p:cNvSpPr/>
          <p:nvPr userDrawn="1"/>
        </p:nvSpPr>
        <p:spPr>
          <a:xfrm>
            <a:off x="11432878" y="351904"/>
            <a:ext cx="457200" cy="457200"/>
          </a:xfrm>
          <a:prstGeom prst="ellipse">
            <a:avLst/>
          </a:prstGeom>
          <a:solidFill>
            <a:srgbClr val="1D37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4863" y="397941"/>
            <a:ext cx="353231" cy="365125"/>
          </a:xfrm>
          <a:noFill/>
        </p:spPr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02752262-9B0A-E64D-B1C3-707FD47A22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086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7374" y="1097280"/>
            <a:ext cx="10515600" cy="491864"/>
          </a:xfrm>
        </p:spPr>
        <p:txBody>
          <a:bodyPr anchor="t">
            <a:normAutofit/>
          </a:bodyPr>
          <a:lstStyle>
            <a:lvl1pPr>
              <a:defRPr sz="4000" b="0" i="0">
                <a:solidFill>
                  <a:srgbClr val="1D375A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270933" cy="6858000"/>
          </a:xfrm>
          <a:prstGeom prst="rect">
            <a:avLst/>
          </a:prstGeom>
          <a:solidFill>
            <a:srgbClr val="1D375A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4A1A8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843376" y="6506031"/>
            <a:ext cx="3196701" cy="21544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800" b="0" i="0" kern="1000" spc="100" baseline="0" dirty="0">
                <a:solidFill>
                  <a:srgbClr val="E19D39"/>
                </a:solidFill>
                <a:latin typeface="+mj-lt"/>
                <a:ea typeface="Lato" charset="0"/>
                <a:cs typeface="Lato" charset="0"/>
              </a:rPr>
              <a:t>HELPMEGROWNATIONAL.ORG</a:t>
            </a:r>
          </a:p>
        </p:txBody>
      </p:sp>
      <p:sp>
        <p:nvSpPr>
          <p:cNvPr id="10" name="Oval 9"/>
          <p:cNvSpPr/>
          <p:nvPr userDrawn="1"/>
        </p:nvSpPr>
        <p:spPr>
          <a:xfrm>
            <a:off x="11432878" y="351904"/>
            <a:ext cx="457200" cy="457200"/>
          </a:xfrm>
          <a:prstGeom prst="ellipse">
            <a:avLst/>
          </a:prstGeom>
          <a:solidFill>
            <a:srgbClr val="1D37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4863" y="397941"/>
            <a:ext cx="353231" cy="365125"/>
          </a:xfrm>
          <a:noFill/>
        </p:spPr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02752262-9B0A-E64D-B1C3-707FD47A22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843376" y="2096655"/>
            <a:ext cx="10589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Click to add text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929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7374" y="1097280"/>
            <a:ext cx="10515600" cy="491864"/>
          </a:xfrm>
        </p:spPr>
        <p:txBody>
          <a:bodyPr anchor="t">
            <a:normAutofit/>
          </a:bodyPr>
          <a:lstStyle>
            <a:lvl1pPr>
              <a:defRPr sz="4000" b="0" i="0">
                <a:solidFill>
                  <a:srgbClr val="1D375A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270933" cy="6858000"/>
          </a:xfrm>
          <a:prstGeom prst="rect">
            <a:avLst/>
          </a:prstGeom>
          <a:solidFill>
            <a:srgbClr val="1D375A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4A1A8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843376" y="6506031"/>
            <a:ext cx="3196701" cy="21544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800" b="0" i="0" kern="1000" spc="100" baseline="0" dirty="0">
                <a:solidFill>
                  <a:srgbClr val="E19D39"/>
                </a:solidFill>
                <a:latin typeface="+mj-lt"/>
                <a:ea typeface="Lato" charset="0"/>
                <a:cs typeface="Lato" charset="0"/>
              </a:rPr>
              <a:t>HELPMEGROWNATIONAL.ORG</a:t>
            </a:r>
          </a:p>
        </p:txBody>
      </p:sp>
      <p:sp>
        <p:nvSpPr>
          <p:cNvPr id="10" name="Oval 9"/>
          <p:cNvSpPr/>
          <p:nvPr userDrawn="1"/>
        </p:nvSpPr>
        <p:spPr>
          <a:xfrm>
            <a:off x="11432878" y="351904"/>
            <a:ext cx="457200" cy="457200"/>
          </a:xfrm>
          <a:prstGeom prst="ellipse">
            <a:avLst/>
          </a:prstGeom>
          <a:solidFill>
            <a:srgbClr val="1D37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4863" y="397941"/>
            <a:ext cx="353231" cy="365125"/>
          </a:xfrm>
          <a:noFill/>
        </p:spPr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02752262-9B0A-E64D-B1C3-707FD47A22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842963" y="2189163"/>
            <a:ext cx="10509250" cy="394335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729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2262-9B0A-E64D-B1C3-707FD47A2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447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2262-9B0A-E64D-B1C3-707FD47A2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246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2262-9B0A-E64D-B1C3-707FD47A2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84989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2262-9B0A-E64D-B1C3-707FD47A2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25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solidFill>
          <a:srgbClr val="24A1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914400" y="6492240"/>
            <a:ext cx="10326029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 userDrawn="1"/>
        </p:nvSpPr>
        <p:spPr>
          <a:xfrm>
            <a:off x="11432878" y="351904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4863" y="388798"/>
            <a:ext cx="353231" cy="365125"/>
          </a:xfrm>
          <a:noFill/>
        </p:spPr>
        <p:txBody>
          <a:bodyPr/>
          <a:lstStyle>
            <a:lvl1pPr algn="ctr">
              <a:defRPr sz="1000">
                <a:solidFill>
                  <a:srgbClr val="24A1A8"/>
                </a:solidFill>
              </a:defRPr>
            </a:lvl1pPr>
          </a:lstStyle>
          <a:p>
            <a:fld id="{02752262-9B0A-E64D-B1C3-707FD47A22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60283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2262-9B0A-E64D-B1C3-707FD47A2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791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2262-9B0A-E64D-B1C3-707FD47A2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932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EA486-8890-4043-AF31-98AEDBDD7067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96B16-9A43-4CAD-8EC4-32E5FA8A1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52704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5AAE41-AF1D-430D-A479-5E44ABF7F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11B827-7B14-4CC6-BCD0-4C74F0161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SEED COLLABORATIVE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21681F-9433-495B-ACEB-8C24F4455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50738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87577019-EE49-3E48-9DE9-01FB205C82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SLIDE TITLE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EBCDDA0-F901-CE45-A98C-FDB9042973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SEED COLLABORATIVE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63AE1B3A-209E-F440-B7B2-F33050DCE86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76219" y="186888"/>
            <a:ext cx="9661863" cy="1546711"/>
          </a:xfrm>
        </p:spPr>
        <p:txBody>
          <a:bodyPr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133" spc="0" baseline="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54EC96E7-C655-0740-8541-2B3BED2015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13069" y="4304162"/>
            <a:ext cx="2661838" cy="237939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defRPr sz="1600" b="0" i="0" spc="67" baseline="0">
                <a:latin typeface="PT Serif" panose="020A0603040505020204" pitchFamily="18" charset="77"/>
              </a:defRPr>
            </a:lvl1pPr>
          </a:lstStyle>
          <a:p>
            <a:pPr lvl="0"/>
            <a:r>
              <a:rPr lang="en-US"/>
              <a:t>LIST ITEM 1 </a:t>
            </a:r>
          </a:p>
          <a:p>
            <a:pPr lvl="0"/>
            <a:r>
              <a:rPr lang="en-US"/>
              <a:t>LIST ITEM 2 </a:t>
            </a:r>
          </a:p>
          <a:p>
            <a:pPr lvl="0"/>
            <a:r>
              <a:rPr lang="en-US"/>
              <a:t>LIST ITEM 3 </a:t>
            </a:r>
          </a:p>
          <a:p>
            <a:pPr lvl="0"/>
            <a:r>
              <a:rPr lang="en-US"/>
              <a:t>LIST ITEM 4 </a:t>
            </a:r>
          </a:p>
          <a:p>
            <a:pPr lvl="0"/>
            <a:r>
              <a:rPr lang="en-US"/>
              <a:t>LIST ITEM 5</a:t>
            </a:r>
          </a:p>
        </p:txBody>
      </p:sp>
      <p:sp>
        <p:nvSpPr>
          <p:cNvPr id="20" name="Picture Placeholder 26">
            <a:extLst>
              <a:ext uri="{FF2B5EF4-FFF2-40B4-BE49-F238E27FC236}">
                <a16:creationId xmlns:a16="http://schemas.microsoft.com/office/drawing/2014/main" id="{9284FE61-78D1-F241-9D6F-FAD979517202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2706375" y="1737654"/>
            <a:ext cx="2475226" cy="247484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  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FE71AF04-593D-444A-A190-19DA572E79D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13069" y="2724421"/>
            <a:ext cx="2661838" cy="497253"/>
          </a:xfrm>
          <a:solidFill>
            <a:srgbClr val="12127E"/>
          </a:solidFill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defRPr sz="1733" b="1" i="0" spc="67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LIST ITEM 1 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DFA9A8CB-014E-6843-8043-7B77E9A4284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872563" y="4304162"/>
            <a:ext cx="2661838" cy="237939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defRPr sz="1600" b="0" i="0" spc="67" baseline="0">
                <a:latin typeface="PT Serif" panose="020A0603040505020204" pitchFamily="18" charset="77"/>
              </a:defRPr>
            </a:lvl1pPr>
          </a:lstStyle>
          <a:p>
            <a:pPr lvl="0"/>
            <a:r>
              <a:rPr lang="en-US"/>
              <a:t>LIST ITEM 1 </a:t>
            </a:r>
          </a:p>
          <a:p>
            <a:pPr lvl="0"/>
            <a:r>
              <a:rPr lang="en-US"/>
              <a:t>LIST ITEM 2 </a:t>
            </a:r>
          </a:p>
          <a:p>
            <a:pPr lvl="0"/>
            <a:r>
              <a:rPr lang="en-US"/>
              <a:t>LIST ITEM 3 </a:t>
            </a:r>
          </a:p>
          <a:p>
            <a:pPr lvl="0"/>
            <a:r>
              <a:rPr lang="en-US"/>
              <a:t>LIST ITEM 4 </a:t>
            </a:r>
          </a:p>
          <a:p>
            <a:pPr lvl="0"/>
            <a:r>
              <a:rPr lang="en-US"/>
              <a:t>LIST ITEM 5</a:t>
            </a:r>
          </a:p>
        </p:txBody>
      </p:sp>
      <p:sp>
        <p:nvSpPr>
          <p:cNvPr id="22" name="Picture Placeholder 26">
            <a:extLst>
              <a:ext uri="{FF2B5EF4-FFF2-40B4-BE49-F238E27FC236}">
                <a16:creationId xmlns:a16="http://schemas.microsoft.com/office/drawing/2014/main" id="{3284AC66-5D5F-B240-BDDD-1D5983D66B4F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5965869" y="1737654"/>
            <a:ext cx="2475226" cy="247484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  </a:t>
            </a:r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93AF315D-A8B9-884E-A121-88BBCFCA976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872563" y="2724421"/>
            <a:ext cx="2661838" cy="497253"/>
          </a:xfrm>
          <a:solidFill>
            <a:srgbClr val="12127E"/>
          </a:solidFill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defRPr sz="1733" b="1" i="0" spc="67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LIST ITEM 2 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EB023629-E441-FB49-9F44-F3841ADDFFE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225363" y="4304162"/>
            <a:ext cx="2661838" cy="237939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defRPr sz="1600" b="0" i="0" spc="67" baseline="0">
                <a:latin typeface="PT Serif" panose="020A0603040505020204" pitchFamily="18" charset="77"/>
              </a:defRPr>
            </a:lvl1pPr>
          </a:lstStyle>
          <a:p>
            <a:pPr lvl="0"/>
            <a:r>
              <a:rPr lang="en-US"/>
              <a:t>LIST ITEM 1 </a:t>
            </a:r>
          </a:p>
          <a:p>
            <a:pPr lvl="0"/>
            <a:r>
              <a:rPr lang="en-US"/>
              <a:t>LIST ITEM 2 </a:t>
            </a:r>
          </a:p>
          <a:p>
            <a:pPr lvl="0"/>
            <a:r>
              <a:rPr lang="en-US"/>
              <a:t>LIST ITEM 3 </a:t>
            </a:r>
          </a:p>
          <a:p>
            <a:pPr lvl="0"/>
            <a:r>
              <a:rPr lang="en-US"/>
              <a:t>LIST ITEM 4 </a:t>
            </a:r>
          </a:p>
          <a:p>
            <a:pPr lvl="0"/>
            <a:r>
              <a:rPr lang="en-US"/>
              <a:t>LIST ITEM 5</a:t>
            </a:r>
          </a:p>
        </p:txBody>
      </p:sp>
      <p:sp>
        <p:nvSpPr>
          <p:cNvPr id="25" name="Picture Placeholder 26">
            <a:extLst>
              <a:ext uri="{FF2B5EF4-FFF2-40B4-BE49-F238E27FC236}">
                <a16:creationId xmlns:a16="http://schemas.microsoft.com/office/drawing/2014/main" id="{DC7ECAB0-CBB0-FD47-BF16-189BEF4CA196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318669" y="1737654"/>
            <a:ext cx="2475226" cy="247484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  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4260E9B9-E470-9540-9B68-FAB49033379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225363" y="2724421"/>
            <a:ext cx="2661838" cy="497253"/>
          </a:xfrm>
          <a:solidFill>
            <a:srgbClr val="12127E"/>
          </a:solidFill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defRPr sz="1733" b="1" i="0" spc="67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LIST ITEM 3 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25F31C7-6C91-5644-9E9F-246673B7D45E}"/>
              </a:ext>
            </a:extLst>
          </p:cNvPr>
          <p:cNvCxnSpPr>
            <a:cxnSpLocks/>
          </p:cNvCxnSpPr>
          <p:nvPr userDrawn="1"/>
        </p:nvCxnSpPr>
        <p:spPr>
          <a:xfrm>
            <a:off x="2290630" y="0"/>
            <a:ext cx="0" cy="6857471"/>
          </a:xfrm>
          <a:prstGeom prst="line">
            <a:avLst/>
          </a:prstGeom>
          <a:ln w="12700">
            <a:solidFill>
              <a:srgbClr val="D653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457E238-9841-1046-974B-947CE8B680F3}"/>
              </a:ext>
            </a:extLst>
          </p:cNvPr>
          <p:cNvCxnSpPr>
            <a:cxnSpLocks/>
          </p:cNvCxnSpPr>
          <p:nvPr userDrawn="1"/>
        </p:nvCxnSpPr>
        <p:spPr>
          <a:xfrm>
            <a:off x="2290630" y="0"/>
            <a:ext cx="0" cy="6857471"/>
          </a:xfrm>
          <a:prstGeom prst="line">
            <a:avLst/>
          </a:prstGeom>
          <a:ln w="12700">
            <a:solidFill>
              <a:srgbClr val="D653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9584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bg>
      <p:bgPr>
        <a:solidFill>
          <a:srgbClr val="24A1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914400" y="6492240"/>
            <a:ext cx="10326029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 userDrawn="1"/>
        </p:nvSpPr>
        <p:spPr>
          <a:xfrm>
            <a:off x="11432878" y="351904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4863" y="388798"/>
            <a:ext cx="353231" cy="365125"/>
          </a:xfrm>
          <a:noFill/>
        </p:spPr>
        <p:txBody>
          <a:bodyPr/>
          <a:lstStyle>
            <a:lvl1pPr algn="ctr">
              <a:defRPr sz="1000">
                <a:solidFill>
                  <a:srgbClr val="24A1A8"/>
                </a:solidFill>
              </a:defRPr>
            </a:lvl1pPr>
          </a:lstStyle>
          <a:p>
            <a:fld id="{02752262-9B0A-E64D-B1C3-707FD47A22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914400" y="2955636"/>
            <a:ext cx="8174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+mj-lt"/>
              </a:rPr>
              <a:t>Click</a:t>
            </a:r>
            <a:r>
              <a:rPr lang="en-US" sz="4000" baseline="0" dirty="0">
                <a:solidFill>
                  <a:schemeClr val="bg1"/>
                </a:solidFill>
                <a:latin typeface="+mj-lt"/>
              </a:rPr>
              <a:t> to add section title</a:t>
            </a:r>
            <a:endParaRPr lang="en-US" sz="4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98471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26" Type="http://schemas.openxmlformats.org/officeDocument/2006/relationships/slideLayout" Target="../slideLayouts/slideLayout52.xml"/><Relationship Id="rId3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47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5" Type="http://schemas.openxmlformats.org/officeDocument/2006/relationships/slideLayout" Target="../slideLayouts/slideLayout51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29" Type="http://schemas.openxmlformats.org/officeDocument/2006/relationships/slideLayout" Target="../slideLayouts/slideLayout55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2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slideLayout" Target="../slideLayouts/slideLayout49.xml"/><Relationship Id="rId28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Relationship Id="rId27" Type="http://schemas.openxmlformats.org/officeDocument/2006/relationships/slideLayout" Target="../slideLayouts/slideLayout53.xml"/><Relationship Id="rId30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slideLayout" Target="../slideLayouts/slideLayout73.xml"/><Relationship Id="rId26" Type="http://schemas.openxmlformats.org/officeDocument/2006/relationships/slideLayout" Target="../slideLayouts/slideLayout81.xml"/><Relationship Id="rId3" Type="http://schemas.openxmlformats.org/officeDocument/2006/relationships/slideLayout" Target="../slideLayouts/slideLayout58.xml"/><Relationship Id="rId21" Type="http://schemas.openxmlformats.org/officeDocument/2006/relationships/slideLayout" Target="../slideLayouts/slideLayout76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2.xml"/><Relationship Id="rId25" Type="http://schemas.openxmlformats.org/officeDocument/2006/relationships/slideLayout" Target="../slideLayouts/slideLayout80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20" Type="http://schemas.openxmlformats.org/officeDocument/2006/relationships/slideLayout" Target="../slideLayouts/slideLayout75.xml"/><Relationship Id="rId29" Type="http://schemas.openxmlformats.org/officeDocument/2006/relationships/slideLayout" Target="../slideLayouts/slideLayout84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24" Type="http://schemas.openxmlformats.org/officeDocument/2006/relationships/slideLayout" Target="../slideLayouts/slideLayout79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23" Type="http://schemas.openxmlformats.org/officeDocument/2006/relationships/slideLayout" Target="../slideLayouts/slideLayout78.xml"/><Relationship Id="rId28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65.xml"/><Relationship Id="rId19" Type="http://schemas.openxmlformats.org/officeDocument/2006/relationships/slideLayout" Target="../slideLayouts/slideLayout74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Relationship Id="rId22" Type="http://schemas.openxmlformats.org/officeDocument/2006/relationships/slideLayout" Target="../slideLayouts/slideLayout77.xml"/><Relationship Id="rId27" Type="http://schemas.openxmlformats.org/officeDocument/2006/relationships/slideLayout" Target="../slideLayouts/slideLayout82.xml"/><Relationship Id="rId30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52262-9B0A-E64D-B1C3-707FD47A2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6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74" r:id="rId3"/>
    <p:sldLayoutId id="2147483660" r:id="rId4"/>
    <p:sldLayoutId id="2147483663" r:id="rId5"/>
    <p:sldLayoutId id="2147483662" r:id="rId6"/>
    <p:sldLayoutId id="2147483673" r:id="rId7"/>
    <p:sldLayoutId id="2147483664" r:id="rId8"/>
    <p:sldLayoutId id="2147483669" r:id="rId9"/>
    <p:sldLayoutId id="2147483661" r:id="rId10"/>
    <p:sldLayoutId id="2147483668" r:id="rId11"/>
    <p:sldLayoutId id="2147483650" r:id="rId12"/>
    <p:sldLayoutId id="2147483670" r:id="rId13"/>
    <p:sldLayoutId id="2147483652" r:id="rId14"/>
    <p:sldLayoutId id="2147483667" r:id="rId15"/>
    <p:sldLayoutId id="2147483665" r:id="rId16"/>
    <p:sldLayoutId id="2147483671" r:id="rId17"/>
    <p:sldLayoutId id="2147483666" r:id="rId18"/>
    <p:sldLayoutId id="2147483672" r:id="rId19"/>
    <p:sldLayoutId id="2147483675" r:id="rId20"/>
    <p:sldLayoutId id="2147483653" r:id="rId21"/>
    <p:sldLayoutId id="2147483654" r:id="rId22"/>
    <p:sldLayoutId id="2147483656" r:id="rId23"/>
    <p:sldLayoutId id="2147483657" r:id="rId24"/>
    <p:sldLayoutId id="2147483658" r:id="rId25"/>
    <p:sldLayoutId id="2147483659" r:id="rId2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52262-9B0A-E64D-B1C3-707FD47A2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576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5" r:id="rId21"/>
    <p:sldLayoutId id="2147483706" r:id="rId22"/>
    <p:sldLayoutId id="2147483707" r:id="rId23"/>
    <p:sldLayoutId id="2147483708" r:id="rId24"/>
    <p:sldLayoutId id="2147483709" r:id="rId25"/>
    <p:sldLayoutId id="2147483710" r:id="rId26"/>
    <p:sldLayoutId id="2147483711" r:id="rId27"/>
    <p:sldLayoutId id="2147483712" r:id="rId28"/>
    <p:sldLayoutId id="2147483713" r:id="rId2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52262-9B0A-E64D-B1C3-707FD47A2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744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  <p:sldLayoutId id="2147483732" r:id="rId18"/>
    <p:sldLayoutId id="2147483733" r:id="rId19"/>
    <p:sldLayoutId id="2147483734" r:id="rId20"/>
    <p:sldLayoutId id="2147483735" r:id="rId21"/>
    <p:sldLayoutId id="2147483736" r:id="rId22"/>
    <p:sldLayoutId id="2147483737" r:id="rId23"/>
    <p:sldLayoutId id="2147483738" r:id="rId24"/>
    <p:sldLayoutId id="2147483739" r:id="rId25"/>
    <p:sldLayoutId id="2147483740" r:id="rId26"/>
    <p:sldLayoutId id="2147483741" r:id="rId27"/>
    <p:sldLayoutId id="2147483742" r:id="rId28"/>
    <p:sldLayoutId id="2147483743" r:id="rId2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megrownational.org/resources/a-roadmap-for-advancing-family-engaged-developmental-monitoring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helpmegrownational.org/resources/a-roadmap-for-advancing-family-engaged-developmental-monitoring/" TargetMode="Externa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megrownational.org/wp-content/uploads/2023/01/A-Roadmap-for-Advancing-Family-Engaged-Developmental-Monitoring-FINAL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712614" y="1858225"/>
            <a:ext cx="4943712" cy="1346746"/>
          </a:xfrm>
        </p:spPr>
        <p:txBody>
          <a:bodyPr anchor="t">
            <a:noAutofit/>
          </a:bodyPr>
          <a:lstStyle/>
          <a:p>
            <a:pPr>
              <a:lnSpc>
                <a:spcPts val="5400"/>
              </a:lnSpc>
              <a:spcAft>
                <a:spcPts val="1200"/>
              </a:spcAft>
            </a:pPr>
            <a:r>
              <a:rPr lang="en-US" altLang="zh-CN" sz="4500" b="1" dirty="0">
                <a:solidFill>
                  <a:schemeClr val="bg1"/>
                </a:solidFill>
                <a:ea typeface="Lato" charset="0"/>
                <a:cs typeface="Lato" charset="0"/>
              </a:rPr>
              <a:t>Title</a:t>
            </a:r>
            <a:endParaRPr lang="en-US" sz="3600" b="1" dirty="0">
              <a:solidFill>
                <a:schemeClr val="bg1"/>
              </a:solidFill>
              <a:ea typeface="Lato" charset="0"/>
              <a:cs typeface="Lato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69732" y="2127753"/>
            <a:ext cx="5664155" cy="2154436"/>
          </a:xfrm>
          <a:prstGeom prst="rect">
            <a:avLst/>
          </a:prstGeom>
          <a:solidFill>
            <a:srgbClr val="DDCBB3">
              <a:alpha val="51000"/>
            </a:srgb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 lIns="0" rIns="274320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2E413A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lvl="1">
              <a:defRPr/>
            </a:pPr>
            <a:r>
              <a:rPr lang="en-US" sz="3600" b="1" dirty="0" smtClean="0">
                <a:solidFill>
                  <a:srgbClr val="2E413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Roadmap </a:t>
            </a:r>
            <a:r>
              <a:rPr lang="en-US" sz="3600" b="1" dirty="0">
                <a:solidFill>
                  <a:srgbClr val="2E413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 Advance Family-Engaged Developmental Monitoring </a:t>
            </a:r>
            <a:endParaRPr lang="en-US" sz="3600" dirty="0">
              <a:solidFill>
                <a:srgbClr val="2E413A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2E413A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2E413A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5" name="Shape 121"/>
          <p:cNvSpPr txBox="1">
            <a:spLocks/>
          </p:cNvSpPr>
          <p:nvPr/>
        </p:nvSpPr>
        <p:spPr>
          <a:xfrm>
            <a:off x="7678740" y="6316060"/>
            <a:ext cx="4958833" cy="363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900" i="1" kern="1200" spc="38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1" i="0" u="none" strike="noStrike" kern="1200" cap="none" spc="3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Regular"/>
                <a:sym typeface="Lato Regular"/>
              </a:rPr>
              <a:t>Part of Connecticut Children’s Office for Community Child Health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1" i="0" u="none" strike="noStrike" kern="1200" cap="none" spc="3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Regular"/>
                <a:sym typeface="Lato Regular"/>
              </a:rPr>
              <a:t>www.helpmegrownational.org</a:t>
            </a:r>
          </a:p>
        </p:txBody>
      </p:sp>
      <p:sp>
        <p:nvSpPr>
          <p:cNvPr id="6" name="Shape 123"/>
          <p:cNvSpPr/>
          <p:nvPr/>
        </p:nvSpPr>
        <p:spPr>
          <a:xfrm>
            <a:off x="7584147" y="6216845"/>
            <a:ext cx="4013084" cy="2"/>
          </a:xfrm>
          <a:prstGeom prst="line">
            <a:avLst/>
          </a:prstGeom>
          <a:ln>
            <a:solidFill>
              <a:srgbClr val="FFFFFF"/>
            </a:solidFill>
            <a:miter lim="400000"/>
          </a:ln>
        </p:spPr>
        <p:txBody>
          <a:bodyPr lIns="35719" tIns="35719" rIns="35719" bIns="35719" anchor="ctr"/>
          <a:lstStyle/>
          <a:p>
            <a:pPr marL="0" marR="0" lvl="0" indent="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168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332" y="122104"/>
            <a:ext cx="3659360" cy="94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94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771" y="590776"/>
            <a:ext cx="11079323" cy="1286303"/>
          </a:xfrm>
        </p:spPr>
        <p:txBody>
          <a:bodyPr/>
          <a:lstStyle/>
          <a:p>
            <a:r>
              <a:rPr lang="en-US" sz="4400" dirty="0" smtClean="0">
                <a:latin typeface="+mj-lt"/>
              </a:rPr>
              <a:t>Is FEDM Different Than Developmental Monitoring or Surveillance?</a:t>
            </a:r>
            <a:endParaRPr lang="en-US" sz="4400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2262-9B0A-E64D-B1C3-707FD47A221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843375" y="2069914"/>
            <a:ext cx="10818193" cy="398219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19D39"/>
              </a:buClr>
            </a:pPr>
            <a:r>
              <a:rPr lang="en-US" sz="2500" b="1" dirty="0" smtClean="0">
                <a:solidFill>
                  <a:srgbClr val="E19D39"/>
                </a:solidFill>
              </a:rPr>
              <a:t>Developmental surveillance </a:t>
            </a:r>
            <a:r>
              <a:rPr lang="en-US" sz="2500" dirty="0" smtClean="0"/>
              <a:t>is a term long-used by the medical community to describe eliciting and attending to families’ opinions and concerns about their child’s development as part of their ongoing interactions during service delivery.</a:t>
            </a:r>
            <a:endParaRPr lang="en-US" sz="2500" b="1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19D39"/>
              </a:buClr>
            </a:pPr>
            <a:r>
              <a:rPr lang="en-US" sz="2500" dirty="0" smtClean="0"/>
              <a:t>The </a:t>
            </a:r>
            <a:r>
              <a:rPr lang="en-US" sz="2500" dirty="0"/>
              <a:t>term </a:t>
            </a:r>
            <a:r>
              <a:rPr lang="en-US" sz="2500" b="1" dirty="0">
                <a:solidFill>
                  <a:srgbClr val="E19D39"/>
                </a:solidFill>
              </a:rPr>
              <a:t>developmental monitoring</a:t>
            </a:r>
            <a:r>
              <a:rPr lang="en-US" sz="2500" dirty="0">
                <a:solidFill>
                  <a:srgbClr val="548FD6"/>
                </a:solidFill>
              </a:rPr>
              <a:t> </a:t>
            </a:r>
            <a:r>
              <a:rPr lang="en-US" sz="2500" dirty="0"/>
              <a:t>is more </a:t>
            </a:r>
            <a:r>
              <a:rPr lang="en-US" sz="2500" dirty="0" smtClean="0"/>
              <a:t>common in non-clinical early childhood settings, </a:t>
            </a:r>
            <a:r>
              <a:rPr lang="en-US" sz="2500" dirty="0"/>
              <a:t>referring generally to the observation and tracking of developmental milestones as a child grows.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19D39"/>
              </a:buClr>
            </a:pPr>
            <a:r>
              <a:rPr lang="en-US" sz="2500" b="1" dirty="0" smtClean="0">
                <a:solidFill>
                  <a:srgbClr val="E19D39"/>
                </a:solidFill>
              </a:rPr>
              <a:t>Family-engaged </a:t>
            </a:r>
            <a:r>
              <a:rPr lang="en-US" sz="2500" b="1" dirty="0">
                <a:solidFill>
                  <a:srgbClr val="E19D39"/>
                </a:solidFill>
              </a:rPr>
              <a:t>developmental monitoring </a:t>
            </a:r>
            <a:r>
              <a:rPr lang="en-US" sz="2500" b="1" dirty="0" smtClean="0">
                <a:solidFill>
                  <a:srgbClr val="E19D39"/>
                </a:solidFill>
              </a:rPr>
              <a:t>(FEDM) </a:t>
            </a:r>
            <a:r>
              <a:rPr lang="en-US" sz="2500" b="1" dirty="0" smtClean="0">
                <a:solidFill>
                  <a:schemeClr val="accent6">
                    <a:lumMod val="50000"/>
                  </a:schemeClr>
                </a:solidFill>
              </a:rPr>
              <a:t>utilizes concepts from developmental surveillance and more familiar and parent-appropriate terminology of “monitoring” while </a:t>
            </a:r>
            <a:r>
              <a:rPr lang="en-US" sz="2500" b="1" dirty="0" smtClean="0"/>
              <a:t>intentionally including </a:t>
            </a:r>
            <a:r>
              <a:rPr lang="en-US" sz="2500" b="1" dirty="0"/>
              <a:t>the phrase “family-engaged” to </a:t>
            </a:r>
            <a:r>
              <a:rPr lang="en-US" sz="2500" b="1" i="1" dirty="0">
                <a:solidFill>
                  <a:srgbClr val="E19D39"/>
                </a:solidFill>
              </a:rPr>
              <a:t>center families as key partners in the process</a:t>
            </a:r>
            <a:r>
              <a:rPr lang="en-US" sz="2500" dirty="0"/>
              <a:t>. </a:t>
            </a:r>
            <a:endParaRPr lang="en-US" sz="2500" dirty="0" smtClean="0"/>
          </a:p>
        </p:txBody>
      </p:sp>
    </p:spTree>
    <p:extLst>
      <p:ext uri="{BB962C8B-B14F-4D97-AF65-F5344CB8AC3E}">
        <p14:creationId xmlns:p14="http://schemas.microsoft.com/office/powerpoint/2010/main" val="19948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069" y="570862"/>
            <a:ext cx="10515600" cy="491864"/>
          </a:xfrm>
        </p:spPr>
        <p:txBody>
          <a:bodyPr/>
          <a:lstStyle/>
          <a:p>
            <a:r>
              <a:rPr lang="en-US" sz="4400" dirty="0" smtClean="0"/>
              <a:t>FEDM: </a:t>
            </a:r>
            <a:br>
              <a:rPr lang="en-US" sz="4400" dirty="0" smtClean="0"/>
            </a:br>
            <a:r>
              <a:rPr lang="en-US" sz="4400" dirty="0" smtClean="0"/>
              <a:t>Distinct from Developmental Promotion</a:t>
            </a:r>
            <a:endParaRPr lang="en-US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2262-9B0A-E64D-B1C3-707FD47A221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07069" y="1842719"/>
            <a:ext cx="11348625" cy="4695289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E19D39"/>
              </a:buClr>
              <a:buNone/>
            </a:pPr>
            <a:r>
              <a:rPr lang="en-US" sz="3800" b="1" dirty="0">
                <a:solidFill>
                  <a:srgbClr val="E19D39"/>
                </a:solidFill>
              </a:rPr>
              <a:t>Developmental </a:t>
            </a:r>
            <a:r>
              <a:rPr lang="en-US" sz="3800" b="1" dirty="0" smtClean="0">
                <a:solidFill>
                  <a:srgbClr val="E19D39"/>
                </a:solidFill>
              </a:rPr>
              <a:t>promotion</a:t>
            </a:r>
            <a:r>
              <a:rPr lang="en-US" sz="3800" dirty="0"/>
              <a:t> </a:t>
            </a:r>
            <a:r>
              <a:rPr lang="en-US" sz="3800" dirty="0" smtClean="0"/>
              <a:t>is the provision of information, materials</a:t>
            </a:r>
            <a:r>
              <a:rPr lang="en-US" sz="3800" dirty="0"/>
              <a:t>, and tools, </a:t>
            </a:r>
            <a:r>
              <a:rPr lang="en-US" sz="3800" dirty="0" smtClean="0"/>
              <a:t>for families to learn </a:t>
            </a:r>
            <a:r>
              <a:rPr lang="en-US" sz="3800" dirty="0"/>
              <a:t>what to expect as their child grows so </a:t>
            </a:r>
            <a:r>
              <a:rPr lang="en-US" sz="3800" dirty="0" smtClean="0"/>
              <a:t>that they </a:t>
            </a:r>
            <a:r>
              <a:rPr lang="en-US" sz="3800" dirty="0"/>
              <a:t>can engage </a:t>
            </a:r>
            <a:r>
              <a:rPr lang="en-US" sz="3800" dirty="0" smtClean="0"/>
              <a:t>their child </a:t>
            </a:r>
            <a:r>
              <a:rPr lang="en-US" sz="3800" dirty="0"/>
              <a:t>in age-appropriate activities, celebrate milestones, and recognize when there are </a:t>
            </a:r>
            <a:r>
              <a:rPr lang="en-US" sz="3800" dirty="0" smtClean="0"/>
              <a:t>concerns. 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Clr>
                <a:srgbClr val="E19D39"/>
              </a:buClr>
              <a:buNone/>
            </a:pPr>
            <a:r>
              <a:rPr lang="en-US" sz="3500" dirty="0" smtClean="0"/>
              <a:t>Examples: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rgbClr val="E19D39"/>
              </a:buClr>
            </a:pPr>
            <a:r>
              <a:rPr lang="en-US" sz="3500" dirty="0" smtClean="0"/>
              <a:t>Providing Learn the Signs. Act Early materials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rgbClr val="E19D39"/>
              </a:buClr>
            </a:pPr>
            <a:r>
              <a:rPr lang="en-US" sz="3500" dirty="0" smtClean="0"/>
              <a:t>Promoting the use of developmental support app/messaging services such as Vroom, Bright By Text, The Basics, and the CDC Milestone Tracker App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E19D39"/>
              </a:buClr>
            </a:pPr>
            <a:r>
              <a:rPr lang="en-US" sz="3500" dirty="0" smtClean="0"/>
              <a:t>Developmental health events such as Help ME Grow’s Books, Balls and Blocks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E19D39"/>
              </a:buClr>
              <a:buNone/>
            </a:pPr>
            <a:r>
              <a:rPr lang="en-US" sz="3800" dirty="0" smtClean="0"/>
              <a:t>FEDM requires the intentional partnership of parent and provider to discuss the specifics of the child and family.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E19D39"/>
              </a:buClr>
              <a:buNone/>
            </a:pPr>
            <a:r>
              <a:rPr lang="en-US" sz="3800" b="1" dirty="0" smtClean="0">
                <a:solidFill>
                  <a:srgbClr val="E19D39"/>
                </a:solidFill>
              </a:rPr>
              <a:t>Developmental promotion can be used as a way to foster FEDM conversations.</a:t>
            </a:r>
            <a:endParaRPr lang="en-US" sz="3800" b="1" dirty="0">
              <a:solidFill>
                <a:srgbClr val="E19D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41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571" y="492627"/>
            <a:ext cx="10515600" cy="491864"/>
          </a:xfrm>
        </p:spPr>
        <p:txBody>
          <a:bodyPr/>
          <a:lstStyle/>
          <a:p>
            <a:r>
              <a:rPr lang="en-US" sz="4400" dirty="0" smtClean="0"/>
              <a:t>FEDM:</a:t>
            </a:r>
            <a:br>
              <a:rPr lang="en-US" sz="4400" dirty="0" smtClean="0"/>
            </a:br>
            <a:r>
              <a:rPr lang="en-US" sz="4400" dirty="0" smtClean="0"/>
              <a:t>Distinct from Screening</a:t>
            </a:r>
            <a:endParaRPr lang="en-US" sz="4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811410"/>
              </p:ext>
            </p:extLst>
          </p:nvPr>
        </p:nvGraphicFramePr>
        <p:xfrm>
          <a:off x="707571" y="1857502"/>
          <a:ext cx="11146972" cy="45054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38962">
                  <a:extLst>
                    <a:ext uri="{9D8B030D-6E8A-4147-A177-3AD203B41FA5}">
                      <a16:colId xmlns:a16="http://schemas.microsoft.com/office/drawing/2014/main" val="4203579191"/>
                    </a:ext>
                  </a:extLst>
                </a:gridCol>
                <a:gridCol w="5408010">
                  <a:extLst>
                    <a:ext uri="{9D8B030D-6E8A-4147-A177-3AD203B41FA5}">
                      <a16:colId xmlns:a16="http://schemas.microsoft.com/office/drawing/2014/main" val="538875153"/>
                    </a:ext>
                  </a:extLst>
                </a:gridCol>
              </a:tblGrid>
              <a:tr h="731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E19D39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2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Family-Engaged </a:t>
                      </a:r>
                      <a:br>
                        <a:rPr kumimoji="0" lang="en-US" sz="2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2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Developmental Monitoring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9D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dirty="0" smtClean="0">
                          <a:solidFill>
                            <a:schemeClr val="bg1"/>
                          </a:solidFill>
                        </a:rPr>
                        <a:t>Screening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9D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807161"/>
                  </a:ext>
                </a:extLst>
              </a:tr>
              <a:tr h="11836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E19D39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Providers can use monitoring tools, such as “Learn the Signs. Act Early.” milestone checklists.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Screening relies on the use of standardized and validated measures.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6304658"/>
                  </a:ext>
                </a:extLst>
              </a:tr>
              <a:tr h="15387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FEDM occurs in a regular, ongoing manner.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As per guidelines from the American Academy of Pediatrics, screening should occur at (minimum) 9, 18, and 30 months and when there is a concern.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2829902"/>
                  </a:ext>
                </a:extLst>
              </a:tr>
              <a:tr h="4800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FEDM provides a longitudinal view of development.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Screening provides a snapshot in time.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71613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299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374" y="580503"/>
            <a:ext cx="10515600" cy="491864"/>
          </a:xfrm>
        </p:spPr>
        <p:txBody>
          <a:bodyPr/>
          <a:lstStyle/>
          <a:p>
            <a:r>
              <a:rPr lang="en-US" sz="4400" dirty="0" smtClean="0"/>
              <a:t>FEDM:</a:t>
            </a:r>
            <a:br>
              <a:rPr lang="en-US" sz="4400" dirty="0" smtClean="0"/>
            </a:br>
            <a:r>
              <a:rPr lang="en-US" sz="4400" dirty="0" smtClean="0"/>
              <a:t>An </a:t>
            </a:r>
            <a:r>
              <a:rPr lang="en-US" sz="4400" dirty="0"/>
              <a:t>Approach to Advancing Equity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2262-9B0A-E64D-B1C3-707FD47A221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843376" y="2060084"/>
            <a:ext cx="10509598" cy="450936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19D39"/>
              </a:buClr>
            </a:pPr>
            <a:r>
              <a:rPr lang="en-US" sz="2400" dirty="0"/>
              <a:t>Practicing FEDM can support </a:t>
            </a:r>
            <a:r>
              <a:rPr lang="en-US" sz="2400" b="1" dirty="0">
                <a:solidFill>
                  <a:srgbClr val="E19D39"/>
                </a:solidFill>
              </a:rPr>
              <a:t>shifting the power dynamic </a:t>
            </a:r>
            <a:r>
              <a:rPr lang="en-US" sz="2400" dirty="0"/>
              <a:t>back</a:t>
            </a:r>
            <a:r>
              <a:rPr lang="en-US" sz="2400" b="1" dirty="0">
                <a:solidFill>
                  <a:srgbClr val="E19D39"/>
                </a:solidFill>
              </a:rPr>
              <a:t> </a:t>
            </a:r>
            <a:r>
              <a:rPr lang="en-US" sz="2400" dirty="0"/>
              <a:t>into the hands of </a:t>
            </a:r>
            <a:r>
              <a:rPr lang="en-US" sz="2400" dirty="0" smtClean="0"/>
              <a:t>families.</a:t>
            </a: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19D39"/>
              </a:buClr>
            </a:pPr>
            <a:r>
              <a:rPr lang="en-US" sz="2400" dirty="0"/>
              <a:t>Developmental screening and evaluation may not be the best method of early identification for all families, due to historical institutionalized and structural </a:t>
            </a:r>
            <a:r>
              <a:rPr lang="en-US" sz="2400" dirty="0" smtClean="0"/>
              <a:t>racism.</a:t>
            </a: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19D39"/>
              </a:buClr>
            </a:pPr>
            <a:r>
              <a:rPr lang="en-US" sz="2400" dirty="0"/>
              <a:t>FEDM is more </a:t>
            </a:r>
            <a:r>
              <a:rPr lang="en-US" sz="2400" b="1" dirty="0">
                <a:solidFill>
                  <a:srgbClr val="E19D39"/>
                </a:solidFill>
              </a:rPr>
              <a:t>accessible</a:t>
            </a:r>
            <a:r>
              <a:rPr lang="en-US" sz="2400" dirty="0"/>
              <a:t> than components like screening, lending itself to broad utilization and acting as a strategy for targeted </a:t>
            </a:r>
            <a:r>
              <a:rPr lang="en-US" sz="2400" dirty="0" smtClean="0"/>
              <a:t>universalism.</a:t>
            </a: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19D39"/>
              </a:buClr>
            </a:pPr>
            <a:r>
              <a:rPr lang="en-US" sz="2400" dirty="0"/>
              <a:t>When families are centered in the prioritization, decision-making, and selection of services for their </a:t>
            </a:r>
            <a:r>
              <a:rPr lang="en-US" sz="2400" dirty="0" smtClean="0"/>
              <a:t>children</a:t>
            </a:r>
            <a:r>
              <a:rPr lang="en-US" sz="2400" dirty="0"/>
              <a:t>, this </a:t>
            </a:r>
            <a:r>
              <a:rPr lang="en-US" sz="2400" b="1" dirty="0">
                <a:solidFill>
                  <a:srgbClr val="E19D39"/>
                </a:solidFill>
              </a:rPr>
              <a:t>expands early identification to be more inclusive and culturally </a:t>
            </a:r>
            <a:r>
              <a:rPr lang="en-US" sz="2400" b="1" dirty="0" smtClean="0">
                <a:solidFill>
                  <a:srgbClr val="E19D39"/>
                </a:solidFill>
              </a:rPr>
              <a:t>appropriate.</a:t>
            </a:r>
            <a:endParaRPr lang="en-US" sz="2400" b="1" dirty="0">
              <a:solidFill>
                <a:srgbClr val="E19D39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2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376" y="799235"/>
            <a:ext cx="10515600" cy="491864"/>
          </a:xfrm>
        </p:spPr>
        <p:txBody>
          <a:bodyPr/>
          <a:lstStyle/>
          <a:p>
            <a:r>
              <a:rPr lang="en-US" sz="4800" dirty="0" smtClean="0"/>
              <a:t>Am I Practicing FEDM?</a:t>
            </a:r>
            <a:endParaRPr lang="en-US" sz="4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2262-9B0A-E64D-B1C3-707FD47A2213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843375" y="1751981"/>
            <a:ext cx="10994719" cy="4546717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300" b="1" dirty="0" smtClean="0">
                <a:solidFill>
                  <a:srgbClr val="E19D39"/>
                </a:solidFill>
              </a:rPr>
              <a:t>Use the FEDM Self-Assessments!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/>
              <a:t>To </a:t>
            </a:r>
            <a:r>
              <a:rPr lang="en-US" dirty="0"/>
              <a:t>assist programs and systems in identifying where their existing service delivery aligns with FEDM and where practice could be strengthened as part of a larger framework of children’s healthy development and family well-being.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E19D39"/>
              </a:buClr>
            </a:pPr>
            <a:r>
              <a:rPr lang="en-US" dirty="0" smtClean="0"/>
              <a:t>Program/Provider-Level Assessment 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E19D39"/>
              </a:buClr>
            </a:pPr>
            <a:r>
              <a:rPr lang="en-US" dirty="0" smtClean="0"/>
              <a:t>System-Level Assessment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/>
              <a:t>The Self-Assessments are a part of the Roadmap for Advancing Family-Engaged Developmental Monitoring document and are also available as stand-alone, fillable PDFs on </a:t>
            </a:r>
            <a:r>
              <a:rPr lang="en-US" b="1" dirty="0" smtClean="0">
                <a:solidFill>
                  <a:srgbClr val="E19D39"/>
                </a:solidFill>
                <a:hlinkClick r:id="rId3"/>
              </a:rPr>
              <a:t>Help Me Grow’s FEDM webpage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844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2262-9B0A-E64D-B1C3-707FD47A2213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ext Placeholder 13"/>
          <p:cNvSpPr txBox="1">
            <a:spLocks/>
          </p:cNvSpPr>
          <p:nvPr/>
        </p:nvSpPr>
        <p:spPr>
          <a:xfrm>
            <a:off x="894735" y="2188606"/>
            <a:ext cx="10391574" cy="220922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CN" sz="4800" dirty="0" smtClean="0">
                <a:solidFill>
                  <a:schemeClr val="bg1"/>
                </a:solidFill>
                <a:latin typeface="+mj-lt"/>
                <a:ea typeface="Lato" charset="0"/>
                <a:cs typeface="Lato" charset="0"/>
              </a:rPr>
              <a:t>A Family-Engaged Developmental Monitoring Self-Assessment for: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CN" sz="4800" b="1" dirty="0" smtClean="0">
                <a:solidFill>
                  <a:schemeClr val="bg1"/>
                </a:solidFill>
                <a:latin typeface="+mj-lt"/>
                <a:ea typeface="Lato" charset="0"/>
                <a:cs typeface="Lato" charset="0"/>
              </a:rPr>
              <a:t>Early Childhood Programs and Providers </a:t>
            </a:r>
            <a:endParaRPr lang="en-US" sz="4800" b="1" dirty="0">
              <a:solidFill>
                <a:schemeClr val="bg1"/>
              </a:solidFill>
              <a:latin typeface="+mj-lt"/>
              <a:ea typeface="Lato" charset="0"/>
              <a:cs typeface="La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505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69262" y="582722"/>
            <a:ext cx="10515600" cy="491864"/>
          </a:xfrm>
        </p:spPr>
        <p:txBody>
          <a:bodyPr/>
          <a:lstStyle/>
          <a:p>
            <a:r>
              <a:rPr lang="en-US" sz="4400" dirty="0" smtClean="0"/>
              <a:t>Families are regarded as the expert on their child’s development</a:t>
            </a:r>
            <a:endParaRPr lang="en-US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2262-9B0A-E64D-B1C3-707FD47A2213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99699733"/>
              </p:ext>
            </p:extLst>
          </p:nvPr>
        </p:nvGraphicFramePr>
        <p:xfrm>
          <a:off x="969262" y="1965057"/>
          <a:ext cx="10689338" cy="44514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89338">
                  <a:extLst>
                    <a:ext uri="{9D8B030D-6E8A-4147-A177-3AD203B41FA5}">
                      <a16:colId xmlns:a16="http://schemas.microsoft.com/office/drawing/2014/main" val="2465114586"/>
                    </a:ext>
                  </a:extLst>
                </a:gridCol>
              </a:tblGrid>
              <a:tr h="7131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</a:rPr>
                        <a:t>Do you celebrate milestones with families as they share their child’s strengths?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9185184"/>
                  </a:ext>
                </a:extLst>
              </a:tr>
              <a:tr h="7131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Do you directly and routinely elicit parent priorities, concerns, and questions?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055616"/>
                  </a:ext>
                </a:extLst>
              </a:tr>
              <a:tr h="7131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Do you allow information provided by the family to shape your view of the child?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1151931"/>
                  </a:ext>
                </a:extLst>
              </a:tr>
              <a:tr h="14707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If a family’s views of the child’s development does not align with your own, do you ask clarifying questions to better understand factors that may contribute to the difference?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6741602"/>
                  </a:ext>
                </a:extLst>
              </a:tr>
              <a:tr h="738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Does a family’s priority for concerns or support shape your considerations for future support?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78542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82102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286" y="397941"/>
            <a:ext cx="10820834" cy="491864"/>
          </a:xfrm>
        </p:spPr>
        <p:txBody>
          <a:bodyPr/>
          <a:lstStyle/>
          <a:p>
            <a:r>
              <a:rPr lang="en-US" sz="4400" dirty="0" smtClean="0"/>
              <a:t>Information is compiled to inform a holistic approach to the child’s development</a:t>
            </a:r>
            <a:r>
              <a:rPr lang="en-US" sz="4400" b="1" dirty="0">
                <a:solidFill>
                  <a:schemeClr val="tx1"/>
                </a:solidFill>
              </a:rPr>
              <a:t> </a:t>
            </a:r>
            <a:r>
              <a:rPr lang="en-US" sz="4400" b="1" dirty="0" smtClean="0">
                <a:solidFill>
                  <a:schemeClr val="tx1"/>
                </a:solidFill>
              </a:rPr>
              <a:t/>
            </a:r>
            <a:br>
              <a:rPr lang="en-US" sz="4400" b="1" dirty="0" smtClean="0">
                <a:solidFill>
                  <a:schemeClr val="tx1"/>
                </a:solidFill>
              </a:rPr>
            </a:b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Depending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upon your professional or programmatic scope, do you gather information about the child’s: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2262-9B0A-E64D-B1C3-707FD47A2213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9723383"/>
              </p:ext>
            </p:extLst>
          </p:nvPr>
        </p:nvGraphicFramePr>
        <p:xfrm>
          <a:off x="544286" y="2383971"/>
          <a:ext cx="11386457" cy="40386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86457">
                  <a:extLst>
                    <a:ext uri="{9D8B030D-6E8A-4147-A177-3AD203B41FA5}">
                      <a16:colId xmlns:a16="http://schemas.microsoft.com/office/drawing/2014/main" val="1797269360"/>
                    </a:ext>
                  </a:extLst>
                </a:gridCol>
              </a:tblGrid>
              <a:tr h="6673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</a:rPr>
                        <a:t>Family-level support network, such as family or community members who interact positively with the child, who support the family in times of need?</a:t>
                      </a:r>
                      <a:endParaRPr lang="en-US" sz="1800" b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6419476"/>
                  </a:ext>
                </a:extLst>
              </a:tr>
              <a:tr h="3336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Community-level support network, such as faith-based organizations?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753287"/>
                  </a:ext>
                </a:extLst>
              </a:tr>
              <a:tr h="6759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Involvement in other programs or services, such as: early care and education programs, parent education or support groups, food banks?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4040615"/>
                  </a:ext>
                </a:extLst>
              </a:tr>
              <a:tr h="6759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Family-level risk factors, such as a child’s underlying health conditions, family-level trauma, parental mental health, or substance use?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516570"/>
                  </a:ext>
                </a:extLst>
              </a:tr>
              <a:tr h="6759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Community -level risk factors, such as neighborhood violence, discrimination in service access or delivery, poverty?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1239765"/>
                  </a:ext>
                </a:extLst>
              </a:tr>
              <a:tr h="6759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Positive parenting practices, such as reading together, serve-and-return interactions, creating rich opportunities for play?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7917487"/>
                  </a:ext>
                </a:extLst>
              </a:tr>
              <a:tr h="3336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Basic needs, such as food insecurity, access to medical care, unemployment, and housing?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88856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19353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373" y="1343915"/>
            <a:ext cx="10515600" cy="491864"/>
          </a:xfrm>
        </p:spPr>
        <p:txBody>
          <a:bodyPr/>
          <a:lstStyle/>
          <a:p>
            <a:r>
              <a:rPr lang="en-US" sz="4400" dirty="0" smtClean="0"/>
              <a:t>Development is discussed over time</a:t>
            </a:r>
            <a:endParaRPr lang="en-US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2262-9B0A-E64D-B1C3-707FD47A2213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630268149"/>
              </p:ext>
            </p:extLst>
          </p:nvPr>
        </p:nvGraphicFramePr>
        <p:xfrm>
          <a:off x="837373" y="2416628"/>
          <a:ext cx="10647489" cy="31362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47489">
                  <a:extLst>
                    <a:ext uri="{9D8B030D-6E8A-4147-A177-3AD203B41FA5}">
                      <a16:colId xmlns:a16="http://schemas.microsoft.com/office/drawing/2014/main" val="2924430364"/>
                    </a:ext>
                  </a:extLst>
                </a:gridCol>
              </a:tblGrid>
              <a:tr h="10454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Do you routinely elicit information on progress and concerns?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1434219"/>
                  </a:ext>
                </a:extLst>
              </a:tr>
              <a:tr h="10454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Do you ask families how they have seen their child progress over time?</a:t>
                      </a:r>
                      <a:endParaRPr lang="en-US" sz="28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2682027"/>
                  </a:ext>
                </a:extLst>
              </a:tr>
              <a:tr h="10454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Do you ask families how long a concern has been present or if it has changed over time?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56692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50249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2262-9B0A-E64D-B1C3-707FD47A2213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090613" y="2244725"/>
            <a:ext cx="10304974" cy="183566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CN" sz="4800" dirty="0">
                <a:ea typeface="Lato" charset="0"/>
                <a:cs typeface="Lato" charset="0"/>
              </a:rPr>
              <a:t>A Family-Engaged Developmental Monitoring Self-Assessment </a:t>
            </a:r>
            <a:r>
              <a:rPr lang="en-US" altLang="zh-CN" sz="4800" dirty="0" smtClean="0">
                <a:ea typeface="Lato" charset="0"/>
                <a:cs typeface="Lato" charset="0"/>
              </a:rPr>
              <a:t>for: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CN" sz="4800" b="1" dirty="0" smtClean="0">
                <a:ea typeface="Lato" charset="0"/>
                <a:cs typeface="Lato" charset="0"/>
              </a:rPr>
              <a:t>Early </a:t>
            </a:r>
            <a:r>
              <a:rPr lang="en-US" altLang="zh-CN" sz="4800" b="1" dirty="0">
                <a:ea typeface="Lato" charset="0"/>
                <a:cs typeface="Lato" charset="0"/>
              </a:rPr>
              <a:t>Childhood </a:t>
            </a:r>
            <a:r>
              <a:rPr lang="en-US" altLang="zh-CN" sz="4800" b="1" dirty="0" smtClean="0">
                <a:ea typeface="Lato" charset="0"/>
                <a:cs typeface="Lato" charset="0"/>
              </a:rPr>
              <a:t>Systems</a:t>
            </a:r>
            <a:endParaRPr lang="en-US" sz="4800" b="1" dirty="0">
              <a:ea typeface="Lato" charset="0"/>
              <a:cs typeface="La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552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2262-9B0A-E64D-B1C3-707FD47A221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ext Placeholder 13"/>
          <p:cNvSpPr txBox="1">
            <a:spLocks/>
          </p:cNvSpPr>
          <p:nvPr/>
        </p:nvSpPr>
        <p:spPr>
          <a:xfrm>
            <a:off x="894735" y="2685135"/>
            <a:ext cx="10391574" cy="22092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4800" dirty="0">
                <a:solidFill>
                  <a:schemeClr val="bg1"/>
                </a:solidFill>
                <a:latin typeface="+mj-lt"/>
                <a:ea typeface="Lato" charset="0"/>
                <a:cs typeface="Lato" charset="0"/>
              </a:rPr>
              <a:t>The Framework for Children’s Healthy Development and </a:t>
            </a:r>
            <a:r>
              <a:rPr lang="en-US" altLang="zh-CN" sz="4800" dirty="0" smtClean="0">
                <a:solidFill>
                  <a:schemeClr val="bg1"/>
                </a:solidFill>
                <a:latin typeface="+mj-lt"/>
                <a:ea typeface="Lato" charset="0"/>
                <a:cs typeface="Lato" charset="0"/>
              </a:rPr>
              <a:t>Well-Being</a:t>
            </a:r>
            <a:endParaRPr lang="en-US" sz="4800" dirty="0">
              <a:solidFill>
                <a:schemeClr val="bg1"/>
              </a:solidFill>
              <a:latin typeface="+mj-lt"/>
              <a:ea typeface="Lato" charset="0"/>
              <a:cs typeface="La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24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2262-9B0A-E64D-B1C3-707FD47A2213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740228" y="599780"/>
            <a:ext cx="1052648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548FD6"/>
                </a:solidFill>
                <a:latin typeface="+mj-lt"/>
              </a:rPr>
              <a:t>Families are regarded as the expert on their child’s development</a:t>
            </a:r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9808948"/>
              </p:ext>
            </p:extLst>
          </p:nvPr>
        </p:nvGraphicFramePr>
        <p:xfrm>
          <a:off x="740228" y="2077176"/>
          <a:ext cx="10918372" cy="42678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918372">
                  <a:extLst>
                    <a:ext uri="{9D8B030D-6E8A-4147-A177-3AD203B41FA5}">
                      <a16:colId xmlns:a16="http://schemas.microsoft.com/office/drawing/2014/main" val="2924430364"/>
                    </a:ext>
                  </a:extLst>
                </a:gridCol>
              </a:tblGrid>
              <a:tr h="8535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</a:rPr>
                        <a:t>Are families’ priorities, concerns, questions, and feedback on programs used to inform systems design and improvement?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1434219"/>
                  </a:ext>
                </a:extLst>
              </a:tr>
              <a:tr h="8535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Are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families included in advocacy and policy work?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2682027"/>
                  </a:ext>
                </a:extLst>
              </a:tr>
              <a:tr h="8535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</a:rPr>
                        <a:t>Are families represented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on your leadership or decision-making teams?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5669227"/>
                  </a:ext>
                </a:extLst>
              </a:tr>
              <a:tr h="8535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Are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partners trained on how to elicit parent priorities, concerns, and questions directly and routinely?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7330306"/>
                  </a:ext>
                </a:extLst>
              </a:tr>
              <a:tr h="8535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When partners elicit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parent priorities, concerns, and questions, are they shared alongside other contextual information and referrals?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27643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80522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2262-9B0A-E64D-B1C3-707FD47A2213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4286" y="397941"/>
            <a:ext cx="10820834" cy="491864"/>
          </a:xfrm>
        </p:spPr>
        <p:txBody>
          <a:bodyPr/>
          <a:lstStyle/>
          <a:p>
            <a:r>
              <a:rPr lang="en-US" sz="4400" dirty="0" smtClean="0"/>
              <a:t>Information is compiled to inform a holistic approach to the child’s development</a:t>
            </a:r>
            <a:r>
              <a:rPr lang="en-US" sz="4400" b="1" dirty="0" smtClean="0">
                <a:solidFill>
                  <a:schemeClr val="tx1"/>
                </a:solidFill>
              </a:rPr>
              <a:t> </a:t>
            </a:r>
            <a:br>
              <a:rPr lang="en-US" sz="4400" b="1" dirty="0" smtClean="0">
                <a:solidFill>
                  <a:schemeClr val="tx1"/>
                </a:solidFill>
              </a:rPr>
            </a:br>
            <a:endParaRPr lang="en-US" sz="44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3863238"/>
              </p:ext>
            </p:extLst>
          </p:nvPr>
        </p:nvGraphicFramePr>
        <p:xfrm>
          <a:off x="544286" y="1825625"/>
          <a:ext cx="11293808" cy="8958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93808">
                  <a:extLst>
                    <a:ext uri="{9D8B030D-6E8A-4147-A177-3AD203B41FA5}">
                      <a16:colId xmlns:a16="http://schemas.microsoft.com/office/drawing/2014/main" val="537811195"/>
                    </a:ext>
                  </a:extLst>
                </a:gridCol>
              </a:tblGrid>
              <a:tr h="44790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</a:rPr>
                        <a:t>Are families’ culture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, language, and lived experience incorporated into decision-making?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1482119"/>
                  </a:ext>
                </a:extLst>
              </a:tr>
              <a:tr h="44790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Are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partnerships reflective of the priorities and needs of families in the community or state?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755286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-141515" y="2877445"/>
            <a:ext cx="118980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548FD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Does your system have the ability to collect, monitor, and analyze information about: </a:t>
            </a:r>
            <a:endParaRPr lang="en-US" sz="2400" dirty="0">
              <a:solidFill>
                <a:srgbClr val="548FD6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2431237"/>
              </p:ext>
            </p:extLst>
          </p:nvPr>
        </p:nvGraphicFramePr>
        <p:xfrm>
          <a:off x="566490" y="3408652"/>
          <a:ext cx="11271603" cy="32815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71603">
                  <a:extLst>
                    <a:ext uri="{9D8B030D-6E8A-4147-A177-3AD203B41FA5}">
                      <a16:colId xmlns:a16="http://schemas.microsoft.com/office/drawing/2014/main" val="537811195"/>
                    </a:ext>
                  </a:extLst>
                </a:gridCol>
              </a:tblGrid>
              <a:tr h="473263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Family-level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support network, such as family or community members who interact positively with the child, who support the family in times of need?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1482119"/>
                  </a:ext>
                </a:extLst>
              </a:tr>
              <a:tr h="412140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Community-level support network, such as faith-based organizations?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755286"/>
                  </a:ext>
                </a:extLst>
              </a:tr>
              <a:tr h="473263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Involvement in other program or services, such as: early care and education programs, parent education or support groups, food banks?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648064"/>
                  </a:ext>
                </a:extLst>
              </a:tr>
              <a:tr h="473263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Family-level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risk factors, such as a child’s underlying health conditions, family-level trauma, parental mental health, or substance abuse?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959522"/>
                  </a:ext>
                </a:extLst>
              </a:tr>
              <a:tr h="412140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Community or societal-level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risk factors, such as neighborhood violence, discrimination in service access or delivery, poverty?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840259"/>
                  </a:ext>
                </a:extLst>
              </a:tr>
              <a:tr h="412140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Positive parenting practices, such as reading together, serve-and-return interactions, creating rich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opportunities for play?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049754"/>
                  </a:ext>
                </a:extLst>
              </a:tr>
              <a:tr h="412140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Basic needs, such as food insecurity, access to medical care, unemployment, and housing?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6919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19222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2262-9B0A-E64D-B1C3-707FD47A2213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7373" y="763066"/>
            <a:ext cx="10515600" cy="491864"/>
          </a:xfrm>
        </p:spPr>
        <p:txBody>
          <a:bodyPr/>
          <a:lstStyle/>
          <a:p>
            <a:r>
              <a:rPr lang="en-US" dirty="0"/>
              <a:t>Development is discussed over time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9228580"/>
              </p:ext>
            </p:extLst>
          </p:nvPr>
        </p:nvGraphicFramePr>
        <p:xfrm>
          <a:off x="837372" y="2353258"/>
          <a:ext cx="10647491" cy="40366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47491">
                  <a:extLst>
                    <a:ext uri="{9D8B030D-6E8A-4147-A177-3AD203B41FA5}">
                      <a16:colId xmlns:a16="http://schemas.microsoft.com/office/drawing/2014/main" val="537811195"/>
                    </a:ext>
                  </a:extLst>
                </a:gridCol>
              </a:tblGrid>
              <a:tr h="845578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Family-level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goals and priorities?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1482119"/>
                  </a:ext>
                </a:extLst>
              </a:tr>
              <a:tr h="691109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Information on progress or concerns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at every interaction/visit?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755286"/>
                  </a:ext>
                </a:extLst>
              </a:tr>
              <a:tr h="793604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What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risk factors or assets are present?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648064"/>
                  </a:ext>
                </a:extLst>
              </a:tr>
              <a:tr h="793604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How long a concern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has been present?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959522"/>
                  </a:ext>
                </a:extLst>
              </a:tr>
              <a:tr h="9127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Is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data collected over time and used to inform the community about gaps, barriers, challenges, and opportunities to strengthen the early childhood system and advocate for community change?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840259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837372" y="1410368"/>
            <a:ext cx="112068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548FD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Does your system have the ability to document, monitor, and analyze family responses longitudinally to questions such as:  </a:t>
            </a:r>
            <a:endParaRPr lang="en-US" sz="2400" dirty="0">
              <a:solidFill>
                <a:srgbClr val="548FD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3823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376" y="517134"/>
            <a:ext cx="10515600" cy="491864"/>
          </a:xfrm>
        </p:spPr>
        <p:txBody>
          <a:bodyPr/>
          <a:lstStyle/>
          <a:p>
            <a:r>
              <a:rPr lang="en-US" dirty="0" smtClean="0"/>
              <a:t>Using “A Roadmap for Family-Engaged Developmental Monitoring”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2262-9B0A-E64D-B1C3-707FD47A2213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Visit the </a:t>
            </a:r>
            <a:r>
              <a:rPr lang="en-US" dirty="0" smtClean="0">
                <a:hlinkClick r:id="rId2"/>
              </a:rPr>
              <a:t>Family-Engaged Developmental Monitoring Resource Page </a:t>
            </a:r>
            <a:r>
              <a:rPr lang="en-US" dirty="0" smtClean="0"/>
              <a:t>on Help Me Grow National’s Website to find:</a:t>
            </a:r>
          </a:p>
          <a:p>
            <a:r>
              <a:rPr lang="en-US" dirty="0" smtClean="0"/>
              <a:t>The Roadmap</a:t>
            </a:r>
          </a:p>
          <a:p>
            <a:r>
              <a:rPr lang="en-US" dirty="0" smtClean="0"/>
              <a:t>Fillable PDF versions of the Program and System-Level Self-Assessments</a:t>
            </a:r>
          </a:p>
          <a:p>
            <a:r>
              <a:rPr lang="en-US" dirty="0" smtClean="0"/>
              <a:t>“What is Family-Engaged Developmental Monitoring?” one pager</a:t>
            </a:r>
          </a:p>
          <a:p>
            <a:r>
              <a:rPr lang="en-US" dirty="0" smtClean="0"/>
              <a:t>Family-Engaged Developmental Monitoring brief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3199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Questions and Discussion</a:t>
            </a:r>
            <a:endParaRPr lang="en-US" sz="4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2262-9B0A-E64D-B1C3-707FD47A2213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6" name="Content Placeholder 5" descr="Badge Question Mark with solid fill">
            <a:extLst>
              <a:ext uri="{FF2B5EF4-FFF2-40B4-BE49-F238E27FC236}">
                <a16:creationId xmlns:a16="http://schemas.microsoft.com/office/drawing/2014/main" id="{19A9AE0A-3ABD-080F-F35A-0263B0F75D7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099611" y="2207669"/>
            <a:ext cx="3991125" cy="3773210"/>
          </a:xfrm>
        </p:spPr>
      </p:pic>
    </p:spTree>
    <p:extLst>
      <p:ext uri="{BB962C8B-B14F-4D97-AF65-F5344CB8AC3E}">
        <p14:creationId xmlns:p14="http://schemas.microsoft.com/office/powerpoint/2010/main" val="31160712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A1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752262-9B0A-E64D-B1C3-707FD47A22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663" y="422503"/>
            <a:ext cx="7544853" cy="58301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894613"/>
            <a:ext cx="12192000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000" cap="none" spc="10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Lato" charset="0"/>
                <a:cs typeface="Lato" charset="0"/>
              </a:rPr>
              <a:t>WWW.HELPMEGROWNATIONAL.ORG</a:t>
            </a:r>
            <a:endParaRPr kumimoji="0" lang="en-US" sz="1600" b="0" i="0" u="none" strike="noStrike" kern="1000" cap="none" spc="1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Lato" charset="0"/>
              <a:cs typeface="La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65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117"/>
          <p:cNvSpPr txBox="1">
            <a:spLocks noGrp="1"/>
          </p:cNvSpPr>
          <p:nvPr>
            <p:ph type="title"/>
          </p:nvPr>
        </p:nvSpPr>
        <p:spPr>
          <a:xfrm>
            <a:off x="837375" y="723655"/>
            <a:ext cx="10515600" cy="492000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t" anchorCtr="0">
            <a:noAutofit/>
          </a:bodyPr>
          <a:lstStyle/>
          <a:p>
            <a:r>
              <a:rPr lang="en" sz="4800" dirty="0">
                <a:latin typeface="+mj-lt"/>
              </a:rPr>
              <a:t>Terminology</a:t>
            </a:r>
            <a:endParaRPr sz="4800" dirty="0">
              <a:latin typeface="+mj-lt"/>
            </a:endParaRPr>
          </a:p>
        </p:txBody>
      </p:sp>
      <p:sp>
        <p:nvSpPr>
          <p:cNvPr id="704" name="Google Shape;704;p117"/>
          <p:cNvSpPr txBox="1">
            <a:spLocks noGrp="1"/>
          </p:cNvSpPr>
          <p:nvPr>
            <p:ph type="body" idx="1"/>
          </p:nvPr>
        </p:nvSpPr>
        <p:spPr>
          <a:xfrm>
            <a:off x="843366" y="1415845"/>
            <a:ext cx="10975007" cy="5093110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t" anchorCtr="0">
            <a:normAutofit fontScale="85000" lnSpcReduction="20000"/>
          </a:bodyPr>
          <a:lstStyle/>
          <a:p>
            <a:pPr marL="0" indent="0">
              <a:buNone/>
            </a:pPr>
            <a:r>
              <a:rPr lang="en" dirty="0" smtClean="0"/>
              <a:t>Within </a:t>
            </a:r>
            <a:r>
              <a:rPr lang="en" i="1" dirty="0" smtClean="0">
                <a:hlinkClick r:id="rId3"/>
              </a:rPr>
              <a:t>A Roadmap to Advance Family-Engaged Developmental Monitoring</a:t>
            </a:r>
            <a:r>
              <a:rPr lang="en" dirty="0" smtClean="0"/>
              <a:t> and </a:t>
            </a:r>
            <a:r>
              <a:rPr lang="en" dirty="0"/>
              <a:t>this </a:t>
            </a:r>
            <a:r>
              <a:rPr lang="en" dirty="0" smtClean="0"/>
              <a:t>presentation:</a:t>
            </a:r>
          </a:p>
          <a:p>
            <a:pPr marL="0" indent="0">
              <a:buNone/>
            </a:pPr>
            <a:endParaRPr lang="en" sz="1300" dirty="0"/>
          </a:p>
          <a:p>
            <a:pPr marL="457200" indent="-457200"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E19D39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600" b="1" i="1" dirty="0" smtClean="0">
                <a:solidFill>
                  <a:srgbClr val="E19D39"/>
                </a:solidFill>
              </a:rPr>
              <a:t>Provider</a:t>
            </a:r>
            <a:r>
              <a:rPr lang="en" sz="2600" b="1" dirty="0" smtClean="0"/>
              <a:t> </a:t>
            </a:r>
            <a:r>
              <a:rPr lang="en" sz="2600" b="1" dirty="0"/>
              <a:t>refers to all those </a:t>
            </a:r>
            <a:r>
              <a:rPr lang="en" sz="2600" b="1" dirty="0" smtClean="0"/>
              <a:t>who </a:t>
            </a:r>
            <a:r>
              <a:rPr lang="en" sz="2600" b="1" dirty="0"/>
              <a:t>interact with young children and their families</a:t>
            </a:r>
            <a:r>
              <a:rPr lang="en" sz="2600" dirty="0"/>
              <a:t>, inclusive of medical, education, social service, community-based, faith-based, and other child serving </a:t>
            </a:r>
            <a:r>
              <a:rPr lang="en" sz="2600" dirty="0" smtClean="0"/>
              <a:t>sectors.</a:t>
            </a:r>
            <a:endParaRPr lang="en" sz="2600" dirty="0"/>
          </a:p>
          <a:p>
            <a:pPr marL="457200" indent="-457200"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E19D39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600" b="1" i="1" dirty="0" smtClean="0">
                <a:solidFill>
                  <a:srgbClr val="E19D39"/>
                </a:solidFill>
              </a:rPr>
              <a:t>Family</a:t>
            </a:r>
            <a:r>
              <a:rPr lang="en" sz="2600" dirty="0" smtClean="0"/>
              <a:t> </a:t>
            </a:r>
            <a:r>
              <a:rPr lang="en" sz="2600" dirty="0"/>
              <a:t>refers to t</a:t>
            </a:r>
            <a:r>
              <a:rPr lang="en" sz="2600" b="1" dirty="0"/>
              <a:t>he people with whom the child has a close personal relationship </a:t>
            </a:r>
            <a:r>
              <a:rPr lang="en" sz="2600" dirty="0"/>
              <a:t>and who are responsible for the well-being and development of the </a:t>
            </a:r>
            <a:r>
              <a:rPr lang="en" sz="2600" dirty="0" smtClean="0"/>
              <a:t>child.</a:t>
            </a:r>
            <a:endParaRPr lang="en" sz="2600" dirty="0"/>
          </a:p>
          <a:p>
            <a:pPr marL="457200" indent="-457200"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E19D39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600" b="1" i="1" dirty="0" smtClean="0">
                <a:solidFill>
                  <a:srgbClr val="E19D39"/>
                </a:solidFill>
              </a:rPr>
              <a:t>Early Identification</a:t>
            </a:r>
            <a:r>
              <a:rPr lang="en" sz="2600" i="1" dirty="0" smtClean="0">
                <a:solidFill>
                  <a:srgbClr val="E19D39"/>
                </a:solidFill>
              </a:rPr>
              <a:t> </a:t>
            </a:r>
            <a:r>
              <a:rPr lang="en" sz="2600" dirty="0"/>
              <a:t>means the </a:t>
            </a:r>
            <a:r>
              <a:rPr lang="en" sz="2600" b="1" dirty="0"/>
              <a:t>timely detection of concern for developmental delay or </a:t>
            </a:r>
            <a:r>
              <a:rPr lang="en" sz="2600" b="1" dirty="0" smtClean="0"/>
              <a:t>disability.</a:t>
            </a:r>
            <a:endParaRPr lang="en" sz="2600" b="1" dirty="0"/>
          </a:p>
          <a:p>
            <a:pPr marL="457200" indent="-457200" algn="just">
              <a:lnSpc>
                <a:spcPct val="120000"/>
              </a:lnSpc>
              <a:spcBef>
                <a:spcPts val="0"/>
              </a:spcBef>
              <a:buClr>
                <a:srgbClr val="E19D39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600" dirty="0" smtClean="0"/>
              <a:t>Child </a:t>
            </a:r>
            <a:r>
              <a:rPr lang="en" sz="2600" dirty="0"/>
              <a:t>development requires a </a:t>
            </a:r>
            <a:r>
              <a:rPr lang="en" sz="2600" b="1" i="1" dirty="0" smtClean="0">
                <a:solidFill>
                  <a:srgbClr val="E19D39"/>
                </a:solidFill>
              </a:rPr>
              <a:t>holistic approach</a:t>
            </a:r>
            <a:r>
              <a:rPr lang="en" sz="2600" i="1" dirty="0" smtClean="0">
                <a:solidFill>
                  <a:srgbClr val="E19D39"/>
                </a:solidFill>
              </a:rPr>
              <a:t> </a:t>
            </a:r>
            <a:r>
              <a:rPr lang="en" sz="2600" dirty="0"/>
              <a:t>that considers multiple factors across the social ecology that may contribute to overall health and well-being, inclusive of </a:t>
            </a:r>
            <a:r>
              <a:rPr lang="en" sz="2600" b="1" i="1" dirty="0" smtClean="0">
                <a:solidFill>
                  <a:srgbClr val="E19D39"/>
                </a:solidFill>
              </a:rPr>
              <a:t>social </a:t>
            </a:r>
            <a:r>
              <a:rPr lang="en" sz="2600" b="1" i="1" dirty="0">
                <a:solidFill>
                  <a:srgbClr val="E19D39"/>
                </a:solidFill>
              </a:rPr>
              <a:t>drivers of </a:t>
            </a:r>
            <a:r>
              <a:rPr lang="en" sz="2600" b="1" i="1" dirty="0" smtClean="0">
                <a:solidFill>
                  <a:srgbClr val="E19D39"/>
                </a:solidFill>
              </a:rPr>
              <a:t>health</a:t>
            </a:r>
            <a:r>
              <a:rPr lang="en" sz="2600" b="1" dirty="0"/>
              <a:t> </a:t>
            </a:r>
            <a:r>
              <a:rPr lang="en" sz="2600" dirty="0" smtClean="0"/>
              <a:t>(i.e. community </a:t>
            </a:r>
            <a:r>
              <a:rPr lang="en" sz="2600" dirty="0"/>
              <a:t>and societal factors that can impact health outcomes</a:t>
            </a:r>
            <a:r>
              <a:rPr lang="en" sz="2600" dirty="0" smtClean="0"/>
              <a:t>).</a:t>
            </a:r>
            <a:endParaRPr sz="2600" dirty="0"/>
          </a:p>
        </p:txBody>
      </p:sp>
    </p:spTree>
    <p:extLst>
      <p:ext uri="{BB962C8B-B14F-4D97-AF65-F5344CB8AC3E}">
        <p14:creationId xmlns:p14="http://schemas.microsoft.com/office/powerpoint/2010/main" val="128312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7374" y="851348"/>
            <a:ext cx="10515600" cy="491864"/>
          </a:xfrm>
        </p:spPr>
        <p:txBody>
          <a:bodyPr/>
          <a:lstStyle/>
          <a:p>
            <a:r>
              <a:rPr lang="en-US" sz="4800" dirty="0" smtClean="0"/>
              <a:t>The Evolution of Early Identification</a:t>
            </a:r>
            <a:endParaRPr lang="en-US" sz="4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2262-9B0A-E64D-B1C3-707FD47A221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843376" y="1923392"/>
            <a:ext cx="10509598" cy="4288221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19D39"/>
              </a:buClr>
            </a:pPr>
            <a:r>
              <a:rPr lang="en-US" sz="2400" dirty="0" smtClean="0"/>
              <a:t>Historically, the focus of early identification has been on detecting the presence of a developmental delay or disability. This attends to only a subset of children and misses those </a:t>
            </a:r>
            <a:r>
              <a:rPr lang="en-US" sz="2400" b="1" dirty="0" smtClean="0">
                <a:solidFill>
                  <a:srgbClr val="E19D39"/>
                </a:solidFill>
              </a:rPr>
              <a:t>vulnerable</a:t>
            </a:r>
            <a:r>
              <a:rPr lang="en-US" sz="2400" dirty="0" smtClean="0"/>
              <a:t> to adverse outcomes.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19D39"/>
              </a:buClr>
            </a:pPr>
            <a:r>
              <a:rPr lang="en-US" sz="2400" dirty="0" smtClean="0"/>
              <a:t>The process should be universal for </a:t>
            </a:r>
            <a:r>
              <a:rPr lang="en-US" sz="2400" b="1" dirty="0" smtClean="0">
                <a:solidFill>
                  <a:srgbClr val="E19D39"/>
                </a:solidFill>
              </a:rPr>
              <a:t>all</a:t>
            </a:r>
            <a:r>
              <a:rPr lang="en-US" sz="2400" dirty="0" smtClean="0"/>
              <a:t> children, and therefore needs to include the input of parent opinions and concerns.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19D39"/>
              </a:buClr>
            </a:pPr>
            <a:r>
              <a:rPr lang="en-US" sz="2400" dirty="0" smtClean="0"/>
              <a:t>Centering the family voice and experience is an evolution away from focusing on the identification of disorders.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19D39"/>
              </a:buClr>
            </a:pPr>
            <a:r>
              <a:rPr lang="en-US" sz="2400" dirty="0" smtClean="0"/>
              <a:t>Switching to a focus on family well-being, inclusive of family priorities and needs such as concrete and social supports, can lead to positive outcomes for </a:t>
            </a:r>
            <a:r>
              <a:rPr lang="en-US" sz="2400" b="1" dirty="0" smtClean="0">
                <a:solidFill>
                  <a:srgbClr val="E19D39"/>
                </a:solidFill>
              </a:rPr>
              <a:t>all</a:t>
            </a:r>
            <a:r>
              <a:rPr lang="en-US" sz="2400" dirty="0" smtClean="0"/>
              <a:t> young children.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9000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374" y="979293"/>
            <a:ext cx="10515600" cy="491864"/>
          </a:xfrm>
        </p:spPr>
        <p:txBody>
          <a:bodyPr/>
          <a:lstStyle/>
          <a:p>
            <a:r>
              <a:rPr lang="en-US" sz="4800" dirty="0"/>
              <a:t>Early Identification Process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2262-9B0A-E64D-B1C3-707FD47A221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sz="quarter" idx="13"/>
          </p:nvPr>
        </p:nvSpPr>
        <p:spPr>
          <a:xfrm>
            <a:off x="843375" y="2356129"/>
            <a:ext cx="6501321" cy="265145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19D39"/>
              </a:buClr>
            </a:pPr>
            <a:r>
              <a:rPr lang="en-US" dirty="0"/>
              <a:t>Broader conceptualization of the process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19D39"/>
              </a:buClr>
            </a:pPr>
            <a:r>
              <a:rPr lang="en-US" dirty="0"/>
              <a:t>Asset-based approach with </a:t>
            </a:r>
            <a:r>
              <a:rPr lang="en-US" i="1" dirty="0"/>
              <a:t>overall goal of promoting positive outcomes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19D39"/>
              </a:buClr>
            </a:pPr>
            <a:r>
              <a:rPr lang="en-US" dirty="0"/>
              <a:t>Recognizes </a:t>
            </a:r>
            <a:r>
              <a:rPr lang="en-US" i="1" dirty="0"/>
              <a:t>families as leaders in their child’s development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7E16797-8806-E9CB-475D-7B42D5A236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0424595"/>
              </p:ext>
            </p:extLst>
          </p:nvPr>
        </p:nvGraphicFramePr>
        <p:xfrm>
          <a:off x="6801287" y="869568"/>
          <a:ext cx="5036807" cy="56245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5207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376" y="517134"/>
            <a:ext cx="10515600" cy="491864"/>
          </a:xfrm>
        </p:spPr>
        <p:txBody>
          <a:bodyPr/>
          <a:lstStyle/>
          <a:p>
            <a:r>
              <a:rPr lang="en-US" b="0" dirty="0"/>
              <a:t>A Framework for Children’s </a:t>
            </a:r>
            <a:r>
              <a:rPr lang="en-US" b="0" dirty="0" smtClean="0"/>
              <a:t>Healthy</a:t>
            </a:r>
            <a:br>
              <a:rPr lang="en-US" b="0" dirty="0" smtClean="0"/>
            </a:br>
            <a:r>
              <a:rPr lang="en-US" b="0" dirty="0" smtClean="0"/>
              <a:t>Development </a:t>
            </a:r>
            <a:r>
              <a:rPr lang="en-US" b="0" dirty="0"/>
              <a:t>&amp; Family Well-Being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2262-9B0A-E64D-B1C3-707FD47A221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17B2913-3387-771B-1A7E-E5DE14C511C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26095" y="3903296"/>
            <a:ext cx="7750019" cy="2676444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b="1" dirty="0" smtClean="0">
                <a:solidFill>
                  <a:srgbClr val="E19D39"/>
                </a:solidFill>
              </a:rPr>
              <a:t>Universal</a:t>
            </a:r>
            <a:r>
              <a:rPr lang="en-US" sz="2200" dirty="0" smtClean="0"/>
              <a:t> strategies (done with all children and families):</a:t>
            </a:r>
            <a:endParaRPr lang="en-US" sz="2200" dirty="0"/>
          </a:p>
          <a:p>
            <a:pPr marL="1371600" lvl="2" indent="-457200">
              <a:lnSpc>
                <a:spcPct val="100000"/>
              </a:lnSpc>
              <a:spcBef>
                <a:spcPts val="0"/>
              </a:spcBef>
              <a:buClr>
                <a:srgbClr val="E19D39"/>
              </a:buClr>
              <a:buFont typeface="+mj-lt"/>
              <a:buAutoNum type="arabicPeriod"/>
            </a:pPr>
            <a:r>
              <a:rPr lang="en-US" sz="2200" dirty="0"/>
              <a:t>Developmental promotion (ongoing)</a:t>
            </a:r>
          </a:p>
          <a:p>
            <a:pPr marL="1371600" lvl="2" indent="-457200">
              <a:lnSpc>
                <a:spcPct val="100000"/>
              </a:lnSpc>
              <a:spcBef>
                <a:spcPts val="0"/>
              </a:spcBef>
              <a:buClr>
                <a:srgbClr val="E19D39"/>
              </a:buClr>
              <a:buFont typeface="+mj-lt"/>
              <a:buAutoNum type="arabicPeriod"/>
            </a:pPr>
            <a:r>
              <a:rPr lang="en-US" sz="2200" dirty="0" smtClean="0"/>
              <a:t>Family-engaged developmental monitoring </a:t>
            </a:r>
            <a:r>
              <a:rPr lang="en-US" sz="2200" dirty="0"/>
              <a:t>(ongoing)</a:t>
            </a:r>
          </a:p>
          <a:p>
            <a:pPr marL="1371600" lvl="2" indent="-457200">
              <a:lnSpc>
                <a:spcPct val="100000"/>
              </a:lnSpc>
              <a:spcBef>
                <a:spcPts val="0"/>
              </a:spcBef>
              <a:buClr>
                <a:srgbClr val="E19D39"/>
              </a:buClr>
              <a:buFont typeface="+mj-lt"/>
              <a:buAutoNum type="arabicPeriod"/>
            </a:pPr>
            <a:r>
              <a:rPr lang="en-US" sz="2200" dirty="0"/>
              <a:t>Screening (at recommended ages)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b="1" dirty="0">
                <a:solidFill>
                  <a:srgbClr val="E19D39"/>
                </a:solidFill>
              </a:rPr>
              <a:t>Targeted</a:t>
            </a:r>
            <a:r>
              <a:rPr lang="en-US" sz="2200" dirty="0"/>
              <a:t> </a:t>
            </a:r>
            <a:r>
              <a:rPr lang="en-US" sz="2200" dirty="0" smtClean="0"/>
              <a:t>strategies (as needed):</a:t>
            </a:r>
            <a:endParaRPr lang="en-US" sz="2200" dirty="0"/>
          </a:p>
          <a:p>
            <a:pPr marL="1371600" lvl="2" indent="-457200">
              <a:lnSpc>
                <a:spcPct val="100000"/>
              </a:lnSpc>
              <a:spcBef>
                <a:spcPts val="0"/>
              </a:spcBef>
              <a:buClr>
                <a:srgbClr val="E19D39"/>
              </a:buClr>
              <a:buFont typeface="+mj-lt"/>
              <a:buAutoNum type="arabicPeriod" startAt="4"/>
            </a:pPr>
            <a:r>
              <a:rPr lang="en-US" sz="2200" dirty="0"/>
              <a:t>Referral to services</a:t>
            </a:r>
          </a:p>
          <a:p>
            <a:pPr marL="1371600" lvl="2" indent="-457200">
              <a:lnSpc>
                <a:spcPct val="100000"/>
              </a:lnSpc>
              <a:spcBef>
                <a:spcPts val="0"/>
              </a:spcBef>
              <a:buClr>
                <a:srgbClr val="E19D39"/>
              </a:buClr>
              <a:buFont typeface="+mj-lt"/>
              <a:buAutoNum type="arabicPeriod" startAt="4"/>
            </a:pPr>
            <a:r>
              <a:rPr lang="en-US" sz="2200" dirty="0"/>
              <a:t>Receipt of services</a:t>
            </a:r>
          </a:p>
        </p:txBody>
      </p:sp>
      <p:sp>
        <p:nvSpPr>
          <p:cNvPr id="4" name="Rectangle 3"/>
          <p:cNvSpPr/>
          <p:nvPr/>
        </p:nvSpPr>
        <p:spPr>
          <a:xfrm>
            <a:off x="843375" y="1600027"/>
            <a:ext cx="109947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Offers </a:t>
            </a:r>
            <a:r>
              <a:rPr lang="en-US" sz="2400" dirty="0"/>
              <a:t>a conceptual model </a:t>
            </a:r>
            <a:r>
              <a:rPr lang="en-US" sz="2400" dirty="0" smtClean="0"/>
              <a:t>that supports </a:t>
            </a:r>
            <a:r>
              <a:rPr lang="en-US" sz="2400" dirty="0"/>
              <a:t>positive developmental outcomes </a:t>
            </a:r>
            <a:r>
              <a:rPr lang="en-US" sz="2400" dirty="0" smtClean="0"/>
              <a:t>for </a:t>
            </a:r>
            <a:r>
              <a:rPr lang="en-US" sz="2400" b="1" dirty="0" smtClean="0">
                <a:solidFill>
                  <a:srgbClr val="E19D39"/>
                </a:solidFill>
              </a:rPr>
              <a:t>all</a:t>
            </a:r>
            <a:r>
              <a:rPr lang="en-US" sz="2400" dirty="0" smtClean="0"/>
              <a:t> children </a:t>
            </a:r>
            <a:r>
              <a:rPr lang="en-US" sz="2400" i="1" dirty="0" smtClean="0"/>
              <a:t>and</a:t>
            </a:r>
            <a:r>
              <a:rPr lang="en-US" sz="2400" dirty="0" smtClean="0"/>
              <a:t> promotes </a:t>
            </a:r>
            <a:r>
              <a:rPr lang="en-US" sz="2400" dirty="0"/>
              <a:t>identification of developmental delays or disabilities at the youngest age possible.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8799" y="3301293"/>
            <a:ext cx="3440661" cy="315850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43375" y="2795300"/>
            <a:ext cx="735235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E19D39"/>
                </a:solidFill>
              </a:rPr>
              <a:t>Five components </a:t>
            </a:r>
            <a:r>
              <a:rPr lang="en-US" sz="2200" dirty="0"/>
              <a:t>each articulate an active approach to support family’s priorities, celebrate progress, and enable conditions for early identification:</a:t>
            </a:r>
          </a:p>
        </p:txBody>
      </p:sp>
    </p:spTree>
    <p:extLst>
      <p:ext uri="{BB962C8B-B14F-4D97-AF65-F5344CB8AC3E}">
        <p14:creationId xmlns:p14="http://schemas.microsoft.com/office/powerpoint/2010/main" val="290584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2262-9B0A-E64D-B1C3-707FD47A221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94735" y="1989086"/>
            <a:ext cx="11189111" cy="2258449"/>
          </a:xfrm>
        </p:spPr>
        <p:txBody>
          <a:bodyPr>
            <a:noAutofit/>
          </a:bodyPr>
          <a:lstStyle/>
          <a:p>
            <a:r>
              <a:rPr lang="en-US" sz="4600" dirty="0" smtClean="0"/>
              <a:t>Family-Engaged Developmental Monitoring: </a:t>
            </a:r>
            <a:endParaRPr lang="en-US" sz="4600" dirty="0"/>
          </a:p>
          <a:p>
            <a:endParaRPr lang="en-US" sz="500" dirty="0" smtClean="0"/>
          </a:p>
          <a:p>
            <a:r>
              <a:rPr lang="en-US" sz="4600" dirty="0" smtClean="0"/>
              <a:t>A Key Component of </a:t>
            </a:r>
            <a:r>
              <a:rPr lang="en-US" sz="4600" dirty="0"/>
              <a:t>A Framework for Children’s Healthy Development &amp; Family Well-Being </a:t>
            </a:r>
          </a:p>
        </p:txBody>
      </p:sp>
    </p:spTree>
    <p:extLst>
      <p:ext uri="{BB962C8B-B14F-4D97-AF65-F5344CB8AC3E}">
        <p14:creationId xmlns:p14="http://schemas.microsoft.com/office/powerpoint/2010/main" val="130957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86DB0-F449-4E95-C55B-8593DC6F9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806" y="1064728"/>
            <a:ext cx="11946194" cy="491864"/>
          </a:xfrm>
        </p:spPr>
        <p:txBody>
          <a:bodyPr/>
          <a:lstStyle/>
          <a:p>
            <a:pPr algn="ctr"/>
            <a:r>
              <a:rPr lang="en-US" sz="4400" dirty="0" smtClean="0"/>
              <a:t>Family-Engaged Developmental Monitoring (FEDM)</a:t>
            </a:r>
            <a:endParaRPr lang="en-US" sz="3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2C9300-3D69-FD90-E496-4918F6DC7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2262-9B0A-E64D-B1C3-707FD47A2213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01E3E7C-1B71-D08F-57B1-D417F69D2C17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926900824"/>
              </p:ext>
            </p:extLst>
          </p:nvPr>
        </p:nvGraphicFramePr>
        <p:xfrm>
          <a:off x="837374" y="3509085"/>
          <a:ext cx="10509250" cy="2586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23634" y="2877643"/>
            <a:ext cx="6935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D86036"/>
                </a:solidFill>
              </a:rPr>
              <a:t>Three </a:t>
            </a:r>
            <a:r>
              <a:rPr lang="en-US" sz="3200" b="1" dirty="0">
                <a:solidFill>
                  <a:srgbClr val="D86036"/>
                </a:solidFill>
              </a:rPr>
              <a:t>E</a:t>
            </a:r>
            <a:r>
              <a:rPr lang="en-US" sz="3200" b="1" dirty="0" smtClean="0">
                <a:solidFill>
                  <a:srgbClr val="D86036"/>
                </a:solidFill>
              </a:rPr>
              <a:t>ssential </a:t>
            </a:r>
            <a:r>
              <a:rPr lang="en-US" sz="3200" b="1" dirty="0">
                <a:solidFill>
                  <a:srgbClr val="D86036"/>
                </a:solidFill>
              </a:rPr>
              <a:t>A</a:t>
            </a:r>
            <a:r>
              <a:rPr lang="en-US" sz="3200" b="1" dirty="0" smtClean="0">
                <a:solidFill>
                  <a:srgbClr val="D86036"/>
                </a:solidFill>
              </a:rPr>
              <a:t>ttributes</a:t>
            </a:r>
          </a:p>
        </p:txBody>
      </p:sp>
      <p:sp>
        <p:nvSpPr>
          <p:cNvPr id="6" name="Rectangle 5"/>
          <p:cNvSpPr/>
          <p:nvPr/>
        </p:nvSpPr>
        <p:spPr>
          <a:xfrm>
            <a:off x="550606" y="1825857"/>
            <a:ext cx="1149070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dirty="0" smtClean="0"/>
              <a:t>An intentional </a:t>
            </a:r>
            <a:r>
              <a:rPr lang="en-US" sz="2300" dirty="0"/>
              <a:t>partnership of families and providers combining their knowledge to recognize </a:t>
            </a:r>
            <a:r>
              <a:rPr lang="en-US" sz="2300" dirty="0" smtClean="0"/>
              <a:t>a child’s </a:t>
            </a:r>
            <a:r>
              <a:rPr lang="en-US" sz="2300" dirty="0"/>
              <a:t>developmental milestones and identify opportunities for support and </a:t>
            </a:r>
            <a:r>
              <a:rPr lang="en-US" sz="2300" dirty="0" smtClean="0"/>
              <a:t>education.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397885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2262-9B0A-E64D-B1C3-707FD47A2213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7"/>
          <a:stretch/>
        </p:blipFill>
        <p:spPr>
          <a:xfrm>
            <a:off x="3104018" y="12858"/>
            <a:ext cx="6448545" cy="684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48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ustom 1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MG National Slide Deck Template_June2022" id="{C645A2E7-95C3-4764-96FA-F14F78CD2644}" vid="{08F03D1D-2ABF-4F77-A6E8-E6289677BBDE}"/>
    </a:ext>
  </a:extLst>
</a:theme>
</file>

<file path=ppt/theme/theme2.xml><?xml version="1.0" encoding="utf-8"?>
<a:theme xmlns:a="http://schemas.openxmlformats.org/drawingml/2006/main" name="2_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ustom 1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MG National Slide Deck Template_June2022" id="{C645A2E7-95C3-4764-96FA-F14F78CD2644}" vid="{08F03D1D-2ABF-4F77-A6E8-E6289677BBDE}"/>
    </a:ext>
  </a:extLst>
</a:theme>
</file>

<file path=ppt/theme/theme3.xml><?xml version="1.0" encoding="utf-8"?>
<a:theme xmlns:a="http://schemas.openxmlformats.org/drawingml/2006/main" name="1_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ustom 1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HMG National Slide Deck Template_June2022</Template>
  <TotalTime>36405</TotalTime>
  <Words>1887</Words>
  <Application>Microsoft Office PowerPoint</Application>
  <PresentationFormat>Widescreen</PresentationFormat>
  <Paragraphs>179</Paragraphs>
  <Slides>25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Calibri</vt:lpstr>
      <vt:lpstr>Calibri Light</vt:lpstr>
      <vt:lpstr>Lato</vt:lpstr>
      <vt:lpstr>Lato Regular</vt:lpstr>
      <vt:lpstr>Open Sans</vt:lpstr>
      <vt:lpstr>PT Serif</vt:lpstr>
      <vt:lpstr>Office Theme</vt:lpstr>
      <vt:lpstr>2_Office Theme</vt:lpstr>
      <vt:lpstr>1_Office Theme</vt:lpstr>
      <vt:lpstr>Title</vt:lpstr>
      <vt:lpstr>PowerPoint Presentation</vt:lpstr>
      <vt:lpstr>Terminology</vt:lpstr>
      <vt:lpstr>The Evolution of Early Identification</vt:lpstr>
      <vt:lpstr>Early Identification Process</vt:lpstr>
      <vt:lpstr>A Framework for Children’s Healthy Development &amp; Family Well-Being </vt:lpstr>
      <vt:lpstr>PowerPoint Presentation</vt:lpstr>
      <vt:lpstr>Family-Engaged Developmental Monitoring (FEDM)</vt:lpstr>
      <vt:lpstr>PowerPoint Presentation</vt:lpstr>
      <vt:lpstr>Is FEDM Different Than Developmental Monitoring or Surveillance?</vt:lpstr>
      <vt:lpstr>FEDM:  Distinct from Developmental Promotion</vt:lpstr>
      <vt:lpstr>FEDM: Distinct from Screening</vt:lpstr>
      <vt:lpstr>FEDM: An Approach to Advancing Equity</vt:lpstr>
      <vt:lpstr>Am I Practicing FEDM?</vt:lpstr>
      <vt:lpstr>PowerPoint Presentation</vt:lpstr>
      <vt:lpstr>Families are regarded as the expert on their child’s development</vt:lpstr>
      <vt:lpstr>Information is compiled to inform a holistic approach to the child’s development  Depending upon your professional or programmatic scope, do you gather information about the child’s: </vt:lpstr>
      <vt:lpstr>Development is discussed over time</vt:lpstr>
      <vt:lpstr>PowerPoint Presentation</vt:lpstr>
      <vt:lpstr>PowerPoint Presentation</vt:lpstr>
      <vt:lpstr>Information is compiled to inform a holistic approach to the child’s development  </vt:lpstr>
      <vt:lpstr>Development is discussed over time</vt:lpstr>
      <vt:lpstr>Using “A Roadmap for Family-Engaged Developmental Monitoring”</vt:lpstr>
      <vt:lpstr>Questions and Discussion</vt:lpstr>
      <vt:lpstr>PowerPoint Presentation</vt:lpstr>
    </vt:vector>
  </TitlesOfParts>
  <Company>Connecticut Children's Medical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Passarelli, Melissa</dc:creator>
  <cp:lastModifiedBy>Reiss, Morgan</cp:lastModifiedBy>
  <cp:revision>52</cp:revision>
  <cp:lastPrinted>2019-04-12T14:56:32Z</cp:lastPrinted>
  <dcterms:created xsi:type="dcterms:W3CDTF">2022-10-03T18:24:27Z</dcterms:created>
  <dcterms:modified xsi:type="dcterms:W3CDTF">2023-11-22T19:58:43Z</dcterms:modified>
</cp:coreProperties>
</file>