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63" r:id="rId5"/>
    <p:sldId id="262" r:id="rId6"/>
    <p:sldId id="272" r:id="rId7"/>
    <p:sldId id="269" r:id="rId8"/>
    <p:sldId id="270" r:id="rId9"/>
    <p:sldId id="266" r:id="rId10"/>
    <p:sldId id="267" r:id="rId11"/>
    <p:sldId id="271" r:id="rId12"/>
    <p:sldId id="5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C560A-5307-45EC-916E-ADF4E2FE241D}" v="150" dt="2022-09-20T20:32:30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8.png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8.png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7F20A-C087-431E-A76C-C4724D18A1A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2CBA4D3-95E0-426A-A576-B691A2D32248}">
      <dgm:prSet/>
      <dgm:spPr/>
      <dgm:t>
        <a:bodyPr/>
        <a:lstStyle/>
        <a:p>
          <a:pPr>
            <a:defRPr b="1"/>
          </a:pPr>
          <a:r>
            <a:rPr lang="en-US" b="1"/>
            <a:t>Communication</a:t>
          </a:r>
          <a:endParaRPr lang="en-US"/>
        </a:p>
      </dgm:t>
    </dgm:pt>
    <dgm:pt modelId="{846F190A-18E2-4F80-ACAB-8FC0BE2693AC}" type="parTrans" cxnId="{470160A3-012E-4066-BB0A-83FE0C1DF569}">
      <dgm:prSet/>
      <dgm:spPr/>
      <dgm:t>
        <a:bodyPr/>
        <a:lstStyle/>
        <a:p>
          <a:endParaRPr lang="en-US"/>
        </a:p>
      </dgm:t>
    </dgm:pt>
    <dgm:pt modelId="{559F2646-E56D-46ED-8C3B-7E772EF20A05}" type="sibTrans" cxnId="{470160A3-012E-4066-BB0A-83FE0C1DF569}">
      <dgm:prSet/>
      <dgm:spPr/>
      <dgm:t>
        <a:bodyPr/>
        <a:lstStyle/>
        <a:p>
          <a:endParaRPr lang="en-US"/>
        </a:p>
      </dgm:t>
    </dgm:pt>
    <dgm:pt modelId="{23F91DEA-EAE0-48AB-A9BE-BB14A744A396}">
      <dgm:prSet/>
      <dgm:spPr/>
      <dgm:t>
        <a:bodyPr/>
        <a:lstStyle/>
        <a:p>
          <a:r>
            <a:rPr lang="en-US" dirty="0"/>
            <a:t>Maintaining communication with families we were currently serving </a:t>
          </a:r>
        </a:p>
      </dgm:t>
    </dgm:pt>
    <dgm:pt modelId="{EE3F2E4F-4797-40DC-BB4E-E9D129B679DE}" type="parTrans" cxnId="{D159916A-E2CF-4FCD-84A3-8D78ECC38338}">
      <dgm:prSet/>
      <dgm:spPr/>
      <dgm:t>
        <a:bodyPr/>
        <a:lstStyle/>
        <a:p>
          <a:endParaRPr lang="en-US"/>
        </a:p>
      </dgm:t>
    </dgm:pt>
    <dgm:pt modelId="{D023E88F-F3DC-4061-846F-F1DD4FCA49A9}" type="sibTrans" cxnId="{D159916A-E2CF-4FCD-84A3-8D78ECC38338}">
      <dgm:prSet/>
      <dgm:spPr/>
      <dgm:t>
        <a:bodyPr/>
        <a:lstStyle/>
        <a:p>
          <a:endParaRPr lang="en-US"/>
        </a:p>
      </dgm:t>
    </dgm:pt>
    <dgm:pt modelId="{B054316D-05F9-4891-8FC9-C83A1BE08F22}">
      <dgm:prSet/>
      <dgm:spPr/>
      <dgm:t>
        <a:bodyPr/>
        <a:lstStyle/>
        <a:p>
          <a:r>
            <a:rPr lang="en-US"/>
            <a:t>Ensuring our physician referrals and feedback maintained a timely response</a:t>
          </a:r>
        </a:p>
      </dgm:t>
    </dgm:pt>
    <dgm:pt modelId="{E6928867-4371-41AC-9FCF-FC5F7B51876B}" type="parTrans" cxnId="{4DE3BBE4-D411-4F34-A836-8252052AAB0E}">
      <dgm:prSet/>
      <dgm:spPr/>
      <dgm:t>
        <a:bodyPr/>
        <a:lstStyle/>
        <a:p>
          <a:endParaRPr lang="en-US"/>
        </a:p>
      </dgm:t>
    </dgm:pt>
    <dgm:pt modelId="{FE3B85E5-5673-410F-AC18-25FB305ABAFC}" type="sibTrans" cxnId="{4DE3BBE4-D411-4F34-A836-8252052AAB0E}">
      <dgm:prSet/>
      <dgm:spPr/>
      <dgm:t>
        <a:bodyPr/>
        <a:lstStyle/>
        <a:p>
          <a:endParaRPr lang="en-US"/>
        </a:p>
      </dgm:t>
    </dgm:pt>
    <dgm:pt modelId="{CB970C58-0EFD-44D3-B4C9-A4948C584C66}">
      <dgm:prSet/>
      <dgm:spPr/>
      <dgm:t>
        <a:bodyPr/>
        <a:lstStyle/>
        <a:p>
          <a:r>
            <a:rPr lang="en-US"/>
            <a:t>Leveraged programs within the centralized access point, to receive referrals </a:t>
          </a:r>
        </a:p>
      </dgm:t>
    </dgm:pt>
    <dgm:pt modelId="{6581DCD2-39B5-4FBF-9EEE-87637651E2FE}" type="parTrans" cxnId="{C31AE4AA-8A7B-4DD9-A978-B47B054F8D68}">
      <dgm:prSet/>
      <dgm:spPr/>
      <dgm:t>
        <a:bodyPr/>
        <a:lstStyle/>
        <a:p>
          <a:endParaRPr lang="en-US"/>
        </a:p>
      </dgm:t>
    </dgm:pt>
    <dgm:pt modelId="{ABE69AD8-AA32-4329-89C9-D281E2C86C4A}" type="sibTrans" cxnId="{C31AE4AA-8A7B-4DD9-A978-B47B054F8D68}">
      <dgm:prSet/>
      <dgm:spPr/>
      <dgm:t>
        <a:bodyPr/>
        <a:lstStyle/>
        <a:p>
          <a:endParaRPr lang="en-US"/>
        </a:p>
      </dgm:t>
    </dgm:pt>
    <dgm:pt modelId="{2016DECD-6FEA-4851-8BC8-BBA47269935F}">
      <dgm:prSet/>
      <dgm:spPr/>
      <dgm:t>
        <a:bodyPr/>
        <a:lstStyle/>
        <a:p>
          <a:pPr>
            <a:defRPr b="1"/>
          </a:pPr>
          <a:r>
            <a:rPr lang="en-US" b="1"/>
            <a:t>Technology</a:t>
          </a:r>
          <a:endParaRPr lang="en-US"/>
        </a:p>
      </dgm:t>
    </dgm:pt>
    <dgm:pt modelId="{8DEFE2DA-35D8-4250-8955-FE5ABD19310E}" type="parTrans" cxnId="{63053729-C050-4E1C-8B09-B8F1E0B7FF70}">
      <dgm:prSet/>
      <dgm:spPr/>
      <dgm:t>
        <a:bodyPr/>
        <a:lstStyle/>
        <a:p>
          <a:endParaRPr lang="en-US"/>
        </a:p>
      </dgm:t>
    </dgm:pt>
    <dgm:pt modelId="{FCF14867-B87F-4F64-B555-39EB449184C3}" type="sibTrans" cxnId="{63053729-C050-4E1C-8B09-B8F1E0B7FF70}">
      <dgm:prSet/>
      <dgm:spPr/>
      <dgm:t>
        <a:bodyPr/>
        <a:lstStyle/>
        <a:p>
          <a:endParaRPr lang="en-US"/>
        </a:p>
      </dgm:t>
    </dgm:pt>
    <dgm:pt modelId="{A8F75378-CD99-4EB6-ADBC-52A1605A76A0}">
      <dgm:prSet custT="1"/>
      <dgm:spPr/>
      <dgm:t>
        <a:bodyPr/>
        <a:lstStyle/>
        <a:p>
          <a:r>
            <a:rPr lang="en-US" sz="2000" dirty="0"/>
            <a:t>Call center software and a web-based database , provided access to care coordinate from a remote space</a:t>
          </a:r>
        </a:p>
      </dgm:t>
    </dgm:pt>
    <dgm:pt modelId="{7CFC506C-1C0C-44F1-B723-6C6904D37C93}" type="parTrans" cxnId="{7028C419-092A-4DD9-80BC-6824743833B2}">
      <dgm:prSet/>
      <dgm:spPr/>
      <dgm:t>
        <a:bodyPr/>
        <a:lstStyle/>
        <a:p>
          <a:endParaRPr lang="en-US"/>
        </a:p>
      </dgm:t>
    </dgm:pt>
    <dgm:pt modelId="{1622CCCB-621F-4163-BA8F-6EC7969FF63C}" type="sibTrans" cxnId="{7028C419-092A-4DD9-80BC-6824743833B2}">
      <dgm:prSet/>
      <dgm:spPr/>
      <dgm:t>
        <a:bodyPr/>
        <a:lstStyle/>
        <a:p>
          <a:endParaRPr lang="en-US"/>
        </a:p>
      </dgm:t>
    </dgm:pt>
    <dgm:pt modelId="{D9B2CA47-23A2-4C45-9ED0-A21697732371}">
      <dgm:prSet/>
      <dgm:spPr/>
      <dgm:t>
        <a:bodyPr/>
        <a:lstStyle/>
        <a:p>
          <a:pPr>
            <a:defRPr b="1"/>
          </a:pPr>
          <a:r>
            <a:rPr lang="en-US" b="1"/>
            <a:t>Processes</a:t>
          </a:r>
          <a:endParaRPr lang="en-US"/>
        </a:p>
      </dgm:t>
    </dgm:pt>
    <dgm:pt modelId="{E77D824C-20CE-4433-8BA6-A30D8E4A5698}" type="parTrans" cxnId="{EEE3861B-E961-4161-90BB-DD220F7910EB}">
      <dgm:prSet/>
      <dgm:spPr/>
      <dgm:t>
        <a:bodyPr/>
        <a:lstStyle/>
        <a:p>
          <a:endParaRPr lang="en-US"/>
        </a:p>
      </dgm:t>
    </dgm:pt>
    <dgm:pt modelId="{EE59BCF9-DFFE-4F5E-AEE3-FFEC4E7952CC}" type="sibTrans" cxnId="{EEE3861B-E961-4161-90BB-DD220F7910EB}">
      <dgm:prSet/>
      <dgm:spPr/>
      <dgm:t>
        <a:bodyPr/>
        <a:lstStyle/>
        <a:p>
          <a:endParaRPr lang="en-US"/>
        </a:p>
      </dgm:t>
    </dgm:pt>
    <dgm:pt modelId="{EFA7866F-9D43-49DF-BA87-4DBB9D6CA15D}">
      <dgm:prSet/>
      <dgm:spPr/>
      <dgm:t>
        <a:bodyPr/>
        <a:lstStyle/>
        <a:p>
          <a:r>
            <a:rPr lang="en-US"/>
            <a:t>Revising standard operating procedures to accommodate remote work</a:t>
          </a:r>
        </a:p>
      </dgm:t>
    </dgm:pt>
    <dgm:pt modelId="{225A86A7-A822-49F8-8807-81B46243D249}" type="parTrans" cxnId="{76FC5EB7-F113-4CD0-8702-88B436876091}">
      <dgm:prSet/>
      <dgm:spPr/>
      <dgm:t>
        <a:bodyPr/>
        <a:lstStyle/>
        <a:p>
          <a:endParaRPr lang="en-US"/>
        </a:p>
      </dgm:t>
    </dgm:pt>
    <dgm:pt modelId="{66A5A2B1-E428-4FFC-BFC1-C9A25EA2078E}" type="sibTrans" cxnId="{76FC5EB7-F113-4CD0-8702-88B436876091}">
      <dgm:prSet/>
      <dgm:spPr/>
      <dgm:t>
        <a:bodyPr/>
        <a:lstStyle/>
        <a:p>
          <a:endParaRPr lang="en-US"/>
        </a:p>
      </dgm:t>
    </dgm:pt>
    <dgm:pt modelId="{809D9711-6A1B-425C-8C2B-E661DD8998E6}">
      <dgm:prSet/>
      <dgm:spPr/>
      <dgm:t>
        <a:bodyPr/>
        <a:lstStyle/>
        <a:p>
          <a:r>
            <a:rPr lang="en-US" dirty="0"/>
            <a:t>Creating new processes to sustain remote work</a:t>
          </a:r>
        </a:p>
      </dgm:t>
    </dgm:pt>
    <dgm:pt modelId="{9B9CC137-A1BA-4D36-8BF5-60B8058F6F51}" type="parTrans" cxnId="{07AC66B3-0485-4129-BC5A-F14700B8284D}">
      <dgm:prSet/>
      <dgm:spPr/>
      <dgm:t>
        <a:bodyPr/>
        <a:lstStyle/>
        <a:p>
          <a:endParaRPr lang="en-US"/>
        </a:p>
      </dgm:t>
    </dgm:pt>
    <dgm:pt modelId="{97487DA5-7DF5-4EF7-B99B-4961352C3148}" type="sibTrans" cxnId="{07AC66B3-0485-4129-BC5A-F14700B8284D}">
      <dgm:prSet/>
      <dgm:spPr/>
      <dgm:t>
        <a:bodyPr/>
        <a:lstStyle/>
        <a:p>
          <a:endParaRPr lang="en-US"/>
        </a:p>
      </dgm:t>
    </dgm:pt>
    <dgm:pt modelId="{C19FF507-A1C4-41D9-8E87-D4D921F23085}" type="pres">
      <dgm:prSet presAssocID="{FE47F20A-C087-431E-A76C-C4724D18A1A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389D1-F546-487E-BFD9-46D22BACDEE1}" type="pres">
      <dgm:prSet presAssocID="{82CBA4D3-95E0-426A-A576-B691A2D32248}" presName="compNode" presStyleCnt="0"/>
      <dgm:spPr/>
    </dgm:pt>
    <dgm:pt modelId="{44EA775D-09CF-4375-9389-961EA2B757C7}" type="pres">
      <dgm:prSet presAssocID="{82CBA4D3-95E0-426A-A576-B691A2D32248}" presName="iconRect" presStyleLbl="node1" presStyleIdx="0" presStyleCnt="3" custLinFactX="131548" custLinFactNeighborX="200000" custLinFactNeighborY="74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log with solid fill"/>
        </a:ext>
      </dgm:extLst>
    </dgm:pt>
    <dgm:pt modelId="{7294B361-A345-463B-B0E0-58CA603D7B8E}" type="pres">
      <dgm:prSet presAssocID="{82CBA4D3-95E0-426A-A576-B691A2D32248}" presName="iconSpace" presStyleCnt="0"/>
      <dgm:spPr/>
    </dgm:pt>
    <dgm:pt modelId="{690E2955-BDA0-4EBF-AD8E-2349B8812710}" type="pres">
      <dgm:prSet presAssocID="{82CBA4D3-95E0-426A-A576-B691A2D3224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B49407-E6E4-4E2B-947C-A70890ECA6CA}" type="pres">
      <dgm:prSet presAssocID="{82CBA4D3-95E0-426A-A576-B691A2D32248}" presName="txSpace" presStyleCnt="0"/>
      <dgm:spPr/>
    </dgm:pt>
    <dgm:pt modelId="{6947AE41-FD6C-4A4B-A3B7-9570486514D7}" type="pres">
      <dgm:prSet presAssocID="{82CBA4D3-95E0-426A-A576-B691A2D32248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DF703ABC-FB15-4FA3-9B2D-CD445F3F3F59}" type="pres">
      <dgm:prSet presAssocID="{559F2646-E56D-46ED-8C3B-7E772EF20A05}" presName="sibTrans" presStyleCnt="0"/>
      <dgm:spPr/>
    </dgm:pt>
    <dgm:pt modelId="{4B0FCF31-5DD8-4ADA-AA6D-A5A51BB4B7C0}" type="pres">
      <dgm:prSet presAssocID="{2016DECD-6FEA-4851-8BC8-BBA47269935F}" presName="compNode" presStyleCnt="0"/>
      <dgm:spPr/>
    </dgm:pt>
    <dgm:pt modelId="{B877D866-4C08-4263-932F-9BE0EDF08316}" type="pres">
      <dgm:prSet presAssocID="{2016DECD-6FEA-4851-8BC8-BBA47269935F}" presName="iconRect" presStyleLbl="node1" presStyleIdx="1" presStyleCnt="3" custLinFactX="-142817" custLinFactNeighborX="-200000" custLinFactNeighborY="-47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7125E33-1B04-4A2C-B3DB-D1DCA646E98D}" type="pres">
      <dgm:prSet presAssocID="{2016DECD-6FEA-4851-8BC8-BBA47269935F}" presName="iconSpace" presStyleCnt="0"/>
      <dgm:spPr/>
    </dgm:pt>
    <dgm:pt modelId="{B03B0243-88C3-4A48-B75B-2CB262871DC3}" type="pres">
      <dgm:prSet presAssocID="{2016DECD-6FEA-4851-8BC8-BBA47269935F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55F23E7-D7E2-4DB6-AC47-4A72606A33BA}" type="pres">
      <dgm:prSet presAssocID="{2016DECD-6FEA-4851-8BC8-BBA47269935F}" presName="txSpace" presStyleCnt="0"/>
      <dgm:spPr/>
    </dgm:pt>
    <dgm:pt modelId="{051B36DD-5998-4475-A167-CE9A4B624BA8}" type="pres">
      <dgm:prSet presAssocID="{2016DECD-6FEA-4851-8BC8-BBA47269935F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A69FBF35-5FB4-414E-AD45-8B65C1DD4D7B}" type="pres">
      <dgm:prSet presAssocID="{FCF14867-B87F-4F64-B555-39EB449184C3}" presName="sibTrans" presStyleCnt="0"/>
      <dgm:spPr/>
    </dgm:pt>
    <dgm:pt modelId="{2CFE3E44-0B98-44EE-9713-0F7DBCDD05EF}" type="pres">
      <dgm:prSet presAssocID="{D9B2CA47-23A2-4C45-9ED0-A21697732371}" presName="compNode" presStyleCnt="0"/>
      <dgm:spPr/>
    </dgm:pt>
    <dgm:pt modelId="{EE61878E-7778-4B00-81A6-AAFB9A33E900}" type="pres">
      <dgm:prSet presAssocID="{D9B2CA47-23A2-4C45-9ED0-A216977323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BDA423B-6229-42FB-9572-7702525346A5}" type="pres">
      <dgm:prSet presAssocID="{D9B2CA47-23A2-4C45-9ED0-A21697732371}" presName="iconSpace" presStyleCnt="0"/>
      <dgm:spPr/>
    </dgm:pt>
    <dgm:pt modelId="{C52086B0-D3F4-4B28-AEAD-A87740AF8373}" type="pres">
      <dgm:prSet presAssocID="{D9B2CA47-23A2-4C45-9ED0-A21697732371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199BF4-3958-4DAD-A8A0-95B795AA9DCC}" type="pres">
      <dgm:prSet presAssocID="{D9B2CA47-23A2-4C45-9ED0-A21697732371}" presName="txSpace" presStyleCnt="0"/>
      <dgm:spPr/>
    </dgm:pt>
    <dgm:pt modelId="{B069D188-E852-446D-88E6-EF8AF417663A}" type="pres">
      <dgm:prSet presAssocID="{D9B2CA47-23A2-4C45-9ED0-A21697732371}" presName="desTx" presStyleLbl="revTx" presStyleIdx="5" presStyleCnt="6">
        <dgm:presLayoutVars/>
      </dgm:prSet>
      <dgm:spPr/>
      <dgm:t>
        <a:bodyPr/>
        <a:lstStyle/>
        <a:p>
          <a:endParaRPr lang="en-US"/>
        </a:p>
      </dgm:t>
    </dgm:pt>
  </dgm:ptLst>
  <dgm:cxnLst>
    <dgm:cxn modelId="{3F03C194-D2D8-4A21-871D-EDB8B72A918C}" type="presOf" srcId="{23F91DEA-EAE0-48AB-A9BE-BB14A744A396}" destId="{6947AE41-FD6C-4A4B-A3B7-9570486514D7}" srcOrd="0" destOrd="0" presId="urn:microsoft.com/office/officeart/2018/5/layout/CenteredIconLabelDescriptionList"/>
    <dgm:cxn modelId="{7DFC200F-A680-435F-BFBA-D69668998F20}" type="presOf" srcId="{B054316D-05F9-4891-8FC9-C83A1BE08F22}" destId="{6947AE41-FD6C-4A4B-A3B7-9570486514D7}" srcOrd="0" destOrd="1" presId="urn:microsoft.com/office/officeart/2018/5/layout/CenteredIconLabelDescriptionList"/>
    <dgm:cxn modelId="{D159916A-E2CF-4FCD-84A3-8D78ECC38338}" srcId="{82CBA4D3-95E0-426A-A576-B691A2D32248}" destId="{23F91DEA-EAE0-48AB-A9BE-BB14A744A396}" srcOrd="0" destOrd="0" parTransId="{EE3F2E4F-4797-40DC-BB4E-E9D129B679DE}" sibTransId="{D023E88F-F3DC-4061-846F-F1DD4FCA49A9}"/>
    <dgm:cxn modelId="{07AC66B3-0485-4129-BC5A-F14700B8284D}" srcId="{D9B2CA47-23A2-4C45-9ED0-A21697732371}" destId="{809D9711-6A1B-425C-8C2B-E661DD8998E6}" srcOrd="1" destOrd="0" parTransId="{9B9CC137-A1BA-4D36-8BF5-60B8058F6F51}" sibTransId="{97487DA5-7DF5-4EF7-B99B-4961352C3148}"/>
    <dgm:cxn modelId="{694A44D5-6678-49EA-83DF-A1C49899AD4D}" type="presOf" srcId="{EFA7866F-9D43-49DF-BA87-4DBB9D6CA15D}" destId="{B069D188-E852-446D-88E6-EF8AF417663A}" srcOrd="0" destOrd="0" presId="urn:microsoft.com/office/officeart/2018/5/layout/CenteredIconLabelDescriptionList"/>
    <dgm:cxn modelId="{45044E0C-16E2-492E-8055-D9DDBB9BD0FF}" type="presOf" srcId="{809D9711-6A1B-425C-8C2B-E661DD8998E6}" destId="{B069D188-E852-446D-88E6-EF8AF417663A}" srcOrd="0" destOrd="1" presId="urn:microsoft.com/office/officeart/2018/5/layout/CenteredIconLabelDescriptionList"/>
    <dgm:cxn modelId="{470160A3-012E-4066-BB0A-83FE0C1DF569}" srcId="{FE47F20A-C087-431E-A76C-C4724D18A1AB}" destId="{82CBA4D3-95E0-426A-A576-B691A2D32248}" srcOrd="0" destOrd="0" parTransId="{846F190A-18E2-4F80-ACAB-8FC0BE2693AC}" sibTransId="{559F2646-E56D-46ED-8C3B-7E772EF20A05}"/>
    <dgm:cxn modelId="{EEE3861B-E961-4161-90BB-DD220F7910EB}" srcId="{FE47F20A-C087-431E-A76C-C4724D18A1AB}" destId="{D9B2CA47-23A2-4C45-9ED0-A21697732371}" srcOrd="2" destOrd="0" parTransId="{E77D824C-20CE-4433-8BA6-A30D8E4A5698}" sibTransId="{EE59BCF9-DFFE-4F5E-AEE3-FFEC4E7952CC}"/>
    <dgm:cxn modelId="{7028C419-092A-4DD9-80BC-6824743833B2}" srcId="{2016DECD-6FEA-4851-8BC8-BBA47269935F}" destId="{A8F75378-CD99-4EB6-ADBC-52A1605A76A0}" srcOrd="0" destOrd="0" parTransId="{7CFC506C-1C0C-44F1-B723-6C6904D37C93}" sibTransId="{1622CCCB-621F-4163-BA8F-6EC7969FF63C}"/>
    <dgm:cxn modelId="{76FC5EB7-F113-4CD0-8702-88B436876091}" srcId="{D9B2CA47-23A2-4C45-9ED0-A21697732371}" destId="{EFA7866F-9D43-49DF-BA87-4DBB9D6CA15D}" srcOrd="0" destOrd="0" parTransId="{225A86A7-A822-49F8-8807-81B46243D249}" sibTransId="{66A5A2B1-E428-4FFC-BFC1-C9A25EA2078E}"/>
    <dgm:cxn modelId="{4DE3BBE4-D411-4F34-A836-8252052AAB0E}" srcId="{82CBA4D3-95E0-426A-A576-B691A2D32248}" destId="{B054316D-05F9-4891-8FC9-C83A1BE08F22}" srcOrd="1" destOrd="0" parTransId="{E6928867-4371-41AC-9FCF-FC5F7B51876B}" sibTransId="{FE3B85E5-5673-410F-AC18-25FB305ABAFC}"/>
    <dgm:cxn modelId="{63053729-C050-4E1C-8B09-B8F1E0B7FF70}" srcId="{FE47F20A-C087-431E-A76C-C4724D18A1AB}" destId="{2016DECD-6FEA-4851-8BC8-BBA47269935F}" srcOrd="1" destOrd="0" parTransId="{8DEFE2DA-35D8-4250-8955-FE5ABD19310E}" sibTransId="{FCF14867-B87F-4F64-B555-39EB449184C3}"/>
    <dgm:cxn modelId="{9B7AEFDA-6C34-4BA4-B012-4C68711C3DB4}" type="presOf" srcId="{D9B2CA47-23A2-4C45-9ED0-A21697732371}" destId="{C52086B0-D3F4-4B28-AEAD-A87740AF8373}" srcOrd="0" destOrd="0" presId="urn:microsoft.com/office/officeart/2018/5/layout/CenteredIconLabelDescriptionList"/>
    <dgm:cxn modelId="{C31AE4AA-8A7B-4DD9-A978-B47B054F8D68}" srcId="{82CBA4D3-95E0-426A-A576-B691A2D32248}" destId="{CB970C58-0EFD-44D3-B4C9-A4948C584C66}" srcOrd="2" destOrd="0" parTransId="{6581DCD2-39B5-4FBF-9EEE-87637651E2FE}" sibTransId="{ABE69AD8-AA32-4329-89C9-D281E2C86C4A}"/>
    <dgm:cxn modelId="{C0B32970-6657-44BA-8E11-ECB03FD74B67}" type="presOf" srcId="{A8F75378-CD99-4EB6-ADBC-52A1605A76A0}" destId="{051B36DD-5998-4475-A167-CE9A4B624BA8}" srcOrd="0" destOrd="0" presId="urn:microsoft.com/office/officeart/2018/5/layout/CenteredIconLabelDescriptionList"/>
    <dgm:cxn modelId="{84E351FD-9E6F-45D9-B85E-3407685845ED}" type="presOf" srcId="{82CBA4D3-95E0-426A-A576-B691A2D32248}" destId="{690E2955-BDA0-4EBF-AD8E-2349B8812710}" srcOrd="0" destOrd="0" presId="urn:microsoft.com/office/officeart/2018/5/layout/CenteredIconLabelDescriptionList"/>
    <dgm:cxn modelId="{AA6F448F-2EF7-467F-B56E-4AD622B34341}" type="presOf" srcId="{FE47F20A-C087-431E-A76C-C4724D18A1AB}" destId="{C19FF507-A1C4-41D9-8E87-D4D921F23085}" srcOrd="0" destOrd="0" presId="urn:microsoft.com/office/officeart/2018/5/layout/CenteredIconLabelDescriptionList"/>
    <dgm:cxn modelId="{A0A00BB9-441D-4F44-AAF2-AE02AD43ACD7}" type="presOf" srcId="{CB970C58-0EFD-44D3-B4C9-A4948C584C66}" destId="{6947AE41-FD6C-4A4B-A3B7-9570486514D7}" srcOrd="0" destOrd="2" presId="urn:microsoft.com/office/officeart/2018/5/layout/CenteredIconLabelDescriptionList"/>
    <dgm:cxn modelId="{A1867D60-1F33-4BBB-A652-74D5B1D9E0E4}" type="presOf" srcId="{2016DECD-6FEA-4851-8BC8-BBA47269935F}" destId="{B03B0243-88C3-4A48-B75B-2CB262871DC3}" srcOrd="0" destOrd="0" presId="urn:microsoft.com/office/officeart/2018/5/layout/CenteredIconLabelDescriptionList"/>
    <dgm:cxn modelId="{89B421F2-5BC6-4029-AEBB-4019D0F53023}" type="presParOf" srcId="{C19FF507-A1C4-41D9-8E87-D4D921F23085}" destId="{AAC389D1-F546-487E-BFD9-46D22BACDEE1}" srcOrd="0" destOrd="0" presId="urn:microsoft.com/office/officeart/2018/5/layout/CenteredIconLabelDescriptionList"/>
    <dgm:cxn modelId="{F18A4F53-ECE2-48AB-AF34-7E2000A055E7}" type="presParOf" srcId="{AAC389D1-F546-487E-BFD9-46D22BACDEE1}" destId="{44EA775D-09CF-4375-9389-961EA2B757C7}" srcOrd="0" destOrd="0" presId="urn:microsoft.com/office/officeart/2018/5/layout/CenteredIconLabelDescriptionList"/>
    <dgm:cxn modelId="{040F99E7-0452-47B6-9251-2ED0ADECA2C3}" type="presParOf" srcId="{AAC389D1-F546-487E-BFD9-46D22BACDEE1}" destId="{7294B361-A345-463B-B0E0-58CA603D7B8E}" srcOrd="1" destOrd="0" presId="urn:microsoft.com/office/officeart/2018/5/layout/CenteredIconLabelDescriptionList"/>
    <dgm:cxn modelId="{E1F4B5EC-909C-42BE-AFA6-9BFD69B6F311}" type="presParOf" srcId="{AAC389D1-F546-487E-BFD9-46D22BACDEE1}" destId="{690E2955-BDA0-4EBF-AD8E-2349B8812710}" srcOrd="2" destOrd="0" presId="urn:microsoft.com/office/officeart/2018/5/layout/CenteredIconLabelDescriptionList"/>
    <dgm:cxn modelId="{DB25EF76-3072-41AE-8305-A7287794EF06}" type="presParOf" srcId="{AAC389D1-F546-487E-BFD9-46D22BACDEE1}" destId="{47B49407-E6E4-4E2B-947C-A70890ECA6CA}" srcOrd="3" destOrd="0" presId="urn:microsoft.com/office/officeart/2018/5/layout/CenteredIconLabelDescriptionList"/>
    <dgm:cxn modelId="{7A80CD40-E925-40BB-AA4C-1640ACE69B42}" type="presParOf" srcId="{AAC389D1-F546-487E-BFD9-46D22BACDEE1}" destId="{6947AE41-FD6C-4A4B-A3B7-9570486514D7}" srcOrd="4" destOrd="0" presId="urn:microsoft.com/office/officeart/2018/5/layout/CenteredIconLabelDescriptionList"/>
    <dgm:cxn modelId="{8FB6E763-12D5-4FBD-955D-8743DAA0E5F4}" type="presParOf" srcId="{C19FF507-A1C4-41D9-8E87-D4D921F23085}" destId="{DF703ABC-FB15-4FA3-9B2D-CD445F3F3F59}" srcOrd="1" destOrd="0" presId="urn:microsoft.com/office/officeart/2018/5/layout/CenteredIconLabelDescriptionList"/>
    <dgm:cxn modelId="{47D68BAF-AE22-4B5D-BD86-BB532379FF62}" type="presParOf" srcId="{C19FF507-A1C4-41D9-8E87-D4D921F23085}" destId="{4B0FCF31-5DD8-4ADA-AA6D-A5A51BB4B7C0}" srcOrd="2" destOrd="0" presId="urn:microsoft.com/office/officeart/2018/5/layout/CenteredIconLabelDescriptionList"/>
    <dgm:cxn modelId="{4A23D789-1F91-4ECE-B3EB-18DAEBA9D7B2}" type="presParOf" srcId="{4B0FCF31-5DD8-4ADA-AA6D-A5A51BB4B7C0}" destId="{B877D866-4C08-4263-932F-9BE0EDF08316}" srcOrd="0" destOrd="0" presId="urn:microsoft.com/office/officeart/2018/5/layout/CenteredIconLabelDescriptionList"/>
    <dgm:cxn modelId="{E90BB7F6-2DFD-4B8A-9F2B-2C19D48AFA77}" type="presParOf" srcId="{4B0FCF31-5DD8-4ADA-AA6D-A5A51BB4B7C0}" destId="{77125E33-1B04-4A2C-B3DB-D1DCA646E98D}" srcOrd="1" destOrd="0" presId="urn:microsoft.com/office/officeart/2018/5/layout/CenteredIconLabelDescriptionList"/>
    <dgm:cxn modelId="{58F01B8E-CEED-423B-A846-2DF5422A68C2}" type="presParOf" srcId="{4B0FCF31-5DD8-4ADA-AA6D-A5A51BB4B7C0}" destId="{B03B0243-88C3-4A48-B75B-2CB262871DC3}" srcOrd="2" destOrd="0" presId="urn:microsoft.com/office/officeart/2018/5/layout/CenteredIconLabelDescriptionList"/>
    <dgm:cxn modelId="{5EFF4BB1-10A3-4319-8BB2-26C92C461755}" type="presParOf" srcId="{4B0FCF31-5DD8-4ADA-AA6D-A5A51BB4B7C0}" destId="{B55F23E7-D7E2-4DB6-AC47-4A72606A33BA}" srcOrd="3" destOrd="0" presId="urn:microsoft.com/office/officeart/2018/5/layout/CenteredIconLabelDescriptionList"/>
    <dgm:cxn modelId="{5ACBA643-248B-40C2-8608-8B3280CE8B63}" type="presParOf" srcId="{4B0FCF31-5DD8-4ADA-AA6D-A5A51BB4B7C0}" destId="{051B36DD-5998-4475-A167-CE9A4B624BA8}" srcOrd="4" destOrd="0" presId="urn:microsoft.com/office/officeart/2018/5/layout/CenteredIconLabelDescriptionList"/>
    <dgm:cxn modelId="{F774E3E9-3118-46BD-A9EF-09DB9374DB83}" type="presParOf" srcId="{C19FF507-A1C4-41D9-8E87-D4D921F23085}" destId="{A69FBF35-5FB4-414E-AD45-8B65C1DD4D7B}" srcOrd="3" destOrd="0" presId="urn:microsoft.com/office/officeart/2018/5/layout/CenteredIconLabelDescriptionList"/>
    <dgm:cxn modelId="{13EFABB0-85EA-429F-8EDA-2825DC3E87A0}" type="presParOf" srcId="{C19FF507-A1C4-41D9-8E87-D4D921F23085}" destId="{2CFE3E44-0B98-44EE-9713-0F7DBCDD05EF}" srcOrd="4" destOrd="0" presId="urn:microsoft.com/office/officeart/2018/5/layout/CenteredIconLabelDescriptionList"/>
    <dgm:cxn modelId="{54EE5744-291E-4A5B-BB33-30105A07FFD4}" type="presParOf" srcId="{2CFE3E44-0B98-44EE-9713-0F7DBCDD05EF}" destId="{EE61878E-7778-4B00-81A6-AAFB9A33E900}" srcOrd="0" destOrd="0" presId="urn:microsoft.com/office/officeart/2018/5/layout/CenteredIconLabelDescriptionList"/>
    <dgm:cxn modelId="{385AC9E0-5FE9-4B88-B227-A7ED1BE4E37F}" type="presParOf" srcId="{2CFE3E44-0B98-44EE-9713-0F7DBCDD05EF}" destId="{8BDA423B-6229-42FB-9572-7702525346A5}" srcOrd="1" destOrd="0" presId="urn:microsoft.com/office/officeart/2018/5/layout/CenteredIconLabelDescriptionList"/>
    <dgm:cxn modelId="{DBC74D0E-A958-402C-912D-31DB4EA176F5}" type="presParOf" srcId="{2CFE3E44-0B98-44EE-9713-0F7DBCDD05EF}" destId="{C52086B0-D3F4-4B28-AEAD-A87740AF8373}" srcOrd="2" destOrd="0" presId="urn:microsoft.com/office/officeart/2018/5/layout/CenteredIconLabelDescriptionList"/>
    <dgm:cxn modelId="{CFD3E693-7133-491B-A4FE-BE9C3AF53754}" type="presParOf" srcId="{2CFE3E44-0B98-44EE-9713-0F7DBCDD05EF}" destId="{67199BF4-3958-4DAD-A8A0-95B795AA9DCC}" srcOrd="3" destOrd="0" presId="urn:microsoft.com/office/officeart/2018/5/layout/CenteredIconLabelDescriptionList"/>
    <dgm:cxn modelId="{2923FBF8-DA9F-48F5-BE2A-CC89B9440196}" type="presParOf" srcId="{2CFE3E44-0B98-44EE-9713-0F7DBCDD05EF}" destId="{B069D188-E852-446D-88E6-EF8AF417663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D594C-DE8E-4D2E-9132-8B6C3EE33E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E72FF4-BC24-413A-978F-FE454CAF79BA}">
      <dgm:prSet/>
      <dgm:spPr/>
      <dgm:t>
        <a:bodyPr/>
        <a:lstStyle/>
        <a:p>
          <a:r>
            <a:rPr lang="en-US"/>
            <a:t>Apply new funding to improved training for staff and remote technology</a:t>
          </a:r>
        </a:p>
      </dgm:t>
    </dgm:pt>
    <dgm:pt modelId="{BABEBA7B-5E4E-4EFC-8A6D-11C1DDFB0104}" type="parTrans" cxnId="{199124BA-25F6-4E95-B1AB-93979C95256C}">
      <dgm:prSet/>
      <dgm:spPr/>
      <dgm:t>
        <a:bodyPr/>
        <a:lstStyle/>
        <a:p>
          <a:endParaRPr lang="en-US"/>
        </a:p>
      </dgm:t>
    </dgm:pt>
    <dgm:pt modelId="{8C4A27CC-CFCC-494C-8063-53017BC3C28A}" type="sibTrans" cxnId="{199124BA-25F6-4E95-B1AB-93979C95256C}">
      <dgm:prSet/>
      <dgm:spPr/>
      <dgm:t>
        <a:bodyPr/>
        <a:lstStyle/>
        <a:p>
          <a:endParaRPr lang="en-US"/>
        </a:p>
      </dgm:t>
    </dgm:pt>
    <dgm:pt modelId="{08D7403A-5870-48DD-8DB1-432BC4E6E238}">
      <dgm:prSet/>
      <dgm:spPr/>
      <dgm:t>
        <a:bodyPr/>
        <a:lstStyle/>
        <a:p>
          <a:r>
            <a:rPr lang="en-US"/>
            <a:t>Provide in-person developmental screenings at community events</a:t>
          </a:r>
        </a:p>
      </dgm:t>
    </dgm:pt>
    <dgm:pt modelId="{FEFE38B1-C9CA-471C-9953-64D6A9B63C12}" type="parTrans" cxnId="{8712C827-1CA2-44AD-9053-E383C43EE5BD}">
      <dgm:prSet/>
      <dgm:spPr/>
      <dgm:t>
        <a:bodyPr/>
        <a:lstStyle/>
        <a:p>
          <a:endParaRPr lang="en-US"/>
        </a:p>
      </dgm:t>
    </dgm:pt>
    <dgm:pt modelId="{DC62C940-59D3-40D3-9058-D92B53E92656}" type="sibTrans" cxnId="{8712C827-1CA2-44AD-9053-E383C43EE5BD}">
      <dgm:prSet/>
      <dgm:spPr/>
      <dgm:t>
        <a:bodyPr/>
        <a:lstStyle/>
        <a:p>
          <a:endParaRPr lang="en-US"/>
        </a:p>
      </dgm:t>
    </dgm:pt>
    <dgm:pt modelId="{9A674C68-2E92-43F0-903C-8D5F153951DB}">
      <dgm:prSet/>
      <dgm:spPr/>
      <dgm:t>
        <a:bodyPr/>
        <a:lstStyle/>
        <a:p>
          <a:r>
            <a:rPr lang="en-US"/>
            <a:t>Improve marketing materials and presence</a:t>
          </a:r>
        </a:p>
      </dgm:t>
    </dgm:pt>
    <dgm:pt modelId="{5BCA6075-A30C-4AF6-A1F3-618420B08E39}" type="parTrans" cxnId="{958E2CB0-152A-42D8-97E2-56C4BF171B3E}">
      <dgm:prSet/>
      <dgm:spPr/>
      <dgm:t>
        <a:bodyPr/>
        <a:lstStyle/>
        <a:p>
          <a:endParaRPr lang="en-US"/>
        </a:p>
      </dgm:t>
    </dgm:pt>
    <dgm:pt modelId="{1833D915-EBFB-4788-BF23-BCA698E4A782}" type="sibTrans" cxnId="{958E2CB0-152A-42D8-97E2-56C4BF171B3E}">
      <dgm:prSet/>
      <dgm:spPr/>
      <dgm:t>
        <a:bodyPr/>
        <a:lstStyle/>
        <a:p>
          <a:endParaRPr lang="en-US"/>
        </a:p>
      </dgm:t>
    </dgm:pt>
    <dgm:pt modelId="{F52AE8D7-3798-489B-B02C-1C6C05993188}">
      <dgm:prSet/>
      <dgm:spPr/>
      <dgm:t>
        <a:bodyPr/>
        <a:lstStyle/>
        <a:p>
          <a:r>
            <a:rPr lang="en-US" dirty="0"/>
            <a:t>Embed a developmental screening process for EC providers in new counties , to connect with HMG IN</a:t>
          </a:r>
        </a:p>
      </dgm:t>
    </dgm:pt>
    <dgm:pt modelId="{4619F3B3-49BA-4F2F-8C16-276EA8B448AC}" type="parTrans" cxnId="{E3425E8F-F26F-4591-B791-BF129331053A}">
      <dgm:prSet/>
      <dgm:spPr/>
      <dgm:t>
        <a:bodyPr/>
        <a:lstStyle/>
        <a:p>
          <a:endParaRPr lang="en-US"/>
        </a:p>
      </dgm:t>
    </dgm:pt>
    <dgm:pt modelId="{67BA4414-484C-4401-9A39-43E04458A6AF}" type="sibTrans" cxnId="{E3425E8F-F26F-4591-B791-BF129331053A}">
      <dgm:prSet/>
      <dgm:spPr/>
      <dgm:t>
        <a:bodyPr/>
        <a:lstStyle/>
        <a:p>
          <a:endParaRPr lang="en-US"/>
        </a:p>
      </dgm:t>
    </dgm:pt>
    <dgm:pt modelId="{C1E2DA63-8B7B-4074-8F08-6F8A0C91FED9}" type="pres">
      <dgm:prSet presAssocID="{8CCD594C-DE8E-4D2E-9132-8B6C3EE33EB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FFEE9-9D1C-418B-8682-5EB83AE41955}" type="pres">
      <dgm:prSet presAssocID="{5EE72FF4-BC24-413A-978F-FE454CAF79BA}" presName="compNode" presStyleCnt="0"/>
      <dgm:spPr/>
    </dgm:pt>
    <dgm:pt modelId="{2BF3C83D-50D7-4B6A-A63A-22C01ABA968C}" type="pres">
      <dgm:prSet presAssocID="{5EE72FF4-BC24-413A-978F-FE454CAF79BA}" presName="bgRect" presStyleLbl="bgShp" presStyleIdx="0" presStyleCnt="4"/>
      <dgm:spPr/>
    </dgm:pt>
    <dgm:pt modelId="{24166D5B-A33D-47A8-BB13-CF6667BE4D08}" type="pres">
      <dgm:prSet presAssocID="{5EE72FF4-BC24-413A-978F-FE454CAF79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B3FE074-7177-4E02-AC10-352D26D60D19}" type="pres">
      <dgm:prSet presAssocID="{5EE72FF4-BC24-413A-978F-FE454CAF79BA}" presName="spaceRect" presStyleCnt="0"/>
      <dgm:spPr/>
    </dgm:pt>
    <dgm:pt modelId="{2F802ADA-D08C-4984-ACF7-277B54B684AD}" type="pres">
      <dgm:prSet presAssocID="{5EE72FF4-BC24-413A-978F-FE454CAF79B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D6D6F0B-FA2A-4A7A-80D0-4BEA1B26B118}" type="pres">
      <dgm:prSet presAssocID="{8C4A27CC-CFCC-494C-8063-53017BC3C28A}" presName="sibTrans" presStyleCnt="0"/>
      <dgm:spPr/>
    </dgm:pt>
    <dgm:pt modelId="{15640095-BCB2-4582-99FA-B5CA2B2849AC}" type="pres">
      <dgm:prSet presAssocID="{08D7403A-5870-48DD-8DB1-432BC4E6E238}" presName="compNode" presStyleCnt="0"/>
      <dgm:spPr/>
    </dgm:pt>
    <dgm:pt modelId="{0DD6C302-54BA-430B-B4BB-FDB9B75A08C7}" type="pres">
      <dgm:prSet presAssocID="{08D7403A-5870-48DD-8DB1-432BC4E6E238}" presName="bgRect" presStyleLbl="bgShp" presStyleIdx="1" presStyleCnt="4"/>
      <dgm:spPr/>
    </dgm:pt>
    <dgm:pt modelId="{B4CDD37A-B9E9-423D-A626-2CD13F178152}" type="pres">
      <dgm:prSet presAssocID="{08D7403A-5870-48DD-8DB1-432BC4E6E2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 with two children with solid fill"/>
        </a:ext>
      </dgm:extLst>
    </dgm:pt>
    <dgm:pt modelId="{B4220472-C1E4-4709-9054-703242D6B152}" type="pres">
      <dgm:prSet presAssocID="{08D7403A-5870-48DD-8DB1-432BC4E6E238}" presName="spaceRect" presStyleCnt="0"/>
      <dgm:spPr/>
    </dgm:pt>
    <dgm:pt modelId="{27A94508-EB3C-47DF-A119-F4FF0114A30F}" type="pres">
      <dgm:prSet presAssocID="{08D7403A-5870-48DD-8DB1-432BC4E6E238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9FA4873-BF8F-46DD-86E8-EB18E2D287DC}" type="pres">
      <dgm:prSet presAssocID="{DC62C940-59D3-40D3-9058-D92B53E92656}" presName="sibTrans" presStyleCnt="0"/>
      <dgm:spPr/>
    </dgm:pt>
    <dgm:pt modelId="{527E0E73-E4BD-48E8-A517-0CD810E637F3}" type="pres">
      <dgm:prSet presAssocID="{9A674C68-2E92-43F0-903C-8D5F153951DB}" presName="compNode" presStyleCnt="0"/>
      <dgm:spPr/>
    </dgm:pt>
    <dgm:pt modelId="{42176861-D688-402E-B720-42897A728BB1}" type="pres">
      <dgm:prSet presAssocID="{9A674C68-2E92-43F0-903C-8D5F153951DB}" presName="bgRect" presStyleLbl="bgShp" presStyleIdx="2" presStyleCnt="4"/>
      <dgm:spPr/>
    </dgm:pt>
    <dgm:pt modelId="{671A78D6-C926-493A-9566-BB2C9E70D1B1}" type="pres">
      <dgm:prSet presAssocID="{9A674C68-2E92-43F0-903C-8D5F153951DB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2CECA5A-2D17-4764-BD49-07FD42E950FB}" type="pres">
      <dgm:prSet presAssocID="{9A674C68-2E92-43F0-903C-8D5F153951DB}" presName="spaceRect" presStyleCnt="0"/>
      <dgm:spPr/>
    </dgm:pt>
    <dgm:pt modelId="{6BFA6424-46B8-4490-BCB3-76854795E27B}" type="pres">
      <dgm:prSet presAssocID="{9A674C68-2E92-43F0-903C-8D5F153951D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5576FC-C0CE-4500-9BE6-781BFE53B3D5}" type="pres">
      <dgm:prSet presAssocID="{1833D915-EBFB-4788-BF23-BCA698E4A782}" presName="sibTrans" presStyleCnt="0"/>
      <dgm:spPr/>
    </dgm:pt>
    <dgm:pt modelId="{562BDA17-3477-4D05-B295-D4E64809C421}" type="pres">
      <dgm:prSet presAssocID="{F52AE8D7-3798-489B-B02C-1C6C05993188}" presName="compNode" presStyleCnt="0"/>
      <dgm:spPr/>
    </dgm:pt>
    <dgm:pt modelId="{1D70F247-1EEE-4FE8-8BC1-6039B43C7362}" type="pres">
      <dgm:prSet presAssocID="{F52AE8D7-3798-489B-B02C-1C6C05993188}" presName="bgRect" presStyleLbl="bgShp" presStyleIdx="3" presStyleCnt="4"/>
      <dgm:spPr/>
    </dgm:pt>
    <dgm:pt modelId="{DF1CCE28-C339-419F-B8C1-0E68930EDFD2}" type="pres">
      <dgm:prSet presAssocID="{F52AE8D7-3798-489B-B02C-1C6C0599318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ft Brain with solid fill"/>
        </a:ext>
      </dgm:extLst>
    </dgm:pt>
    <dgm:pt modelId="{42FC2C5E-234C-4EC3-9C8F-4412DA8F3B24}" type="pres">
      <dgm:prSet presAssocID="{F52AE8D7-3798-489B-B02C-1C6C05993188}" presName="spaceRect" presStyleCnt="0"/>
      <dgm:spPr/>
    </dgm:pt>
    <dgm:pt modelId="{2AEBBF81-7F66-406B-B32B-3AA51C5D7A30}" type="pres">
      <dgm:prSet presAssocID="{F52AE8D7-3798-489B-B02C-1C6C05993188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36F8690-02BC-4BED-9E5E-DD3538D5CEE4}" type="presOf" srcId="{5EE72FF4-BC24-413A-978F-FE454CAF79BA}" destId="{2F802ADA-D08C-4984-ACF7-277B54B684AD}" srcOrd="0" destOrd="0" presId="urn:microsoft.com/office/officeart/2018/2/layout/IconVerticalSolidList"/>
    <dgm:cxn modelId="{8712C827-1CA2-44AD-9053-E383C43EE5BD}" srcId="{8CCD594C-DE8E-4D2E-9132-8B6C3EE33EB0}" destId="{08D7403A-5870-48DD-8DB1-432BC4E6E238}" srcOrd="1" destOrd="0" parTransId="{FEFE38B1-C9CA-471C-9953-64D6A9B63C12}" sibTransId="{DC62C940-59D3-40D3-9058-D92B53E92656}"/>
    <dgm:cxn modelId="{893F6164-2FC8-4B97-9D3E-59307259A155}" type="presOf" srcId="{8CCD594C-DE8E-4D2E-9132-8B6C3EE33EB0}" destId="{C1E2DA63-8B7B-4074-8F08-6F8A0C91FED9}" srcOrd="0" destOrd="0" presId="urn:microsoft.com/office/officeart/2018/2/layout/IconVerticalSolidList"/>
    <dgm:cxn modelId="{45AB4291-097F-4E01-A682-65AF3C8458E3}" type="presOf" srcId="{9A674C68-2E92-43F0-903C-8D5F153951DB}" destId="{6BFA6424-46B8-4490-BCB3-76854795E27B}" srcOrd="0" destOrd="0" presId="urn:microsoft.com/office/officeart/2018/2/layout/IconVerticalSolidList"/>
    <dgm:cxn modelId="{199124BA-25F6-4E95-B1AB-93979C95256C}" srcId="{8CCD594C-DE8E-4D2E-9132-8B6C3EE33EB0}" destId="{5EE72FF4-BC24-413A-978F-FE454CAF79BA}" srcOrd="0" destOrd="0" parTransId="{BABEBA7B-5E4E-4EFC-8A6D-11C1DDFB0104}" sibTransId="{8C4A27CC-CFCC-494C-8063-53017BC3C28A}"/>
    <dgm:cxn modelId="{958E2CB0-152A-42D8-97E2-56C4BF171B3E}" srcId="{8CCD594C-DE8E-4D2E-9132-8B6C3EE33EB0}" destId="{9A674C68-2E92-43F0-903C-8D5F153951DB}" srcOrd="2" destOrd="0" parTransId="{5BCA6075-A30C-4AF6-A1F3-618420B08E39}" sibTransId="{1833D915-EBFB-4788-BF23-BCA698E4A782}"/>
    <dgm:cxn modelId="{8CFF1B89-FC24-415D-A7BD-2F8DE94E2EF3}" type="presOf" srcId="{F52AE8D7-3798-489B-B02C-1C6C05993188}" destId="{2AEBBF81-7F66-406B-B32B-3AA51C5D7A30}" srcOrd="0" destOrd="0" presId="urn:microsoft.com/office/officeart/2018/2/layout/IconVerticalSolidList"/>
    <dgm:cxn modelId="{C087E064-BC2C-40E0-AD93-1E3F9053D192}" type="presOf" srcId="{08D7403A-5870-48DD-8DB1-432BC4E6E238}" destId="{27A94508-EB3C-47DF-A119-F4FF0114A30F}" srcOrd="0" destOrd="0" presId="urn:microsoft.com/office/officeart/2018/2/layout/IconVerticalSolidList"/>
    <dgm:cxn modelId="{E3425E8F-F26F-4591-B791-BF129331053A}" srcId="{8CCD594C-DE8E-4D2E-9132-8B6C3EE33EB0}" destId="{F52AE8D7-3798-489B-B02C-1C6C05993188}" srcOrd="3" destOrd="0" parTransId="{4619F3B3-49BA-4F2F-8C16-276EA8B448AC}" sibTransId="{67BA4414-484C-4401-9A39-43E04458A6AF}"/>
    <dgm:cxn modelId="{F2D289CC-10B2-416E-8692-8F3A0C6B48A5}" type="presParOf" srcId="{C1E2DA63-8B7B-4074-8F08-6F8A0C91FED9}" destId="{449FFEE9-9D1C-418B-8682-5EB83AE41955}" srcOrd="0" destOrd="0" presId="urn:microsoft.com/office/officeart/2018/2/layout/IconVerticalSolidList"/>
    <dgm:cxn modelId="{FA31B5DA-D85C-4B8B-8521-AB7836B77C51}" type="presParOf" srcId="{449FFEE9-9D1C-418B-8682-5EB83AE41955}" destId="{2BF3C83D-50D7-4B6A-A63A-22C01ABA968C}" srcOrd="0" destOrd="0" presId="urn:microsoft.com/office/officeart/2018/2/layout/IconVerticalSolidList"/>
    <dgm:cxn modelId="{BDBE75EF-4BB7-44B2-AD5C-2E3E2389E32C}" type="presParOf" srcId="{449FFEE9-9D1C-418B-8682-5EB83AE41955}" destId="{24166D5B-A33D-47A8-BB13-CF6667BE4D08}" srcOrd="1" destOrd="0" presId="urn:microsoft.com/office/officeart/2018/2/layout/IconVerticalSolidList"/>
    <dgm:cxn modelId="{5D4E5300-2C7A-48A9-8034-736F68BB0C15}" type="presParOf" srcId="{449FFEE9-9D1C-418B-8682-5EB83AE41955}" destId="{CB3FE074-7177-4E02-AC10-352D26D60D19}" srcOrd="2" destOrd="0" presId="urn:microsoft.com/office/officeart/2018/2/layout/IconVerticalSolidList"/>
    <dgm:cxn modelId="{C636C473-A0FF-4594-938C-9EF9896337D8}" type="presParOf" srcId="{449FFEE9-9D1C-418B-8682-5EB83AE41955}" destId="{2F802ADA-D08C-4984-ACF7-277B54B684AD}" srcOrd="3" destOrd="0" presId="urn:microsoft.com/office/officeart/2018/2/layout/IconVerticalSolidList"/>
    <dgm:cxn modelId="{62DB905F-025C-44C7-BEA3-D585D1B0E50C}" type="presParOf" srcId="{C1E2DA63-8B7B-4074-8F08-6F8A0C91FED9}" destId="{0D6D6F0B-FA2A-4A7A-80D0-4BEA1B26B118}" srcOrd="1" destOrd="0" presId="urn:microsoft.com/office/officeart/2018/2/layout/IconVerticalSolidList"/>
    <dgm:cxn modelId="{7A154070-14BD-43B4-99C7-09849C410A4D}" type="presParOf" srcId="{C1E2DA63-8B7B-4074-8F08-6F8A0C91FED9}" destId="{15640095-BCB2-4582-99FA-B5CA2B2849AC}" srcOrd="2" destOrd="0" presId="urn:microsoft.com/office/officeart/2018/2/layout/IconVerticalSolidList"/>
    <dgm:cxn modelId="{4B8A5D07-026B-4C16-BADE-AFC10B07F286}" type="presParOf" srcId="{15640095-BCB2-4582-99FA-B5CA2B2849AC}" destId="{0DD6C302-54BA-430B-B4BB-FDB9B75A08C7}" srcOrd="0" destOrd="0" presId="urn:microsoft.com/office/officeart/2018/2/layout/IconVerticalSolidList"/>
    <dgm:cxn modelId="{9CDCC1D0-E774-4CAF-BACD-4826F673E45D}" type="presParOf" srcId="{15640095-BCB2-4582-99FA-B5CA2B2849AC}" destId="{B4CDD37A-B9E9-423D-A626-2CD13F178152}" srcOrd="1" destOrd="0" presId="urn:microsoft.com/office/officeart/2018/2/layout/IconVerticalSolidList"/>
    <dgm:cxn modelId="{18732017-BFF0-4220-BDEB-DAF849A52A27}" type="presParOf" srcId="{15640095-BCB2-4582-99FA-B5CA2B2849AC}" destId="{B4220472-C1E4-4709-9054-703242D6B152}" srcOrd="2" destOrd="0" presId="urn:microsoft.com/office/officeart/2018/2/layout/IconVerticalSolidList"/>
    <dgm:cxn modelId="{204AC544-D913-452B-9A8C-92E3C6D7A9B8}" type="presParOf" srcId="{15640095-BCB2-4582-99FA-B5CA2B2849AC}" destId="{27A94508-EB3C-47DF-A119-F4FF0114A30F}" srcOrd="3" destOrd="0" presId="urn:microsoft.com/office/officeart/2018/2/layout/IconVerticalSolidList"/>
    <dgm:cxn modelId="{480AA7A9-F291-4E65-B27B-4900712CED01}" type="presParOf" srcId="{C1E2DA63-8B7B-4074-8F08-6F8A0C91FED9}" destId="{C9FA4873-BF8F-46DD-86E8-EB18E2D287DC}" srcOrd="3" destOrd="0" presId="urn:microsoft.com/office/officeart/2018/2/layout/IconVerticalSolidList"/>
    <dgm:cxn modelId="{712C08DD-6579-45AE-BD0F-4B4CEDA60C7C}" type="presParOf" srcId="{C1E2DA63-8B7B-4074-8F08-6F8A0C91FED9}" destId="{527E0E73-E4BD-48E8-A517-0CD810E637F3}" srcOrd="4" destOrd="0" presId="urn:microsoft.com/office/officeart/2018/2/layout/IconVerticalSolidList"/>
    <dgm:cxn modelId="{665A15F7-825C-4C89-B9DF-B9F33627F4B5}" type="presParOf" srcId="{527E0E73-E4BD-48E8-A517-0CD810E637F3}" destId="{42176861-D688-402E-B720-42897A728BB1}" srcOrd="0" destOrd="0" presId="urn:microsoft.com/office/officeart/2018/2/layout/IconVerticalSolidList"/>
    <dgm:cxn modelId="{C78F2329-EDBE-4CC9-9411-18343616053D}" type="presParOf" srcId="{527E0E73-E4BD-48E8-A517-0CD810E637F3}" destId="{671A78D6-C926-493A-9566-BB2C9E70D1B1}" srcOrd="1" destOrd="0" presId="urn:microsoft.com/office/officeart/2018/2/layout/IconVerticalSolidList"/>
    <dgm:cxn modelId="{9E2B34B3-DBD2-4E78-8540-69FD036491D6}" type="presParOf" srcId="{527E0E73-E4BD-48E8-A517-0CD810E637F3}" destId="{B2CECA5A-2D17-4764-BD49-07FD42E950FB}" srcOrd="2" destOrd="0" presId="urn:microsoft.com/office/officeart/2018/2/layout/IconVerticalSolidList"/>
    <dgm:cxn modelId="{9AA24838-3630-4A43-B711-67A3E8C2DED6}" type="presParOf" srcId="{527E0E73-E4BD-48E8-A517-0CD810E637F3}" destId="{6BFA6424-46B8-4490-BCB3-76854795E27B}" srcOrd="3" destOrd="0" presId="urn:microsoft.com/office/officeart/2018/2/layout/IconVerticalSolidList"/>
    <dgm:cxn modelId="{628B7B10-87F0-409E-A019-BF8D88D12FA1}" type="presParOf" srcId="{C1E2DA63-8B7B-4074-8F08-6F8A0C91FED9}" destId="{4E5576FC-C0CE-4500-9BE6-781BFE53B3D5}" srcOrd="5" destOrd="0" presId="urn:microsoft.com/office/officeart/2018/2/layout/IconVerticalSolidList"/>
    <dgm:cxn modelId="{B9163BB5-E0A4-4732-8A37-64FF9ED37A68}" type="presParOf" srcId="{C1E2DA63-8B7B-4074-8F08-6F8A0C91FED9}" destId="{562BDA17-3477-4D05-B295-D4E64809C421}" srcOrd="6" destOrd="0" presId="urn:microsoft.com/office/officeart/2018/2/layout/IconVerticalSolidList"/>
    <dgm:cxn modelId="{96F517CD-615D-4DEF-B9F5-2F6A65189E88}" type="presParOf" srcId="{562BDA17-3477-4D05-B295-D4E64809C421}" destId="{1D70F247-1EEE-4FE8-8BC1-6039B43C7362}" srcOrd="0" destOrd="0" presId="urn:microsoft.com/office/officeart/2018/2/layout/IconVerticalSolidList"/>
    <dgm:cxn modelId="{1DD203E3-2645-46FD-9F14-A3BF8236625F}" type="presParOf" srcId="{562BDA17-3477-4D05-B295-D4E64809C421}" destId="{DF1CCE28-C339-419F-B8C1-0E68930EDFD2}" srcOrd="1" destOrd="0" presId="urn:microsoft.com/office/officeart/2018/2/layout/IconVerticalSolidList"/>
    <dgm:cxn modelId="{E8A63B6B-FEAB-4666-816D-A7C11179E98D}" type="presParOf" srcId="{562BDA17-3477-4D05-B295-D4E64809C421}" destId="{42FC2C5E-234C-4EC3-9C8F-4412DA8F3B24}" srcOrd="2" destOrd="0" presId="urn:microsoft.com/office/officeart/2018/2/layout/IconVerticalSolidList"/>
    <dgm:cxn modelId="{8878F8CE-ECDA-4BA7-891C-B08668D8987D}" type="presParOf" srcId="{562BDA17-3477-4D05-B295-D4E64809C421}" destId="{2AEBBF81-7F66-406B-B32B-3AA51C5D7A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A775D-09CF-4375-9389-961EA2B757C7}">
      <dsp:nvSpPr>
        <dsp:cNvPr id="0" name=""/>
        <dsp:cNvSpPr/>
      </dsp:nvSpPr>
      <dsp:spPr>
        <a:xfrm>
          <a:off x="4663330" y="103421"/>
          <a:ext cx="1097489" cy="1097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E2955-BDA0-4EBF-AD8E-2349B8812710}">
      <dsp:nvSpPr>
        <dsp:cNvPr id="0" name=""/>
        <dsp:cNvSpPr/>
      </dsp:nvSpPr>
      <dsp:spPr>
        <a:xfrm>
          <a:off x="5527" y="1287558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300" b="1" kern="1200"/>
            <a:t>Communication</a:t>
          </a:r>
          <a:endParaRPr lang="en-US" sz="3300" kern="1200"/>
        </a:p>
      </dsp:txBody>
      <dsp:txXfrm>
        <a:off x="5527" y="1287558"/>
        <a:ext cx="3135684" cy="470352"/>
      </dsp:txXfrm>
    </dsp:sp>
    <dsp:sp modelId="{6947AE41-FD6C-4A4B-A3B7-9570486514D7}">
      <dsp:nvSpPr>
        <dsp:cNvPr id="0" name=""/>
        <dsp:cNvSpPr/>
      </dsp:nvSpPr>
      <dsp:spPr>
        <a:xfrm>
          <a:off x="5527" y="1836001"/>
          <a:ext cx="3135684" cy="20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Maintaining communication with families we were currently serving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Ensuring our physician referrals and feedback maintained a timely response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Leveraged programs within the centralized access point, to receive referrals </a:t>
          </a:r>
        </a:p>
      </dsp:txBody>
      <dsp:txXfrm>
        <a:off x="5527" y="1836001"/>
        <a:ext cx="3135684" cy="2090700"/>
      </dsp:txXfrm>
    </dsp:sp>
    <dsp:sp modelId="{B877D866-4C08-4263-932F-9BE0EDF08316}">
      <dsp:nvSpPr>
        <dsp:cNvPr id="0" name=""/>
        <dsp:cNvSpPr/>
      </dsp:nvSpPr>
      <dsp:spPr>
        <a:xfrm>
          <a:off x="946673" y="0"/>
          <a:ext cx="1097489" cy="1097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B0243-88C3-4A48-B75B-2CB262871DC3}">
      <dsp:nvSpPr>
        <dsp:cNvPr id="0" name=""/>
        <dsp:cNvSpPr/>
      </dsp:nvSpPr>
      <dsp:spPr>
        <a:xfrm>
          <a:off x="3689957" y="1287558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300" b="1" kern="1200"/>
            <a:t>Technology</a:t>
          </a:r>
          <a:endParaRPr lang="en-US" sz="3300" kern="1200"/>
        </a:p>
      </dsp:txBody>
      <dsp:txXfrm>
        <a:off x="3689957" y="1287558"/>
        <a:ext cx="3135684" cy="470352"/>
      </dsp:txXfrm>
    </dsp:sp>
    <dsp:sp modelId="{051B36DD-5998-4475-A167-CE9A4B624BA8}">
      <dsp:nvSpPr>
        <dsp:cNvPr id="0" name=""/>
        <dsp:cNvSpPr/>
      </dsp:nvSpPr>
      <dsp:spPr>
        <a:xfrm>
          <a:off x="3689957" y="1836001"/>
          <a:ext cx="3135684" cy="20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Call center software and a web-based database , provided access to care coordinate from a remote space</a:t>
          </a:r>
        </a:p>
      </dsp:txBody>
      <dsp:txXfrm>
        <a:off x="3689957" y="1836001"/>
        <a:ext cx="3135684" cy="2090700"/>
      </dsp:txXfrm>
    </dsp:sp>
    <dsp:sp modelId="{EE61878E-7778-4B00-81A6-AAFB9A33E900}">
      <dsp:nvSpPr>
        <dsp:cNvPr id="0" name=""/>
        <dsp:cNvSpPr/>
      </dsp:nvSpPr>
      <dsp:spPr>
        <a:xfrm>
          <a:off x="8393484" y="22173"/>
          <a:ext cx="1097489" cy="1097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086B0-D3F4-4B28-AEAD-A87740AF8373}">
      <dsp:nvSpPr>
        <dsp:cNvPr id="0" name=""/>
        <dsp:cNvSpPr/>
      </dsp:nvSpPr>
      <dsp:spPr>
        <a:xfrm>
          <a:off x="7374387" y="1287558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300" b="1" kern="1200"/>
            <a:t>Processes</a:t>
          </a:r>
          <a:endParaRPr lang="en-US" sz="3300" kern="1200"/>
        </a:p>
      </dsp:txBody>
      <dsp:txXfrm>
        <a:off x="7374387" y="1287558"/>
        <a:ext cx="3135684" cy="470352"/>
      </dsp:txXfrm>
    </dsp:sp>
    <dsp:sp modelId="{B069D188-E852-446D-88E6-EF8AF417663A}">
      <dsp:nvSpPr>
        <dsp:cNvPr id="0" name=""/>
        <dsp:cNvSpPr/>
      </dsp:nvSpPr>
      <dsp:spPr>
        <a:xfrm>
          <a:off x="7374387" y="1836001"/>
          <a:ext cx="3135684" cy="20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Revising standard operating procedures to accommodate remote work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Creating new processes to sustain remote work</a:t>
          </a:r>
        </a:p>
      </dsp:txBody>
      <dsp:txXfrm>
        <a:off x="7374387" y="1836001"/>
        <a:ext cx="3135684" cy="2090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C83D-50D7-4B6A-A63A-22C01ABA968C}">
      <dsp:nvSpPr>
        <dsp:cNvPr id="0" name=""/>
        <dsp:cNvSpPr/>
      </dsp:nvSpPr>
      <dsp:spPr>
        <a:xfrm>
          <a:off x="0" y="2364"/>
          <a:ext cx="6117335" cy="1198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66D5B-A33D-47A8-BB13-CF6667BE4D08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02ADA-D08C-4984-ACF7-277B54B684AD}">
      <dsp:nvSpPr>
        <dsp:cNvPr id="0" name=""/>
        <dsp:cNvSpPr/>
      </dsp:nvSpPr>
      <dsp:spPr>
        <a:xfrm>
          <a:off x="1384050" y="236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Apply new funding to improved training for staff and remote technology</a:t>
          </a:r>
        </a:p>
      </dsp:txBody>
      <dsp:txXfrm>
        <a:off x="1384050" y="2364"/>
        <a:ext cx="4733285" cy="1198312"/>
      </dsp:txXfrm>
    </dsp:sp>
    <dsp:sp modelId="{0DD6C302-54BA-430B-B4BB-FDB9B75A08C7}">
      <dsp:nvSpPr>
        <dsp:cNvPr id="0" name=""/>
        <dsp:cNvSpPr/>
      </dsp:nvSpPr>
      <dsp:spPr>
        <a:xfrm>
          <a:off x="0" y="1500254"/>
          <a:ext cx="6117335" cy="1198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DD37A-B9E9-423D-A626-2CD13F178152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94508-EB3C-47DF-A119-F4FF0114A30F}">
      <dsp:nvSpPr>
        <dsp:cNvPr id="0" name=""/>
        <dsp:cNvSpPr/>
      </dsp:nvSpPr>
      <dsp:spPr>
        <a:xfrm>
          <a:off x="1384050" y="150025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Provide in-person developmental screenings at community events</a:t>
          </a:r>
        </a:p>
      </dsp:txBody>
      <dsp:txXfrm>
        <a:off x="1384050" y="1500254"/>
        <a:ext cx="4733285" cy="1198312"/>
      </dsp:txXfrm>
    </dsp:sp>
    <dsp:sp modelId="{42176861-D688-402E-B720-42897A728BB1}">
      <dsp:nvSpPr>
        <dsp:cNvPr id="0" name=""/>
        <dsp:cNvSpPr/>
      </dsp:nvSpPr>
      <dsp:spPr>
        <a:xfrm>
          <a:off x="0" y="2998145"/>
          <a:ext cx="6117335" cy="1198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A78D6-C926-493A-9566-BB2C9E70D1B1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A6424-46B8-4490-BCB3-76854795E27B}">
      <dsp:nvSpPr>
        <dsp:cNvPr id="0" name=""/>
        <dsp:cNvSpPr/>
      </dsp:nvSpPr>
      <dsp:spPr>
        <a:xfrm>
          <a:off x="1384050" y="299814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Improve marketing materials and presence</a:t>
          </a:r>
        </a:p>
      </dsp:txBody>
      <dsp:txXfrm>
        <a:off x="1384050" y="2998145"/>
        <a:ext cx="4733285" cy="1198312"/>
      </dsp:txXfrm>
    </dsp:sp>
    <dsp:sp modelId="{1D70F247-1EEE-4FE8-8BC1-6039B43C7362}">
      <dsp:nvSpPr>
        <dsp:cNvPr id="0" name=""/>
        <dsp:cNvSpPr/>
      </dsp:nvSpPr>
      <dsp:spPr>
        <a:xfrm>
          <a:off x="0" y="4496035"/>
          <a:ext cx="6117335" cy="1198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CE28-C339-419F-B8C1-0E68930EDFD2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BBF81-7F66-406B-B32B-3AA51C5D7A30}">
      <dsp:nvSpPr>
        <dsp:cNvPr id="0" name=""/>
        <dsp:cNvSpPr/>
      </dsp:nvSpPr>
      <dsp:spPr>
        <a:xfrm>
          <a:off x="1384050" y="449603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Embed a developmental screening process for EC providers in new counties , to connect with HMG IN</a:t>
          </a:r>
        </a:p>
      </dsp:txBody>
      <dsp:txXfrm>
        <a:off x="1384050" y="4496035"/>
        <a:ext cx="4733285" cy="119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5D73-2659-A710-08DE-D2EA9EC2D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22FD4-EA56-550E-A777-21419FDC6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017BD-1DF6-FEF6-8F1C-3DE59DF3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8682E-9EB5-27A9-8BD6-63ED1C09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F3078-C4DD-6674-9F60-EF960B30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27EA7-5FE3-1E97-B40A-0869355C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5F559-B8EC-441F-1F30-3F3E88354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D855A-5BF0-37E9-7ADA-C6D164C1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2C1F-4EE1-92CB-5462-8BBF58E4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A7AA-687A-CFAC-6AA6-A6938BF3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5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92F1E-7ED0-A9CD-9AC4-18735CDC7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803C5-1610-3491-84F7-BF3AAD9FA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505B7-3E56-A950-6817-AAAE6573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7C777-F00E-A9F4-7843-867D170E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35001-8356-CE0B-AA27-93FCE942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0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DB6C-C9EA-9A71-98DF-E9FDA416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46A4F-DDF5-4C7B-94A5-C7AF7128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B1CEA-2B5E-A211-C95E-94B57239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0617-12CD-25DA-7152-182EBB9F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2493A-65CB-3839-0CA5-85C75688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2CA1-6D90-F4B4-3093-5CCDAE91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B7926-49E8-495C-5764-AFC6F0C3E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EE81F-336E-7698-D963-169348AF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9FD4-66B7-B0F7-FA96-6D2F5E3E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9053D-4D2B-A014-0B0D-C4A38768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2C8A-E897-3449-15E4-FBA265DE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C721D-EA69-98A4-6655-A03DD5DEF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FB539-E699-33D4-39DF-08126A52F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F1D01-D5D8-5299-52F1-A3B8FC06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F245E-8090-E85E-1CAD-B4DFFD77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A4E0-6FED-24AB-844B-F6493884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8C6D-F4C7-3A9B-C640-073C55CA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833A0-9087-47ED-5B81-F0BBBFA1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4588D-79D6-DC20-B8BA-90D30E9BF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94D72-3AF7-F019-6A26-AB9D2DE91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02D0F-6E3E-C982-1E84-F949EADC1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CDB18-53DD-F727-7225-B8B47691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8D532F-2306-CBD9-BF51-E70F8046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20360-644F-D468-A39B-59D3A15C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E3CE-CCFB-A8B1-1AA9-6546A90B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32B-D57E-8ABA-9F92-A7315DB6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7A802-D351-E39E-A9DD-BB4394F2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6C489-9169-4B6A-202C-7104AC06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4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C7C54-DEB3-BD70-0969-DA9F1837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47425-E23D-2064-033A-C51CFC2A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1A1ED-43A4-D008-CC5A-0BBFA67F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6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2FBF-B5CC-F243-F1B3-0076898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74C2A-1E9E-E91A-52C1-72D2BCEF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A4BAB-DE69-5F93-0B80-C34CAFBCD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1B27A-984E-6A03-2457-E7DA6F6C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B1385-0E32-53C0-8EC0-24C98FD4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8A495-268F-BEA9-13FA-8CC4ABAA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0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4865-E665-26AD-9A3C-DA31169C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60CA0-7F90-0EAE-F83D-E582B8F2E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400AC-15E6-4DF7-FF08-F898C70C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B9366-0A7E-D656-7B75-1CCA3462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87C05-CAFC-371A-2594-60DC9C94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B4C11-BA28-3C8B-CABF-35483D25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98787-5F4B-CBCE-38E3-BB9DC807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B69EB-6FDE-B130-5687-99264447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31932-D8B6-C1AC-9DD7-BC257FB7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E1522-F0C5-4BD0-8019-E1A175945D0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C39E7-50EC-0B53-C870-90A573DAF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79E0-3108-C482-CD90-451C75D4A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5AC5-CC02-42D4-B929-C913AD20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Beverly@isdh.in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538F1E1-13DD-F45D-EBCE-615C06364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33" y="1122232"/>
            <a:ext cx="6590529" cy="2213635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87047-A66C-D18F-A740-9852BB4AE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600" kern="1200">
                <a:latin typeface="+mj-lt"/>
                <a:ea typeface="+mj-ea"/>
                <a:cs typeface="+mj-cs"/>
              </a:rPr>
              <a:t>Continuing Collaboration for Statewide Expansion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8091A-B3CE-57C4-D830-E24859FAAA29}"/>
              </a:ext>
            </a:extLst>
          </p:cNvPr>
          <p:cNvSpPr txBox="1"/>
          <p:nvPr/>
        </p:nvSpPr>
        <p:spPr>
          <a:xfrm>
            <a:off x="2263595" y="4672791"/>
            <a:ext cx="766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C7DA3-45E4-A668-21F2-B88795F2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/>
              <a:t>What will HMG IN do with these revived connections?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9BC7CB-D781-D062-F800-200C5DEB8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610173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51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6A203-1C12-0C3E-9D34-2FED13EC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Key Takeaways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2504-1F28-B6AE-7B38-4F983294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dirty="0"/>
              <a:t>Maintaining Partnerships</a:t>
            </a:r>
          </a:p>
          <a:p>
            <a:r>
              <a:rPr lang="en-US" dirty="0"/>
              <a:t>Leveraging Existing Resources</a:t>
            </a:r>
          </a:p>
          <a:p>
            <a:r>
              <a:rPr lang="en-US" dirty="0"/>
              <a:t>Adaptable Technology</a:t>
            </a:r>
          </a:p>
          <a:p>
            <a:r>
              <a:rPr lang="en-US" dirty="0"/>
              <a:t>Re-establishing Predetermined Goals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BC94B5F6-01C4-06D6-E05E-6B6DB386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21660-C122-42AA-956D-E2A90894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Questions?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8296D-55C3-4FFA-B52D-8063BA477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Stephanie Beverly</a:t>
            </a:r>
            <a:r>
              <a:rPr lang="en-US" sz="3200" dirty="0"/>
              <a:t>, Director of Community Engagement and Systems Building</a:t>
            </a:r>
          </a:p>
          <a:p>
            <a:r>
              <a:rPr lang="en-US" sz="3200" dirty="0"/>
              <a:t>Indiana Department of Health, Maternal and Child Health</a:t>
            </a:r>
          </a:p>
          <a:p>
            <a:r>
              <a:rPr lang="en-US" sz="3200" dirty="0">
                <a:hlinkClick r:id="rId2"/>
              </a:rPr>
              <a:t>SBeverly@isdh.in.gov</a:t>
            </a:r>
            <a:endParaRPr lang="en-US" sz="3200" dirty="0"/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C22A20D0-5A7E-4EE3-B5FB-E19D9E86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82" y="795487"/>
            <a:ext cx="4517858" cy="177702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BF9FE-038D-441A-84B0-D5CEE480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307" y="4156004"/>
            <a:ext cx="3614247" cy="18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20875-52F6-85E2-AB8C-B3685E5C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How did we get started? 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8FA8-8522-F3B3-BE95-28046745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b="1" dirty="0"/>
              <a:t>Indiana State Agency Collaboration</a:t>
            </a:r>
          </a:p>
          <a:p>
            <a:pPr lvl="1"/>
            <a:r>
              <a:rPr lang="en-US" sz="2800" dirty="0"/>
              <a:t>Indiana Department of Health and Department of Child Services</a:t>
            </a:r>
          </a:p>
          <a:p>
            <a:r>
              <a:rPr lang="en-US" b="1" dirty="0"/>
              <a:t>Funding</a:t>
            </a:r>
          </a:p>
          <a:p>
            <a:pPr lvl="1"/>
            <a:r>
              <a:rPr lang="en-US" sz="2800" dirty="0"/>
              <a:t>	MIECHV (DCS) –determined the 9 counties HMG IN were 	implemented in</a:t>
            </a:r>
          </a:p>
          <a:p>
            <a:pPr lvl="1"/>
            <a:r>
              <a:rPr lang="en-US" sz="2800" dirty="0"/>
              <a:t>	ECCS (IDOH)– allowed HMG IN to collaborate with our local community center and WIC clinic </a:t>
            </a:r>
          </a:p>
          <a:p>
            <a:r>
              <a:rPr lang="en-US" b="1" dirty="0"/>
              <a:t>Marketing and Outreach</a:t>
            </a:r>
          </a:p>
          <a:p>
            <a:pPr lvl="1"/>
            <a:r>
              <a:rPr lang="en-US" sz="2800" dirty="0"/>
              <a:t>CDC-Learn the Signs Act Early Collaboration 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6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3C1B4810-FE9C-C2C9-4C5C-0F1FC2A74A16}"/>
              </a:ext>
            </a:extLst>
          </p:cNvPr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r="-1" b="-1"/>
          <a:stretch/>
        </p:blipFill>
        <p:spPr bwMode="auto">
          <a:xfrm>
            <a:off x="7811073" y="134723"/>
            <a:ext cx="1809178" cy="1580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38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711F5-E3B4-872B-6F74-D74E4692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How did we serve our families pre-pandemic?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9EED971-4A62-E29D-61CB-4CCAFFAD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92196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Statewide</a:t>
            </a:r>
          </a:p>
          <a:p>
            <a:r>
              <a:rPr lang="en-US" sz="2200" dirty="0"/>
              <a:t>Community Outreach through-out the state</a:t>
            </a:r>
          </a:p>
          <a:p>
            <a:r>
              <a:rPr lang="en-US" sz="2200" dirty="0"/>
              <a:t>Roadshows to implementing counties 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Locally</a:t>
            </a:r>
          </a:p>
          <a:p>
            <a:r>
              <a:rPr lang="en-US" sz="2200" dirty="0"/>
              <a:t>Referrals from local WIC clinic </a:t>
            </a:r>
          </a:p>
          <a:p>
            <a:r>
              <a:rPr lang="en-US" sz="2200" dirty="0"/>
              <a:t>In-person Books, Balls &amp; Blocks events</a:t>
            </a:r>
          </a:p>
          <a:p>
            <a:r>
              <a:rPr lang="en-US" sz="2200" dirty="0"/>
              <a:t>Physician referrals via fax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dirty="0"/>
              <a:t>These in-person connections , resulted in referrals and follow-up care coordination with Help Me Grow Indiana families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2110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FFA68-EC9C-D029-94FA-31775883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did the pandemic effect how we served our families?</a:t>
            </a:r>
          </a:p>
        </p:txBody>
      </p:sp>
      <p:sp>
        <p:nvSpPr>
          <p:cNvPr id="1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E3BCB5-E38E-1C1A-C339-3B1B9FEA2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Local WIC clinic had to close = No referrals via Brooks ASQ API</a:t>
            </a:r>
          </a:p>
          <a:p>
            <a:r>
              <a:rPr lang="en-US" dirty="0"/>
              <a:t>Community outreach was put on hold = No statewide in-person connection to families or providers</a:t>
            </a:r>
          </a:p>
          <a:p>
            <a:r>
              <a:rPr lang="en-US" dirty="0"/>
              <a:t>Physician referrals were collected on a weekly basis instead of daily</a:t>
            </a:r>
          </a:p>
          <a:p>
            <a:r>
              <a:rPr lang="en-US" dirty="0"/>
              <a:t>Surveying new counties for expansion had to 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9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544C1-F535-BDF5-A385-5567289C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How did we continue connecting with families?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F4A850-07A1-CC56-5CDF-730F24CFC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37617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50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651F6-C5A1-D89C-0DE7-D8477D41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59" y="1760669"/>
            <a:ext cx="4171994" cy="32260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Reviving Our Impact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Diagram&#10;&#10;Description automatically generated">
            <a:extLst>
              <a:ext uri="{FF2B5EF4-FFF2-40B4-BE49-F238E27FC236}">
                <a16:creationId xmlns:a16="http://schemas.microsoft.com/office/drawing/2014/main" id="{7D7B52E4-A8A7-4713-35D6-3C0E409132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744"/>
          <a:stretch/>
        </p:blipFill>
        <p:spPr>
          <a:xfrm>
            <a:off x="6419768" y="557360"/>
            <a:ext cx="4050437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6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B13452-885F-F5EB-6E83-8BEF221C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43" y="987425"/>
            <a:ext cx="3932237" cy="1600200"/>
          </a:xfrm>
        </p:spPr>
        <p:txBody>
          <a:bodyPr/>
          <a:lstStyle/>
          <a:p>
            <a:pPr algn="ctr"/>
            <a:r>
              <a:rPr lang="en-US" b="1" dirty="0"/>
              <a:t>How did HMG Indiana revive our impact?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EF990-22AC-49F6-F6A4-556B500C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5" y="0"/>
            <a:ext cx="8008277" cy="6858000"/>
          </a:xfrm>
          <a:gradFill flip="none" rotWithShape="1">
            <a:gsLst>
              <a:gs pos="0">
                <a:schemeClr val="accent1">
                  <a:alpha val="25000"/>
                  <a:lumMod val="38000"/>
                  <a:lumOff val="6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lvl="2"/>
            <a:r>
              <a:rPr lang="en-US" sz="3600" dirty="0"/>
              <a:t>HMG-IN and CDC-LTSAE , created virtual roadshow to refresh existing HMG counties about developmental screening &amp; resources</a:t>
            </a:r>
          </a:p>
          <a:p>
            <a:pPr lvl="2"/>
            <a:r>
              <a:rPr lang="en-US" sz="3600" dirty="0"/>
              <a:t>Virtual roadshows have been extended to new counties </a:t>
            </a:r>
          </a:p>
          <a:p>
            <a:pPr lvl="2"/>
            <a:r>
              <a:rPr lang="en-US" sz="3600" dirty="0"/>
              <a:t>New connection with Spark Early Learning, to provide funding for HMG IN training and technology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FD121E-EFC5-BF1B-5578-B612EC498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State</a:t>
            </a:r>
          </a:p>
          <a:p>
            <a:pPr algn="ctr"/>
            <a:r>
              <a:rPr lang="en-US" sz="2000" u="sng" dirty="0"/>
              <a:t>Key Purpose</a:t>
            </a:r>
          </a:p>
          <a:p>
            <a:pPr algn="ctr"/>
            <a:r>
              <a:rPr lang="en-US" sz="3200" b="1" dirty="0"/>
              <a:t>Statewide Expansion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5DAC75-B3AA-4979-1601-C4FA483CD7F5}"/>
              </a:ext>
            </a:extLst>
          </p:cNvPr>
          <p:cNvCxnSpPr>
            <a:cxnSpLocks/>
          </p:cNvCxnSpPr>
          <p:nvPr/>
        </p:nvCxnSpPr>
        <p:spPr>
          <a:xfrm>
            <a:off x="1181100" y="2822575"/>
            <a:ext cx="3370352" cy="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91C54B-35E8-99EC-0AEC-7123A68B0781}"/>
              </a:ext>
            </a:extLst>
          </p:cNvPr>
          <p:cNvCxnSpPr/>
          <p:nvPr/>
        </p:nvCxnSpPr>
        <p:spPr>
          <a:xfrm>
            <a:off x="1058238" y="1181528"/>
            <a:ext cx="1428108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1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EF990-22AC-49F6-F6A4-556B500C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5" y="0"/>
            <a:ext cx="8008277" cy="6858000"/>
          </a:xfrm>
          <a:gradFill flip="none" rotWithShape="1">
            <a:gsLst>
              <a:gs pos="36000">
                <a:schemeClr val="bg1"/>
              </a:gs>
              <a:gs pos="21000">
                <a:schemeClr val="bg1"/>
              </a:gs>
              <a:gs pos="54000">
                <a:schemeClr val="accent4">
                  <a:lumMod val="20000"/>
                  <a:lumOff val="80000"/>
                </a:schemeClr>
              </a:gs>
              <a:gs pos="72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sz="4400" dirty="0"/>
          </a:p>
          <a:p>
            <a:pPr lvl="2"/>
            <a:r>
              <a:rPr lang="en-US" sz="4000" dirty="0"/>
              <a:t>Local WIC clinic has re-opened and ASQ’s </a:t>
            </a:r>
          </a:p>
          <a:p>
            <a:pPr lvl="2"/>
            <a:r>
              <a:rPr lang="en-US" sz="4000" dirty="0"/>
              <a:t>In-person Books, Balls and Blocks events </a:t>
            </a:r>
          </a:p>
          <a:p>
            <a:pPr lvl="2"/>
            <a:r>
              <a:rPr lang="en-US" sz="4000" dirty="0"/>
              <a:t>Physician referrals and feedback are maintained daily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B13452-885F-F5EB-6E83-8BEF221C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43" y="987425"/>
            <a:ext cx="3932237" cy="1600200"/>
          </a:xfrm>
        </p:spPr>
        <p:txBody>
          <a:bodyPr/>
          <a:lstStyle/>
          <a:p>
            <a:pPr algn="ctr"/>
            <a:r>
              <a:rPr lang="en-US" b="1" dirty="0"/>
              <a:t>How did HMG Indiana revive our impact?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FD121E-EFC5-BF1B-5578-B612EC498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Local</a:t>
            </a:r>
          </a:p>
          <a:p>
            <a:pPr algn="ctr"/>
            <a:r>
              <a:rPr lang="en-US" sz="1700" u="sng" dirty="0"/>
              <a:t>Key Purpose</a:t>
            </a:r>
          </a:p>
          <a:p>
            <a:pPr algn="ctr"/>
            <a:r>
              <a:rPr lang="en-US" sz="2400" dirty="0"/>
              <a:t>Re-establish successful connections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5DAC75-B3AA-4979-1601-C4FA483CD7F5}"/>
              </a:ext>
            </a:extLst>
          </p:cNvPr>
          <p:cNvCxnSpPr>
            <a:cxnSpLocks/>
          </p:cNvCxnSpPr>
          <p:nvPr/>
        </p:nvCxnSpPr>
        <p:spPr>
          <a:xfrm>
            <a:off x="1181100" y="2822575"/>
            <a:ext cx="3370352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91C54B-35E8-99EC-0AEC-7123A68B0781}"/>
              </a:ext>
            </a:extLst>
          </p:cNvPr>
          <p:cNvCxnSpPr/>
          <p:nvPr/>
        </p:nvCxnSpPr>
        <p:spPr>
          <a:xfrm>
            <a:off x="1058238" y="1181528"/>
            <a:ext cx="1428108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3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picture containing text, indoor, person, table&#10;&#10;Description automatically generated">
            <a:extLst>
              <a:ext uri="{FF2B5EF4-FFF2-40B4-BE49-F238E27FC236}">
                <a16:creationId xmlns:a16="http://schemas.microsoft.com/office/drawing/2014/main" id="{E3236B7B-A464-B6B0-33EE-F40E31165B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223" b="1"/>
          <a:stretch/>
        </p:blipFill>
        <p:spPr>
          <a:xfrm>
            <a:off x="4313555" y="111770"/>
            <a:ext cx="8298438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BD9A-7170-0754-3CAF-E5B81856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51" y="843534"/>
            <a:ext cx="3438144" cy="1463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How did HMG Indiana revive our impact?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97D47-48E3-185F-4803-EC2846C26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3" y="2718054"/>
            <a:ext cx="3942461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b="1" dirty="0"/>
              <a:t>In-person Community Outreach</a:t>
            </a:r>
          </a:p>
          <a:p>
            <a:pPr algn="ctr"/>
            <a:r>
              <a:rPr lang="en-US" sz="1700" u="sng" dirty="0"/>
              <a:t>Key Purpose</a:t>
            </a:r>
          </a:p>
          <a:p>
            <a:pPr algn="ctr"/>
            <a:r>
              <a:rPr lang="en-US" sz="2400" dirty="0"/>
              <a:t>Connect with families and providers through promotional items and brochures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563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12983</TotalTime>
  <Words>406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Continuing Collaboration for Statewide Expansion</vt:lpstr>
      <vt:lpstr>How did we get started? </vt:lpstr>
      <vt:lpstr>How did we serve our families pre-pandemic?</vt:lpstr>
      <vt:lpstr>How did the pandemic effect how we served our families?</vt:lpstr>
      <vt:lpstr>How did we continue connecting with families?</vt:lpstr>
      <vt:lpstr>Reviving Our Impact</vt:lpstr>
      <vt:lpstr>How did HMG Indiana revive our impact?</vt:lpstr>
      <vt:lpstr>How did HMG Indiana revive our impact?</vt:lpstr>
      <vt:lpstr>How did HMG Indiana revive our impact?</vt:lpstr>
      <vt:lpstr>What will HMG IN do with these revived connections?</vt:lpstr>
      <vt:lpstr>Key Takeaways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Collaboration for Statewide Expansion</dc:title>
  <dc:creator>Beverly, Stephanie</dc:creator>
  <cp:lastModifiedBy>Zucker, Sarah</cp:lastModifiedBy>
  <cp:revision>3</cp:revision>
  <dcterms:created xsi:type="dcterms:W3CDTF">2022-09-08T17:16:33Z</dcterms:created>
  <dcterms:modified xsi:type="dcterms:W3CDTF">2022-10-10T14:29:35Z</dcterms:modified>
</cp:coreProperties>
</file>