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34" r:id="rId3"/>
    <p:sldId id="347" r:id="rId4"/>
    <p:sldId id="333" r:id="rId5"/>
    <p:sldId id="336" r:id="rId6"/>
    <p:sldId id="335" r:id="rId7"/>
    <p:sldId id="345" r:id="rId8"/>
    <p:sldId id="346" r:id="rId9"/>
    <p:sldId id="332" r:id="rId10"/>
    <p:sldId id="339" r:id="rId11"/>
    <p:sldId id="340" r:id="rId12"/>
    <p:sldId id="341" r:id="rId13"/>
    <p:sldId id="342" r:id="rId14"/>
    <p:sldId id="343" r:id="rId15"/>
    <p:sldId id="344" r:id="rId1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0195"/>
  </p:normalViewPr>
  <p:slideViewPr>
    <p:cSldViewPr snapToGrid="0">
      <p:cViewPr varScale="1">
        <p:scale>
          <a:sx n="56" d="100"/>
          <a:sy n="56" d="100"/>
        </p:scale>
        <p:origin x="1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DB8A54-ED62-0550-7366-3C81851F033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B76219-297A-E388-3F6C-55515E328C91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BD689F3-6D54-1045-99EB-47B94924AD82}" type="datetime1">
              <a:rPr lang="en-US"/>
              <a:pPr lvl="0"/>
              <a:t>2/6/23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BB9BF88-8E58-CDDB-191A-E671F838C8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DCC8061-ECA2-6980-E86B-8EA209DBE538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0AF16-AAA2-3F91-9F2A-F2949EA51569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034E4A-3276-92AA-015E-A061A90201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CD3910A-5804-0C42-8F6E-CCD2419C8C2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9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C3B2CE-5284-528E-0E50-86A1CE397A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7F80A6-6C4A-F0C2-2BC9-8A5C77D989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ABD09-1B1D-C0EC-8492-334BA1FD27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2338BC0F-6C2D-CD43-81EF-11CB6FC9EF0B}" type="slidenum"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5AE6BF-929F-8E3B-8BE5-D6580734DA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4FAAB4-7F64-8453-B91E-9DFDCA12E1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0A08E-65F4-5F0A-9CE8-2D24BC785A1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3E0988CA-4186-274A-BF66-1E65E95EEE0A}" type="slidenum"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229DAA-64F7-E554-6863-15A96C3EFD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125BB6-A24E-3127-1ECB-4091EDB297D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0A6BA-628C-7A46-ED7E-841DEB6DF4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DBDD5F9-1E79-E64A-BBD7-C50FDC151708}" type="slidenum"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6FE4B4-588C-8088-1F77-A5A510745C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70D42D-79FD-0B12-958B-396C0FA46C8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DB39D-F572-7C44-BF8C-21A5CC318E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7C09AAC-3EC4-BA4B-900F-345F4BA8ED11}" type="slidenum"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F44235-9E1D-48EE-3A17-98B7C3C18C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A7DD70-1BBB-6825-0128-5BD2F87161B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569A2-67DC-1753-833A-C56D9E618C0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3F907532-3972-F94F-9B60-7E8679CDE69A}" type="slidenum"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1B72E9-D26A-B166-187F-66B6D9449F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CAD523-C7CB-CA4B-CAFA-13A1BC5D8F2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9E4A1-BA1C-1D5E-19DF-6F7EA328F8B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A861C1-6444-4142-8E5A-7D58DA000ED4}" type="slidenum"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26117F-9F7C-1047-A050-5E29052117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C844FF-1FB1-EE88-97F7-5A8B767A7BC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>
              <a:cs typeface="Calibri"/>
            </a:endParaRPr>
          </a:p>
          <a:p>
            <a:pPr lvl="0"/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15C0C-D146-6A8E-9FDA-9B533AABAD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3F74106-39D3-B341-AE4A-D8AAA2E7FDE9}" type="slidenum"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690C2C-9918-C676-D0AD-3A70A937AA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33470F-26D0-8E0D-150E-DB13950C278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19596"/>
            <a:ext cx="5486400" cy="449500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FBADD-D884-9E88-9285-DF57BCFB3A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368D7A35-9FB7-854D-A0FD-9B64598DCA32}" type="slidenum"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690C2C-9918-C676-D0AD-3A70A937AA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33470F-26D0-8E0D-150E-DB13950C278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19596"/>
            <a:ext cx="5486400" cy="449500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FBADD-D884-9E88-9285-DF57BCFB3A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368D7A35-9FB7-854D-A0FD-9B64598DCA32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53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97AFAC-157F-25E5-AAC8-F11E9FEC72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05D321-E8E6-DED8-0540-8B813CE549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562596" cy="3905246"/>
          </a:xfrm>
        </p:spPr>
        <p:txBody>
          <a:bodyPr/>
          <a:lstStyle/>
          <a:p>
            <a:pPr lvl="0"/>
            <a:endParaRPr lang="en-US">
              <a:cs typeface="Calibri"/>
            </a:endParaRPr>
          </a:p>
          <a:p>
            <a:pPr lvl="0"/>
            <a:r>
              <a:rPr lang="en-US">
                <a:cs typeface="Calibri"/>
              </a:rPr>
              <a:t>Walk through 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34D77-6742-550C-207F-D6301AE106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4A4E689-FC7D-0041-BAFF-2B72E46F3278}" type="slidenum"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B30F6C-D674-77C2-04EA-D8BB22C58E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18B42F-BE03-2B4E-FE5E-B359153CCA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5630E-E83D-32A2-D3FA-781CD36154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B35284F3-0E5F-A948-A0B0-7B4E3FF0E6AE}" type="slidenum"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E27140-5D56-0498-4AF9-458047BD6F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D93B63-830D-E3FC-0D02-2DDE7798D42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47589-8858-87F3-B9F8-3760BD72B12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D94EE75-FFC6-E24D-8762-AECFE8C5FB02}" type="slidenum"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8A823A-B549-DB97-4A07-93D477F99F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B36FAB-A8B2-C797-472B-5B20F57335D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7654E-AEC3-8270-3632-3CD7321E868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4683CE7-D186-8742-B77C-DDE090BFC6E9}" type="slidenum"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054701-E7C0-9F24-75DD-425D37E91F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31FFD8-1474-4C93-5D8C-30BA784CB56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69E36-96C5-0CF9-2C39-6A921D4ECF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CEE56398-3FF0-424F-947C-0F6E354AFEDB}" type="slidenum"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F3E505-CCBC-6D8A-058B-221F72C5FD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3F2D91-3D77-3DD3-8BA4-4C2E304518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8CB41-DB7A-2292-AD67-58CDF663CC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6582330-BD94-A041-BB33-95F8CAF27B87}" type="slidenum"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F9677-E9E1-65D0-48A8-46761516C28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286000" y="1683547"/>
            <a:ext cx="13716000" cy="3581403"/>
          </a:xfrm>
        </p:spPr>
        <p:txBody>
          <a:bodyPr anchor="b" anchorCtr="1"/>
          <a:lstStyle>
            <a:lvl1pPr algn="ctr">
              <a:defRPr sz="9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18B467-A0ED-DDC4-0FC1-4654110C084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286000" y="5403052"/>
            <a:ext cx="13716000" cy="2483647"/>
          </a:xfrm>
        </p:spPr>
        <p:txBody>
          <a:bodyPr anchorCtr="1"/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B07E4-4D80-D79A-BB41-8B1ED3ECD15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3683AC-FFEB-BC49-AFBE-28731B56B489}" type="datetime1">
              <a:rPr lang="en-US"/>
              <a:pPr lvl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0D56B-4E3D-F0EA-7B44-B1698145D9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EE95D-B6CA-5BB9-EF71-C88DD82B7B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747979-3686-CC41-9B43-71FB3427B34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9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A225F-80CB-0143-6836-CA10E116A99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3C180F-2B7F-C95E-E65A-972BCE1F912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A9580-B42F-1D73-4E99-172D4154A3A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078689-824F-F247-8751-3A7C7D2EF8EE}" type="datetime1">
              <a:rPr lang="en-US"/>
              <a:pPr lvl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1C08D-4781-069E-90B6-1BE8EC59D6B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CCBE0-93F1-F170-7228-A1D0886C82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4AEB52-1355-9447-811A-D84657FC700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319636-6349-75BD-000A-BA1D87B3DA2F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13087350" y="547689"/>
            <a:ext cx="3943349" cy="8717752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FD5E4-F4AB-67F8-E80C-BC50BAD6A21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257300" y="547689"/>
            <a:ext cx="11601450" cy="8717752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98ECD-AB35-D06C-0139-1DEA0A3DC7B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BD4EA1-D0B3-F14A-A1FA-058CE6B53F16}" type="datetime1">
              <a:rPr lang="en-US"/>
              <a:pPr lvl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98EAB-3B58-AE1A-AF93-1A256E78CC1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B1163-3E07-9DFB-9585-44EFEAB90A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42C7D4-9FB8-8A40-875A-DB1D8D7E2B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4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6331-EE8C-276A-64CC-2B04388B41E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C2C3E-DF53-0D05-4D7D-3B52BFD6B73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AC286-4F52-66D2-BAE0-936C4A89EC8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004FD3-BABA-894B-970B-414635BEC8B6}" type="datetime1">
              <a:rPr lang="en-US"/>
              <a:pPr lvl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F2BF9-E699-07AE-012F-CB06D95E7DE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F7958-AF39-2E8A-25F8-57CB7BF2DC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C0DC5B-8DC9-6349-96ED-4DC94C0B28A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5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F413B-EBA7-8557-53AD-A1531A5CE8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7771" y="2564608"/>
            <a:ext cx="15773400" cy="4279108"/>
          </a:xfrm>
        </p:spPr>
        <p:txBody>
          <a:bodyPr anchor="b"/>
          <a:lstStyle>
            <a:lvl1pPr>
              <a:defRPr sz="9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6D798-A887-CB07-DDB0-F090A8CD07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47771" y="6884197"/>
            <a:ext cx="15773400" cy="2250283"/>
          </a:xfrm>
        </p:spPr>
        <p:txBody>
          <a:bodyPr/>
          <a:lstStyle>
            <a:lvl1pPr marL="0" indent="0">
              <a:buNone/>
              <a:defRPr sz="36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BC4EE-5DBE-BBD7-47BD-CBD1A01ACA6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54A605-3F80-614C-8D03-DFA6EFCF2F15}" type="datetime1">
              <a:rPr lang="en-US"/>
              <a:pPr lvl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EF726-F3AC-5220-7CD9-E2D8DE6E1DA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0711B-A1A1-9B54-A82D-8DA587E0A2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830AEB-FE8D-D940-BDB4-C9728C514D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3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1026E-6B7A-DFE9-5B93-95DAA8D66D1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595DF-7568-0C52-E132-7CCD95D908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57300" y="2738435"/>
            <a:ext cx="7772400" cy="65270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9B607-322C-DB4F-A123-74A57A51356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9258300" y="2738435"/>
            <a:ext cx="7772400" cy="65270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12D0E-4D33-D98F-94C2-97E3104AD2B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1268A6-DE86-FC4C-BF7E-C5D32CC399DA}" type="datetime1">
              <a:rPr lang="en-US"/>
              <a:pPr lvl="0"/>
              <a:t>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6EDD4-F967-FE65-6F7F-CB8D2C6A66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BF3E4-5C57-8EC8-DE2F-ED3C881E958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3EF722-BFA9-254F-90A2-75B742E986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9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DFE76-5D35-1081-EDFE-23EDF8E8C5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9677" y="547689"/>
            <a:ext cx="15773400" cy="198834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B43FE-F5FE-60D2-72AE-CD0581C81D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59686" y="2521741"/>
            <a:ext cx="7736683" cy="1235866"/>
          </a:xfrm>
        </p:spPr>
        <p:txBody>
          <a:bodyPr anchor="b"/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6C15B-F1EF-26FA-D2F9-B37BF85A9A3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259686" y="3757617"/>
            <a:ext cx="7736683" cy="55268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531108-E065-3748-B095-9FEF84B3AC1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9258300" y="2521741"/>
            <a:ext cx="7774777" cy="1235866"/>
          </a:xfrm>
        </p:spPr>
        <p:txBody>
          <a:bodyPr anchor="b"/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FCC743-B85B-743D-8EF4-390E5998716E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9258300" y="3757617"/>
            <a:ext cx="7774777" cy="55268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44C3D3-0D3E-E269-32D7-8A63263906B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AE6F9A-E88F-BB4A-A6EF-B12F4015AD5B}" type="datetime1">
              <a:rPr lang="en-US"/>
              <a:pPr lvl="0"/>
              <a:t>2/6/23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060D46-8ACC-FECA-46AE-FB66F98FE07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5D43B7-6970-DF59-73B7-AD213DE2A8F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636D4A-47BB-5A46-A117-480A8EAA31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82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BA7D1-9F63-F4E5-FB0F-992C6AB2568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3B087A-4E70-3AA7-5F0B-18493E75333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34E6B2-AACF-DB45-BE14-FD358A48C939}" type="datetime1">
              <a:rPr lang="en-US"/>
              <a:pPr lvl="0"/>
              <a:t>2/6/23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DA273D-8799-E774-6282-91E2B0E9C3B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CB21D2-667A-D0A6-D8B9-52DCE9B2FC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3DE70E-D665-F647-A520-9E2FE75950B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8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C499C8-8016-46A6-15CA-D34E0F3879E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620B4E-107B-3944-8E10-8EEE200EBF0B}" type="datetime1">
              <a:rPr lang="en-US"/>
              <a:pPr lvl="0"/>
              <a:t>2/6/23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9336B9-03B0-9319-98FB-31A174D627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3EF45-86E7-DD06-0825-DDEE7AC0E6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1DCC3B-EA8F-A340-A138-12C9F655D9E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8165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1278C-9B66-322E-8C17-AC1C8F02E4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9686" y="685800"/>
            <a:ext cx="5898355" cy="2400300"/>
          </a:xfrm>
        </p:spPr>
        <p:txBody>
          <a:bodyPr anchor="b"/>
          <a:lstStyle>
            <a:lvl1pPr>
              <a:defRPr sz="4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1E0F2-E607-C8C9-FC85-55BC942027E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774777" y="1481135"/>
            <a:ext cx="9258300" cy="7310435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E08E51-8761-739E-505E-D7F2615B8A3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259686" y="3086099"/>
            <a:ext cx="5898355" cy="5717377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0F624-85C6-A646-A8C5-2551EB399DB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022151-68E8-B14E-9C32-43FF5AB65887}" type="datetime1">
              <a:rPr lang="en-US"/>
              <a:pPr lvl="0"/>
              <a:t>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CEC72-9151-6455-45C7-6408573B63F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1A8DE-4145-9D7C-66B9-932572730FE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059F01-E276-D94A-9DEB-CB1F25FEAE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7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8D71C-0089-626A-75F5-454BA073DF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9686" y="685800"/>
            <a:ext cx="5898355" cy="2400300"/>
          </a:xfrm>
        </p:spPr>
        <p:txBody>
          <a:bodyPr anchor="b"/>
          <a:lstStyle>
            <a:lvl1pPr>
              <a:defRPr sz="4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9A52AD-1DA6-5C39-8466-236AA2968060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7774777" y="1481135"/>
            <a:ext cx="9258300" cy="7310435"/>
          </a:xfrm>
        </p:spPr>
        <p:txBody>
          <a:bodyPr/>
          <a:lstStyle>
            <a:lvl1pPr marL="0" indent="0">
              <a:buNone/>
              <a:defRPr sz="4800"/>
            </a:lvl1pPr>
          </a:lstStyle>
          <a:p>
            <a:pPr lv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510B9-9C29-E4DB-C675-B21A55D270C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259686" y="3086099"/>
            <a:ext cx="5898355" cy="5717377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564E86-79EB-5F8F-67E3-FF3566C1CDC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659138-EF46-C04D-8D80-CA2E5DA06511}" type="datetime1">
              <a:rPr lang="en-US"/>
              <a:pPr lvl="0"/>
              <a:t>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A0144-E5F0-6474-84D0-487E241A00E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06C84-89F8-FE2F-99A4-7248604E89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9266C2-6AAC-2443-95EF-D4ABCBE8E5A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1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5698F5-F34B-1B5E-E43C-47E7BC2377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7300" y="547689"/>
            <a:ext cx="15773400" cy="19883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66016-0886-F895-042A-4C1B2F6BA9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57300" y="2738435"/>
            <a:ext cx="15773400" cy="652700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C9886-21F8-5F84-EDEB-51AAF46A0E6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257300" y="9534521"/>
            <a:ext cx="4114800" cy="54768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3D9B08C-20AF-6145-BB52-EBC00A00FA33}" type="datetime1">
              <a:rPr lang="en-US"/>
              <a:pPr lvl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2365E-2D46-5A43-1875-04BDF42FFB0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057899" y="9534521"/>
            <a:ext cx="6172200" cy="54768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30820-65EC-0055-FDEE-B54447A934D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2915900" y="9534521"/>
            <a:ext cx="4114800" cy="54768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6729DC8-A8D0-4D40-9242-9E4AE46BB723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13716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66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342900" marR="0" lvl="0" indent="-342900" algn="l" defTabSz="1371600" rtl="0" fontAlgn="auto" hangingPunct="1">
        <a:lnSpc>
          <a:spcPct val="90000"/>
        </a:lnSpc>
        <a:spcBef>
          <a:spcPts val="1500"/>
        </a:spcBef>
        <a:spcAft>
          <a:spcPts val="0"/>
        </a:spcAft>
        <a:buSzPct val="100000"/>
        <a:buFont typeface="Arial" pitchFamily="34"/>
        <a:buChar char="•"/>
        <a:tabLst/>
        <a:defRPr lang="en-US" sz="4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1028700" marR="0" lvl="1" indent="-342900" algn="l" defTabSz="1371600" rtl="0" fontAlgn="auto" hangingPunct="1">
        <a:lnSpc>
          <a:spcPct val="90000"/>
        </a:lnSpc>
        <a:spcBef>
          <a:spcPts val="750"/>
        </a:spcBef>
        <a:spcAft>
          <a:spcPts val="0"/>
        </a:spcAft>
        <a:buSzPct val="100000"/>
        <a:buFont typeface="Arial" pitchFamily="34"/>
        <a:buChar char="•"/>
        <a:tabLst/>
        <a:defRPr lang="en-US" sz="36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714500" marR="0" lvl="2" indent="-342900" algn="l" defTabSz="1371600" rtl="0" fontAlgn="auto" hangingPunct="1">
        <a:lnSpc>
          <a:spcPct val="90000"/>
        </a:lnSpc>
        <a:spcBef>
          <a:spcPts val="750"/>
        </a:spcBef>
        <a:spcAft>
          <a:spcPts val="0"/>
        </a:spcAft>
        <a:buSzPct val="100000"/>
        <a:buFont typeface="Arial" pitchFamily="34"/>
        <a:buChar char="•"/>
        <a:tabLst/>
        <a:defRPr lang="en-US" sz="3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2400300" marR="0" lvl="3" indent="-342900" algn="l" defTabSz="1371600" rtl="0" fontAlgn="auto" hangingPunct="1">
        <a:lnSpc>
          <a:spcPct val="90000"/>
        </a:lnSpc>
        <a:spcBef>
          <a:spcPts val="750"/>
        </a:spcBef>
        <a:spcAft>
          <a:spcPts val="0"/>
        </a:spcAft>
        <a:buSzPct val="100000"/>
        <a:buFont typeface="Arial" pitchFamily="34"/>
        <a:buChar char="•"/>
        <a:tabLst/>
        <a:defRPr lang="en-US" sz="27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3086099" marR="0" lvl="4" indent="-342900" algn="l" defTabSz="1371600" rtl="0" fontAlgn="auto" hangingPunct="1">
        <a:lnSpc>
          <a:spcPct val="90000"/>
        </a:lnSpc>
        <a:spcBef>
          <a:spcPts val="750"/>
        </a:spcBef>
        <a:spcAft>
          <a:spcPts val="0"/>
        </a:spcAft>
        <a:buSzPct val="100000"/>
        <a:buFont typeface="Arial" pitchFamily="34"/>
        <a:buChar char="•"/>
        <a:tabLst/>
        <a:defRPr lang="en-US" sz="27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426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ED030C4-8367-3C8B-C637-56449C6255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39" b="1639"/>
          <a:stretch>
            <a:fillRect/>
          </a:stretch>
        </p:blipFill>
        <p:spPr>
          <a:xfrm>
            <a:off x="11217722" y="-941"/>
            <a:ext cx="7070277" cy="102854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AutoShape 3">
            <a:extLst>
              <a:ext uri="{FF2B5EF4-FFF2-40B4-BE49-F238E27FC236}">
                <a16:creationId xmlns:a16="http://schemas.microsoft.com/office/drawing/2014/main" id="{792679B5-193E-6950-324F-E4C7642C447F}"/>
              </a:ext>
            </a:extLst>
          </p:cNvPr>
          <p:cNvSpPr/>
          <p:nvPr/>
        </p:nvSpPr>
        <p:spPr>
          <a:xfrm>
            <a:off x="0" y="951076"/>
            <a:ext cx="18288000" cy="9573"/>
          </a:xfrm>
          <a:prstGeom prst="rect">
            <a:avLst/>
          </a:prstGeom>
          <a:solidFill>
            <a:srgbClr val="FEFFFF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94652211-A482-0A5F-E7C5-792D8944D234}"/>
              </a:ext>
            </a:extLst>
          </p:cNvPr>
          <p:cNvSpPr/>
          <p:nvPr/>
        </p:nvSpPr>
        <p:spPr>
          <a:xfrm rot="16200004">
            <a:off x="586784" y="337318"/>
            <a:ext cx="63523" cy="1237091"/>
          </a:xfrm>
          <a:prstGeom prst="rect">
            <a:avLst/>
          </a:prstGeom>
          <a:solidFill>
            <a:srgbClr val="FFD754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DAC447B5-1703-39E2-7D2D-998817B658D5}"/>
              </a:ext>
            </a:extLst>
          </p:cNvPr>
          <p:cNvGrpSpPr/>
          <p:nvPr/>
        </p:nvGrpSpPr>
        <p:grpSpPr>
          <a:xfrm>
            <a:off x="650943" y="4329601"/>
            <a:ext cx="9845783" cy="2369880"/>
            <a:chOff x="650943" y="4329601"/>
            <a:chExt cx="9845783" cy="2369880"/>
          </a:xfrm>
        </p:grpSpPr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EE86AC52-1F29-212B-1401-3BBC78CAAC52}"/>
                </a:ext>
              </a:extLst>
            </p:cNvPr>
            <p:cNvSpPr txBox="1"/>
            <p:nvPr/>
          </p:nvSpPr>
          <p:spPr>
            <a:xfrm>
              <a:off x="1181761" y="5227972"/>
              <a:ext cx="9314965" cy="7765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ts val="299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2E445611-7242-4970-5993-66284D58FF39}"/>
                </a:ext>
              </a:extLst>
            </p:cNvPr>
            <p:cNvSpPr txBox="1"/>
            <p:nvPr/>
          </p:nvSpPr>
          <p:spPr>
            <a:xfrm>
              <a:off x="650943" y="4329601"/>
              <a:ext cx="9845783" cy="236988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7200" b="1" i="0" u="none" strike="noStrike" kern="1200" cap="none" spc="110" baseline="0" dirty="0">
                  <a:solidFill>
                    <a:srgbClr val="FEFFFF"/>
                  </a:solidFill>
                  <a:uFillTx/>
                  <a:latin typeface="Lato" pitchFamily="34"/>
                  <a:cs typeface="Lato" pitchFamily="34"/>
                </a:rPr>
                <a:t>Network Partner 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7200" b="1" i="0" u="none" strike="noStrike" kern="1200" cap="none" spc="110" baseline="0" dirty="0">
                  <a:solidFill>
                    <a:srgbClr val="FEFFFF"/>
                  </a:solidFill>
                  <a:uFillTx/>
                  <a:latin typeface="Lato" pitchFamily="34"/>
                  <a:cs typeface="Lato" pitchFamily="34"/>
                </a:rPr>
                <a:t>Grants</a:t>
              </a:r>
              <a:endParaRPr lang="en-US" sz="7200" b="1" i="0" u="none" strike="noStrike" kern="1200" cap="none" spc="110" baseline="0" dirty="0">
                <a:solidFill>
                  <a:srgbClr val="FEFFFF"/>
                </a:solidFill>
                <a:uFillTx/>
                <a:latin typeface="Lato"/>
                <a:ea typeface="Lato"/>
                <a:cs typeface="Lato"/>
              </a:endParaRPr>
            </a:p>
          </p:txBody>
        </p:sp>
      </p:grpSp>
      <p:pic>
        <p:nvPicPr>
          <p:cNvPr id="8" name="Picture 17" descr="Logo&#10;&#10;Description automatically generated with low confidence">
            <a:extLst>
              <a:ext uri="{FF2B5EF4-FFF2-40B4-BE49-F238E27FC236}">
                <a16:creationId xmlns:a16="http://schemas.microsoft.com/office/drawing/2014/main" id="{F821EA9D-E574-18BE-5793-FF9FD9FC7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983" y="748271"/>
            <a:ext cx="7454874" cy="254027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5563A99C-BF07-A17E-6A4C-143E5F5AFD5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334996" y="9114428"/>
            <a:ext cx="4676406" cy="86123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480198D1-7BCC-287E-86D2-54338519053E}"/>
              </a:ext>
            </a:extLst>
          </p:cNvPr>
          <p:cNvGrpSpPr/>
          <p:nvPr/>
        </p:nvGrpSpPr>
        <p:grpSpPr>
          <a:xfrm>
            <a:off x="17195776" y="0"/>
            <a:ext cx="63523" cy="10287000"/>
            <a:chOff x="17195776" y="0"/>
            <a:chExt cx="63523" cy="10287000"/>
          </a:xfrm>
        </p:grpSpPr>
        <p:sp>
          <p:nvSpPr>
            <p:cNvPr id="3" name="AutoShape 5">
              <a:extLst>
                <a:ext uri="{FF2B5EF4-FFF2-40B4-BE49-F238E27FC236}">
                  <a16:creationId xmlns:a16="http://schemas.microsoft.com/office/drawing/2014/main" id="{2A7F29D2-25B5-15A2-2F58-ADCFD3567FD0}"/>
                </a:ext>
              </a:extLst>
            </p:cNvPr>
            <p:cNvSpPr/>
            <p:nvPr/>
          </p:nvSpPr>
          <p:spPr>
            <a:xfrm>
              <a:off x="17222751" y="1028700"/>
              <a:ext cx="9573" cy="9258300"/>
            </a:xfrm>
            <a:prstGeom prst="rect">
              <a:avLst/>
            </a:prstGeom>
            <a:solidFill>
              <a:srgbClr val="254E72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" name="AutoShape 6">
              <a:extLst>
                <a:ext uri="{FF2B5EF4-FFF2-40B4-BE49-F238E27FC236}">
                  <a16:creationId xmlns:a16="http://schemas.microsoft.com/office/drawing/2014/main" id="{C56C4F98-A0A4-9B74-5B4D-E3C115F16FA7}"/>
                </a:ext>
              </a:extLst>
            </p:cNvPr>
            <p:cNvSpPr/>
            <p:nvPr/>
          </p:nvSpPr>
          <p:spPr>
            <a:xfrm>
              <a:off x="17195776" y="0"/>
              <a:ext cx="63523" cy="1237091"/>
            </a:xfrm>
            <a:prstGeom prst="rect">
              <a:avLst/>
            </a:prstGeom>
            <a:solidFill>
              <a:srgbClr val="4469AA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" name="TextBox 8">
            <a:extLst>
              <a:ext uri="{FF2B5EF4-FFF2-40B4-BE49-F238E27FC236}">
                <a16:creationId xmlns:a16="http://schemas.microsoft.com/office/drawing/2014/main" id="{9E291275-863C-1D1F-3FE1-ACAA175E3F45}"/>
              </a:ext>
            </a:extLst>
          </p:cNvPr>
          <p:cNvSpPr txBox="1"/>
          <p:nvPr/>
        </p:nvSpPr>
        <p:spPr>
          <a:xfrm>
            <a:off x="9822896" y="5062026"/>
            <a:ext cx="6431094" cy="21339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825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500" b="0" i="0" u="none" strike="noStrike" kern="1200" cap="none" spc="75" baseline="0">
              <a:solidFill>
                <a:srgbClr val="426AB0"/>
              </a:solidFill>
              <a:uFillTx/>
              <a:latin typeface="Nexa"/>
            </a:endParaRPr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95FF67CC-09CE-8A80-A1C9-DFE248B5DA4C}"/>
              </a:ext>
            </a:extLst>
          </p:cNvPr>
          <p:cNvGrpSpPr/>
          <p:nvPr/>
        </p:nvGrpSpPr>
        <p:grpSpPr>
          <a:xfrm>
            <a:off x="9833603" y="2933696"/>
            <a:ext cx="5633572" cy="5183167"/>
            <a:chOff x="9833603" y="2933696"/>
            <a:chExt cx="5633572" cy="5183167"/>
          </a:xfrm>
        </p:grpSpPr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E3270C5E-7D40-9BFE-561B-B0B2816807E1}"/>
                </a:ext>
              </a:extLst>
            </p:cNvPr>
            <p:cNvSpPr txBox="1"/>
            <p:nvPr/>
          </p:nvSpPr>
          <p:spPr>
            <a:xfrm>
              <a:off x="9833603" y="2933696"/>
              <a:ext cx="5633572" cy="337011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ts val="825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7500" b="0" i="0" u="none" strike="noStrike" kern="1200" cap="none" spc="75" baseline="0">
                <a:solidFill>
                  <a:srgbClr val="426AB0"/>
                </a:solidFill>
                <a:uFillTx/>
                <a:latin typeface="Nexa"/>
              </a:endParaRPr>
            </a:p>
          </p:txBody>
        </p: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A7B1AA83-6BAF-4606-7E57-71F5CD55167E}"/>
                </a:ext>
              </a:extLst>
            </p:cNvPr>
            <p:cNvSpPr txBox="1"/>
            <p:nvPr/>
          </p:nvSpPr>
          <p:spPr>
            <a:xfrm>
              <a:off x="9833603" y="6843214"/>
              <a:ext cx="5633572" cy="127364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ts val="324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b="0" i="0" u="none" strike="noStrike" kern="1200" cap="none" spc="108" baseline="0">
                <a:solidFill>
                  <a:srgbClr val="4469AA"/>
                </a:solidFill>
                <a:uFillTx/>
                <a:latin typeface="Arialle Bold"/>
              </a:endParaRPr>
            </a:p>
          </p:txBody>
        </p:sp>
      </p:grpSp>
      <p:pic>
        <p:nvPicPr>
          <p:cNvPr id="9" name="Picture 13" descr="Logo&#10;&#10;Description automatically generated">
            <a:extLst>
              <a:ext uri="{FF2B5EF4-FFF2-40B4-BE49-F238E27FC236}">
                <a16:creationId xmlns:a16="http://schemas.microsoft.com/office/drawing/2014/main" id="{3CDA2F97-6BD3-A53E-951C-9715D0819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0074" y="8656268"/>
            <a:ext cx="4673708" cy="15925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FDC8AD17-0B4C-DEFD-4706-F979AE783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294" y="8987783"/>
            <a:ext cx="5486400" cy="10058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4DCDA1CC-2588-64C1-1FEE-484908F0C4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76" y="732562"/>
            <a:ext cx="13257437" cy="7772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592AB67A-BEEF-389C-52CB-89DE74BE87D4}"/>
              </a:ext>
            </a:extLst>
          </p:cNvPr>
          <p:cNvGrpSpPr/>
          <p:nvPr/>
        </p:nvGrpSpPr>
        <p:grpSpPr>
          <a:xfrm>
            <a:off x="17195776" y="0"/>
            <a:ext cx="63523" cy="10287000"/>
            <a:chOff x="17195776" y="0"/>
            <a:chExt cx="63523" cy="10287000"/>
          </a:xfrm>
        </p:grpSpPr>
        <p:sp>
          <p:nvSpPr>
            <p:cNvPr id="3" name="AutoShape 5">
              <a:extLst>
                <a:ext uri="{FF2B5EF4-FFF2-40B4-BE49-F238E27FC236}">
                  <a16:creationId xmlns:a16="http://schemas.microsoft.com/office/drawing/2014/main" id="{458B4285-DA9E-11BF-0B16-FE0270A3D5BD}"/>
                </a:ext>
              </a:extLst>
            </p:cNvPr>
            <p:cNvSpPr/>
            <p:nvPr/>
          </p:nvSpPr>
          <p:spPr>
            <a:xfrm>
              <a:off x="17222751" y="1028700"/>
              <a:ext cx="9573" cy="9258300"/>
            </a:xfrm>
            <a:prstGeom prst="rect">
              <a:avLst/>
            </a:prstGeom>
            <a:solidFill>
              <a:srgbClr val="254E72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" name="AutoShape 6">
              <a:extLst>
                <a:ext uri="{FF2B5EF4-FFF2-40B4-BE49-F238E27FC236}">
                  <a16:creationId xmlns:a16="http://schemas.microsoft.com/office/drawing/2014/main" id="{7495B401-407E-1D5A-E2ED-77DA49A78136}"/>
                </a:ext>
              </a:extLst>
            </p:cNvPr>
            <p:cNvSpPr/>
            <p:nvPr/>
          </p:nvSpPr>
          <p:spPr>
            <a:xfrm>
              <a:off x="17195776" y="0"/>
              <a:ext cx="63523" cy="1237091"/>
            </a:xfrm>
            <a:prstGeom prst="rect">
              <a:avLst/>
            </a:prstGeom>
            <a:solidFill>
              <a:srgbClr val="4469AA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" name="TextBox 8">
            <a:extLst>
              <a:ext uri="{FF2B5EF4-FFF2-40B4-BE49-F238E27FC236}">
                <a16:creationId xmlns:a16="http://schemas.microsoft.com/office/drawing/2014/main" id="{76778F13-C28E-5EDF-638B-AF3B2A7DADEE}"/>
              </a:ext>
            </a:extLst>
          </p:cNvPr>
          <p:cNvSpPr txBox="1"/>
          <p:nvPr/>
        </p:nvSpPr>
        <p:spPr>
          <a:xfrm>
            <a:off x="9822896" y="5062026"/>
            <a:ext cx="6431094" cy="21339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825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500" b="0" i="0" u="none" strike="noStrike" kern="1200" cap="none" spc="75" baseline="0">
              <a:solidFill>
                <a:srgbClr val="426AB0"/>
              </a:solidFill>
              <a:uFillTx/>
              <a:latin typeface="Nexa"/>
            </a:endParaRPr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D0D02AA3-0752-81B0-83FB-A4523A88B373}"/>
              </a:ext>
            </a:extLst>
          </p:cNvPr>
          <p:cNvGrpSpPr/>
          <p:nvPr/>
        </p:nvGrpSpPr>
        <p:grpSpPr>
          <a:xfrm>
            <a:off x="9833603" y="2933696"/>
            <a:ext cx="5633572" cy="5183167"/>
            <a:chOff x="9833603" y="2933696"/>
            <a:chExt cx="5633572" cy="5183167"/>
          </a:xfrm>
        </p:grpSpPr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65702C1C-EB3C-5624-EEAA-A078C032E722}"/>
                </a:ext>
              </a:extLst>
            </p:cNvPr>
            <p:cNvSpPr txBox="1"/>
            <p:nvPr/>
          </p:nvSpPr>
          <p:spPr>
            <a:xfrm>
              <a:off x="9833603" y="2933696"/>
              <a:ext cx="5633572" cy="337011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ts val="825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7500" b="0" i="0" u="none" strike="noStrike" kern="1200" cap="none" spc="75" baseline="0">
                <a:solidFill>
                  <a:srgbClr val="426AB0"/>
                </a:solidFill>
                <a:uFillTx/>
                <a:latin typeface="Nexa"/>
              </a:endParaRPr>
            </a:p>
          </p:txBody>
        </p: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9307F92E-D925-E766-2882-C8EB0FD1FD40}"/>
                </a:ext>
              </a:extLst>
            </p:cNvPr>
            <p:cNvSpPr txBox="1"/>
            <p:nvPr/>
          </p:nvSpPr>
          <p:spPr>
            <a:xfrm>
              <a:off x="9833603" y="6843214"/>
              <a:ext cx="5633572" cy="127364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ts val="324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b="0" i="0" u="none" strike="noStrike" kern="1200" cap="none" spc="108" baseline="0">
                <a:solidFill>
                  <a:srgbClr val="4469AA"/>
                </a:solidFill>
                <a:uFillTx/>
                <a:latin typeface="Arialle Bold"/>
              </a:endParaRPr>
            </a:p>
          </p:txBody>
        </p:sp>
      </p:grpSp>
      <p:pic>
        <p:nvPicPr>
          <p:cNvPr id="9" name="Picture 13" descr="Logo&#10;&#10;Description automatically generated">
            <a:extLst>
              <a:ext uri="{FF2B5EF4-FFF2-40B4-BE49-F238E27FC236}">
                <a16:creationId xmlns:a16="http://schemas.microsoft.com/office/drawing/2014/main" id="{11317A25-16FC-2B57-3BB1-C1BA6BEEB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0074" y="8656268"/>
            <a:ext cx="4673708" cy="15925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4E5FF7C6-BC8B-8AB9-2352-27DACB7F7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294" y="8987783"/>
            <a:ext cx="5486400" cy="10058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4C44648-BC92-D96A-A70D-7E71412AE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6559" y="423879"/>
            <a:ext cx="11894871" cy="8229600"/>
          </a:xfrm>
          <a:prstGeom prst="rect">
            <a:avLst/>
          </a:prstGeom>
          <a:gradFill>
            <a:gsLst>
              <a:gs pos="0">
                <a:srgbClr val="F6F8FC"/>
              </a:gs>
              <a:gs pos="100000">
                <a:srgbClr val="ABC0E4"/>
              </a:gs>
            </a:gsLst>
            <a:lin ang="2700000"/>
          </a:gradFill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831C6127-4A3F-34CC-EB2A-891A05C78467}"/>
              </a:ext>
            </a:extLst>
          </p:cNvPr>
          <p:cNvGrpSpPr/>
          <p:nvPr/>
        </p:nvGrpSpPr>
        <p:grpSpPr>
          <a:xfrm>
            <a:off x="17195776" y="0"/>
            <a:ext cx="63523" cy="10287000"/>
            <a:chOff x="17195776" y="0"/>
            <a:chExt cx="63523" cy="10287000"/>
          </a:xfrm>
        </p:grpSpPr>
        <p:sp>
          <p:nvSpPr>
            <p:cNvPr id="3" name="AutoShape 5">
              <a:extLst>
                <a:ext uri="{FF2B5EF4-FFF2-40B4-BE49-F238E27FC236}">
                  <a16:creationId xmlns:a16="http://schemas.microsoft.com/office/drawing/2014/main" id="{90B8B196-4226-EE64-5C4F-E8958DC81243}"/>
                </a:ext>
              </a:extLst>
            </p:cNvPr>
            <p:cNvSpPr/>
            <p:nvPr/>
          </p:nvSpPr>
          <p:spPr>
            <a:xfrm>
              <a:off x="17222751" y="1028700"/>
              <a:ext cx="9573" cy="9258300"/>
            </a:xfrm>
            <a:prstGeom prst="rect">
              <a:avLst/>
            </a:prstGeom>
            <a:solidFill>
              <a:srgbClr val="254E72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" name="AutoShape 6">
              <a:extLst>
                <a:ext uri="{FF2B5EF4-FFF2-40B4-BE49-F238E27FC236}">
                  <a16:creationId xmlns:a16="http://schemas.microsoft.com/office/drawing/2014/main" id="{6AE86186-2284-C94E-4AF4-6C4700005377}"/>
                </a:ext>
              </a:extLst>
            </p:cNvPr>
            <p:cNvSpPr/>
            <p:nvPr/>
          </p:nvSpPr>
          <p:spPr>
            <a:xfrm>
              <a:off x="17195776" y="0"/>
              <a:ext cx="63523" cy="1237091"/>
            </a:xfrm>
            <a:prstGeom prst="rect">
              <a:avLst/>
            </a:prstGeom>
            <a:solidFill>
              <a:srgbClr val="4469AA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" name="TextBox 8">
            <a:extLst>
              <a:ext uri="{FF2B5EF4-FFF2-40B4-BE49-F238E27FC236}">
                <a16:creationId xmlns:a16="http://schemas.microsoft.com/office/drawing/2014/main" id="{64F54447-2F9C-0BA0-2699-FD83EC7F88FA}"/>
              </a:ext>
            </a:extLst>
          </p:cNvPr>
          <p:cNvSpPr txBox="1"/>
          <p:nvPr/>
        </p:nvSpPr>
        <p:spPr>
          <a:xfrm>
            <a:off x="9822896" y="5062026"/>
            <a:ext cx="6431094" cy="21339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825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500" b="0" i="0" u="none" strike="noStrike" kern="1200" cap="none" spc="75" baseline="0">
              <a:solidFill>
                <a:srgbClr val="426AB0"/>
              </a:solidFill>
              <a:uFillTx/>
              <a:latin typeface="Nexa"/>
            </a:endParaRPr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15A01D79-2B52-48CD-2238-9C4C2DAD646A}"/>
              </a:ext>
            </a:extLst>
          </p:cNvPr>
          <p:cNvGrpSpPr/>
          <p:nvPr/>
        </p:nvGrpSpPr>
        <p:grpSpPr>
          <a:xfrm>
            <a:off x="9833603" y="2933696"/>
            <a:ext cx="5633572" cy="5183167"/>
            <a:chOff x="9833603" y="2933696"/>
            <a:chExt cx="5633572" cy="5183167"/>
          </a:xfrm>
        </p:grpSpPr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B74D5983-3E9A-DECE-1566-D99C46A4E75D}"/>
                </a:ext>
              </a:extLst>
            </p:cNvPr>
            <p:cNvSpPr txBox="1"/>
            <p:nvPr/>
          </p:nvSpPr>
          <p:spPr>
            <a:xfrm>
              <a:off x="9833603" y="2933696"/>
              <a:ext cx="5633572" cy="337011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ts val="825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7500" b="0" i="0" u="none" strike="noStrike" kern="1200" cap="none" spc="75" baseline="0">
                <a:solidFill>
                  <a:srgbClr val="426AB0"/>
                </a:solidFill>
                <a:uFillTx/>
                <a:latin typeface="Nexa"/>
              </a:endParaRPr>
            </a:p>
          </p:txBody>
        </p: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0BF1886D-A86E-E53A-9C90-ADA35FB087FD}"/>
                </a:ext>
              </a:extLst>
            </p:cNvPr>
            <p:cNvSpPr txBox="1"/>
            <p:nvPr/>
          </p:nvSpPr>
          <p:spPr>
            <a:xfrm>
              <a:off x="9833603" y="6843214"/>
              <a:ext cx="5633572" cy="127364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ts val="324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b="0" i="0" u="none" strike="noStrike" kern="1200" cap="none" spc="108" baseline="0">
                <a:solidFill>
                  <a:srgbClr val="4469AA"/>
                </a:solidFill>
                <a:uFillTx/>
                <a:latin typeface="Arialle Bold"/>
              </a:endParaRPr>
            </a:p>
          </p:txBody>
        </p:sp>
      </p:grpSp>
      <p:pic>
        <p:nvPicPr>
          <p:cNvPr id="9" name="Picture 13" descr="Logo&#10;&#10;Description automatically generated">
            <a:extLst>
              <a:ext uri="{FF2B5EF4-FFF2-40B4-BE49-F238E27FC236}">
                <a16:creationId xmlns:a16="http://schemas.microsoft.com/office/drawing/2014/main" id="{E2E46006-C5FE-CB14-1D8E-ACF1B2A93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0074" y="8656268"/>
            <a:ext cx="4673708" cy="15925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3C270C3B-D42A-B3E2-3D90-03DF8EA94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294" y="8987783"/>
            <a:ext cx="5486400" cy="10058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121EF95-D31C-12EF-DA17-DA8F2A765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685452"/>
            <a:ext cx="11887200" cy="797122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A7D2C9EA-28AF-6626-36D8-9881B1EFC3E8}"/>
              </a:ext>
            </a:extLst>
          </p:cNvPr>
          <p:cNvGrpSpPr/>
          <p:nvPr/>
        </p:nvGrpSpPr>
        <p:grpSpPr>
          <a:xfrm>
            <a:off x="17195776" y="0"/>
            <a:ext cx="63523" cy="10287000"/>
            <a:chOff x="17195776" y="0"/>
            <a:chExt cx="63523" cy="10287000"/>
          </a:xfrm>
        </p:grpSpPr>
        <p:sp>
          <p:nvSpPr>
            <p:cNvPr id="3" name="AutoShape 5">
              <a:extLst>
                <a:ext uri="{FF2B5EF4-FFF2-40B4-BE49-F238E27FC236}">
                  <a16:creationId xmlns:a16="http://schemas.microsoft.com/office/drawing/2014/main" id="{76F26153-3A5E-75AA-58D3-138D76E6CBEC}"/>
                </a:ext>
              </a:extLst>
            </p:cNvPr>
            <p:cNvSpPr/>
            <p:nvPr/>
          </p:nvSpPr>
          <p:spPr>
            <a:xfrm>
              <a:off x="17222751" y="1028700"/>
              <a:ext cx="9573" cy="9258300"/>
            </a:xfrm>
            <a:prstGeom prst="rect">
              <a:avLst/>
            </a:prstGeom>
            <a:solidFill>
              <a:srgbClr val="254E72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" name="AutoShape 6">
              <a:extLst>
                <a:ext uri="{FF2B5EF4-FFF2-40B4-BE49-F238E27FC236}">
                  <a16:creationId xmlns:a16="http://schemas.microsoft.com/office/drawing/2014/main" id="{F6345949-3FC1-0AF1-C733-D17335A7E5B3}"/>
                </a:ext>
              </a:extLst>
            </p:cNvPr>
            <p:cNvSpPr/>
            <p:nvPr/>
          </p:nvSpPr>
          <p:spPr>
            <a:xfrm>
              <a:off x="17195776" y="0"/>
              <a:ext cx="63523" cy="1237091"/>
            </a:xfrm>
            <a:prstGeom prst="rect">
              <a:avLst/>
            </a:prstGeom>
            <a:solidFill>
              <a:srgbClr val="4469AA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" name="TextBox 8">
            <a:extLst>
              <a:ext uri="{FF2B5EF4-FFF2-40B4-BE49-F238E27FC236}">
                <a16:creationId xmlns:a16="http://schemas.microsoft.com/office/drawing/2014/main" id="{2026E1DA-2E49-B290-3C84-E3FEC5FE128A}"/>
              </a:ext>
            </a:extLst>
          </p:cNvPr>
          <p:cNvSpPr txBox="1"/>
          <p:nvPr/>
        </p:nvSpPr>
        <p:spPr>
          <a:xfrm>
            <a:off x="9822896" y="5062026"/>
            <a:ext cx="6431094" cy="21339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825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500" b="0" i="0" u="none" strike="noStrike" kern="1200" cap="none" spc="75" baseline="0">
              <a:solidFill>
                <a:srgbClr val="426AB0"/>
              </a:solidFill>
              <a:uFillTx/>
              <a:latin typeface="Nexa"/>
            </a:endParaRPr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6A8901C6-D47D-F6FA-FB66-4BE64D3B6221}"/>
              </a:ext>
            </a:extLst>
          </p:cNvPr>
          <p:cNvGrpSpPr/>
          <p:nvPr/>
        </p:nvGrpSpPr>
        <p:grpSpPr>
          <a:xfrm>
            <a:off x="9833603" y="2933696"/>
            <a:ext cx="5633572" cy="5183167"/>
            <a:chOff x="9833603" y="2933696"/>
            <a:chExt cx="5633572" cy="5183167"/>
          </a:xfrm>
        </p:grpSpPr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FF10D700-1273-59DE-D6DB-150FA2BECD2B}"/>
                </a:ext>
              </a:extLst>
            </p:cNvPr>
            <p:cNvSpPr txBox="1"/>
            <p:nvPr/>
          </p:nvSpPr>
          <p:spPr>
            <a:xfrm>
              <a:off x="9833603" y="2933696"/>
              <a:ext cx="5633572" cy="337011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ts val="825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7500" b="0" i="0" u="none" strike="noStrike" kern="1200" cap="none" spc="75" baseline="0">
                <a:solidFill>
                  <a:srgbClr val="426AB0"/>
                </a:solidFill>
                <a:uFillTx/>
                <a:latin typeface="Nexa"/>
              </a:endParaRPr>
            </a:p>
          </p:txBody>
        </p: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DB783C3C-6EF8-C317-8255-A87534875464}"/>
                </a:ext>
              </a:extLst>
            </p:cNvPr>
            <p:cNvSpPr txBox="1"/>
            <p:nvPr/>
          </p:nvSpPr>
          <p:spPr>
            <a:xfrm>
              <a:off x="9833603" y="6843214"/>
              <a:ext cx="5633572" cy="127364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ts val="324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b="0" i="0" u="none" strike="noStrike" kern="1200" cap="none" spc="108" baseline="0">
                <a:solidFill>
                  <a:srgbClr val="4469AA"/>
                </a:solidFill>
                <a:uFillTx/>
                <a:latin typeface="Arialle Bold"/>
              </a:endParaRPr>
            </a:p>
          </p:txBody>
        </p:sp>
      </p:grpSp>
      <p:pic>
        <p:nvPicPr>
          <p:cNvPr id="9" name="Picture 13" descr="Logo&#10;&#10;Description automatically generated">
            <a:extLst>
              <a:ext uri="{FF2B5EF4-FFF2-40B4-BE49-F238E27FC236}">
                <a16:creationId xmlns:a16="http://schemas.microsoft.com/office/drawing/2014/main" id="{BC0B52A5-18A6-54D8-29F9-6E6963478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0074" y="8656268"/>
            <a:ext cx="4673708" cy="15925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BF0BCD46-A1A4-CAE4-25D8-02063D701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294" y="8987783"/>
            <a:ext cx="5486400" cy="10058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0838CAE8-27D5-C65F-EB85-9CC09F6262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3176" y="994556"/>
            <a:ext cx="14281647" cy="66751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C29816C2-2579-E186-CD0F-DF7708C79987}"/>
              </a:ext>
            </a:extLst>
          </p:cNvPr>
          <p:cNvGrpSpPr/>
          <p:nvPr/>
        </p:nvGrpSpPr>
        <p:grpSpPr>
          <a:xfrm>
            <a:off x="17195776" y="0"/>
            <a:ext cx="63523" cy="10287000"/>
            <a:chOff x="17195776" y="0"/>
            <a:chExt cx="63523" cy="10287000"/>
          </a:xfrm>
        </p:grpSpPr>
        <p:sp>
          <p:nvSpPr>
            <p:cNvPr id="3" name="AutoShape 5">
              <a:extLst>
                <a:ext uri="{FF2B5EF4-FFF2-40B4-BE49-F238E27FC236}">
                  <a16:creationId xmlns:a16="http://schemas.microsoft.com/office/drawing/2014/main" id="{0A0656B0-2DB8-BD62-3681-D660F5F16FFD}"/>
                </a:ext>
              </a:extLst>
            </p:cNvPr>
            <p:cNvSpPr/>
            <p:nvPr/>
          </p:nvSpPr>
          <p:spPr>
            <a:xfrm>
              <a:off x="17222751" y="1028700"/>
              <a:ext cx="9573" cy="9258300"/>
            </a:xfrm>
            <a:prstGeom prst="rect">
              <a:avLst/>
            </a:prstGeom>
            <a:solidFill>
              <a:srgbClr val="254E72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" name="AutoShape 6">
              <a:extLst>
                <a:ext uri="{FF2B5EF4-FFF2-40B4-BE49-F238E27FC236}">
                  <a16:creationId xmlns:a16="http://schemas.microsoft.com/office/drawing/2014/main" id="{94B7B247-D175-E136-2931-377527AAD4A1}"/>
                </a:ext>
              </a:extLst>
            </p:cNvPr>
            <p:cNvSpPr/>
            <p:nvPr/>
          </p:nvSpPr>
          <p:spPr>
            <a:xfrm>
              <a:off x="17195776" y="0"/>
              <a:ext cx="63523" cy="1237091"/>
            </a:xfrm>
            <a:prstGeom prst="rect">
              <a:avLst/>
            </a:prstGeom>
            <a:solidFill>
              <a:srgbClr val="4469AA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" name="TextBox 8">
            <a:extLst>
              <a:ext uri="{FF2B5EF4-FFF2-40B4-BE49-F238E27FC236}">
                <a16:creationId xmlns:a16="http://schemas.microsoft.com/office/drawing/2014/main" id="{3FD90DE6-2695-3FD2-2ACA-70C0D4E4D4B7}"/>
              </a:ext>
            </a:extLst>
          </p:cNvPr>
          <p:cNvSpPr txBox="1"/>
          <p:nvPr/>
        </p:nvSpPr>
        <p:spPr>
          <a:xfrm>
            <a:off x="9822896" y="5062026"/>
            <a:ext cx="6431094" cy="21339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825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500" b="0" i="0" u="none" strike="noStrike" kern="1200" cap="none" spc="75" baseline="0">
              <a:solidFill>
                <a:srgbClr val="426AB0"/>
              </a:solidFill>
              <a:uFillTx/>
              <a:latin typeface="Nexa"/>
            </a:endParaRPr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696FDB3F-B053-D8AA-F422-78CEFD67D5A5}"/>
              </a:ext>
            </a:extLst>
          </p:cNvPr>
          <p:cNvGrpSpPr/>
          <p:nvPr/>
        </p:nvGrpSpPr>
        <p:grpSpPr>
          <a:xfrm>
            <a:off x="9833603" y="2933696"/>
            <a:ext cx="5633572" cy="5183167"/>
            <a:chOff x="9833603" y="2933696"/>
            <a:chExt cx="5633572" cy="5183167"/>
          </a:xfrm>
        </p:grpSpPr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C6F2E2AB-98E0-265B-DD9E-AF18F69238EC}"/>
                </a:ext>
              </a:extLst>
            </p:cNvPr>
            <p:cNvSpPr txBox="1"/>
            <p:nvPr/>
          </p:nvSpPr>
          <p:spPr>
            <a:xfrm>
              <a:off x="9833603" y="2933696"/>
              <a:ext cx="5633572" cy="337011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ts val="825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7500" b="0" i="0" u="none" strike="noStrike" kern="1200" cap="none" spc="75" baseline="0">
                <a:solidFill>
                  <a:srgbClr val="426AB0"/>
                </a:solidFill>
                <a:uFillTx/>
                <a:latin typeface="Nexa"/>
              </a:endParaRPr>
            </a:p>
          </p:txBody>
        </p: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F4DD831F-472A-F14C-46F4-93D28145E09A}"/>
                </a:ext>
              </a:extLst>
            </p:cNvPr>
            <p:cNvSpPr txBox="1"/>
            <p:nvPr/>
          </p:nvSpPr>
          <p:spPr>
            <a:xfrm>
              <a:off x="9833603" y="6843214"/>
              <a:ext cx="5633572" cy="127364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ts val="324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b="0" i="0" u="none" strike="noStrike" kern="1200" cap="none" spc="108" baseline="0">
                <a:solidFill>
                  <a:srgbClr val="4469AA"/>
                </a:solidFill>
                <a:uFillTx/>
                <a:latin typeface="Arialle Bold"/>
              </a:endParaRPr>
            </a:p>
          </p:txBody>
        </p:sp>
      </p:grpSp>
      <p:pic>
        <p:nvPicPr>
          <p:cNvPr id="9" name="Picture 13" descr="Logo&#10;&#10;Description automatically generated">
            <a:extLst>
              <a:ext uri="{FF2B5EF4-FFF2-40B4-BE49-F238E27FC236}">
                <a16:creationId xmlns:a16="http://schemas.microsoft.com/office/drawing/2014/main" id="{CFB2B1FD-F32B-F14F-DFF9-C815E429F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0074" y="8656268"/>
            <a:ext cx="4673708" cy="15925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A65CE1D8-C4EE-E466-B12F-AB25D5E97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294" y="8987783"/>
            <a:ext cx="5486400" cy="10058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C1CCCF32-66B3-979E-A523-D8EE5DFEF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534" y="458242"/>
            <a:ext cx="11674931" cy="832104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AD98FE74-BDA5-8C46-2C85-82781D8BF5DF}"/>
              </a:ext>
            </a:extLst>
          </p:cNvPr>
          <p:cNvGrpSpPr/>
          <p:nvPr/>
        </p:nvGrpSpPr>
        <p:grpSpPr>
          <a:xfrm>
            <a:off x="17195776" y="0"/>
            <a:ext cx="63523" cy="10287000"/>
            <a:chOff x="17195776" y="0"/>
            <a:chExt cx="63523" cy="10287000"/>
          </a:xfrm>
        </p:grpSpPr>
        <p:sp>
          <p:nvSpPr>
            <p:cNvPr id="3" name="AutoShape 5">
              <a:extLst>
                <a:ext uri="{FF2B5EF4-FFF2-40B4-BE49-F238E27FC236}">
                  <a16:creationId xmlns:a16="http://schemas.microsoft.com/office/drawing/2014/main" id="{62C3FD90-EBE6-7997-48A1-DFB37487AF85}"/>
                </a:ext>
              </a:extLst>
            </p:cNvPr>
            <p:cNvSpPr/>
            <p:nvPr/>
          </p:nvSpPr>
          <p:spPr>
            <a:xfrm>
              <a:off x="17222751" y="1028700"/>
              <a:ext cx="9573" cy="9258300"/>
            </a:xfrm>
            <a:prstGeom prst="rect">
              <a:avLst/>
            </a:prstGeom>
            <a:solidFill>
              <a:srgbClr val="254E72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" name="AutoShape 6">
              <a:extLst>
                <a:ext uri="{FF2B5EF4-FFF2-40B4-BE49-F238E27FC236}">
                  <a16:creationId xmlns:a16="http://schemas.microsoft.com/office/drawing/2014/main" id="{04E387F8-96FF-FB8C-FC69-6F9676062C42}"/>
                </a:ext>
              </a:extLst>
            </p:cNvPr>
            <p:cNvSpPr/>
            <p:nvPr/>
          </p:nvSpPr>
          <p:spPr>
            <a:xfrm>
              <a:off x="17195776" y="0"/>
              <a:ext cx="63523" cy="1237091"/>
            </a:xfrm>
            <a:prstGeom prst="rect">
              <a:avLst/>
            </a:prstGeom>
            <a:solidFill>
              <a:srgbClr val="4469AA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" name="TextBox 8">
            <a:extLst>
              <a:ext uri="{FF2B5EF4-FFF2-40B4-BE49-F238E27FC236}">
                <a16:creationId xmlns:a16="http://schemas.microsoft.com/office/drawing/2014/main" id="{496D1FA6-0497-51B4-A332-54AA197FD7BC}"/>
              </a:ext>
            </a:extLst>
          </p:cNvPr>
          <p:cNvSpPr txBox="1"/>
          <p:nvPr/>
        </p:nvSpPr>
        <p:spPr>
          <a:xfrm>
            <a:off x="9822896" y="5062026"/>
            <a:ext cx="6431094" cy="21339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825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500" b="0" i="0" u="none" strike="noStrike" kern="1200" cap="none" spc="75" baseline="0">
              <a:solidFill>
                <a:srgbClr val="426AB0"/>
              </a:solidFill>
              <a:uFillTx/>
              <a:latin typeface="Nexa"/>
            </a:endParaRPr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9902871F-D21D-E80C-7BE0-4A2BE8BA4FAC}"/>
              </a:ext>
            </a:extLst>
          </p:cNvPr>
          <p:cNvGrpSpPr/>
          <p:nvPr/>
        </p:nvGrpSpPr>
        <p:grpSpPr>
          <a:xfrm>
            <a:off x="9833603" y="2933696"/>
            <a:ext cx="5633572" cy="5183167"/>
            <a:chOff x="9833603" y="2933696"/>
            <a:chExt cx="5633572" cy="5183167"/>
          </a:xfrm>
        </p:grpSpPr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8CCADE7B-6DF3-794C-18BC-64EEA50BA941}"/>
                </a:ext>
              </a:extLst>
            </p:cNvPr>
            <p:cNvSpPr txBox="1"/>
            <p:nvPr/>
          </p:nvSpPr>
          <p:spPr>
            <a:xfrm>
              <a:off x="9833603" y="2933696"/>
              <a:ext cx="5633572" cy="337011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ts val="825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7500" b="0" i="0" u="none" strike="noStrike" kern="1200" cap="none" spc="75" baseline="0">
                <a:solidFill>
                  <a:srgbClr val="426AB0"/>
                </a:solidFill>
                <a:uFillTx/>
                <a:latin typeface="Nexa"/>
              </a:endParaRPr>
            </a:p>
          </p:txBody>
        </p: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DF5BD3D8-C8EF-8B15-9942-C383084F9CA0}"/>
                </a:ext>
              </a:extLst>
            </p:cNvPr>
            <p:cNvSpPr txBox="1"/>
            <p:nvPr/>
          </p:nvSpPr>
          <p:spPr>
            <a:xfrm>
              <a:off x="9833603" y="6843214"/>
              <a:ext cx="5633572" cy="127364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ts val="324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b="0" i="0" u="none" strike="noStrike" kern="1200" cap="none" spc="108" baseline="0">
                <a:solidFill>
                  <a:srgbClr val="4469AA"/>
                </a:solidFill>
                <a:uFillTx/>
                <a:latin typeface="Arialle Bold"/>
              </a:endParaRPr>
            </a:p>
          </p:txBody>
        </p:sp>
      </p:grpSp>
      <p:pic>
        <p:nvPicPr>
          <p:cNvPr id="9" name="Picture 13" descr="Logo&#10;&#10;Description automatically generated">
            <a:extLst>
              <a:ext uri="{FF2B5EF4-FFF2-40B4-BE49-F238E27FC236}">
                <a16:creationId xmlns:a16="http://schemas.microsoft.com/office/drawing/2014/main" id="{ECD352D8-7B71-7E3B-DDAF-F9F7C9C9A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0074" y="8656268"/>
            <a:ext cx="4673708" cy="15925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3E2D411D-8DE0-03FC-8321-9C1C43EAF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294" y="8987783"/>
            <a:ext cx="5486400" cy="10058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0FB7F8C3-F895-D2FF-F1BE-56949D13ED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0915" y="493017"/>
            <a:ext cx="11152305" cy="813816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567BBE9C-C63B-15DA-ECC5-1FF4EB66B50E}"/>
              </a:ext>
            </a:extLst>
          </p:cNvPr>
          <p:cNvSpPr/>
          <p:nvPr/>
        </p:nvSpPr>
        <p:spPr>
          <a:xfrm>
            <a:off x="0" y="-12152"/>
            <a:ext cx="18288000" cy="2614114"/>
          </a:xfrm>
          <a:prstGeom prst="rect">
            <a:avLst/>
          </a:prstGeom>
          <a:solidFill>
            <a:srgbClr val="426AB0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6D26E135-C929-67DC-BDCD-F745BD3B60AA}"/>
              </a:ext>
            </a:extLst>
          </p:cNvPr>
          <p:cNvGrpSpPr/>
          <p:nvPr/>
        </p:nvGrpSpPr>
        <p:grpSpPr>
          <a:xfrm>
            <a:off x="0" y="986829"/>
            <a:ext cx="18288000" cy="63523"/>
            <a:chOff x="0" y="986829"/>
            <a:chExt cx="18288000" cy="63523"/>
          </a:xfrm>
        </p:grpSpPr>
        <p:sp>
          <p:nvSpPr>
            <p:cNvPr id="4" name="AutoShape 5">
              <a:extLst>
                <a:ext uri="{FF2B5EF4-FFF2-40B4-BE49-F238E27FC236}">
                  <a16:creationId xmlns:a16="http://schemas.microsoft.com/office/drawing/2014/main" id="{C50AD0FC-465F-C5D1-4E3F-739E8B25DB5F}"/>
                </a:ext>
              </a:extLst>
            </p:cNvPr>
            <p:cNvSpPr/>
            <p:nvPr/>
          </p:nvSpPr>
          <p:spPr>
            <a:xfrm>
              <a:off x="0" y="1013813"/>
              <a:ext cx="18288000" cy="9573"/>
            </a:xfrm>
            <a:prstGeom prst="rect">
              <a:avLst/>
            </a:prstGeom>
            <a:solidFill>
              <a:srgbClr val="FEFFFF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" name="AutoShape 6">
              <a:extLst>
                <a:ext uri="{FF2B5EF4-FFF2-40B4-BE49-F238E27FC236}">
                  <a16:creationId xmlns:a16="http://schemas.microsoft.com/office/drawing/2014/main" id="{87F7BF2F-59D2-41E0-A353-DC700DAECDCB}"/>
                </a:ext>
              </a:extLst>
            </p:cNvPr>
            <p:cNvSpPr/>
            <p:nvPr/>
          </p:nvSpPr>
          <p:spPr>
            <a:xfrm rot="16200004">
              <a:off x="586784" y="400045"/>
              <a:ext cx="63523" cy="1237091"/>
            </a:xfrm>
            <a:prstGeom prst="rect">
              <a:avLst/>
            </a:prstGeom>
            <a:solidFill>
              <a:srgbClr val="FFD754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6" name="TextBox 7">
            <a:extLst>
              <a:ext uri="{FF2B5EF4-FFF2-40B4-BE49-F238E27FC236}">
                <a16:creationId xmlns:a16="http://schemas.microsoft.com/office/drawing/2014/main" id="{A19A3314-72DE-3CDB-9CD2-AB5FE268FF83}"/>
              </a:ext>
            </a:extLst>
          </p:cNvPr>
          <p:cNvSpPr txBox="1"/>
          <p:nvPr/>
        </p:nvSpPr>
        <p:spPr>
          <a:xfrm>
            <a:off x="3667539" y="1208196"/>
            <a:ext cx="10952920" cy="1064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825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spc="75" baseline="0">
                <a:solidFill>
                  <a:srgbClr val="FEFFFF"/>
                </a:solidFill>
                <a:uFillTx/>
                <a:latin typeface="Lato" pitchFamily="34"/>
                <a:cs typeface="Lato" pitchFamily="34"/>
              </a:rPr>
              <a:t>Network Partner Grants</a:t>
            </a: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C2E76C1F-2B7B-8725-B97E-243995095270}"/>
              </a:ext>
            </a:extLst>
          </p:cNvPr>
          <p:cNvGrpSpPr/>
          <p:nvPr/>
        </p:nvGrpSpPr>
        <p:grpSpPr>
          <a:xfrm>
            <a:off x="1600200" y="5390772"/>
            <a:ext cx="6616241" cy="3365092"/>
            <a:chOff x="1600200" y="5390772"/>
            <a:chExt cx="6616241" cy="3365092"/>
          </a:xfrm>
        </p:grpSpPr>
        <p:sp>
          <p:nvSpPr>
            <p:cNvPr id="8" name="TextBox 9">
              <a:extLst>
                <a:ext uri="{FF2B5EF4-FFF2-40B4-BE49-F238E27FC236}">
                  <a16:creationId xmlns:a16="http://schemas.microsoft.com/office/drawing/2014/main" id="{DBC20DBF-AC10-93A6-37F6-AA16CCCBD85B}"/>
                </a:ext>
              </a:extLst>
            </p:cNvPr>
            <p:cNvSpPr txBox="1"/>
            <p:nvPr/>
          </p:nvSpPr>
          <p:spPr>
            <a:xfrm>
              <a:off x="1600200" y="5390772"/>
              <a:ext cx="6616232" cy="40876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801" b="0" i="0" u="none" strike="noStrike" kern="1200" cap="none" spc="113" baseline="0">
                <a:solidFill>
                  <a:srgbClr val="426AB0"/>
                </a:solidFill>
                <a:uFillTx/>
                <a:latin typeface="Arialle Bold"/>
              </a:endParaRPr>
            </a:p>
          </p:txBody>
        </p:sp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A8E1D10F-22E9-B4EF-3FF7-63D597580B36}"/>
                </a:ext>
              </a:extLst>
            </p:cNvPr>
            <p:cNvSpPr txBox="1"/>
            <p:nvPr/>
          </p:nvSpPr>
          <p:spPr>
            <a:xfrm>
              <a:off x="1600200" y="8399806"/>
              <a:ext cx="6616241" cy="35605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b="0" i="0" u="none" strike="noStrike" kern="1200" cap="none" spc="0" baseline="0">
                <a:solidFill>
                  <a:srgbClr val="426AB0"/>
                </a:solidFill>
                <a:uFillTx/>
                <a:latin typeface="Assistant Regular"/>
              </a:endParaRPr>
            </a:p>
          </p:txBody>
        </p:sp>
      </p:grpSp>
      <p:pic>
        <p:nvPicPr>
          <p:cNvPr id="10" name="Picture 12" descr="Logo&#10;&#10;Description automatically generated">
            <a:extLst>
              <a:ext uri="{FF2B5EF4-FFF2-40B4-BE49-F238E27FC236}">
                <a16:creationId xmlns:a16="http://schemas.microsoft.com/office/drawing/2014/main" id="{F25F0084-28D3-AB47-8BF8-8437F393B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4996" y="8694416"/>
            <a:ext cx="4673708" cy="15925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C0C39E0-2DC9-22F8-43BC-5E276A3E6C56}"/>
              </a:ext>
            </a:extLst>
          </p:cNvPr>
          <p:cNvSpPr/>
          <p:nvPr/>
        </p:nvSpPr>
        <p:spPr>
          <a:xfrm>
            <a:off x="1418645" y="2904152"/>
            <a:ext cx="15450708" cy="658655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108" baseline="0" dirty="0">
                <a:solidFill>
                  <a:srgbClr val="426AB0"/>
                </a:solidFill>
                <a:uFillTx/>
                <a:latin typeface="Assistant Regular Bold"/>
              </a:rPr>
              <a:t>Help Me Grow SC and the SC Infant Mental Health Association are seeking partners interested in working to promote the healthy development of children birth through age 5.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108" baseline="0" dirty="0">
                <a:solidFill>
                  <a:srgbClr val="426AB0"/>
                </a:solidFill>
                <a:uFillTx/>
                <a:latin typeface="Assistant Regular Bold"/>
              </a:rPr>
              <a:t>The </a:t>
            </a:r>
            <a:r>
              <a:rPr lang="en-US" sz="3000" spc="108" dirty="0">
                <a:solidFill>
                  <a:srgbClr val="426AB0"/>
                </a:solidFill>
                <a:latin typeface="Assistant Regular Bold"/>
              </a:rPr>
              <a:t>3</a:t>
            </a:r>
            <a:r>
              <a:rPr lang="en-US" sz="3000" spc="108" baseline="30000" dirty="0">
                <a:solidFill>
                  <a:srgbClr val="426AB0"/>
                </a:solidFill>
                <a:latin typeface="Assistant Regular Bold"/>
              </a:rPr>
              <a:t>rd</a:t>
            </a:r>
            <a:r>
              <a:rPr lang="en-US" sz="3000" spc="108" dirty="0">
                <a:solidFill>
                  <a:srgbClr val="426AB0"/>
                </a:solidFill>
                <a:latin typeface="Assistant Regular Bold"/>
              </a:rPr>
              <a:t> </a:t>
            </a:r>
            <a:r>
              <a:rPr lang="en-US" sz="3000" b="0" i="0" u="none" strike="noStrike" kern="1200" cap="none" spc="108" baseline="0" dirty="0">
                <a:solidFill>
                  <a:srgbClr val="426AB0"/>
                </a:solidFill>
                <a:uFillTx/>
                <a:latin typeface="Assistant Regular Bold"/>
              </a:rPr>
              <a:t>Network Partner funding opportunity will award four grants in April 2023.</a:t>
            </a:r>
            <a:endParaRPr lang="en-US" sz="3000" b="0" i="0" u="none" strike="noStrike" kern="1200" cap="none" spc="108" baseline="0" dirty="0">
              <a:solidFill>
                <a:srgbClr val="426AB0"/>
              </a:solidFill>
              <a:uFillTx/>
              <a:latin typeface="Assistant Regular Bold"/>
              <a:cs typeface="Assistant Regular Bold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108" baseline="0" dirty="0">
                <a:solidFill>
                  <a:srgbClr val="426AB0"/>
                </a:solidFill>
                <a:uFillTx/>
                <a:latin typeface="Assistant Regular Bold"/>
              </a:rPr>
              <a:t>Partners will join a growing statewide network working to improve universal developmental screening access and strengthen connections to community-based programs and services that promote child health and family well-being.</a:t>
            </a:r>
            <a:endParaRPr lang="en-US" sz="3000" b="0" i="0" u="none" strike="noStrike" kern="1200" cap="none" spc="108" baseline="0" dirty="0">
              <a:solidFill>
                <a:srgbClr val="426AB0"/>
              </a:solidFill>
              <a:uFillTx/>
              <a:latin typeface="Assistant Regular Bold"/>
              <a:cs typeface="Assistant Regular Bold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108" baseline="0" dirty="0">
                <a:solidFill>
                  <a:srgbClr val="426AB0"/>
                </a:solidFill>
                <a:uFillTx/>
                <a:latin typeface="Assistant Regular Bold"/>
              </a:rPr>
              <a:t> Grantees will receive training, ongoing technical assistance, professional development opportunities, and a $10,000 award. </a:t>
            </a:r>
            <a:endParaRPr lang="en-US" sz="3000" b="0" i="0" u="none" strike="noStrike" kern="1200" cap="none" spc="108" baseline="0" dirty="0">
              <a:solidFill>
                <a:srgbClr val="426AB0"/>
              </a:solidFill>
              <a:uFillTx/>
              <a:latin typeface="Assistant Regular Bold"/>
              <a:cs typeface="Assistant Regular Bold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108" baseline="0" dirty="0">
                <a:solidFill>
                  <a:srgbClr val="426AB0"/>
                </a:solidFill>
                <a:uFillTx/>
                <a:latin typeface="Assistant Regular Bold"/>
              </a:rPr>
              <a:t>Any non-profit agency serving young children and their families is eligible to apply.</a:t>
            </a:r>
            <a:endParaRPr lang="en-US" sz="3000" b="0" i="0" u="none" strike="noStrike" kern="1200" cap="none" spc="108" baseline="0" dirty="0">
              <a:solidFill>
                <a:srgbClr val="426AB0"/>
              </a:solidFill>
              <a:uFillTx/>
              <a:latin typeface="Assistant Regular Bold"/>
              <a:cs typeface="Assistant Regular Bold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1" b="0" i="0" u="none" strike="noStrike" kern="1200" cap="none" spc="108" baseline="0" dirty="0">
              <a:solidFill>
                <a:srgbClr val="426AB0"/>
              </a:solidFill>
              <a:uFillTx/>
              <a:latin typeface="Assistant Regular Bold"/>
              <a:cs typeface="Assistant Regular Bold"/>
            </a:endParaRPr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id="{B45B4368-23BF-FC2F-9318-57428E29F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294" y="8987783"/>
            <a:ext cx="5486400" cy="100584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567BBE9C-C63B-15DA-ECC5-1FF4EB66B50E}"/>
              </a:ext>
            </a:extLst>
          </p:cNvPr>
          <p:cNvSpPr/>
          <p:nvPr/>
        </p:nvSpPr>
        <p:spPr>
          <a:xfrm>
            <a:off x="0" y="-12152"/>
            <a:ext cx="18288000" cy="2614114"/>
          </a:xfrm>
          <a:prstGeom prst="rect">
            <a:avLst/>
          </a:prstGeom>
          <a:solidFill>
            <a:srgbClr val="426AB0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6D26E135-C929-67DC-BDCD-F745BD3B60AA}"/>
              </a:ext>
            </a:extLst>
          </p:cNvPr>
          <p:cNvGrpSpPr/>
          <p:nvPr/>
        </p:nvGrpSpPr>
        <p:grpSpPr>
          <a:xfrm>
            <a:off x="0" y="986829"/>
            <a:ext cx="18288000" cy="63523"/>
            <a:chOff x="0" y="986829"/>
            <a:chExt cx="18288000" cy="63523"/>
          </a:xfrm>
        </p:grpSpPr>
        <p:sp>
          <p:nvSpPr>
            <p:cNvPr id="4" name="AutoShape 5">
              <a:extLst>
                <a:ext uri="{FF2B5EF4-FFF2-40B4-BE49-F238E27FC236}">
                  <a16:creationId xmlns:a16="http://schemas.microsoft.com/office/drawing/2014/main" id="{C50AD0FC-465F-C5D1-4E3F-739E8B25DB5F}"/>
                </a:ext>
              </a:extLst>
            </p:cNvPr>
            <p:cNvSpPr/>
            <p:nvPr/>
          </p:nvSpPr>
          <p:spPr>
            <a:xfrm>
              <a:off x="0" y="1013813"/>
              <a:ext cx="18288000" cy="9573"/>
            </a:xfrm>
            <a:prstGeom prst="rect">
              <a:avLst/>
            </a:prstGeom>
            <a:solidFill>
              <a:srgbClr val="FEFFFF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" name="AutoShape 6">
              <a:extLst>
                <a:ext uri="{FF2B5EF4-FFF2-40B4-BE49-F238E27FC236}">
                  <a16:creationId xmlns:a16="http://schemas.microsoft.com/office/drawing/2014/main" id="{87F7BF2F-59D2-41E0-A353-DC700DAECDCB}"/>
                </a:ext>
              </a:extLst>
            </p:cNvPr>
            <p:cNvSpPr/>
            <p:nvPr/>
          </p:nvSpPr>
          <p:spPr>
            <a:xfrm rot="16200004">
              <a:off x="586784" y="400045"/>
              <a:ext cx="63523" cy="1237091"/>
            </a:xfrm>
            <a:prstGeom prst="rect">
              <a:avLst/>
            </a:prstGeom>
            <a:solidFill>
              <a:srgbClr val="FFD754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6" name="TextBox 7">
            <a:extLst>
              <a:ext uri="{FF2B5EF4-FFF2-40B4-BE49-F238E27FC236}">
                <a16:creationId xmlns:a16="http://schemas.microsoft.com/office/drawing/2014/main" id="{A19A3314-72DE-3CDB-9CD2-AB5FE268FF83}"/>
              </a:ext>
            </a:extLst>
          </p:cNvPr>
          <p:cNvSpPr txBox="1"/>
          <p:nvPr/>
        </p:nvSpPr>
        <p:spPr>
          <a:xfrm>
            <a:off x="502919" y="1282272"/>
            <a:ext cx="17282160" cy="9785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825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00" b="1" i="0" u="none" strike="noStrike" kern="1200" cap="none" spc="75" baseline="0" dirty="0">
                <a:solidFill>
                  <a:srgbClr val="FEFFFF"/>
                </a:solidFill>
                <a:uFillTx/>
                <a:latin typeface="Lato" pitchFamily="34"/>
                <a:cs typeface="Lato" pitchFamily="34"/>
              </a:rPr>
              <a:t>Why Network Partner Grants Are Effective</a:t>
            </a: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C2E76C1F-2B7B-8725-B97E-243995095270}"/>
              </a:ext>
            </a:extLst>
          </p:cNvPr>
          <p:cNvGrpSpPr/>
          <p:nvPr/>
        </p:nvGrpSpPr>
        <p:grpSpPr>
          <a:xfrm>
            <a:off x="1600200" y="5390772"/>
            <a:ext cx="6616241" cy="3365092"/>
            <a:chOff x="1600200" y="5390772"/>
            <a:chExt cx="6616241" cy="3365092"/>
          </a:xfrm>
        </p:grpSpPr>
        <p:sp>
          <p:nvSpPr>
            <p:cNvPr id="8" name="TextBox 9">
              <a:extLst>
                <a:ext uri="{FF2B5EF4-FFF2-40B4-BE49-F238E27FC236}">
                  <a16:creationId xmlns:a16="http://schemas.microsoft.com/office/drawing/2014/main" id="{DBC20DBF-AC10-93A6-37F6-AA16CCCBD85B}"/>
                </a:ext>
              </a:extLst>
            </p:cNvPr>
            <p:cNvSpPr txBox="1"/>
            <p:nvPr/>
          </p:nvSpPr>
          <p:spPr>
            <a:xfrm>
              <a:off x="1600200" y="5390772"/>
              <a:ext cx="6616232" cy="40876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801" b="0" i="0" u="none" strike="noStrike" kern="1200" cap="none" spc="113" baseline="0">
                <a:solidFill>
                  <a:srgbClr val="426AB0"/>
                </a:solidFill>
                <a:uFillTx/>
                <a:latin typeface="Arialle Bold"/>
              </a:endParaRPr>
            </a:p>
          </p:txBody>
        </p:sp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A8E1D10F-22E9-B4EF-3FF7-63D597580B36}"/>
                </a:ext>
              </a:extLst>
            </p:cNvPr>
            <p:cNvSpPr txBox="1"/>
            <p:nvPr/>
          </p:nvSpPr>
          <p:spPr>
            <a:xfrm>
              <a:off x="1600200" y="8399806"/>
              <a:ext cx="6616241" cy="35605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b="0" i="0" u="none" strike="noStrike" kern="1200" cap="none" spc="0" baseline="0">
                <a:solidFill>
                  <a:srgbClr val="426AB0"/>
                </a:solidFill>
                <a:uFillTx/>
                <a:latin typeface="Assistant Regular"/>
              </a:endParaRPr>
            </a:p>
          </p:txBody>
        </p:sp>
      </p:grpSp>
      <p:pic>
        <p:nvPicPr>
          <p:cNvPr id="10" name="Picture 12" descr="Logo&#10;&#10;Description automatically generated">
            <a:extLst>
              <a:ext uri="{FF2B5EF4-FFF2-40B4-BE49-F238E27FC236}">
                <a16:creationId xmlns:a16="http://schemas.microsoft.com/office/drawing/2014/main" id="{F25F0084-28D3-AB47-8BF8-8437F393B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4996" y="8694416"/>
            <a:ext cx="4673708" cy="15925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C0C39E0-2DC9-22F8-43BC-5E276A3E6C56}"/>
              </a:ext>
            </a:extLst>
          </p:cNvPr>
          <p:cNvSpPr/>
          <p:nvPr/>
        </p:nvSpPr>
        <p:spPr>
          <a:xfrm>
            <a:off x="925829" y="2860848"/>
            <a:ext cx="16436339" cy="685328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108" baseline="0" dirty="0">
                <a:solidFill>
                  <a:srgbClr val="426AB0"/>
                </a:solidFill>
                <a:uFillTx/>
                <a:latin typeface="Assistant Regular Bold"/>
              </a:rPr>
              <a:t>Allows scale and spread of HMG South Carolina across the state especially in areas where HMG has little or no presence (*rural areas)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108" baseline="0" dirty="0">
                <a:solidFill>
                  <a:srgbClr val="426AB0"/>
                </a:solidFill>
                <a:uFillTx/>
                <a:latin typeface="Assistant Regular Bold"/>
              </a:rPr>
              <a:t>HMG South Carolina is introduced to families/communities by an organization or agency in that community</a:t>
            </a:r>
          </a:p>
          <a:p>
            <a:pPr marL="1257300" lvl="2" indent="-342900">
              <a:spcBef>
                <a:spcPts val="70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0" i="0" u="none" strike="noStrike" kern="1200" cap="none" spc="108" baseline="0" dirty="0">
                <a:solidFill>
                  <a:srgbClr val="426AB0"/>
                </a:solidFill>
                <a:uFillTx/>
                <a:latin typeface="Assistant Regular Bold"/>
              </a:rPr>
              <a:t>Promote healthy child development in partnership with HMG SC</a:t>
            </a:r>
          </a:p>
          <a:p>
            <a:pPr marL="1257300" lvl="2" indent="-342900">
              <a:spcBef>
                <a:spcPts val="70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0" i="0" u="none" strike="noStrike" kern="1200" cap="none" spc="108" baseline="0" dirty="0">
                <a:solidFill>
                  <a:srgbClr val="426AB0"/>
                </a:solidFill>
                <a:uFillTx/>
                <a:latin typeface="Assistant Regular Bold"/>
              </a:rPr>
              <a:t>Connect families to developmental screening through HMG SC</a:t>
            </a:r>
          </a:p>
          <a:p>
            <a:pPr marL="1257300" lvl="2" indent="-342900">
              <a:spcBef>
                <a:spcPts val="70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0" i="0" u="none" strike="noStrike" kern="1200" cap="none" spc="108" baseline="0" dirty="0">
                <a:solidFill>
                  <a:srgbClr val="426AB0"/>
                </a:solidFill>
                <a:uFillTx/>
                <a:latin typeface="Assistant Regular Bold"/>
              </a:rPr>
              <a:t>Lead community screening events (Read Rattle &amp; Roll)</a:t>
            </a:r>
          </a:p>
          <a:p>
            <a:pPr marL="1257300" lvl="2" indent="-342900">
              <a:spcBef>
                <a:spcPts val="700"/>
              </a:spcBef>
              <a:spcAft>
                <a:spcPts val="6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0" i="0" u="none" strike="noStrike" kern="1200" cap="none" spc="108" baseline="0" dirty="0">
                <a:solidFill>
                  <a:srgbClr val="426AB0"/>
                </a:solidFill>
                <a:uFillTx/>
                <a:latin typeface="Assistant Regular Bold"/>
              </a:rPr>
              <a:t>Identify resources in their community that serve young children for the HMG SC Resource Directory</a:t>
            </a:r>
          </a:p>
          <a:p>
            <a:pPr marL="457200" lvl="2" indent="-457200">
              <a:spcBef>
                <a:spcPts val="7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108" baseline="0" dirty="0">
                <a:solidFill>
                  <a:srgbClr val="426AB0"/>
                </a:solidFill>
                <a:uFillTx/>
                <a:latin typeface="Assistant Regular Bold"/>
              </a:rPr>
              <a:t>Network Partners can easily incorporate Help Me Grow into the outreach they are already doing in their community. (Example: Orangeburg County Library conducts Read Rattle &amp; Roll during their story times for children.)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1" b="0" i="0" u="none" strike="noStrike" kern="1200" cap="none" spc="108" baseline="0" dirty="0">
              <a:solidFill>
                <a:srgbClr val="426AB0"/>
              </a:solidFill>
              <a:uFillTx/>
              <a:latin typeface="Assistant Regular Bold"/>
              <a:cs typeface="Assistant Regular Bold"/>
            </a:endParaRPr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id="{B45B4368-23BF-FC2F-9318-57428E29F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294" y="8987783"/>
            <a:ext cx="5486400" cy="100584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59735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33E4C8A7-10AD-EF72-452D-066CB0C589F6}"/>
              </a:ext>
            </a:extLst>
          </p:cNvPr>
          <p:cNvSpPr/>
          <p:nvPr/>
        </p:nvSpPr>
        <p:spPr>
          <a:xfrm>
            <a:off x="8024" y="1325"/>
            <a:ext cx="8227240" cy="10287000"/>
          </a:xfrm>
          <a:prstGeom prst="rect">
            <a:avLst/>
          </a:prstGeom>
          <a:solidFill>
            <a:srgbClr val="426AB0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89EB9D58-F5FD-3830-EFA3-CCE1E7D7A358}"/>
              </a:ext>
            </a:extLst>
          </p:cNvPr>
          <p:cNvGrpSpPr/>
          <p:nvPr/>
        </p:nvGrpSpPr>
        <p:grpSpPr>
          <a:xfrm>
            <a:off x="1028700" y="0"/>
            <a:ext cx="63523" cy="10287000"/>
            <a:chOff x="1028700" y="0"/>
            <a:chExt cx="63523" cy="10287000"/>
          </a:xfrm>
        </p:grpSpPr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5B7247D9-165A-3D17-0EEF-D829133C488B}"/>
                </a:ext>
              </a:extLst>
            </p:cNvPr>
            <p:cNvSpPr/>
            <p:nvPr/>
          </p:nvSpPr>
          <p:spPr>
            <a:xfrm>
              <a:off x="1055674" y="1028700"/>
              <a:ext cx="9573" cy="9258300"/>
            </a:xfrm>
            <a:prstGeom prst="rect">
              <a:avLst/>
            </a:prstGeom>
            <a:solidFill>
              <a:srgbClr val="FFD754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18F6AA97-DDCB-4DFD-EFC6-2260E611FFE0}"/>
                </a:ext>
              </a:extLst>
            </p:cNvPr>
            <p:cNvSpPr/>
            <p:nvPr/>
          </p:nvSpPr>
          <p:spPr>
            <a:xfrm>
              <a:off x="1028700" y="0"/>
              <a:ext cx="63523" cy="1237091"/>
            </a:xfrm>
            <a:prstGeom prst="rect">
              <a:avLst/>
            </a:prstGeom>
            <a:solidFill>
              <a:srgbClr val="FFD754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6" name="TextBox 8">
            <a:extLst>
              <a:ext uri="{FF2B5EF4-FFF2-40B4-BE49-F238E27FC236}">
                <a16:creationId xmlns:a16="http://schemas.microsoft.com/office/drawing/2014/main" id="{E6EE3F49-8A4E-FE21-97F3-32EB6BE2D55E}"/>
              </a:ext>
            </a:extLst>
          </p:cNvPr>
          <p:cNvSpPr txBox="1"/>
          <p:nvPr/>
        </p:nvSpPr>
        <p:spPr>
          <a:xfrm>
            <a:off x="9471574" y="5651110"/>
            <a:ext cx="7606088" cy="25622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426AB0"/>
              </a:solidFill>
              <a:uFillTx/>
              <a:latin typeface="Arialle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EEF76199-7C18-4C09-A66C-ADC3FA367CB9}"/>
              </a:ext>
            </a:extLst>
          </p:cNvPr>
          <p:cNvSpPr txBox="1"/>
          <p:nvPr/>
        </p:nvSpPr>
        <p:spPr>
          <a:xfrm>
            <a:off x="9355308" y="1028700"/>
            <a:ext cx="7838620" cy="902811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R="0" lvl="0" algn="ctr" defTabSz="914400" rtl="0" fontAlgn="auto" hangingPunct="1">
              <a:lnSpc>
                <a:spcPts val="324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108" baseline="0" dirty="0">
                <a:solidFill>
                  <a:srgbClr val="426AB0"/>
                </a:solidFill>
                <a:uFillTx/>
                <a:latin typeface="Assistant Regular Bold"/>
                <a:cs typeface="Assistant Regular Bold"/>
              </a:rPr>
              <a:t>Agenda</a:t>
            </a:r>
          </a:p>
          <a:p>
            <a:pPr marL="457200" marR="0" lvl="0" indent="-457200" algn="l" defTabSz="914400" rtl="0" fontAlgn="auto" hangingPunct="1">
              <a:lnSpc>
                <a:spcPts val="324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spc="108" dirty="0">
              <a:solidFill>
                <a:srgbClr val="426AB0"/>
              </a:solidFill>
              <a:latin typeface="Assistant Regular Bold"/>
              <a:cs typeface="Assistant Regular Bold"/>
            </a:endParaRPr>
          </a:p>
          <a:p>
            <a:pPr marL="457200" marR="0" lvl="0" indent="-457200" algn="l" defTabSz="914400" rtl="0" fontAlgn="auto" hangingPunct="1">
              <a:lnSpc>
                <a:spcPts val="324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108" baseline="0" dirty="0">
                <a:solidFill>
                  <a:srgbClr val="426AB0"/>
                </a:solidFill>
                <a:uFillTx/>
                <a:latin typeface="Assistant Regular Bold"/>
                <a:cs typeface="Assistant Regular Bold"/>
              </a:rPr>
              <a:t>Welcome</a:t>
            </a:r>
            <a:endParaRPr lang="en-US" sz="3200" b="0" i="0" u="none" strike="noStrike" kern="1200" cap="none" spc="108" baseline="0" dirty="0">
              <a:solidFill>
                <a:srgbClr val="426AB0"/>
              </a:solidFill>
              <a:uFillTx/>
              <a:latin typeface="Assistant Regular Bold"/>
            </a:endParaRPr>
          </a:p>
          <a:p>
            <a:pPr marL="457200" marR="0" lvl="0" indent="-457200" algn="l" defTabSz="914400" rtl="0" fontAlgn="auto" hangingPunct="1">
              <a:lnSpc>
                <a:spcPts val="324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108" baseline="0" dirty="0">
              <a:solidFill>
                <a:srgbClr val="426AB0"/>
              </a:solidFill>
              <a:uFillTx/>
              <a:latin typeface="Assistant Regular Bold"/>
            </a:endParaRPr>
          </a:p>
          <a:p>
            <a:pPr marL="457200" marR="0" lvl="0" indent="-457200" algn="l" defTabSz="914400" rtl="0" fontAlgn="auto" hangingPunct="1">
              <a:lnSpc>
                <a:spcPts val="324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108" baseline="0" dirty="0">
                <a:solidFill>
                  <a:srgbClr val="426AB0"/>
                </a:solidFill>
                <a:uFillTx/>
                <a:latin typeface="Assistant Regular Bold"/>
                <a:cs typeface="Assistant Regular Bold"/>
              </a:rPr>
              <a:t>Network Partner Grant Opportunity</a:t>
            </a:r>
            <a:endParaRPr lang="en-US" sz="3200" b="0" i="0" u="none" strike="noStrike" kern="1200" cap="none" spc="108" baseline="0" dirty="0">
              <a:solidFill>
                <a:srgbClr val="426AB0"/>
              </a:solidFill>
              <a:uFillTx/>
              <a:latin typeface="Assistant Regular Bold"/>
            </a:endParaRPr>
          </a:p>
          <a:p>
            <a:pPr marL="0" marR="0" lvl="0" indent="0" algn="l" defTabSz="914400" rtl="0" fontAlgn="auto" hangingPunct="1">
              <a:lnSpc>
                <a:spcPts val="324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108" baseline="0" dirty="0">
              <a:solidFill>
                <a:srgbClr val="426AB0"/>
              </a:solidFill>
              <a:uFillTx/>
              <a:latin typeface="Assistant Regular Bold"/>
              <a:cs typeface="Assistant Regular Bold"/>
            </a:endParaRPr>
          </a:p>
          <a:p>
            <a:pPr marL="457200" marR="0" lvl="0" indent="-457200" algn="l" defTabSz="914400" rtl="0" fontAlgn="auto" hangingPunct="1">
              <a:lnSpc>
                <a:spcPts val="324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108" baseline="0" dirty="0">
                <a:solidFill>
                  <a:srgbClr val="426AB0"/>
                </a:solidFill>
                <a:uFillTx/>
                <a:latin typeface="Assistant Regular Bold"/>
              </a:rPr>
              <a:t>Mission and History of Help Me Grow 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cs typeface="Calibri"/>
            </a:endParaRPr>
          </a:p>
          <a:p>
            <a:pPr marL="457200" marR="0" lvl="0" indent="-457200" algn="l" defTabSz="914400" rtl="0" fontAlgn="auto" hangingPunct="1">
              <a:lnSpc>
                <a:spcPts val="324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108" baseline="0" dirty="0">
              <a:solidFill>
                <a:srgbClr val="426AB0"/>
              </a:solidFill>
              <a:uFillTx/>
              <a:latin typeface="Assistant Regular Bold"/>
            </a:endParaRPr>
          </a:p>
          <a:p>
            <a:pPr marL="457200" marR="0" lvl="0" indent="-457200" algn="l" defTabSz="914400" rtl="0" fontAlgn="auto" hangingPunct="1">
              <a:lnSpc>
                <a:spcPts val="324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108" baseline="0" dirty="0">
                <a:solidFill>
                  <a:srgbClr val="426AB0"/>
                </a:solidFill>
                <a:uFillTx/>
                <a:latin typeface="Assistant Regular Bold"/>
                <a:cs typeface="Assistant Regular Bold"/>
              </a:rPr>
              <a:t>Help Me Grow Core Components</a:t>
            </a:r>
            <a:endParaRPr lang="en-US" sz="3200" b="0" i="0" u="none" strike="noStrike" kern="1200" cap="none" spc="108" baseline="0" dirty="0">
              <a:solidFill>
                <a:srgbClr val="426AB0"/>
              </a:solidFill>
              <a:uFillTx/>
              <a:latin typeface="Assistant Regular Bold"/>
            </a:endParaRPr>
          </a:p>
          <a:p>
            <a:pPr marL="457200" marR="0" lvl="0" indent="-457200" algn="l" defTabSz="914400" rtl="0" fontAlgn="auto" hangingPunct="1">
              <a:lnSpc>
                <a:spcPts val="324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108" baseline="0" dirty="0">
              <a:solidFill>
                <a:srgbClr val="426AB0"/>
              </a:solidFill>
              <a:uFillTx/>
              <a:latin typeface="Assistant Regular Bold"/>
            </a:endParaRPr>
          </a:p>
          <a:p>
            <a:pPr marL="457200" marR="0" lvl="0" indent="-457200" algn="l" defTabSz="914400" rtl="0" fontAlgn="auto" hangingPunct="1">
              <a:lnSpc>
                <a:spcPts val="324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108" baseline="0" dirty="0">
                <a:solidFill>
                  <a:srgbClr val="426AB0"/>
                </a:solidFill>
                <a:uFillTx/>
                <a:latin typeface="Assistant Regular Bold"/>
              </a:rPr>
              <a:t>Funding Opportunity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457200" marR="0" lvl="0" indent="-457200" algn="l" defTabSz="914400" rtl="0" fontAlgn="auto" hangingPunct="1">
              <a:lnSpc>
                <a:spcPts val="324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108" baseline="0" dirty="0">
              <a:solidFill>
                <a:srgbClr val="426AB0"/>
              </a:solidFill>
              <a:uFillTx/>
              <a:latin typeface="Assistant Regular Bold"/>
            </a:endParaRPr>
          </a:p>
          <a:p>
            <a:pPr marL="457200" marR="0" lvl="0" indent="-457200" algn="l" defTabSz="914400" rtl="0" fontAlgn="auto" hangingPunct="1">
              <a:lnSpc>
                <a:spcPts val="324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108" baseline="0" dirty="0">
                <a:solidFill>
                  <a:srgbClr val="426AB0"/>
                </a:solidFill>
                <a:uFillTx/>
                <a:latin typeface="Assistant Regular Bold"/>
                <a:cs typeface="Assistant Regular Bold"/>
              </a:rPr>
              <a:t>Review Application &amp; Key Dates</a:t>
            </a:r>
          </a:p>
          <a:p>
            <a:pPr marL="457200" marR="0" lvl="0" indent="-457200" algn="l" defTabSz="914400" rtl="0" fontAlgn="auto" hangingPunct="1">
              <a:lnSpc>
                <a:spcPts val="324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108" baseline="0" dirty="0">
              <a:solidFill>
                <a:srgbClr val="426AB0"/>
              </a:solidFill>
              <a:uFillTx/>
              <a:latin typeface="Assistant Regular Bold"/>
              <a:cs typeface="Assistant Regular Bold"/>
            </a:endParaRPr>
          </a:p>
          <a:p>
            <a:pPr marL="457200" marR="0" lvl="0" indent="-457200" algn="l" defTabSz="914400" rtl="0" fontAlgn="auto" hangingPunct="1">
              <a:lnSpc>
                <a:spcPts val="324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108" baseline="0" dirty="0">
                <a:solidFill>
                  <a:srgbClr val="426AB0"/>
                </a:solidFill>
                <a:uFillTx/>
                <a:latin typeface="Assistant Regular Bold"/>
                <a:cs typeface="Assistant Regular Bold"/>
              </a:rPr>
              <a:t>Sharing from 2022 Network Partner </a:t>
            </a:r>
          </a:p>
          <a:p>
            <a:pPr marL="457200" marR="0" lvl="0" indent="-457200" algn="l" defTabSz="914400" rtl="0" fontAlgn="auto" hangingPunct="1">
              <a:lnSpc>
                <a:spcPts val="324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108" baseline="0" dirty="0">
              <a:solidFill>
                <a:srgbClr val="426AB0"/>
              </a:solidFill>
              <a:uFillTx/>
              <a:latin typeface="Assistant Regular Bold"/>
              <a:cs typeface="Assistant Regular Bold"/>
            </a:endParaRPr>
          </a:p>
          <a:p>
            <a:pPr marL="457200" marR="0" lvl="0" indent="-457200" algn="l" defTabSz="914400" rtl="0" fontAlgn="auto" hangingPunct="1">
              <a:lnSpc>
                <a:spcPts val="324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108" baseline="0" dirty="0">
                <a:solidFill>
                  <a:srgbClr val="426AB0"/>
                </a:solidFill>
                <a:uFillTx/>
                <a:latin typeface="Assistant Regular Bold"/>
                <a:cs typeface="Assistant Regular Bold"/>
              </a:rPr>
              <a:t>Questions &amp; Answers</a:t>
            </a:r>
          </a:p>
          <a:p>
            <a:pPr marL="0" marR="0" lvl="0" indent="0" algn="l" defTabSz="914400" rtl="0" fontAlgn="auto" hangingPunct="1">
              <a:lnSpc>
                <a:spcPts val="324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108" baseline="0" dirty="0">
              <a:solidFill>
                <a:srgbClr val="426AB0"/>
              </a:solidFill>
              <a:uFillTx/>
              <a:latin typeface="Assistant Regular Bold"/>
              <a:cs typeface="Assistant Regular Bold"/>
            </a:endParaRPr>
          </a:p>
          <a:p>
            <a:pPr marL="0" marR="0" lvl="0" indent="0" algn="l" defTabSz="914400" rtl="0" fontAlgn="auto" hangingPunct="1">
              <a:lnSpc>
                <a:spcPts val="324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108" baseline="0" dirty="0">
              <a:solidFill>
                <a:srgbClr val="426AB0"/>
              </a:solidFill>
              <a:uFillTx/>
              <a:latin typeface="Assistant Regular Bold"/>
              <a:cs typeface="Assistant Regular Bold"/>
            </a:endParaRPr>
          </a:p>
          <a:p>
            <a:pPr marL="0" marR="0" lvl="0" indent="0" algn="l" defTabSz="914400" rtl="0" fontAlgn="auto" hangingPunct="1">
              <a:lnSpc>
                <a:spcPts val="324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108" baseline="0" dirty="0">
              <a:solidFill>
                <a:srgbClr val="426AB0"/>
              </a:solidFill>
              <a:uFillTx/>
              <a:latin typeface="Assistant Regular Bold"/>
              <a:cs typeface="Assistant Regular Bold"/>
            </a:endParaRPr>
          </a:p>
          <a:p>
            <a:pPr marL="0" marR="0" lvl="0" indent="0" algn="l" defTabSz="914400" rtl="0" fontAlgn="auto" hangingPunct="1">
              <a:lnSpc>
                <a:spcPts val="324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108" baseline="0" dirty="0">
              <a:solidFill>
                <a:srgbClr val="426AB0"/>
              </a:solidFill>
              <a:uFillTx/>
              <a:latin typeface="Assistant Regular Bold"/>
              <a:cs typeface="Assistant Regular Bold"/>
            </a:endParaRPr>
          </a:p>
          <a:p>
            <a:pPr marL="0" marR="0" lvl="0" indent="0" algn="l" defTabSz="914400" rtl="0" fontAlgn="auto" hangingPunct="1">
              <a:lnSpc>
                <a:spcPts val="324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108" baseline="0" dirty="0">
              <a:solidFill>
                <a:srgbClr val="426AB0"/>
              </a:solidFill>
              <a:uFillTx/>
              <a:latin typeface="Assistant Regular Bold"/>
              <a:cs typeface="Assistant Regular Bold"/>
            </a:endParaRPr>
          </a:p>
        </p:txBody>
      </p:sp>
      <p:grpSp>
        <p:nvGrpSpPr>
          <p:cNvPr id="10" name="Group 12">
            <a:extLst>
              <a:ext uri="{FF2B5EF4-FFF2-40B4-BE49-F238E27FC236}">
                <a16:creationId xmlns:a16="http://schemas.microsoft.com/office/drawing/2014/main" id="{D15ACCEA-EB92-B2AB-F2DF-1AB74BA1804B}"/>
              </a:ext>
            </a:extLst>
          </p:cNvPr>
          <p:cNvGrpSpPr/>
          <p:nvPr/>
        </p:nvGrpSpPr>
        <p:grpSpPr>
          <a:xfrm>
            <a:off x="9598676" y="7137157"/>
            <a:ext cx="7231541" cy="885952"/>
            <a:chOff x="9598676" y="7137157"/>
            <a:chExt cx="7231541" cy="885952"/>
          </a:xfrm>
        </p:grpSpPr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114B4EF7-61F1-05E3-B2E1-E1E110C8A22A}"/>
                </a:ext>
              </a:extLst>
            </p:cNvPr>
            <p:cNvSpPr txBox="1"/>
            <p:nvPr/>
          </p:nvSpPr>
          <p:spPr>
            <a:xfrm>
              <a:off x="9598676" y="7137157"/>
              <a:ext cx="7231541" cy="3428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ts val="324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200" b="0" i="0" u="none" strike="noStrike" kern="1200" cap="none" spc="48" baseline="0">
                <a:solidFill>
                  <a:srgbClr val="426AB0"/>
                </a:solidFill>
                <a:uFillTx/>
                <a:latin typeface="Arimo Bold"/>
              </a:endParaRPr>
            </a:p>
          </p:txBody>
        </p:sp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A5B1F927-3E6B-574A-8A57-DFE8182A0516}"/>
                </a:ext>
              </a:extLst>
            </p:cNvPr>
            <p:cNvSpPr txBox="1"/>
            <p:nvPr/>
          </p:nvSpPr>
          <p:spPr>
            <a:xfrm>
              <a:off x="9598676" y="7699494"/>
              <a:ext cx="7231541" cy="32361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200" b="0" i="0" u="none" strike="noStrike" kern="1200" cap="none" spc="0" baseline="0">
                <a:solidFill>
                  <a:srgbClr val="426AB0"/>
                </a:solidFill>
                <a:uFillTx/>
                <a:latin typeface="Arimo"/>
              </a:endParaRPr>
            </a:p>
          </p:txBody>
        </p:sp>
      </p:grpSp>
      <p:sp>
        <p:nvSpPr>
          <p:cNvPr id="13" name="TextBox 15">
            <a:extLst>
              <a:ext uri="{FF2B5EF4-FFF2-40B4-BE49-F238E27FC236}">
                <a16:creationId xmlns:a16="http://schemas.microsoft.com/office/drawing/2014/main" id="{52244CAF-256B-3F27-FF11-9BC53350DA49}"/>
              </a:ext>
            </a:extLst>
          </p:cNvPr>
          <p:cNvSpPr txBox="1"/>
          <p:nvPr/>
        </p:nvSpPr>
        <p:spPr>
          <a:xfrm>
            <a:off x="1498431" y="2260378"/>
            <a:ext cx="6355336" cy="46718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0" u="none" strike="noStrike" kern="1200" cap="none" spc="75" baseline="0" dirty="0">
                <a:solidFill>
                  <a:srgbClr val="FEFFFF"/>
                </a:solidFill>
                <a:uFillTx/>
                <a:latin typeface="Lato" pitchFamily="34"/>
                <a:cs typeface="Lato" pitchFamily="34"/>
              </a:rPr>
              <a:t>Attendance at an informational webinar is required to apply for the Network Partner Grants.</a:t>
            </a:r>
          </a:p>
          <a:p>
            <a:pPr marL="0" marR="0" lvl="0" indent="0" algn="l" defTabSz="914400" rtl="0" fontAlgn="auto" hangingPunct="1">
              <a:lnSpc>
                <a:spcPts val="825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600" b="1" i="0" u="none" strike="noStrike" kern="1200" cap="none" spc="75" baseline="0" dirty="0">
              <a:solidFill>
                <a:srgbClr val="FEFFFF"/>
              </a:solidFill>
              <a:uFillTx/>
              <a:latin typeface="Lato" pitchFamily="34"/>
              <a:cs typeface="Lato" pitchFamily="34"/>
            </a:endParaRPr>
          </a:p>
        </p:txBody>
      </p:sp>
      <p:pic>
        <p:nvPicPr>
          <p:cNvPr id="14" name="Picture 16" descr="Logo&#10;&#10;Description automatically generated">
            <a:extLst>
              <a:ext uri="{FF2B5EF4-FFF2-40B4-BE49-F238E27FC236}">
                <a16:creationId xmlns:a16="http://schemas.microsoft.com/office/drawing/2014/main" id="{703EC34C-4769-3FC2-7E1D-39732548A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0" y="9121140"/>
            <a:ext cx="3220151" cy="10972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D14CA50B-F6A6-890F-FE6B-3C8CF73B7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396" y="9258300"/>
            <a:ext cx="4488871" cy="82296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1"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0479AA06-FCA5-04CD-1E9C-2B70A1ED52EA}"/>
              </a:ext>
            </a:extLst>
          </p:cNvPr>
          <p:cNvSpPr/>
          <p:nvPr/>
        </p:nvSpPr>
        <p:spPr>
          <a:xfrm>
            <a:off x="0" y="0"/>
            <a:ext cx="8377613" cy="10287000"/>
          </a:xfrm>
          <a:prstGeom prst="rect">
            <a:avLst/>
          </a:prstGeom>
          <a:solidFill>
            <a:srgbClr val="FFD75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32BB4552-3FED-1363-6C85-4008D5552308}"/>
              </a:ext>
            </a:extLst>
          </p:cNvPr>
          <p:cNvGrpSpPr/>
          <p:nvPr/>
        </p:nvGrpSpPr>
        <p:grpSpPr>
          <a:xfrm>
            <a:off x="-154960" y="3195637"/>
            <a:ext cx="8731446" cy="2462213"/>
            <a:chOff x="139925" y="3271434"/>
            <a:chExt cx="8731446" cy="2462213"/>
          </a:xfrm>
        </p:grpSpPr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C561EFC6-67E1-B372-5346-895838662ADD}"/>
                </a:ext>
              </a:extLst>
            </p:cNvPr>
            <p:cNvSpPr txBox="1"/>
            <p:nvPr/>
          </p:nvSpPr>
          <p:spPr>
            <a:xfrm>
              <a:off x="870463" y="3730752"/>
              <a:ext cx="8000899" cy="50739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800" b="0" i="0" u="none" strike="noStrike" kern="1200" cap="none" spc="112" baseline="0">
                <a:solidFill>
                  <a:srgbClr val="426AB0"/>
                </a:solidFill>
                <a:uFillTx/>
                <a:latin typeface="Arialle"/>
              </a:endParaRPr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2193A97C-1C00-71D9-26D8-7B7E4C5840FC}"/>
                </a:ext>
              </a:extLst>
            </p:cNvPr>
            <p:cNvSpPr txBox="1"/>
            <p:nvPr/>
          </p:nvSpPr>
          <p:spPr>
            <a:xfrm>
              <a:off x="139925" y="3271434"/>
              <a:ext cx="8097761" cy="246221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8000" b="1" i="0" u="none" strike="noStrike" kern="1200" cap="none" spc="75" baseline="0" dirty="0">
                  <a:solidFill>
                    <a:srgbClr val="4469AA"/>
                  </a:solidFill>
                  <a:uFillTx/>
                  <a:latin typeface="Lato"/>
                  <a:ea typeface="Lato"/>
                  <a:cs typeface="Lato"/>
                </a:rPr>
                <a:t>Grant 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8000" b="1" i="0" u="none" strike="noStrike" kern="1200" cap="none" spc="75" baseline="0" dirty="0">
                  <a:solidFill>
                    <a:srgbClr val="4469AA"/>
                  </a:solidFill>
                  <a:uFillTx/>
                  <a:latin typeface="Lato"/>
                  <a:ea typeface="Lato"/>
                  <a:cs typeface="Lato"/>
                </a:rPr>
                <a:t>Details</a:t>
              </a:r>
            </a:p>
          </p:txBody>
        </p: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CFA23F75-EA59-FE31-14C7-00C0D098EAA9}"/>
                </a:ext>
              </a:extLst>
            </p:cNvPr>
            <p:cNvSpPr txBox="1"/>
            <p:nvPr/>
          </p:nvSpPr>
          <p:spPr>
            <a:xfrm>
              <a:off x="870463" y="4617957"/>
              <a:ext cx="8000908" cy="60496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ts val="44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200" b="0" i="0" u="none" strike="noStrike" kern="1200" cap="none" spc="0" baseline="0">
                <a:solidFill>
                  <a:srgbClr val="426AB0"/>
                </a:solidFill>
                <a:uFillTx/>
                <a:latin typeface="Arialle"/>
              </a:endParaRPr>
            </a:p>
          </p:txBody>
        </p:sp>
      </p:grpSp>
      <p:grpSp>
        <p:nvGrpSpPr>
          <p:cNvPr id="7" name="Group 8">
            <a:extLst>
              <a:ext uri="{FF2B5EF4-FFF2-40B4-BE49-F238E27FC236}">
                <a16:creationId xmlns:a16="http://schemas.microsoft.com/office/drawing/2014/main" id="{D4AAE69E-69D0-5C5A-3979-646D8C8CFB08}"/>
              </a:ext>
            </a:extLst>
          </p:cNvPr>
          <p:cNvGrpSpPr/>
          <p:nvPr/>
        </p:nvGrpSpPr>
        <p:grpSpPr>
          <a:xfrm>
            <a:off x="17195776" y="0"/>
            <a:ext cx="63523" cy="10287000"/>
            <a:chOff x="17195776" y="0"/>
            <a:chExt cx="63523" cy="10287000"/>
          </a:xfrm>
        </p:grpSpPr>
        <p:sp>
          <p:nvSpPr>
            <p:cNvPr id="8" name="AutoShape 9">
              <a:extLst>
                <a:ext uri="{FF2B5EF4-FFF2-40B4-BE49-F238E27FC236}">
                  <a16:creationId xmlns:a16="http://schemas.microsoft.com/office/drawing/2014/main" id="{AEC860ED-9069-93CC-27DC-324BF803B23C}"/>
                </a:ext>
              </a:extLst>
            </p:cNvPr>
            <p:cNvSpPr/>
            <p:nvPr/>
          </p:nvSpPr>
          <p:spPr>
            <a:xfrm>
              <a:off x="17222751" y="1028700"/>
              <a:ext cx="9573" cy="9258300"/>
            </a:xfrm>
            <a:prstGeom prst="rect">
              <a:avLst/>
            </a:prstGeom>
            <a:solidFill>
              <a:srgbClr val="254E72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" name="AutoShape 10">
              <a:extLst>
                <a:ext uri="{FF2B5EF4-FFF2-40B4-BE49-F238E27FC236}">
                  <a16:creationId xmlns:a16="http://schemas.microsoft.com/office/drawing/2014/main" id="{EBB946DB-7301-94C7-58E1-606D07A9EC42}"/>
                </a:ext>
              </a:extLst>
            </p:cNvPr>
            <p:cNvSpPr/>
            <p:nvPr/>
          </p:nvSpPr>
          <p:spPr>
            <a:xfrm>
              <a:off x="17195776" y="0"/>
              <a:ext cx="63523" cy="1237091"/>
            </a:xfrm>
            <a:prstGeom prst="rect">
              <a:avLst/>
            </a:prstGeom>
            <a:solidFill>
              <a:srgbClr val="426AB0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10" name="Picture 13" descr="Logo&#10;&#10;Description automatically generated">
            <a:extLst>
              <a:ext uri="{FF2B5EF4-FFF2-40B4-BE49-F238E27FC236}">
                <a16:creationId xmlns:a16="http://schemas.microsoft.com/office/drawing/2014/main" id="{7F59A7EC-39E5-08EE-EB19-433AB6AF6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94" y="742465"/>
            <a:ext cx="4445108" cy="15146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3AC339EF-ECD4-690F-1E9E-6F86F24383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97838" y="9311463"/>
            <a:ext cx="4676406" cy="8612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B06CFB20-75A5-7534-821F-2E21CD94C05A}"/>
              </a:ext>
            </a:extLst>
          </p:cNvPr>
          <p:cNvSpPr txBox="1"/>
          <p:nvPr/>
        </p:nvSpPr>
        <p:spPr>
          <a:xfrm>
            <a:off x="8603461" y="1019290"/>
            <a:ext cx="8393442" cy="86792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112" baseline="0" dirty="0">
                <a:solidFill>
                  <a:srgbClr val="4472C4"/>
                </a:solidFill>
                <a:uFillTx/>
                <a:latin typeface="Arialle Bold"/>
              </a:rPr>
              <a:t>Four awards during </a:t>
            </a:r>
            <a:r>
              <a:rPr lang="en-US" sz="2800" spc="112" dirty="0">
                <a:solidFill>
                  <a:srgbClr val="FF0000"/>
                </a:solidFill>
                <a:latin typeface="Arialle Bold"/>
              </a:rPr>
              <a:t>third</a:t>
            </a:r>
            <a:r>
              <a:rPr lang="en-US" sz="2800" b="0" i="0" u="none" strike="noStrike" kern="1200" cap="none" spc="112" baseline="0" dirty="0">
                <a:solidFill>
                  <a:srgbClr val="FF0000"/>
                </a:solidFill>
                <a:uFillTx/>
                <a:latin typeface="Arialle Bold"/>
              </a:rPr>
              <a:t> </a:t>
            </a:r>
            <a:r>
              <a:rPr lang="en-US" sz="2800" b="0" i="0" u="none" strike="noStrike" kern="1200" cap="none" spc="112" baseline="0" dirty="0">
                <a:solidFill>
                  <a:srgbClr val="4472C4"/>
                </a:solidFill>
                <a:uFillTx/>
                <a:latin typeface="Arialle Bold"/>
              </a:rPr>
              <a:t>round </a:t>
            </a: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112" baseline="0" dirty="0">
                <a:solidFill>
                  <a:srgbClr val="4472C4"/>
                </a:solidFill>
                <a:uFillTx/>
                <a:latin typeface="Arialle Bold"/>
              </a:rPr>
              <a:t>Each award is $10,000</a:t>
            </a:r>
            <a:endParaRPr lang="en-US" sz="2800" b="0" i="0" u="none" strike="noStrike" kern="1200" cap="none" spc="112" baseline="0" dirty="0">
              <a:solidFill>
                <a:srgbClr val="4472C4"/>
              </a:solidFill>
              <a:uFillTx/>
              <a:latin typeface="Arialle Bold"/>
              <a:ea typeface="Arialle Bold"/>
              <a:cs typeface="Arialle Bold"/>
            </a:endParaRP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112" baseline="0" dirty="0">
                <a:solidFill>
                  <a:srgbClr val="4472C4"/>
                </a:solidFill>
                <a:uFillTx/>
                <a:latin typeface="Arialle Bold"/>
              </a:rPr>
              <a:t>Applications open </a:t>
            </a:r>
            <a:r>
              <a:rPr lang="en-US" sz="2800" b="0" i="0" u="none" strike="noStrike" kern="1200" cap="none" spc="112" baseline="0" dirty="0">
                <a:solidFill>
                  <a:srgbClr val="FF0000"/>
                </a:solidFill>
                <a:uFillTx/>
                <a:latin typeface="Arialle Bold"/>
              </a:rPr>
              <a:t>February 17, 2023  </a:t>
            </a:r>
            <a:r>
              <a:rPr lang="en-US" sz="2800" b="0" i="0" u="none" strike="noStrike" kern="1200" cap="none" spc="112" baseline="0" dirty="0">
                <a:solidFill>
                  <a:srgbClr val="4472C4"/>
                </a:solidFill>
                <a:uFillTx/>
                <a:latin typeface="Arialle Bold"/>
              </a:rPr>
              <a:t>and close at 5 pm on </a:t>
            </a:r>
            <a:r>
              <a:rPr lang="en-US" sz="2800" b="0" i="0" u="none" strike="noStrike" kern="1200" cap="none" spc="112" baseline="0" dirty="0">
                <a:solidFill>
                  <a:srgbClr val="FF0000"/>
                </a:solidFill>
                <a:uFillTx/>
                <a:latin typeface="Arialle Bold"/>
              </a:rPr>
              <a:t>March, 17, 2023</a:t>
            </a:r>
            <a:endParaRPr lang="en-US" sz="2800" b="0" i="0" u="none" strike="noStrike" kern="1200" cap="none" spc="112" baseline="0" dirty="0">
              <a:solidFill>
                <a:srgbClr val="4472C4"/>
              </a:solidFill>
              <a:uFillTx/>
              <a:latin typeface="Arialle Bold"/>
              <a:ea typeface="Arialle Bold"/>
              <a:cs typeface="Arialle Bold"/>
            </a:endParaRP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112" baseline="0" dirty="0">
                <a:solidFill>
                  <a:srgbClr val="4472C4"/>
                </a:solidFill>
                <a:uFillTx/>
                <a:latin typeface="Arialle Bold"/>
              </a:rPr>
              <a:t>Awards to be announced April 2023  </a:t>
            </a:r>
            <a:endParaRPr lang="en-US" sz="2800" b="0" i="0" u="none" strike="noStrike" kern="1200" cap="none" spc="112" baseline="0" dirty="0">
              <a:solidFill>
                <a:srgbClr val="4472C4"/>
              </a:solidFill>
              <a:uFillTx/>
              <a:latin typeface="Arialle Bold"/>
              <a:ea typeface="Arialle Bold"/>
              <a:cs typeface="Arialle Bold"/>
            </a:endParaRP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112" baseline="0" dirty="0">
                <a:solidFill>
                  <a:srgbClr val="4472C4"/>
                </a:solidFill>
                <a:uFillTx/>
                <a:latin typeface="Arialle Bold"/>
              </a:rPr>
              <a:t>Required virtual orientation for awardees: HMG SC overview/how to talk about HMG, STAR training to enter outreach, how to conduct screening events – Read Rattle &amp; Roll</a:t>
            </a:r>
            <a:endParaRPr lang="en-US" sz="2800" b="0" i="0" u="none" strike="noStrike" kern="1200" cap="none" spc="112" baseline="0" dirty="0">
              <a:solidFill>
                <a:srgbClr val="4472C4"/>
              </a:solidFill>
              <a:uFillTx/>
              <a:latin typeface="Arialle Bold"/>
              <a:ea typeface="Arialle Bold"/>
              <a:cs typeface="Arialle Bold"/>
            </a:endParaRP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112" baseline="0" dirty="0">
                <a:solidFill>
                  <a:srgbClr val="4472C4"/>
                </a:solidFill>
                <a:uFillTx/>
                <a:latin typeface="Arialle Bold"/>
              </a:rPr>
              <a:t>Project period: </a:t>
            </a:r>
            <a:r>
              <a:rPr lang="en-US" sz="2800" b="0" i="0" u="none" strike="noStrike" kern="1200" cap="none" spc="112" baseline="0" dirty="0">
                <a:solidFill>
                  <a:srgbClr val="FF0000"/>
                </a:solidFill>
                <a:uFillTx/>
                <a:latin typeface="Arialle Bold"/>
              </a:rPr>
              <a:t>May 1, 2023 – April 30, 2024</a:t>
            </a:r>
            <a:endParaRPr lang="en-US" sz="2800" b="0" i="0" u="none" strike="noStrike" kern="1200" cap="none" spc="112" baseline="0" dirty="0">
              <a:solidFill>
                <a:srgbClr val="4472C4"/>
              </a:solidFill>
              <a:uFillTx/>
              <a:latin typeface="Arialle Bold"/>
              <a:ea typeface="Arialle Bold"/>
              <a:cs typeface="Arialle Bold"/>
            </a:endParaRP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112" baseline="0" dirty="0">
                <a:solidFill>
                  <a:srgbClr val="4472C4"/>
                </a:solidFill>
                <a:uFillTx/>
                <a:latin typeface="Arialle Bold"/>
              </a:rPr>
              <a:t>Eligible applicants: any SC 501©3 nonprofit organization that serves children B-5 and their families </a:t>
            </a:r>
            <a:endParaRPr lang="en-US" sz="2800" b="0" i="0" u="none" strike="noStrike" kern="1200" cap="none" spc="112" baseline="0" dirty="0">
              <a:solidFill>
                <a:srgbClr val="4472C4"/>
              </a:solidFill>
              <a:uFillTx/>
              <a:latin typeface="Arialle Bold"/>
              <a:ea typeface="Arialle Bold"/>
              <a:cs typeface="Arialle Bold"/>
            </a:endParaRP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112" baseline="0" dirty="0">
                <a:solidFill>
                  <a:srgbClr val="4472C4"/>
                </a:solidFill>
                <a:uFillTx/>
                <a:latin typeface="Arialle Bold"/>
              </a:rPr>
              <a:t>Single county minimum/ multi-county preferred</a:t>
            </a:r>
            <a:endParaRPr lang="en-US" sz="2800" b="0" i="0" u="none" strike="noStrike" kern="1200" cap="none" spc="112" baseline="0" dirty="0">
              <a:solidFill>
                <a:srgbClr val="4472C4"/>
              </a:solidFill>
              <a:uFillTx/>
              <a:latin typeface="Arialle Bold"/>
              <a:ea typeface="Arialle Bold"/>
              <a:cs typeface="Arialle Bold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3BD2BFE-37B5-E730-8AAA-C7CE12AF83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369" b="8369"/>
          <a:stretch>
            <a:fillRect/>
          </a:stretch>
        </p:blipFill>
        <p:spPr>
          <a:xfrm>
            <a:off x="0" y="5143499"/>
            <a:ext cx="8672736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AutoShape 3">
            <a:extLst>
              <a:ext uri="{FF2B5EF4-FFF2-40B4-BE49-F238E27FC236}">
                <a16:creationId xmlns:a16="http://schemas.microsoft.com/office/drawing/2014/main" id="{1B4F9529-0640-9691-B49E-D3955E0F3465}"/>
              </a:ext>
            </a:extLst>
          </p:cNvPr>
          <p:cNvSpPr/>
          <p:nvPr/>
        </p:nvSpPr>
        <p:spPr>
          <a:xfrm>
            <a:off x="7434" y="-30668"/>
            <a:ext cx="8672736" cy="5143499"/>
          </a:xfrm>
          <a:prstGeom prst="rect">
            <a:avLst/>
          </a:prstGeom>
          <a:solidFill>
            <a:srgbClr val="FFD754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229993DA-9A1B-C627-47C1-72D2F5C24620}"/>
              </a:ext>
            </a:extLst>
          </p:cNvPr>
          <p:cNvGrpSpPr/>
          <p:nvPr/>
        </p:nvGrpSpPr>
        <p:grpSpPr>
          <a:xfrm>
            <a:off x="1028700" y="0"/>
            <a:ext cx="63523" cy="10287000"/>
            <a:chOff x="1028700" y="0"/>
            <a:chExt cx="63523" cy="10287000"/>
          </a:xfrm>
        </p:grpSpPr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873B1FA7-ED9F-68E0-4A55-1561CF67D299}"/>
                </a:ext>
              </a:extLst>
            </p:cNvPr>
            <p:cNvSpPr/>
            <p:nvPr/>
          </p:nvSpPr>
          <p:spPr>
            <a:xfrm>
              <a:off x="1055674" y="1028700"/>
              <a:ext cx="9573" cy="9258300"/>
            </a:xfrm>
            <a:prstGeom prst="rect">
              <a:avLst/>
            </a:prstGeom>
            <a:solidFill>
              <a:srgbClr val="254E72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587B3E92-273C-CEA7-D0D5-BC7F67B5C202}"/>
                </a:ext>
              </a:extLst>
            </p:cNvPr>
            <p:cNvSpPr/>
            <p:nvPr/>
          </p:nvSpPr>
          <p:spPr>
            <a:xfrm>
              <a:off x="1028700" y="0"/>
              <a:ext cx="63523" cy="1237091"/>
            </a:xfrm>
            <a:prstGeom prst="rect">
              <a:avLst/>
            </a:prstGeom>
            <a:solidFill>
              <a:srgbClr val="426AB0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C4131C39-14CB-3629-A9F5-705A576CB840}"/>
              </a:ext>
            </a:extLst>
          </p:cNvPr>
          <p:cNvGrpSpPr/>
          <p:nvPr/>
        </p:nvGrpSpPr>
        <p:grpSpPr>
          <a:xfrm>
            <a:off x="9914089" y="2321332"/>
            <a:ext cx="7231541" cy="871121"/>
            <a:chOff x="9914089" y="2321332"/>
            <a:chExt cx="7231541" cy="871121"/>
          </a:xfrm>
        </p:grpSpPr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E9D04808-0AD2-B501-B2B2-10C38F0C61D1}"/>
                </a:ext>
              </a:extLst>
            </p:cNvPr>
            <p:cNvSpPr txBox="1"/>
            <p:nvPr/>
          </p:nvSpPr>
          <p:spPr>
            <a:xfrm>
              <a:off x="9914089" y="2321332"/>
              <a:ext cx="7231541" cy="38472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500" b="0" i="0" u="none" strike="noStrike" kern="1200" cap="none" spc="100" baseline="0">
                <a:solidFill>
                  <a:srgbClr val="426AB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E97E797E-8AB7-828A-F039-F90FAB1ACB03}"/>
                </a:ext>
              </a:extLst>
            </p:cNvPr>
            <p:cNvSpPr txBox="1"/>
            <p:nvPr/>
          </p:nvSpPr>
          <p:spPr>
            <a:xfrm>
              <a:off x="9914089" y="2845567"/>
              <a:ext cx="7231541" cy="34688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b="0" i="0" u="none" strike="noStrike" kern="1200" cap="none" spc="0" baseline="0">
                <a:solidFill>
                  <a:srgbClr val="426AB0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grpSp>
        <p:nvGrpSpPr>
          <p:cNvPr id="10" name="Group 11">
            <a:extLst>
              <a:ext uri="{FF2B5EF4-FFF2-40B4-BE49-F238E27FC236}">
                <a16:creationId xmlns:a16="http://schemas.microsoft.com/office/drawing/2014/main" id="{BDA4DBD1-8DFE-8345-0B04-F71497878728}"/>
              </a:ext>
            </a:extLst>
          </p:cNvPr>
          <p:cNvGrpSpPr/>
          <p:nvPr/>
        </p:nvGrpSpPr>
        <p:grpSpPr>
          <a:xfrm>
            <a:off x="9914089" y="4513478"/>
            <a:ext cx="7231541" cy="871121"/>
            <a:chOff x="9914089" y="4513478"/>
            <a:chExt cx="7231541" cy="871121"/>
          </a:xfrm>
        </p:grpSpPr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2A926A18-CE07-00FA-2C43-1F0A9396439B}"/>
                </a:ext>
              </a:extLst>
            </p:cNvPr>
            <p:cNvSpPr txBox="1"/>
            <p:nvPr/>
          </p:nvSpPr>
          <p:spPr>
            <a:xfrm>
              <a:off x="9914089" y="4513478"/>
              <a:ext cx="7231541" cy="38472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500" b="0" i="0" u="none" strike="noStrike" kern="1200" cap="none" spc="100" baseline="0">
                <a:solidFill>
                  <a:srgbClr val="426AB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C06C06E-12FD-4BC9-6C5C-1CFEB79E65A3}"/>
                </a:ext>
              </a:extLst>
            </p:cNvPr>
            <p:cNvSpPr txBox="1"/>
            <p:nvPr/>
          </p:nvSpPr>
          <p:spPr>
            <a:xfrm>
              <a:off x="9914089" y="5037713"/>
              <a:ext cx="7231541" cy="34688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b="0" i="0" u="none" strike="noStrike" kern="1200" cap="none" spc="0" baseline="0">
                <a:solidFill>
                  <a:srgbClr val="426AB0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grpSp>
        <p:nvGrpSpPr>
          <p:cNvPr id="13" name="Group 14">
            <a:extLst>
              <a:ext uri="{FF2B5EF4-FFF2-40B4-BE49-F238E27FC236}">
                <a16:creationId xmlns:a16="http://schemas.microsoft.com/office/drawing/2014/main" id="{F8DF1656-1CAA-686E-6AB2-5C29F210D506}"/>
              </a:ext>
            </a:extLst>
          </p:cNvPr>
          <p:cNvGrpSpPr/>
          <p:nvPr/>
        </p:nvGrpSpPr>
        <p:grpSpPr>
          <a:xfrm>
            <a:off x="9783257" y="6928747"/>
            <a:ext cx="7231541" cy="871120"/>
            <a:chOff x="9783257" y="6928747"/>
            <a:chExt cx="7231541" cy="871120"/>
          </a:xfrm>
        </p:grpSpPr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635F9148-004B-5B41-89B0-8C8976122D3B}"/>
                </a:ext>
              </a:extLst>
            </p:cNvPr>
            <p:cNvSpPr txBox="1"/>
            <p:nvPr/>
          </p:nvSpPr>
          <p:spPr>
            <a:xfrm>
              <a:off x="9783257" y="6928747"/>
              <a:ext cx="7231541" cy="38472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500" b="0" i="0" u="none" strike="noStrike" kern="1200" cap="none" spc="100" baseline="0">
                <a:solidFill>
                  <a:srgbClr val="426AB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C8DAE0E2-D7EE-1E9E-E490-D3AC1696DB3B}"/>
                </a:ext>
              </a:extLst>
            </p:cNvPr>
            <p:cNvSpPr txBox="1"/>
            <p:nvPr/>
          </p:nvSpPr>
          <p:spPr>
            <a:xfrm>
              <a:off x="9783257" y="7452981"/>
              <a:ext cx="7231541" cy="34688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b="0" i="0" u="none" strike="noStrike" kern="1200" cap="none" spc="0" baseline="0">
                <a:solidFill>
                  <a:srgbClr val="426AB0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sp>
        <p:nvSpPr>
          <p:cNvPr id="16" name="TextBox 18">
            <a:extLst>
              <a:ext uri="{FF2B5EF4-FFF2-40B4-BE49-F238E27FC236}">
                <a16:creationId xmlns:a16="http://schemas.microsoft.com/office/drawing/2014/main" id="{C404F0BF-E83C-526D-FEA7-07DB4CD9C49D}"/>
              </a:ext>
            </a:extLst>
          </p:cNvPr>
          <p:cNvSpPr txBox="1"/>
          <p:nvPr/>
        </p:nvSpPr>
        <p:spPr>
          <a:xfrm>
            <a:off x="9333134" y="1388315"/>
            <a:ext cx="8393442" cy="80021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426AB0"/>
                </a:solidFill>
                <a:uFillTx/>
                <a:latin typeface="Arialle"/>
              </a:rPr>
              <a:t>Supplies to support Outreach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cs typeface="Calibri"/>
            </a:endParaRP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426AB0"/>
                </a:solidFill>
                <a:uFillTx/>
                <a:latin typeface="Arialle"/>
              </a:rPr>
              <a:t>Printed materials (co-branded with HMG SC/ SCIMHA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cs typeface="Calibri"/>
            </a:endParaRP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426AB0"/>
                </a:solidFill>
                <a:uFillTx/>
                <a:latin typeface="Arialle"/>
              </a:rPr>
              <a:t>Equipment to support Outreach activities ($1,500 or less)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426AB0"/>
                </a:solidFill>
                <a:uFillTx/>
                <a:latin typeface="Arialle"/>
              </a:rPr>
              <a:t>Membership fees related to Outreach work</a:t>
            </a:r>
            <a:endParaRPr lang="en-US" sz="2800" b="0" i="0" u="none" strike="noStrike" kern="1200" cap="none" spc="0" baseline="0" dirty="0">
              <a:solidFill>
                <a:srgbClr val="426AB0"/>
              </a:solidFill>
              <a:uFillTx/>
              <a:latin typeface="Arialle"/>
              <a:ea typeface="Arialle"/>
              <a:cs typeface="Arialle"/>
            </a:endParaRP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426AB0"/>
                </a:solidFill>
                <a:uFillTx/>
                <a:latin typeface="Arialle"/>
              </a:rPr>
              <a:t>Materials for hosting community screening events (Read Rattle &amp; Roll)</a:t>
            </a:r>
            <a:endParaRPr lang="en-US" sz="2800" b="0" i="0" u="none" strike="noStrike" kern="1200" cap="none" spc="0" baseline="0" dirty="0">
              <a:solidFill>
                <a:srgbClr val="426AB0"/>
              </a:solidFill>
              <a:uFillTx/>
              <a:latin typeface="Arialle"/>
              <a:ea typeface="Arialle"/>
              <a:cs typeface="Arialle"/>
            </a:endParaRP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426AB0"/>
                </a:solidFill>
                <a:uFillTx/>
                <a:latin typeface="Arialle"/>
                <a:ea typeface="Arialle"/>
                <a:cs typeface="Arialle"/>
              </a:rPr>
              <a:t>Salary support for site coordinator (existing staff)</a:t>
            </a:r>
            <a:endParaRPr lang="en-US" sz="2800" b="0" i="0" u="none" strike="noStrike" kern="1200" cap="none" spc="0" baseline="0" dirty="0">
              <a:solidFill>
                <a:srgbClr val="426AB0"/>
              </a:solidFill>
              <a:uFillTx/>
              <a:latin typeface="Arialle"/>
            </a:endParaRP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426AB0"/>
                </a:solidFill>
                <a:uFillTx/>
                <a:latin typeface="Arialle"/>
              </a:rPr>
              <a:t>Non-allowable expenses:</a:t>
            </a:r>
            <a:endParaRPr lang="en-US" sz="2800" b="0" i="0" u="none" strike="noStrike" kern="1200" cap="none" spc="0" baseline="0" dirty="0">
              <a:solidFill>
                <a:srgbClr val="426AB0"/>
              </a:solidFill>
              <a:uFillTx/>
              <a:latin typeface="Arialle"/>
              <a:ea typeface="Arialle"/>
              <a:cs typeface="Arialle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426AB0"/>
                </a:solidFill>
                <a:uFillTx/>
                <a:latin typeface="Arialle"/>
              </a:rPr>
              <a:t>	Travel</a:t>
            </a:r>
            <a:endParaRPr lang="en-US" sz="2800" b="0" i="0" u="none" strike="noStrike" kern="1200" cap="none" spc="0" baseline="0" dirty="0">
              <a:solidFill>
                <a:srgbClr val="426AB0"/>
              </a:solidFill>
              <a:uFillTx/>
              <a:latin typeface="Arialle"/>
              <a:ea typeface="Arialle"/>
              <a:cs typeface="Arialle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426AB0"/>
                </a:solidFill>
                <a:uFillTx/>
                <a:latin typeface="Arialle"/>
              </a:rPr>
              <a:t>	Food</a:t>
            </a:r>
            <a:endParaRPr lang="en-US" sz="2800" b="0" i="0" u="none" strike="noStrike" kern="1200" cap="none" spc="0" baseline="0" dirty="0">
              <a:solidFill>
                <a:srgbClr val="426AB0"/>
              </a:solidFill>
              <a:uFillTx/>
              <a:latin typeface="Arialle"/>
              <a:ea typeface="Arialle"/>
              <a:cs typeface="Arialle"/>
            </a:endParaRPr>
          </a:p>
          <a:p>
            <a:pPr marL="91440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426AB0"/>
                </a:solidFill>
                <a:uFillTx/>
                <a:latin typeface="Arialle"/>
                <a:ea typeface="Arialle"/>
                <a:cs typeface="Arialle"/>
              </a:rPr>
              <a:t>Capital Improvements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426AB0"/>
                </a:solidFill>
                <a:uFillTx/>
                <a:latin typeface="Arialle"/>
              </a:rPr>
              <a:t>* </a:t>
            </a:r>
            <a:r>
              <a:rPr lang="en-US" sz="1600" b="0" i="1" u="none" strike="noStrike" kern="1200" cap="none" spc="0" baseline="0" dirty="0">
                <a:solidFill>
                  <a:srgbClr val="426AB0"/>
                </a:solidFill>
                <a:uFillTx/>
                <a:latin typeface="Arialle"/>
              </a:rPr>
              <a:t>Awards made possible through funding from the Preschool Development Grant (PDG) awarded to South Carolina by the Administration for Children and Families</a:t>
            </a:r>
            <a:endParaRPr lang="en-US" sz="1600" b="0" i="1" u="none" strike="noStrike" kern="1200" cap="none" spc="0" baseline="0" dirty="0">
              <a:solidFill>
                <a:srgbClr val="426AB0"/>
              </a:solidFill>
              <a:uFillTx/>
              <a:latin typeface="Arialle"/>
              <a:ea typeface="Arialle"/>
              <a:cs typeface="Arialle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999438-A383-03EC-E905-81ECB62B7E85}"/>
              </a:ext>
            </a:extLst>
          </p:cNvPr>
          <p:cNvSpPr txBox="1"/>
          <p:nvPr/>
        </p:nvSpPr>
        <p:spPr>
          <a:xfrm>
            <a:off x="9428506" y="427911"/>
            <a:ext cx="8202707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75" baseline="0" dirty="0">
                <a:solidFill>
                  <a:srgbClr val="4469AA"/>
                </a:solidFill>
                <a:uFillTx/>
                <a:latin typeface="Lato" pitchFamily="34"/>
                <a:cs typeface="Lato" pitchFamily="34"/>
              </a:rPr>
              <a:t>How Can the Money Be Used?</a:t>
            </a:r>
            <a:endParaRPr lang="en-US" sz="44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8" name="Picture 19">
            <a:extLst>
              <a:ext uri="{FF2B5EF4-FFF2-40B4-BE49-F238E27FC236}">
                <a16:creationId xmlns:a16="http://schemas.microsoft.com/office/drawing/2014/main" id="{445DD181-7CCF-3986-5BE6-719FDC505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9855" y="9344015"/>
            <a:ext cx="4488871" cy="8229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Picture 22" descr="Logo&#10;&#10;Description automatically generated">
            <a:extLst>
              <a:ext uri="{FF2B5EF4-FFF2-40B4-BE49-F238E27FC236}">
                <a16:creationId xmlns:a16="http://schemas.microsoft.com/office/drawing/2014/main" id="{079223BE-1452-EA14-E5E3-DE0E3849E5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0340" y="1197351"/>
            <a:ext cx="5366915" cy="18288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AFF27EA5-7A8E-3DA2-38F9-72325FC62065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4472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EE858B60-FC38-F23F-159E-D8B98B86BD16}"/>
              </a:ext>
            </a:extLst>
          </p:cNvPr>
          <p:cNvSpPr>
            <a:spLocks noMove="1" noResize="1"/>
          </p:cNvSpPr>
          <p:nvPr/>
        </p:nvSpPr>
        <p:spPr>
          <a:xfrm rot="16199987" flipH="1">
            <a:off x="3999923" y="-3999284"/>
            <a:ext cx="10287000" cy="18286847"/>
          </a:xfrm>
          <a:prstGeom prst="rect">
            <a:avLst/>
          </a:prstGeom>
          <a:gradFill>
            <a:gsLst>
              <a:gs pos="0">
                <a:srgbClr val="4472C4"/>
              </a:gs>
              <a:gs pos="100000">
                <a:srgbClr val="203864"/>
              </a:gs>
            </a:gsLst>
            <a:lin ang="120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1F5C24C2-061B-35FF-FE2C-C72ACC06367E}"/>
              </a:ext>
            </a:extLst>
          </p:cNvPr>
          <p:cNvSpPr>
            <a:spLocks noMove="1" noResize="1"/>
          </p:cNvSpPr>
          <p:nvPr/>
        </p:nvSpPr>
        <p:spPr>
          <a:xfrm rot="10800009" flipH="1">
            <a:off x="-3466" y="-1"/>
            <a:ext cx="13606272" cy="10286359"/>
          </a:xfrm>
          <a:prstGeom prst="rect">
            <a:avLst/>
          </a:prstGeom>
          <a:gradFill>
            <a:gsLst>
              <a:gs pos="0">
                <a:srgbClr val="000000">
                  <a:alpha val="52000"/>
                </a:srgbClr>
              </a:gs>
              <a:gs pos="100000">
                <a:srgbClr val="4472C4"/>
              </a:gs>
            </a:gsLst>
            <a:lin ang="4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Co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0E911D2F-3E1F-2B01-4A3A-CBEC86EF2DA7}"/>
              </a:ext>
            </a:extLst>
          </p:cNvPr>
          <p:cNvSpPr>
            <a:spLocks noMove="1" noResize="1"/>
          </p:cNvSpPr>
          <p:nvPr/>
        </p:nvSpPr>
        <p:spPr>
          <a:xfrm rot="16199987" flipH="1">
            <a:off x="5474239" y="-2528764"/>
            <a:ext cx="7341845" cy="18290322"/>
          </a:xfrm>
          <a:prstGeom prst="rect">
            <a:avLst/>
          </a:prstGeom>
          <a:gradFill>
            <a:gsLst>
              <a:gs pos="0">
                <a:srgbClr val="9DC3E6">
                  <a:alpha val="0"/>
                </a:srgbClr>
              </a:gs>
              <a:gs pos="100000">
                <a:srgbClr val="000000">
                  <a:alpha val="46000"/>
                </a:srgbClr>
              </a:gs>
            </a:gsLst>
            <a:lin ang="12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Co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581E7C7A-8671-2654-9001-7B5858DC2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896" y="342578"/>
            <a:ext cx="6792845" cy="96012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1">
    <p:bg>
      <p:bgPr>
        <a:solidFill>
          <a:srgbClr val="FFD7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6FF09157-01B8-1EC6-8ED7-1E27933D210D}"/>
              </a:ext>
            </a:extLst>
          </p:cNvPr>
          <p:cNvGrpSpPr/>
          <p:nvPr/>
        </p:nvGrpSpPr>
        <p:grpSpPr>
          <a:xfrm>
            <a:off x="17195776" y="0"/>
            <a:ext cx="63523" cy="10287000"/>
            <a:chOff x="17195776" y="0"/>
            <a:chExt cx="63523" cy="10287000"/>
          </a:xfrm>
        </p:grpSpPr>
        <p:sp>
          <p:nvSpPr>
            <p:cNvPr id="3" name="AutoShape 5">
              <a:extLst>
                <a:ext uri="{FF2B5EF4-FFF2-40B4-BE49-F238E27FC236}">
                  <a16:creationId xmlns:a16="http://schemas.microsoft.com/office/drawing/2014/main" id="{89E7F28D-5C30-CBC4-D7DA-8E730CA8CEE1}"/>
                </a:ext>
              </a:extLst>
            </p:cNvPr>
            <p:cNvSpPr/>
            <p:nvPr/>
          </p:nvSpPr>
          <p:spPr>
            <a:xfrm>
              <a:off x="17222751" y="1028700"/>
              <a:ext cx="9573" cy="9258300"/>
            </a:xfrm>
            <a:prstGeom prst="rect">
              <a:avLst/>
            </a:prstGeom>
            <a:solidFill>
              <a:srgbClr val="254E72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" name="AutoShape 6">
              <a:extLst>
                <a:ext uri="{FF2B5EF4-FFF2-40B4-BE49-F238E27FC236}">
                  <a16:creationId xmlns:a16="http://schemas.microsoft.com/office/drawing/2014/main" id="{DDB12A7E-C3FE-5A73-E685-6E8395E002FF}"/>
                </a:ext>
              </a:extLst>
            </p:cNvPr>
            <p:cNvSpPr/>
            <p:nvPr/>
          </p:nvSpPr>
          <p:spPr>
            <a:xfrm>
              <a:off x="17195776" y="0"/>
              <a:ext cx="63523" cy="1237091"/>
            </a:xfrm>
            <a:prstGeom prst="rect">
              <a:avLst/>
            </a:prstGeom>
            <a:solidFill>
              <a:srgbClr val="4469AA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" name="TextBox 8">
            <a:extLst>
              <a:ext uri="{FF2B5EF4-FFF2-40B4-BE49-F238E27FC236}">
                <a16:creationId xmlns:a16="http://schemas.microsoft.com/office/drawing/2014/main" id="{7979D7D2-950A-1DC4-8610-A326C8700C24}"/>
              </a:ext>
            </a:extLst>
          </p:cNvPr>
          <p:cNvSpPr txBox="1"/>
          <p:nvPr/>
        </p:nvSpPr>
        <p:spPr>
          <a:xfrm>
            <a:off x="9822896" y="5062026"/>
            <a:ext cx="6431094" cy="21339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825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500" b="0" i="0" u="none" strike="noStrike" kern="1200" cap="none" spc="75" baseline="0">
              <a:solidFill>
                <a:srgbClr val="426AB0"/>
              </a:solidFill>
              <a:uFillTx/>
              <a:latin typeface="Nexa"/>
            </a:endParaRPr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B95D1AF3-863C-B9E2-0BFC-B004F785E13E}"/>
              </a:ext>
            </a:extLst>
          </p:cNvPr>
          <p:cNvGrpSpPr/>
          <p:nvPr/>
        </p:nvGrpSpPr>
        <p:grpSpPr>
          <a:xfrm>
            <a:off x="9833603" y="2933696"/>
            <a:ext cx="5633572" cy="5183167"/>
            <a:chOff x="9833603" y="2933696"/>
            <a:chExt cx="5633572" cy="5183167"/>
          </a:xfrm>
        </p:grpSpPr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CD2CFD04-8872-C679-DFB5-F3E7D0F1E66B}"/>
                </a:ext>
              </a:extLst>
            </p:cNvPr>
            <p:cNvSpPr txBox="1"/>
            <p:nvPr/>
          </p:nvSpPr>
          <p:spPr>
            <a:xfrm>
              <a:off x="9833603" y="2933696"/>
              <a:ext cx="5633572" cy="337011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ts val="825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7500" b="0" i="0" u="none" strike="noStrike" kern="1200" cap="none" spc="75" baseline="0">
                <a:solidFill>
                  <a:srgbClr val="426AB0"/>
                </a:solidFill>
                <a:uFillTx/>
                <a:latin typeface="Nexa"/>
              </a:endParaRPr>
            </a:p>
          </p:txBody>
        </p: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D2692336-7749-75ED-11C4-FC5C239FCF33}"/>
                </a:ext>
              </a:extLst>
            </p:cNvPr>
            <p:cNvSpPr txBox="1"/>
            <p:nvPr/>
          </p:nvSpPr>
          <p:spPr>
            <a:xfrm>
              <a:off x="9833603" y="6843214"/>
              <a:ext cx="5633572" cy="127364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ts val="324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b="0" i="0" u="none" strike="noStrike" kern="1200" cap="none" spc="108" baseline="0">
                <a:solidFill>
                  <a:srgbClr val="4469AA"/>
                </a:solidFill>
                <a:uFillTx/>
                <a:latin typeface="Arialle Bold"/>
              </a:endParaRPr>
            </a:p>
          </p:txBody>
        </p:sp>
      </p:grpSp>
      <p:pic>
        <p:nvPicPr>
          <p:cNvPr id="9" name="Picture 13" descr="Logo&#10;&#10;Description automatically generated">
            <a:extLst>
              <a:ext uri="{FF2B5EF4-FFF2-40B4-BE49-F238E27FC236}">
                <a16:creationId xmlns:a16="http://schemas.microsoft.com/office/drawing/2014/main" id="{97976857-E417-089A-7A2B-0D0D5DECD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0074" y="8656268"/>
            <a:ext cx="4673708" cy="15925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0316E621-6163-946E-24BF-466C64B29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294" y="8987783"/>
            <a:ext cx="5486400" cy="10058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62A6E1D4-6B6C-1C27-333F-0E37E55AAB5B}"/>
              </a:ext>
            </a:extLst>
          </p:cNvPr>
          <p:cNvSpPr txBox="1"/>
          <p:nvPr/>
        </p:nvSpPr>
        <p:spPr>
          <a:xfrm>
            <a:off x="4041317" y="428534"/>
            <a:ext cx="10205353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200" b="1" i="0" u="sng" strike="noStrike" kern="1200" cap="none" spc="0" baseline="0" dirty="0">
                <a:solidFill>
                  <a:srgbClr val="4469AA"/>
                </a:solidFill>
                <a:uFillTx/>
                <a:latin typeface="Lato"/>
                <a:ea typeface="Lato"/>
                <a:cs typeface="Lato"/>
              </a:rPr>
              <a:t>Network Partners</a:t>
            </a:r>
            <a:endParaRPr lang="en-US" sz="7200" b="0" i="0" u="sng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CF45F5EC-8341-7EB0-B2FA-AD67F0DBCB7E}"/>
              </a:ext>
            </a:extLst>
          </p:cNvPr>
          <p:cNvSpPr txBox="1"/>
          <p:nvPr/>
        </p:nvSpPr>
        <p:spPr>
          <a:xfrm>
            <a:off x="2272419" y="2363896"/>
            <a:ext cx="13743147" cy="521681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 dirty="0" err="1">
                <a:solidFill>
                  <a:srgbClr val="4472C4"/>
                </a:solidFill>
                <a:uFillTx/>
                <a:latin typeface="Lato"/>
                <a:ea typeface="Lato"/>
                <a:cs typeface="Calibri"/>
              </a:rPr>
              <a:t>Shifa</a:t>
            </a:r>
            <a:r>
              <a:rPr lang="en-US" sz="4400" b="1" i="0" u="none" strike="noStrike" kern="1200" cap="none" spc="0" baseline="0" dirty="0">
                <a:solidFill>
                  <a:srgbClr val="4472C4"/>
                </a:solidFill>
                <a:uFillTx/>
                <a:latin typeface="Lato"/>
                <a:ea typeface="Lato"/>
                <a:cs typeface="Calibri"/>
              </a:rPr>
              <a:t> Clinic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dirty="0">
                <a:solidFill>
                  <a:srgbClr val="4472C4"/>
                </a:solidFill>
                <a:latin typeface="Lato"/>
                <a:ea typeface="Lato"/>
                <a:cs typeface="Calibri"/>
              </a:rPr>
              <a:t>Calhoun County First Steps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 dirty="0">
                <a:solidFill>
                  <a:srgbClr val="4472C4"/>
                </a:solidFill>
                <a:uFillTx/>
                <a:latin typeface="Lato"/>
                <a:ea typeface="Lato"/>
                <a:cs typeface="Calibri"/>
              </a:rPr>
              <a:t>Georgetown/Williamsburg County First Steps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dirty="0">
                <a:solidFill>
                  <a:srgbClr val="4472C4"/>
                </a:solidFill>
                <a:latin typeface="Lato"/>
                <a:ea typeface="Lato"/>
                <a:cs typeface="Calibri"/>
              </a:rPr>
              <a:t>Orangeburg County Library/Friends of the Library</a:t>
            </a:r>
          </a:p>
          <a:p>
            <a:pPr algn="ctr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dirty="0">
                <a:solidFill>
                  <a:srgbClr val="4472C4"/>
                </a:solidFill>
                <a:latin typeface="Lato"/>
                <a:ea typeface="Lato"/>
                <a:cs typeface="Calibri"/>
              </a:rPr>
              <a:t>The Champions Center (formerly Developmental Center for Exceptional Children)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 dirty="0">
                <a:solidFill>
                  <a:srgbClr val="4472C4"/>
                </a:solidFill>
                <a:uFillTx/>
                <a:latin typeface="Lato"/>
                <a:ea typeface="Lato"/>
                <a:cs typeface="Calibri"/>
              </a:rPr>
              <a:t>Chester County First Steps</a:t>
            </a:r>
            <a:endParaRPr lang="en-US" sz="4400" b="1" i="0" u="none" strike="noStrike" kern="1200" cap="none" spc="0" baseline="0" dirty="0">
              <a:solidFill>
                <a:srgbClr val="4472C4"/>
              </a:solidFill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7">
    <p:bg>
      <p:bgPr>
        <a:gradFill>
          <a:gsLst>
            <a:gs pos="0">
              <a:srgbClr val="F6F8FC"/>
            </a:gs>
            <a:gs pos="100000">
              <a:srgbClr val="ABC0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14BCDD65-2DE2-B849-479D-AE6A8749B5A7}"/>
              </a:ext>
            </a:extLst>
          </p:cNvPr>
          <p:cNvGrpSpPr/>
          <p:nvPr/>
        </p:nvGrpSpPr>
        <p:grpSpPr>
          <a:xfrm>
            <a:off x="17195776" y="0"/>
            <a:ext cx="63523" cy="10287000"/>
            <a:chOff x="17195776" y="0"/>
            <a:chExt cx="63523" cy="10287000"/>
          </a:xfrm>
        </p:grpSpPr>
        <p:sp>
          <p:nvSpPr>
            <p:cNvPr id="3" name="AutoShape 5">
              <a:extLst>
                <a:ext uri="{FF2B5EF4-FFF2-40B4-BE49-F238E27FC236}">
                  <a16:creationId xmlns:a16="http://schemas.microsoft.com/office/drawing/2014/main" id="{64FEA8EF-4FC2-CA94-5E7E-83BA1704C8C4}"/>
                </a:ext>
              </a:extLst>
            </p:cNvPr>
            <p:cNvSpPr/>
            <p:nvPr/>
          </p:nvSpPr>
          <p:spPr>
            <a:xfrm>
              <a:off x="17222751" y="1028700"/>
              <a:ext cx="9573" cy="9258300"/>
            </a:xfrm>
            <a:prstGeom prst="rect">
              <a:avLst/>
            </a:prstGeom>
            <a:solidFill>
              <a:srgbClr val="254E72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" name="AutoShape 6">
              <a:extLst>
                <a:ext uri="{FF2B5EF4-FFF2-40B4-BE49-F238E27FC236}">
                  <a16:creationId xmlns:a16="http://schemas.microsoft.com/office/drawing/2014/main" id="{52CC6E2C-7835-DEAB-8798-115E52FE5BA3}"/>
                </a:ext>
              </a:extLst>
            </p:cNvPr>
            <p:cNvSpPr/>
            <p:nvPr/>
          </p:nvSpPr>
          <p:spPr>
            <a:xfrm>
              <a:off x="17195776" y="0"/>
              <a:ext cx="63523" cy="1237091"/>
            </a:xfrm>
            <a:prstGeom prst="rect">
              <a:avLst/>
            </a:prstGeom>
            <a:solidFill>
              <a:srgbClr val="4469AA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" name="TextBox 8">
            <a:extLst>
              <a:ext uri="{FF2B5EF4-FFF2-40B4-BE49-F238E27FC236}">
                <a16:creationId xmlns:a16="http://schemas.microsoft.com/office/drawing/2014/main" id="{C0972D92-46B5-C1C6-8D6E-B4534BE95F63}"/>
              </a:ext>
            </a:extLst>
          </p:cNvPr>
          <p:cNvSpPr txBox="1"/>
          <p:nvPr/>
        </p:nvSpPr>
        <p:spPr>
          <a:xfrm>
            <a:off x="9822896" y="5062026"/>
            <a:ext cx="6431094" cy="21339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825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500" b="0" i="0" u="none" strike="noStrike" kern="1200" cap="none" spc="75" baseline="0">
              <a:solidFill>
                <a:srgbClr val="426AB0"/>
              </a:solidFill>
              <a:uFillTx/>
              <a:latin typeface="Nexa"/>
            </a:endParaRPr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3A09CEE2-B2AC-E3FA-95CC-A5137806FFD1}"/>
              </a:ext>
            </a:extLst>
          </p:cNvPr>
          <p:cNvGrpSpPr/>
          <p:nvPr/>
        </p:nvGrpSpPr>
        <p:grpSpPr>
          <a:xfrm>
            <a:off x="9833603" y="2933696"/>
            <a:ext cx="5633572" cy="5183167"/>
            <a:chOff x="9833603" y="2933696"/>
            <a:chExt cx="5633572" cy="5183167"/>
          </a:xfrm>
        </p:grpSpPr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55F0E71F-0140-2B11-A0E8-62538EE8F0C3}"/>
                </a:ext>
              </a:extLst>
            </p:cNvPr>
            <p:cNvSpPr txBox="1"/>
            <p:nvPr/>
          </p:nvSpPr>
          <p:spPr>
            <a:xfrm>
              <a:off x="9833603" y="2933696"/>
              <a:ext cx="5633572" cy="337011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ts val="825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7500" b="0" i="0" u="none" strike="noStrike" kern="1200" cap="none" spc="75" baseline="0">
                <a:solidFill>
                  <a:srgbClr val="426AB0"/>
                </a:solidFill>
                <a:uFillTx/>
                <a:latin typeface="Nexa"/>
              </a:endParaRPr>
            </a:p>
          </p:txBody>
        </p: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CCFAA69C-7217-F658-46C0-820FFBB903F0}"/>
                </a:ext>
              </a:extLst>
            </p:cNvPr>
            <p:cNvSpPr txBox="1"/>
            <p:nvPr/>
          </p:nvSpPr>
          <p:spPr>
            <a:xfrm>
              <a:off x="9833603" y="6843214"/>
              <a:ext cx="5633572" cy="127364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ts val="324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b="0" i="0" u="none" strike="noStrike" kern="1200" cap="none" spc="108" baseline="0">
                <a:solidFill>
                  <a:srgbClr val="4469AA"/>
                </a:solidFill>
                <a:uFillTx/>
                <a:latin typeface="Arialle Bold"/>
              </a:endParaRPr>
            </a:p>
          </p:txBody>
        </p:sp>
      </p:grpSp>
      <p:pic>
        <p:nvPicPr>
          <p:cNvPr id="9" name="Picture 13" descr="Logo&#10;&#10;Description automatically generated">
            <a:extLst>
              <a:ext uri="{FF2B5EF4-FFF2-40B4-BE49-F238E27FC236}">
                <a16:creationId xmlns:a16="http://schemas.microsoft.com/office/drawing/2014/main" id="{BA70801D-AE64-AA9D-7B53-5F9125AA6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0074" y="8656268"/>
            <a:ext cx="4673708" cy="15925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extBox 14">
            <a:extLst>
              <a:ext uri="{FF2B5EF4-FFF2-40B4-BE49-F238E27FC236}">
                <a16:creationId xmlns:a16="http://schemas.microsoft.com/office/drawing/2014/main" id="{F753AE81-D8FC-93C2-E2F0-A575FF56DD08}"/>
              </a:ext>
            </a:extLst>
          </p:cNvPr>
          <p:cNvSpPr txBox="1"/>
          <p:nvPr/>
        </p:nvSpPr>
        <p:spPr>
          <a:xfrm>
            <a:off x="2986631" y="2938369"/>
            <a:ext cx="12314727" cy="212365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00" b="1" i="0" u="none" strike="noStrike" kern="1200" cap="none" spc="75" baseline="0">
                <a:solidFill>
                  <a:srgbClr val="4469AA"/>
                </a:solidFill>
                <a:uFillTx/>
                <a:latin typeface="Lato" pitchFamily="34"/>
                <a:cs typeface="Lato" pitchFamily="34"/>
              </a:rPr>
              <a:t>Network Partner Grant Application</a:t>
            </a:r>
            <a:endParaRPr lang="en-US" sz="4800" b="1" i="1" u="sng" strike="noStrike" kern="1200" cap="none" spc="75" baseline="0">
              <a:solidFill>
                <a:srgbClr val="4469AA"/>
              </a:solidFill>
              <a:uFillTx/>
              <a:latin typeface="Lato" pitchFamily="34"/>
              <a:cs typeface="Lato" pitchFamily="34"/>
            </a:endParaRP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F200083F-3526-57BB-6165-2A0A98D4B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294" y="8987783"/>
            <a:ext cx="5486400" cy="100584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</TotalTime>
  <Words>540</Words>
  <Application>Microsoft Macintosh PowerPoint</Application>
  <PresentationFormat>Custom</PresentationFormat>
  <Paragraphs>86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Arialle</vt:lpstr>
      <vt:lpstr>Arialle Bold</vt:lpstr>
      <vt:lpstr>Arimo</vt:lpstr>
      <vt:lpstr>Arimo Bold</vt:lpstr>
      <vt:lpstr>Assistant Regular</vt:lpstr>
      <vt:lpstr>Assistant Regular Bold</vt:lpstr>
      <vt:lpstr>Calibri</vt:lpstr>
      <vt:lpstr>Calibri Light</vt:lpstr>
      <vt:lpstr>Lato</vt:lpstr>
      <vt:lpstr>Nexa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Mental Health Matters</dc:title>
  <cp:lastModifiedBy>Microsoft Office User</cp:lastModifiedBy>
  <cp:revision>77</cp:revision>
  <cp:lastPrinted>2021-09-27T00:31:13Z</cp:lastPrinted>
  <dcterms:created xsi:type="dcterms:W3CDTF">2006-08-16T00:00:00Z</dcterms:created>
  <dcterms:modified xsi:type="dcterms:W3CDTF">2023-02-07T03:13:00Z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0x01010053C20E33F8420147BE603FC756A43BC3</vt:lpwstr>
  </property>
</Properties>
</file>