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145706857" r:id="rId6"/>
    <p:sldId id="2145706861" r:id="rId7"/>
    <p:sldId id="2145706859" r:id="rId8"/>
    <p:sldId id="2145706860" r:id="rId9"/>
    <p:sldId id="2145706858" r:id="rId10"/>
    <p:sldId id="2145706864" r:id="rId11"/>
    <p:sldId id="2145706867" r:id="rId12"/>
    <p:sldId id="2145706863" r:id="rId13"/>
    <p:sldId id="2145706865" r:id="rId14"/>
    <p:sldId id="2145706869" r:id="rId15"/>
    <p:sldId id="21457068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4A8B"/>
    <a:srgbClr val="FFCC66"/>
    <a:srgbClr val="ECA902"/>
    <a:srgbClr val="3456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4" autoAdjust="0"/>
    <p:restoredTop sz="94660" autoAdjust="0"/>
  </p:normalViewPr>
  <p:slideViewPr>
    <p:cSldViewPr snapToGrid="0">
      <p:cViewPr varScale="1">
        <p:scale>
          <a:sx n="101" d="100"/>
          <a:sy n="101" d="100"/>
        </p:scale>
        <p:origin x="15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5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B8686-4936-4DCB-9590-412C29E51748}" type="doc">
      <dgm:prSet loTypeId="urn:microsoft.com/office/officeart/2009/3/layout/CircleRelationship" loCatId="relationship" qsTypeId="urn:microsoft.com/office/officeart/2005/8/quickstyle/3d2" qsCatId="3D" csTypeId="urn:microsoft.com/office/officeart/2005/8/colors/accent1_2" csCatId="accent1" phldr="1"/>
      <dgm:spPr/>
      <dgm:t>
        <a:bodyPr/>
        <a:lstStyle/>
        <a:p>
          <a:endParaRPr lang="en-US"/>
        </a:p>
      </dgm:t>
    </dgm:pt>
    <dgm:pt modelId="{EEE8D6B0-887F-4946-9D45-49892535CEF9}">
      <dgm:prSet phldrT="[Text]" custT="1"/>
      <dgm:spPr>
        <a:solidFill>
          <a:srgbClr val="00B050"/>
        </a:solidFill>
        <a:scene3d>
          <a:camera prst="orthographicFront"/>
          <a:lightRig rig="threePt" dir="t">
            <a:rot lat="0" lon="0" rev="7500000"/>
          </a:lightRig>
        </a:scene3d>
        <a:sp3d prstMaterial="plastic">
          <a:bevelT w="127000" h="25400" prst="softRound"/>
        </a:sp3d>
      </dgm:spPr>
      <dgm:t>
        <a:bodyPr/>
        <a:lstStyle/>
        <a:p>
          <a:r>
            <a:rPr lang="en-US" sz="2000" dirty="0"/>
            <a:t>State of Alaska Universal Developmental Screening Advisory Committee (UDSAC</a:t>
          </a:r>
          <a:r>
            <a:rPr lang="en-US" sz="1000" dirty="0"/>
            <a:t>)</a:t>
          </a:r>
        </a:p>
      </dgm:t>
    </dgm:pt>
    <dgm:pt modelId="{0AFA2704-296C-47A6-9B5F-358BAA746DD8}" type="parTrans" cxnId="{FED45CF3-5AB3-4768-86A7-D45D99A0CF3D}">
      <dgm:prSet/>
      <dgm:spPr/>
      <dgm:t>
        <a:bodyPr/>
        <a:lstStyle/>
        <a:p>
          <a:endParaRPr lang="en-US"/>
        </a:p>
      </dgm:t>
    </dgm:pt>
    <dgm:pt modelId="{59A5C402-A9E2-4FC7-9383-93F976C4C454}" type="sibTrans" cxnId="{FED45CF3-5AB3-4768-86A7-D45D99A0CF3D}">
      <dgm:prSet/>
      <dgm:spPr/>
      <dgm:t>
        <a:bodyPr/>
        <a:lstStyle/>
        <a:p>
          <a:endParaRPr lang="en-US"/>
        </a:p>
      </dgm:t>
    </dgm:pt>
    <dgm:pt modelId="{C233BD25-1F06-4767-AB7B-212FF6C57DA6}">
      <dgm:prSet phldrT="[Text]" custT="1"/>
      <dgm:spPr>
        <a:solidFill>
          <a:srgbClr val="C00000"/>
        </a:solidFill>
        <a:scene3d>
          <a:camera prst="orthographicFront"/>
          <a:lightRig rig="threePt" dir="t">
            <a:rot lat="0" lon="0" rev="7500000"/>
          </a:lightRig>
        </a:scene3d>
        <a:sp3d prstMaterial="plastic">
          <a:bevelT w="127000" h="25400" prst="softRound"/>
        </a:sp3d>
      </dgm:spPr>
      <dgm:t>
        <a:bodyPr/>
        <a:lstStyle/>
        <a:p>
          <a:r>
            <a:rPr lang="en-US" sz="1400" dirty="0"/>
            <a:t>Alaska LTSAE Team and CDC LTSAE State Ambassador – Help Me Grow Alaska </a:t>
          </a:r>
        </a:p>
      </dgm:t>
    </dgm:pt>
    <dgm:pt modelId="{6E709B0A-399A-4280-9E26-D9FF1A2654B6}" type="parTrans" cxnId="{347CF8B5-60BA-4DAE-9CFF-F0EBC37680D3}">
      <dgm:prSet/>
      <dgm:spPr/>
      <dgm:t>
        <a:bodyPr/>
        <a:lstStyle/>
        <a:p>
          <a:endParaRPr lang="en-US"/>
        </a:p>
      </dgm:t>
    </dgm:pt>
    <dgm:pt modelId="{8C928257-8C5E-42BC-A8F1-C0115CE6FC06}" type="sibTrans" cxnId="{347CF8B5-60BA-4DAE-9CFF-F0EBC37680D3}">
      <dgm:prSet/>
      <dgm:spPr/>
      <dgm:t>
        <a:bodyPr/>
        <a:lstStyle/>
        <a:p>
          <a:endParaRPr lang="en-US"/>
        </a:p>
      </dgm:t>
    </dgm:pt>
    <dgm:pt modelId="{F98AAE6F-7A9D-4E3D-9E78-A68F211EA3AC}">
      <dgm:prSet phldrT="[Text]" custT="1"/>
      <dgm:spPr>
        <a:scene3d>
          <a:camera prst="orthographicFront"/>
          <a:lightRig rig="threePt" dir="t">
            <a:rot lat="0" lon="0" rev="7500000"/>
          </a:lightRig>
        </a:scene3d>
        <a:sp3d prstMaterial="plastic">
          <a:bevelT w="127000" h="25400" prst="softRound"/>
        </a:sp3d>
      </dgm:spPr>
      <dgm:t>
        <a:bodyPr/>
        <a:lstStyle/>
        <a:p>
          <a:r>
            <a:rPr lang="en-US" sz="1000" dirty="0"/>
            <a:t>Department of Education and Early Development</a:t>
          </a:r>
        </a:p>
      </dgm:t>
    </dgm:pt>
    <dgm:pt modelId="{297EF683-422D-4285-A306-44F1DD852C31}" type="parTrans" cxnId="{3ACD2C90-812A-4859-A9F2-DCF7AD7159A8}">
      <dgm:prSet/>
      <dgm:spPr/>
      <dgm:t>
        <a:bodyPr/>
        <a:lstStyle/>
        <a:p>
          <a:endParaRPr lang="en-US"/>
        </a:p>
      </dgm:t>
    </dgm:pt>
    <dgm:pt modelId="{8819D8F5-6A55-433F-B848-E5C8CEDAE7E8}" type="sibTrans" cxnId="{3ACD2C90-812A-4859-A9F2-DCF7AD7159A8}">
      <dgm:prSet/>
      <dgm:spPr/>
      <dgm:t>
        <a:bodyPr/>
        <a:lstStyle/>
        <a:p>
          <a:endParaRPr lang="en-US"/>
        </a:p>
      </dgm:t>
    </dgm:pt>
    <dgm:pt modelId="{1E961F65-11D5-4930-9A64-6DCA3A9F2FA5}">
      <dgm:prSet/>
      <dgm:spPr>
        <a:scene3d>
          <a:camera prst="orthographicFront"/>
          <a:lightRig rig="threePt" dir="t">
            <a:rot lat="0" lon="0" rev="7500000"/>
          </a:lightRig>
        </a:scene3d>
        <a:sp3d prstMaterial="plastic">
          <a:bevelT w="127000" h="25400" prst="softRound"/>
        </a:sp3d>
      </dgm:spPr>
      <dgm:t>
        <a:bodyPr/>
        <a:lstStyle/>
        <a:p>
          <a:r>
            <a:rPr lang="en-US" dirty="0"/>
            <a:t>Alaska MIECHV and PAT Home Visiting</a:t>
          </a:r>
        </a:p>
      </dgm:t>
    </dgm:pt>
    <dgm:pt modelId="{B9E5AAC5-5866-447B-BB03-F2855888048E}" type="parTrans" cxnId="{1B99BA0E-2757-44E8-B7A7-107421C18564}">
      <dgm:prSet/>
      <dgm:spPr/>
      <dgm:t>
        <a:bodyPr/>
        <a:lstStyle/>
        <a:p>
          <a:endParaRPr lang="en-US"/>
        </a:p>
      </dgm:t>
    </dgm:pt>
    <dgm:pt modelId="{6C09E8BB-9B56-4263-B14D-AC50C9AE4FB6}" type="sibTrans" cxnId="{1B99BA0E-2757-44E8-B7A7-107421C18564}">
      <dgm:prSet/>
      <dgm:spPr/>
      <dgm:t>
        <a:bodyPr/>
        <a:lstStyle/>
        <a:p>
          <a:endParaRPr lang="en-US"/>
        </a:p>
      </dgm:t>
    </dgm:pt>
    <dgm:pt modelId="{514D6C86-6ECE-4150-B6E1-2CD401F59AE8}">
      <dgm:prSet/>
      <dgm:spPr>
        <a:scene3d>
          <a:camera prst="orthographicFront"/>
          <a:lightRig rig="threePt" dir="t">
            <a:rot lat="0" lon="0" rev="7500000"/>
          </a:lightRig>
        </a:scene3d>
        <a:sp3d prstMaterial="plastic">
          <a:bevelT w="127000" h="25400" prst="softRound"/>
        </a:sp3d>
      </dgm:spPr>
      <dgm:t>
        <a:bodyPr/>
        <a:lstStyle/>
        <a:p>
          <a:r>
            <a:rPr lang="en-US" dirty="0"/>
            <a:t>Alaska Mental Health Trust Authority</a:t>
          </a:r>
        </a:p>
      </dgm:t>
    </dgm:pt>
    <dgm:pt modelId="{D10DFC09-6F8E-4DA4-BADC-E90A70DEE6DB}" type="parTrans" cxnId="{42A50158-827C-4339-ADBF-069E487F0082}">
      <dgm:prSet/>
      <dgm:spPr/>
      <dgm:t>
        <a:bodyPr/>
        <a:lstStyle/>
        <a:p>
          <a:endParaRPr lang="en-US"/>
        </a:p>
      </dgm:t>
    </dgm:pt>
    <dgm:pt modelId="{3EDDB65F-735E-459F-B56D-204E3E15ED87}" type="sibTrans" cxnId="{42A50158-827C-4339-ADBF-069E487F0082}">
      <dgm:prSet/>
      <dgm:spPr/>
      <dgm:t>
        <a:bodyPr/>
        <a:lstStyle/>
        <a:p>
          <a:endParaRPr lang="en-US"/>
        </a:p>
      </dgm:t>
    </dgm:pt>
    <dgm:pt modelId="{7A5B9CB8-79B2-43A9-A053-057DE367EA90}">
      <dgm:prSet/>
      <dgm:spPr>
        <a:solidFill>
          <a:schemeClr val="accent1">
            <a:lumMod val="50000"/>
          </a:schemeClr>
        </a:solidFill>
        <a:scene3d>
          <a:camera prst="orthographicFront"/>
          <a:lightRig rig="threePt" dir="t">
            <a:rot lat="0" lon="0" rev="7500000"/>
          </a:lightRig>
        </a:scene3d>
        <a:sp3d prstMaterial="plastic">
          <a:bevelT w="127000" h="25400" prst="softRound"/>
        </a:sp3d>
      </dgm:spPr>
      <dgm:t>
        <a:bodyPr/>
        <a:lstStyle/>
        <a:p>
          <a:r>
            <a:rPr lang="en-US" dirty="0"/>
            <a:t>All Alaska Pediatric Partnership</a:t>
          </a:r>
        </a:p>
      </dgm:t>
    </dgm:pt>
    <dgm:pt modelId="{B39385F3-8C53-4A42-8071-71ABC304741A}" type="parTrans" cxnId="{40BD8BC4-2999-4C38-9A50-8785F2208A38}">
      <dgm:prSet/>
      <dgm:spPr/>
      <dgm:t>
        <a:bodyPr/>
        <a:lstStyle/>
        <a:p>
          <a:endParaRPr lang="en-US"/>
        </a:p>
      </dgm:t>
    </dgm:pt>
    <dgm:pt modelId="{CDC0952F-AC34-4E10-8B78-26A78FF92DCA}" type="sibTrans" cxnId="{40BD8BC4-2999-4C38-9A50-8785F2208A38}">
      <dgm:prSet/>
      <dgm:spPr/>
      <dgm:t>
        <a:bodyPr/>
        <a:lstStyle/>
        <a:p>
          <a:endParaRPr lang="en-US"/>
        </a:p>
      </dgm:t>
    </dgm:pt>
    <dgm:pt modelId="{04B40427-12B5-426B-944A-5CA5AF52A624}" type="pres">
      <dgm:prSet presAssocID="{A64B8686-4936-4DCB-9590-412C29E51748}" presName="Name0" presStyleCnt="0">
        <dgm:presLayoutVars>
          <dgm:chMax val="1"/>
          <dgm:chPref val="1"/>
        </dgm:presLayoutVars>
      </dgm:prSet>
      <dgm:spPr/>
    </dgm:pt>
    <dgm:pt modelId="{22AFF19B-A2DD-4BFC-B008-362F1A9102A7}" type="pres">
      <dgm:prSet presAssocID="{EEE8D6B0-887F-4946-9D45-49892535CEF9}" presName="Parent" presStyleLbl="node0" presStyleIdx="0" presStyleCnt="1">
        <dgm:presLayoutVars>
          <dgm:chMax val="5"/>
          <dgm:chPref val="5"/>
        </dgm:presLayoutVars>
      </dgm:prSet>
      <dgm:spPr/>
    </dgm:pt>
    <dgm:pt modelId="{4A7A258A-EDC4-414E-8931-CACCA12373BF}" type="pres">
      <dgm:prSet presAssocID="{EEE8D6B0-887F-4946-9D45-49892535CEF9}" presName="Accent2" presStyleLbl="node1" presStyleIdx="0" presStyleCnt="19" custLinFactX="333558" custLinFactY="-100000" custLinFactNeighborX="400000" custLinFactNeighborY="-120898"/>
      <dgm:spPr>
        <a:scene3d>
          <a:camera prst="orthographicFront"/>
          <a:lightRig rig="threePt" dir="t">
            <a:rot lat="0" lon="0" rev="7500000"/>
          </a:lightRig>
        </a:scene3d>
        <a:sp3d prstMaterial="plastic">
          <a:bevelT w="127000" h="25400" prst="softRound"/>
        </a:sp3d>
      </dgm:spPr>
    </dgm:pt>
    <dgm:pt modelId="{0A6412E2-C715-42DD-8C70-315518863F45}" type="pres">
      <dgm:prSet presAssocID="{EEE8D6B0-887F-4946-9D45-49892535CEF9}" presName="Accent3" presStyleLbl="node1" presStyleIdx="1" presStyleCnt="19"/>
      <dgm:spPr>
        <a:scene3d>
          <a:camera prst="orthographicFront"/>
          <a:lightRig rig="threePt" dir="t">
            <a:rot lat="0" lon="0" rev="7500000"/>
          </a:lightRig>
        </a:scene3d>
        <a:sp3d prstMaterial="plastic">
          <a:bevelT w="127000" h="25400" prst="softRound"/>
        </a:sp3d>
      </dgm:spPr>
    </dgm:pt>
    <dgm:pt modelId="{D0BC9478-6193-4E92-A931-5BBB46CBBD6B}" type="pres">
      <dgm:prSet presAssocID="{EEE8D6B0-887F-4946-9D45-49892535CEF9}" presName="Accent4" presStyleLbl="node1" presStyleIdx="2" presStyleCnt="19" custLinFactX="-270319" custLinFactY="97136" custLinFactNeighborX="-300000" custLinFactNeighborY="100000"/>
      <dgm:spPr>
        <a:scene3d>
          <a:camera prst="orthographicFront"/>
          <a:lightRig rig="threePt" dir="t">
            <a:rot lat="0" lon="0" rev="7500000"/>
          </a:lightRig>
        </a:scene3d>
        <a:sp3d prstMaterial="plastic">
          <a:bevelT w="127000" h="25400" prst="softRound"/>
        </a:sp3d>
      </dgm:spPr>
    </dgm:pt>
    <dgm:pt modelId="{6B989D33-D674-4A3D-A110-B2696C4E49EA}" type="pres">
      <dgm:prSet presAssocID="{EEE8D6B0-887F-4946-9D45-49892535CEF9}" presName="Accent5" presStyleLbl="node1" presStyleIdx="3" presStyleCnt="19" custLinFactX="9628" custLinFactY="-100000" custLinFactNeighborX="100000" custLinFactNeighborY="-164640"/>
      <dgm:spPr>
        <a:scene3d>
          <a:camera prst="orthographicFront"/>
          <a:lightRig rig="threePt" dir="t">
            <a:rot lat="0" lon="0" rev="7500000"/>
          </a:lightRig>
        </a:scene3d>
        <a:sp3d prstMaterial="plastic">
          <a:bevelT w="127000" h="25400" prst="softRound"/>
        </a:sp3d>
      </dgm:spPr>
    </dgm:pt>
    <dgm:pt modelId="{594FD36C-FDEE-4313-86C8-AB7A257609F1}" type="pres">
      <dgm:prSet presAssocID="{EEE8D6B0-887F-4946-9D45-49892535CEF9}" presName="Accent6" presStyleLbl="node1" presStyleIdx="4" presStyleCnt="19" custLinFactX="900000" custLinFactY="-400000" custLinFactNeighborX="930329" custLinFactNeighborY="-403298"/>
      <dgm:spPr>
        <a:scene3d>
          <a:camera prst="orthographicFront"/>
          <a:lightRig rig="threePt" dir="t">
            <a:rot lat="0" lon="0" rev="7500000"/>
          </a:lightRig>
        </a:scene3d>
        <a:sp3d prstMaterial="plastic">
          <a:bevelT w="127000" h="25400" prst="softRound"/>
        </a:sp3d>
      </dgm:spPr>
    </dgm:pt>
    <dgm:pt modelId="{AD670D37-43AA-48BA-A64D-5AA27B95B6BE}" type="pres">
      <dgm:prSet presAssocID="{C233BD25-1F06-4767-AB7B-212FF6C57DA6}" presName="Child1" presStyleLbl="node1" presStyleIdx="5" presStyleCnt="19" custScaleX="135870" custScaleY="122329" custLinFactNeighborX="-26015" custLinFactNeighborY="10645">
        <dgm:presLayoutVars>
          <dgm:chMax val="0"/>
          <dgm:chPref val="0"/>
        </dgm:presLayoutVars>
      </dgm:prSet>
      <dgm:spPr/>
    </dgm:pt>
    <dgm:pt modelId="{E9BAE665-1F6C-450D-B963-21F8365DE418}" type="pres">
      <dgm:prSet presAssocID="{C233BD25-1F06-4767-AB7B-212FF6C57DA6}" presName="Accent7" presStyleCnt="0"/>
      <dgm:spPr>
        <a:scene3d>
          <a:camera prst="orthographicFront"/>
          <a:lightRig rig="threePt" dir="t"/>
        </a:scene3d>
        <a:sp3d>
          <a:bevelT w="152400" h="50800" prst="softRound"/>
        </a:sp3d>
      </dgm:spPr>
    </dgm:pt>
    <dgm:pt modelId="{1C86F289-B3BF-42DF-A9CA-D21AF4389617}" type="pres">
      <dgm:prSet presAssocID="{C233BD25-1F06-4767-AB7B-212FF6C57DA6}" presName="AccentHold1" presStyleLbl="node1" presStyleIdx="6" presStyleCnt="19" custLinFactX="-195486" custLinFactY="-132093" custLinFactNeighborX="-200000" custLinFactNeighborY="-200000"/>
      <dgm:spPr>
        <a:scene3d>
          <a:camera prst="orthographicFront"/>
          <a:lightRig rig="threePt" dir="t">
            <a:rot lat="0" lon="0" rev="7500000"/>
          </a:lightRig>
        </a:scene3d>
        <a:sp3d prstMaterial="plastic">
          <a:bevelT w="127000" h="25400" prst="softRound"/>
        </a:sp3d>
      </dgm:spPr>
    </dgm:pt>
    <dgm:pt modelId="{57CC702B-4D20-4FFA-9CD9-F37D92448AFB}" type="pres">
      <dgm:prSet presAssocID="{C233BD25-1F06-4767-AB7B-212FF6C57DA6}" presName="Accent8" presStyleCnt="0"/>
      <dgm:spPr>
        <a:scene3d>
          <a:camera prst="orthographicFront"/>
          <a:lightRig rig="threePt" dir="t"/>
        </a:scene3d>
        <a:sp3d>
          <a:bevelT w="152400" h="50800" prst="softRound"/>
        </a:sp3d>
      </dgm:spPr>
    </dgm:pt>
    <dgm:pt modelId="{E75B6EE7-6764-4667-A224-EE3BF0F61AA8}" type="pres">
      <dgm:prSet presAssocID="{C233BD25-1F06-4767-AB7B-212FF6C57DA6}" presName="AccentHold2" presStyleLbl="node1" presStyleIdx="7" presStyleCnt="19" custLinFactX="201031" custLinFactY="100000" custLinFactNeighborX="300000" custLinFactNeighborY="143682"/>
      <dgm:spPr>
        <a:scene3d>
          <a:camera prst="orthographicFront"/>
          <a:lightRig rig="threePt" dir="t">
            <a:rot lat="0" lon="0" rev="7500000"/>
          </a:lightRig>
        </a:scene3d>
        <a:sp3d prstMaterial="plastic">
          <a:bevelT w="127000" h="25400" prst="softRound"/>
        </a:sp3d>
      </dgm:spPr>
    </dgm:pt>
    <dgm:pt modelId="{C5A021A3-AA72-4ECD-A088-2A9E9641CC7F}" type="pres">
      <dgm:prSet presAssocID="{F98AAE6F-7A9D-4E3D-9E78-A68F211EA3AC}" presName="Child2" presStyleLbl="node1" presStyleIdx="8" presStyleCnt="19" custScaleX="82040" custScaleY="80987" custLinFactX="-110021" custLinFactNeighborX="-200000" custLinFactNeighborY="-17043">
        <dgm:presLayoutVars>
          <dgm:chMax val="0"/>
          <dgm:chPref val="0"/>
        </dgm:presLayoutVars>
      </dgm:prSet>
      <dgm:spPr/>
    </dgm:pt>
    <dgm:pt modelId="{DBEA33D4-D2A8-401A-8212-43B7BD6BA95E}" type="pres">
      <dgm:prSet presAssocID="{F98AAE6F-7A9D-4E3D-9E78-A68F211EA3AC}" presName="Accent9" presStyleCnt="0"/>
      <dgm:spPr>
        <a:scene3d>
          <a:camera prst="orthographicFront"/>
          <a:lightRig rig="threePt" dir="t"/>
        </a:scene3d>
        <a:sp3d>
          <a:bevelT w="152400" h="50800" prst="softRound"/>
        </a:sp3d>
      </dgm:spPr>
    </dgm:pt>
    <dgm:pt modelId="{246D4E21-C27D-44A3-9D3B-D1A44E6DD599}" type="pres">
      <dgm:prSet presAssocID="{F98AAE6F-7A9D-4E3D-9E78-A68F211EA3AC}" presName="AccentHold1" presStyleLbl="node1" presStyleIdx="9" presStyleCnt="19"/>
      <dgm:spPr>
        <a:scene3d>
          <a:camera prst="orthographicFront"/>
          <a:lightRig rig="threePt" dir="t">
            <a:rot lat="0" lon="0" rev="7500000"/>
          </a:lightRig>
        </a:scene3d>
        <a:sp3d prstMaterial="plastic">
          <a:bevelT w="127000" h="25400" prst="softRound"/>
        </a:sp3d>
      </dgm:spPr>
    </dgm:pt>
    <dgm:pt modelId="{C1D2AF78-A077-47A3-873D-A5FD9CF05EA5}" type="pres">
      <dgm:prSet presAssocID="{F98AAE6F-7A9D-4E3D-9E78-A68F211EA3AC}" presName="Accent10" presStyleCnt="0"/>
      <dgm:spPr>
        <a:scene3d>
          <a:camera prst="orthographicFront"/>
          <a:lightRig rig="threePt" dir="t"/>
        </a:scene3d>
        <a:sp3d>
          <a:bevelT w="152400" h="50800" prst="softRound"/>
        </a:sp3d>
      </dgm:spPr>
    </dgm:pt>
    <dgm:pt modelId="{FC1F63D5-0E59-47D7-B6E5-38A1BF3B464A}" type="pres">
      <dgm:prSet presAssocID="{F98AAE6F-7A9D-4E3D-9E78-A68F211EA3AC}" presName="AccentHold2" presStyleLbl="node1" presStyleIdx="10" presStyleCnt="19" custLinFactX="-57159" custLinFactY="-38464" custLinFactNeighborX="-100000" custLinFactNeighborY="-100000"/>
      <dgm:spPr>
        <a:scene3d>
          <a:camera prst="orthographicFront"/>
          <a:lightRig rig="threePt" dir="t">
            <a:rot lat="0" lon="0" rev="7500000"/>
          </a:lightRig>
        </a:scene3d>
        <a:sp3d prstMaterial="plastic">
          <a:bevelT w="127000" h="25400" prst="softRound"/>
        </a:sp3d>
      </dgm:spPr>
    </dgm:pt>
    <dgm:pt modelId="{01E56231-DADA-47FF-8588-0F976AB0D10F}" type="pres">
      <dgm:prSet presAssocID="{F98AAE6F-7A9D-4E3D-9E78-A68F211EA3AC}" presName="Accent11" presStyleCnt="0"/>
      <dgm:spPr>
        <a:scene3d>
          <a:camera prst="orthographicFront"/>
          <a:lightRig rig="threePt" dir="t"/>
        </a:scene3d>
        <a:sp3d>
          <a:bevelT w="152400" h="50800" prst="softRound"/>
        </a:sp3d>
      </dgm:spPr>
    </dgm:pt>
    <dgm:pt modelId="{93F5DD41-45F7-4C82-B4E3-0945D1E375B1}" type="pres">
      <dgm:prSet presAssocID="{F98AAE6F-7A9D-4E3D-9E78-A68F211EA3AC}" presName="AccentHold3" presStyleLbl="node1" presStyleIdx="11" presStyleCnt="19" custLinFactX="279344" custLinFactY="-400000" custLinFactNeighborX="300000" custLinFactNeighborY="-469004"/>
      <dgm:spPr>
        <a:scene3d>
          <a:camera prst="orthographicFront"/>
          <a:lightRig rig="threePt" dir="t">
            <a:rot lat="0" lon="0" rev="7500000"/>
          </a:lightRig>
        </a:scene3d>
        <a:sp3d prstMaterial="plastic">
          <a:bevelT w="127000" h="25400" prst="softRound"/>
        </a:sp3d>
      </dgm:spPr>
    </dgm:pt>
    <dgm:pt modelId="{E80350F0-DCA6-4266-BCC9-3F542FC4C604}" type="pres">
      <dgm:prSet presAssocID="{1E961F65-11D5-4930-9A64-6DCA3A9F2FA5}" presName="Child3" presStyleLbl="node1" presStyleIdx="12" presStyleCnt="19" custScaleX="88216" custScaleY="80205" custLinFactX="-157684" custLinFactNeighborX="-200000" custLinFactNeighborY="-32104">
        <dgm:presLayoutVars>
          <dgm:chMax val="0"/>
          <dgm:chPref val="0"/>
        </dgm:presLayoutVars>
      </dgm:prSet>
      <dgm:spPr/>
    </dgm:pt>
    <dgm:pt modelId="{B64E2FB2-486D-433B-9EF2-BAB593894D70}" type="pres">
      <dgm:prSet presAssocID="{1E961F65-11D5-4930-9A64-6DCA3A9F2FA5}" presName="Accent12" presStyleCnt="0"/>
      <dgm:spPr>
        <a:scene3d>
          <a:camera prst="orthographicFront"/>
          <a:lightRig rig="threePt" dir="t"/>
        </a:scene3d>
        <a:sp3d>
          <a:bevelT w="152400" h="50800" prst="softRound"/>
        </a:sp3d>
      </dgm:spPr>
    </dgm:pt>
    <dgm:pt modelId="{111BA9ED-1EEB-421A-B7FE-CC2F9DAD266D}" type="pres">
      <dgm:prSet presAssocID="{1E961F65-11D5-4930-9A64-6DCA3A9F2FA5}" presName="AccentHold1" presStyleLbl="node1" presStyleIdx="13" presStyleCnt="19"/>
      <dgm:spPr>
        <a:scene3d>
          <a:camera prst="orthographicFront"/>
          <a:lightRig rig="threePt" dir="t">
            <a:rot lat="0" lon="0" rev="7500000"/>
          </a:lightRig>
        </a:scene3d>
        <a:sp3d prstMaterial="plastic">
          <a:bevelT w="127000" h="25400" prst="softRound"/>
        </a:sp3d>
      </dgm:spPr>
    </dgm:pt>
    <dgm:pt modelId="{24ADDAEF-79DB-43DF-84D4-8983726C756B}" type="pres">
      <dgm:prSet presAssocID="{514D6C86-6ECE-4150-B6E1-2CD401F59AE8}" presName="Child4" presStyleLbl="node1" presStyleIdx="14" presStyleCnt="19" custScaleX="78180" custScaleY="78453" custLinFactNeighborX="-13419" custLinFactNeighborY="-60904">
        <dgm:presLayoutVars>
          <dgm:chMax val="0"/>
          <dgm:chPref val="0"/>
        </dgm:presLayoutVars>
      </dgm:prSet>
      <dgm:spPr/>
    </dgm:pt>
    <dgm:pt modelId="{68CB2B62-402D-4112-854F-D3CC4755596B}" type="pres">
      <dgm:prSet presAssocID="{514D6C86-6ECE-4150-B6E1-2CD401F59AE8}" presName="Accent13" presStyleCnt="0"/>
      <dgm:spPr>
        <a:scene3d>
          <a:camera prst="orthographicFront"/>
          <a:lightRig rig="threePt" dir="t"/>
        </a:scene3d>
        <a:sp3d>
          <a:bevelT w="152400" h="50800" prst="softRound"/>
        </a:sp3d>
      </dgm:spPr>
    </dgm:pt>
    <dgm:pt modelId="{DDE214B5-99C3-4EBC-AD00-824D0A455246}" type="pres">
      <dgm:prSet presAssocID="{514D6C86-6ECE-4150-B6E1-2CD401F59AE8}" presName="AccentHold1" presStyleLbl="node1" presStyleIdx="15" presStyleCnt="19" custLinFactX="500000" custLinFactNeighborX="509947" custLinFactNeighborY="-78137"/>
      <dgm:spPr>
        <a:scene3d>
          <a:camera prst="orthographicFront"/>
          <a:lightRig rig="threePt" dir="t">
            <a:rot lat="0" lon="0" rev="7500000"/>
          </a:lightRig>
        </a:scene3d>
        <a:sp3d prstMaterial="plastic">
          <a:bevelT w="127000" h="25400" prst="softRound"/>
        </a:sp3d>
      </dgm:spPr>
    </dgm:pt>
    <dgm:pt modelId="{A3E33D8D-2E25-4E13-855B-6725FFDE338B}" type="pres">
      <dgm:prSet presAssocID="{7A5B9CB8-79B2-43A9-A053-057DE367EA90}" presName="Child5" presStyleLbl="node1" presStyleIdx="16" presStyleCnt="19" custLinFactX="-136973" custLinFactY="37247" custLinFactNeighborX="-200000" custLinFactNeighborY="100000">
        <dgm:presLayoutVars>
          <dgm:chMax val="0"/>
          <dgm:chPref val="0"/>
        </dgm:presLayoutVars>
      </dgm:prSet>
      <dgm:spPr/>
    </dgm:pt>
    <dgm:pt modelId="{0AF5E227-086A-4C40-BB57-3B9EC74508D8}" type="pres">
      <dgm:prSet presAssocID="{7A5B9CB8-79B2-43A9-A053-057DE367EA90}" presName="Accent15" presStyleCnt="0"/>
      <dgm:spPr>
        <a:scene3d>
          <a:camera prst="orthographicFront"/>
          <a:lightRig rig="threePt" dir="t"/>
        </a:scene3d>
        <a:sp3d>
          <a:bevelT w="152400" h="50800" prst="softRound"/>
        </a:sp3d>
      </dgm:spPr>
    </dgm:pt>
    <dgm:pt modelId="{2ED1DBAC-C05A-4F85-BE35-F3A0A4B1263C}" type="pres">
      <dgm:prSet presAssocID="{7A5B9CB8-79B2-43A9-A053-057DE367EA90}" presName="AccentHold2" presStyleLbl="node1" presStyleIdx="17" presStyleCnt="19" custLinFactX="400000" custLinFactY="-100000" custLinFactNeighborX="415108" custLinFactNeighborY="-168196"/>
      <dgm:spPr>
        <a:scene3d>
          <a:camera prst="orthographicFront"/>
          <a:lightRig rig="threePt" dir="t">
            <a:rot lat="0" lon="0" rev="7500000"/>
          </a:lightRig>
        </a:scene3d>
        <a:sp3d prstMaterial="plastic">
          <a:bevelT w="127000" h="25400" prst="softRound"/>
        </a:sp3d>
      </dgm:spPr>
    </dgm:pt>
    <dgm:pt modelId="{498B5A8C-08AA-42E9-BD1A-01FCD19DF488}" type="pres">
      <dgm:prSet presAssocID="{7A5B9CB8-79B2-43A9-A053-057DE367EA90}" presName="Accent16" presStyleCnt="0"/>
      <dgm:spPr>
        <a:scene3d>
          <a:camera prst="orthographicFront"/>
          <a:lightRig rig="threePt" dir="t"/>
        </a:scene3d>
        <a:sp3d>
          <a:bevelT w="152400" h="50800" prst="softRound"/>
        </a:sp3d>
      </dgm:spPr>
    </dgm:pt>
    <dgm:pt modelId="{6F8A70D8-3F86-4F19-A498-A1264E21C47E}" type="pres">
      <dgm:prSet presAssocID="{7A5B9CB8-79B2-43A9-A053-057DE367EA90}" presName="AccentHold3" presStyleLbl="node1" presStyleIdx="18" presStyleCnt="19"/>
      <dgm:spPr>
        <a:scene3d>
          <a:camera prst="orthographicFront"/>
          <a:lightRig rig="threePt" dir="t">
            <a:rot lat="0" lon="0" rev="7500000"/>
          </a:lightRig>
        </a:scene3d>
        <a:sp3d prstMaterial="plastic">
          <a:bevelT w="127000" h="25400" prst="softRound"/>
        </a:sp3d>
      </dgm:spPr>
    </dgm:pt>
  </dgm:ptLst>
  <dgm:cxnLst>
    <dgm:cxn modelId="{DEECEC07-88BD-41F5-B2BF-5812F9E3DC47}" type="presOf" srcId="{7A5B9CB8-79B2-43A9-A053-057DE367EA90}" destId="{A3E33D8D-2E25-4E13-855B-6725FFDE338B}" srcOrd="0" destOrd="0" presId="urn:microsoft.com/office/officeart/2009/3/layout/CircleRelationship"/>
    <dgm:cxn modelId="{1B99BA0E-2757-44E8-B7A7-107421C18564}" srcId="{EEE8D6B0-887F-4946-9D45-49892535CEF9}" destId="{1E961F65-11D5-4930-9A64-6DCA3A9F2FA5}" srcOrd="2" destOrd="0" parTransId="{B9E5AAC5-5866-447B-BB03-F2855888048E}" sibTransId="{6C09E8BB-9B56-4263-B14D-AC50C9AE4FB6}"/>
    <dgm:cxn modelId="{EA4AD22E-857A-4DEE-9C22-13F546EE679C}" type="presOf" srcId="{F98AAE6F-7A9D-4E3D-9E78-A68F211EA3AC}" destId="{C5A021A3-AA72-4ECD-A088-2A9E9641CC7F}" srcOrd="0" destOrd="0" presId="urn:microsoft.com/office/officeart/2009/3/layout/CircleRelationship"/>
    <dgm:cxn modelId="{A09FF846-6E0A-418C-91C6-0FF7818BAC7D}" type="presOf" srcId="{A64B8686-4936-4DCB-9590-412C29E51748}" destId="{04B40427-12B5-426B-944A-5CA5AF52A624}" srcOrd="0" destOrd="0" presId="urn:microsoft.com/office/officeart/2009/3/layout/CircleRelationship"/>
    <dgm:cxn modelId="{42A50158-827C-4339-ADBF-069E487F0082}" srcId="{EEE8D6B0-887F-4946-9D45-49892535CEF9}" destId="{514D6C86-6ECE-4150-B6E1-2CD401F59AE8}" srcOrd="3" destOrd="0" parTransId="{D10DFC09-6F8E-4DA4-BADC-E90A70DEE6DB}" sibTransId="{3EDDB65F-735E-459F-B56D-204E3E15ED87}"/>
    <dgm:cxn modelId="{69444C59-FD75-4366-B8ED-BA27C5416070}" type="presOf" srcId="{1E961F65-11D5-4930-9A64-6DCA3A9F2FA5}" destId="{E80350F0-DCA6-4266-BCC9-3F542FC4C604}" srcOrd="0" destOrd="0" presId="urn:microsoft.com/office/officeart/2009/3/layout/CircleRelationship"/>
    <dgm:cxn modelId="{3ACD2C90-812A-4859-A9F2-DCF7AD7159A8}" srcId="{EEE8D6B0-887F-4946-9D45-49892535CEF9}" destId="{F98AAE6F-7A9D-4E3D-9E78-A68F211EA3AC}" srcOrd="1" destOrd="0" parTransId="{297EF683-422D-4285-A306-44F1DD852C31}" sibTransId="{8819D8F5-6A55-433F-B848-E5C8CEDAE7E8}"/>
    <dgm:cxn modelId="{E910FA93-09FF-406F-BCD0-E62EDE44738A}" type="presOf" srcId="{EEE8D6B0-887F-4946-9D45-49892535CEF9}" destId="{22AFF19B-A2DD-4BFC-B008-362F1A9102A7}" srcOrd="0" destOrd="0" presId="urn:microsoft.com/office/officeart/2009/3/layout/CircleRelationship"/>
    <dgm:cxn modelId="{347CF8B5-60BA-4DAE-9CFF-F0EBC37680D3}" srcId="{EEE8D6B0-887F-4946-9D45-49892535CEF9}" destId="{C233BD25-1F06-4767-AB7B-212FF6C57DA6}" srcOrd="0" destOrd="0" parTransId="{6E709B0A-399A-4280-9E26-D9FF1A2654B6}" sibTransId="{8C928257-8C5E-42BC-A8F1-C0115CE6FC06}"/>
    <dgm:cxn modelId="{40BD8BC4-2999-4C38-9A50-8785F2208A38}" srcId="{EEE8D6B0-887F-4946-9D45-49892535CEF9}" destId="{7A5B9CB8-79B2-43A9-A053-057DE367EA90}" srcOrd="4" destOrd="0" parTransId="{B39385F3-8C53-4A42-8071-71ABC304741A}" sibTransId="{CDC0952F-AC34-4E10-8B78-26A78FF92DCA}"/>
    <dgm:cxn modelId="{E262BEE1-3BC4-47C2-868A-1135CEB163E6}" type="presOf" srcId="{514D6C86-6ECE-4150-B6E1-2CD401F59AE8}" destId="{24ADDAEF-79DB-43DF-84D4-8983726C756B}" srcOrd="0" destOrd="0" presId="urn:microsoft.com/office/officeart/2009/3/layout/CircleRelationship"/>
    <dgm:cxn modelId="{FED45CF3-5AB3-4768-86A7-D45D99A0CF3D}" srcId="{A64B8686-4936-4DCB-9590-412C29E51748}" destId="{EEE8D6B0-887F-4946-9D45-49892535CEF9}" srcOrd="0" destOrd="0" parTransId="{0AFA2704-296C-47A6-9B5F-358BAA746DD8}" sibTransId="{59A5C402-A9E2-4FC7-9383-93F976C4C454}"/>
    <dgm:cxn modelId="{D382B6F3-8E7D-43CB-93AD-95A29DA21674}" type="presOf" srcId="{C233BD25-1F06-4767-AB7B-212FF6C57DA6}" destId="{AD670D37-43AA-48BA-A64D-5AA27B95B6BE}" srcOrd="0" destOrd="0" presId="urn:microsoft.com/office/officeart/2009/3/layout/CircleRelationship"/>
    <dgm:cxn modelId="{647CDFE8-476A-498D-BAC1-183A57E4AD7D}" type="presParOf" srcId="{04B40427-12B5-426B-944A-5CA5AF52A624}" destId="{22AFF19B-A2DD-4BFC-B008-362F1A9102A7}" srcOrd="0" destOrd="0" presId="urn:microsoft.com/office/officeart/2009/3/layout/CircleRelationship"/>
    <dgm:cxn modelId="{62102EEB-60DD-4A3A-9BB6-A534537CD018}" type="presParOf" srcId="{04B40427-12B5-426B-944A-5CA5AF52A624}" destId="{4A7A258A-EDC4-414E-8931-CACCA12373BF}" srcOrd="1" destOrd="0" presId="urn:microsoft.com/office/officeart/2009/3/layout/CircleRelationship"/>
    <dgm:cxn modelId="{76B3E97E-011C-41ED-841E-AFCB95030F61}" type="presParOf" srcId="{04B40427-12B5-426B-944A-5CA5AF52A624}" destId="{0A6412E2-C715-42DD-8C70-315518863F45}" srcOrd="2" destOrd="0" presId="urn:microsoft.com/office/officeart/2009/3/layout/CircleRelationship"/>
    <dgm:cxn modelId="{6A5D5ECB-D54F-4DD8-96EC-27FA5A69DA6C}" type="presParOf" srcId="{04B40427-12B5-426B-944A-5CA5AF52A624}" destId="{D0BC9478-6193-4E92-A931-5BBB46CBBD6B}" srcOrd="3" destOrd="0" presId="urn:microsoft.com/office/officeart/2009/3/layout/CircleRelationship"/>
    <dgm:cxn modelId="{E5025246-1021-4CF6-A4EA-C9A7F12D8A55}" type="presParOf" srcId="{04B40427-12B5-426B-944A-5CA5AF52A624}" destId="{6B989D33-D674-4A3D-A110-B2696C4E49EA}" srcOrd="4" destOrd="0" presId="urn:microsoft.com/office/officeart/2009/3/layout/CircleRelationship"/>
    <dgm:cxn modelId="{36833A55-C72B-42A0-A50C-07BA0E3BCA6A}" type="presParOf" srcId="{04B40427-12B5-426B-944A-5CA5AF52A624}" destId="{594FD36C-FDEE-4313-86C8-AB7A257609F1}" srcOrd="5" destOrd="0" presId="urn:microsoft.com/office/officeart/2009/3/layout/CircleRelationship"/>
    <dgm:cxn modelId="{6002692E-D3E4-41D1-BD20-497CF5B0F429}" type="presParOf" srcId="{04B40427-12B5-426B-944A-5CA5AF52A624}" destId="{AD670D37-43AA-48BA-A64D-5AA27B95B6BE}" srcOrd="6" destOrd="0" presId="urn:microsoft.com/office/officeart/2009/3/layout/CircleRelationship"/>
    <dgm:cxn modelId="{B9EC930C-6822-4F26-A0F0-29FE7F20E1BD}" type="presParOf" srcId="{04B40427-12B5-426B-944A-5CA5AF52A624}" destId="{E9BAE665-1F6C-450D-B963-21F8365DE418}" srcOrd="7" destOrd="0" presId="urn:microsoft.com/office/officeart/2009/3/layout/CircleRelationship"/>
    <dgm:cxn modelId="{BE1D2503-34A6-49D1-8C76-F486C7702A06}" type="presParOf" srcId="{E9BAE665-1F6C-450D-B963-21F8365DE418}" destId="{1C86F289-B3BF-42DF-A9CA-D21AF4389617}" srcOrd="0" destOrd="0" presId="urn:microsoft.com/office/officeart/2009/3/layout/CircleRelationship"/>
    <dgm:cxn modelId="{D8872863-1304-4D05-83DF-346DE8B45522}" type="presParOf" srcId="{04B40427-12B5-426B-944A-5CA5AF52A624}" destId="{57CC702B-4D20-4FFA-9CD9-F37D92448AFB}" srcOrd="8" destOrd="0" presId="urn:microsoft.com/office/officeart/2009/3/layout/CircleRelationship"/>
    <dgm:cxn modelId="{8FB2721A-4A36-4180-8913-64DC5FA9B8E6}" type="presParOf" srcId="{57CC702B-4D20-4FFA-9CD9-F37D92448AFB}" destId="{E75B6EE7-6764-4667-A224-EE3BF0F61AA8}" srcOrd="0" destOrd="0" presId="urn:microsoft.com/office/officeart/2009/3/layout/CircleRelationship"/>
    <dgm:cxn modelId="{439EBBF8-03AC-40DF-AD4B-21C96D6DAC91}" type="presParOf" srcId="{04B40427-12B5-426B-944A-5CA5AF52A624}" destId="{C5A021A3-AA72-4ECD-A088-2A9E9641CC7F}" srcOrd="9" destOrd="0" presId="urn:microsoft.com/office/officeart/2009/3/layout/CircleRelationship"/>
    <dgm:cxn modelId="{7F7E1952-182A-4642-91B1-B3709F41904E}" type="presParOf" srcId="{04B40427-12B5-426B-944A-5CA5AF52A624}" destId="{DBEA33D4-D2A8-401A-8212-43B7BD6BA95E}" srcOrd="10" destOrd="0" presId="urn:microsoft.com/office/officeart/2009/3/layout/CircleRelationship"/>
    <dgm:cxn modelId="{0402E9C9-605A-47E4-BE2C-7A1500971561}" type="presParOf" srcId="{DBEA33D4-D2A8-401A-8212-43B7BD6BA95E}" destId="{246D4E21-C27D-44A3-9D3B-D1A44E6DD599}" srcOrd="0" destOrd="0" presId="urn:microsoft.com/office/officeart/2009/3/layout/CircleRelationship"/>
    <dgm:cxn modelId="{DA229F0F-1764-4A79-B984-79D910E5F499}" type="presParOf" srcId="{04B40427-12B5-426B-944A-5CA5AF52A624}" destId="{C1D2AF78-A077-47A3-873D-A5FD9CF05EA5}" srcOrd="11" destOrd="0" presId="urn:microsoft.com/office/officeart/2009/3/layout/CircleRelationship"/>
    <dgm:cxn modelId="{789BC030-2FF5-416E-9251-6406991E06D7}" type="presParOf" srcId="{C1D2AF78-A077-47A3-873D-A5FD9CF05EA5}" destId="{FC1F63D5-0E59-47D7-B6E5-38A1BF3B464A}" srcOrd="0" destOrd="0" presId="urn:microsoft.com/office/officeart/2009/3/layout/CircleRelationship"/>
    <dgm:cxn modelId="{C1E1A5E1-61EA-4670-A96B-9CF93AAA20C8}" type="presParOf" srcId="{04B40427-12B5-426B-944A-5CA5AF52A624}" destId="{01E56231-DADA-47FF-8588-0F976AB0D10F}" srcOrd="12" destOrd="0" presId="urn:microsoft.com/office/officeart/2009/3/layout/CircleRelationship"/>
    <dgm:cxn modelId="{1F864086-3170-434D-8EEB-C5C3CB0D6C15}" type="presParOf" srcId="{01E56231-DADA-47FF-8588-0F976AB0D10F}" destId="{93F5DD41-45F7-4C82-B4E3-0945D1E375B1}" srcOrd="0" destOrd="0" presId="urn:microsoft.com/office/officeart/2009/3/layout/CircleRelationship"/>
    <dgm:cxn modelId="{243B924E-11BB-4F87-9CC7-07FB93328E62}" type="presParOf" srcId="{04B40427-12B5-426B-944A-5CA5AF52A624}" destId="{E80350F0-DCA6-4266-BCC9-3F542FC4C604}" srcOrd="13" destOrd="0" presId="urn:microsoft.com/office/officeart/2009/3/layout/CircleRelationship"/>
    <dgm:cxn modelId="{51B0298C-13B7-4559-BB95-C9DC23FC2716}" type="presParOf" srcId="{04B40427-12B5-426B-944A-5CA5AF52A624}" destId="{B64E2FB2-486D-433B-9EF2-BAB593894D70}" srcOrd="14" destOrd="0" presId="urn:microsoft.com/office/officeart/2009/3/layout/CircleRelationship"/>
    <dgm:cxn modelId="{4CE48286-4276-4858-ABD6-2779BCEABB4E}" type="presParOf" srcId="{B64E2FB2-486D-433B-9EF2-BAB593894D70}" destId="{111BA9ED-1EEB-421A-B7FE-CC2F9DAD266D}" srcOrd="0" destOrd="0" presId="urn:microsoft.com/office/officeart/2009/3/layout/CircleRelationship"/>
    <dgm:cxn modelId="{09A91040-E45C-4397-85C3-1103AC2AD25D}" type="presParOf" srcId="{04B40427-12B5-426B-944A-5CA5AF52A624}" destId="{24ADDAEF-79DB-43DF-84D4-8983726C756B}" srcOrd="15" destOrd="0" presId="urn:microsoft.com/office/officeart/2009/3/layout/CircleRelationship"/>
    <dgm:cxn modelId="{BB5B52D4-778D-41EA-A18B-D4913833DA1B}" type="presParOf" srcId="{04B40427-12B5-426B-944A-5CA5AF52A624}" destId="{68CB2B62-402D-4112-854F-D3CC4755596B}" srcOrd="16" destOrd="0" presId="urn:microsoft.com/office/officeart/2009/3/layout/CircleRelationship"/>
    <dgm:cxn modelId="{000D104A-06EE-4665-8546-D28BA2FAF887}" type="presParOf" srcId="{68CB2B62-402D-4112-854F-D3CC4755596B}" destId="{DDE214B5-99C3-4EBC-AD00-824D0A455246}" srcOrd="0" destOrd="0" presId="urn:microsoft.com/office/officeart/2009/3/layout/CircleRelationship"/>
    <dgm:cxn modelId="{C966CE44-C6F7-42F9-8571-E986A3AD0B8D}" type="presParOf" srcId="{04B40427-12B5-426B-944A-5CA5AF52A624}" destId="{A3E33D8D-2E25-4E13-855B-6725FFDE338B}" srcOrd="17" destOrd="0" presId="urn:microsoft.com/office/officeart/2009/3/layout/CircleRelationship"/>
    <dgm:cxn modelId="{E33C94FE-27DE-4FFF-8265-9A52F39C0C72}" type="presParOf" srcId="{04B40427-12B5-426B-944A-5CA5AF52A624}" destId="{0AF5E227-086A-4C40-BB57-3B9EC74508D8}" srcOrd="18" destOrd="0" presId="urn:microsoft.com/office/officeart/2009/3/layout/CircleRelationship"/>
    <dgm:cxn modelId="{FBBFA91C-05E1-4C81-A15D-6E45A5992A89}" type="presParOf" srcId="{0AF5E227-086A-4C40-BB57-3B9EC74508D8}" destId="{2ED1DBAC-C05A-4F85-BE35-F3A0A4B1263C}" srcOrd="0" destOrd="0" presId="urn:microsoft.com/office/officeart/2009/3/layout/CircleRelationship"/>
    <dgm:cxn modelId="{F822B0AA-F5F6-4693-A4D4-D0366E69DB38}" type="presParOf" srcId="{04B40427-12B5-426B-944A-5CA5AF52A624}" destId="{498B5A8C-08AA-42E9-BD1A-01FCD19DF488}" srcOrd="19" destOrd="0" presId="urn:microsoft.com/office/officeart/2009/3/layout/CircleRelationship"/>
    <dgm:cxn modelId="{031CDE1A-6491-4922-9B1D-08621FBC0E07}" type="presParOf" srcId="{498B5A8C-08AA-42E9-BD1A-01FCD19DF488}" destId="{6F8A70D8-3F86-4F19-A498-A1264E21C47E}"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F19B-A2DD-4BFC-B008-362F1A9102A7}">
      <dsp:nvSpPr>
        <dsp:cNvPr id="0" name=""/>
        <dsp:cNvSpPr/>
      </dsp:nvSpPr>
      <dsp:spPr>
        <a:xfrm>
          <a:off x="3369091" y="1374466"/>
          <a:ext cx="3789113" cy="3789765"/>
        </a:xfrm>
        <a:prstGeom prst="ellipse">
          <a:avLst/>
        </a:prstGeom>
        <a:solidFill>
          <a:srgbClr val="00B050"/>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State of Alaska Universal Developmental Screening Advisory Committee (UDSAC</a:t>
          </a:r>
          <a:r>
            <a:rPr lang="en-US" sz="1000" kern="1200" dirty="0"/>
            <a:t>)</a:t>
          </a:r>
        </a:p>
      </dsp:txBody>
      <dsp:txXfrm>
        <a:off x="3923994" y="1929464"/>
        <a:ext cx="2679307" cy="2679769"/>
      </dsp:txXfrm>
    </dsp:sp>
    <dsp:sp modelId="{4A7A258A-EDC4-414E-8931-CACCA12373BF}">
      <dsp:nvSpPr>
        <dsp:cNvPr id="0" name=""/>
        <dsp:cNvSpPr/>
      </dsp:nvSpPr>
      <dsp:spPr>
        <a:xfrm>
          <a:off x="6774927" y="4207816"/>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0A6412E2-C715-42DD-8C70-315518863F45}">
      <dsp:nvSpPr>
        <dsp:cNvPr id="0" name=""/>
        <dsp:cNvSpPr/>
      </dsp:nvSpPr>
      <dsp:spPr>
        <a:xfrm>
          <a:off x="7402262" y="2912449"/>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D0BC9478-6193-4E92-A931-5BBB46CBBD6B}">
      <dsp:nvSpPr>
        <dsp:cNvPr id="0" name=""/>
        <dsp:cNvSpPr/>
      </dsp:nvSpPr>
      <dsp:spPr>
        <a:xfrm>
          <a:off x="3539987" y="6039315"/>
          <a:ext cx="421271" cy="4219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6B989D33-D674-4A3D-A110-B2696C4E49EA}">
      <dsp:nvSpPr>
        <dsp:cNvPr id="0" name=""/>
        <dsp:cNvSpPr/>
      </dsp:nvSpPr>
      <dsp:spPr>
        <a:xfrm>
          <a:off x="4954564" y="992153"/>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594FD36C-FDEE-4313-86C8-AB7A257609F1}">
      <dsp:nvSpPr>
        <dsp:cNvPr id="0" name=""/>
        <dsp:cNvSpPr/>
      </dsp:nvSpPr>
      <dsp:spPr>
        <a:xfrm>
          <a:off x="9249168" y="1094856"/>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AD670D37-43AA-48BA-A64D-5AA27B95B6BE}">
      <dsp:nvSpPr>
        <dsp:cNvPr id="0" name=""/>
        <dsp:cNvSpPr/>
      </dsp:nvSpPr>
      <dsp:spPr>
        <a:xfrm>
          <a:off x="1507499" y="2050461"/>
          <a:ext cx="2093101" cy="1884713"/>
        </a:xfrm>
        <a:prstGeom prst="ellipse">
          <a:avLst/>
        </a:prstGeom>
        <a:solidFill>
          <a:srgbClr val="C00000"/>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Alaska LTSAE Team and CDC LTSAE State Ambassador – Help Me Grow Alaska </a:t>
          </a:r>
        </a:p>
      </dsp:txBody>
      <dsp:txXfrm>
        <a:off x="1814027" y="2326471"/>
        <a:ext cx="1480045" cy="1332693"/>
      </dsp:txXfrm>
    </dsp:sp>
    <dsp:sp modelId="{1C86F289-B3BF-42DF-A9CA-D21AF4389617}">
      <dsp:nvSpPr>
        <dsp:cNvPr id="0" name=""/>
        <dsp:cNvSpPr/>
      </dsp:nvSpPr>
      <dsp:spPr>
        <a:xfrm>
          <a:off x="3439406" y="412844"/>
          <a:ext cx="421271" cy="4219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E75B6EE7-6764-4667-A224-EE3BF0F61AA8}">
      <dsp:nvSpPr>
        <dsp:cNvPr id="0" name=""/>
        <dsp:cNvSpPr/>
      </dsp:nvSpPr>
      <dsp:spPr>
        <a:xfrm>
          <a:off x="6146300" y="5906758"/>
          <a:ext cx="761708" cy="7618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C5A021A3-AA72-4ECD-A088-2A9E9641CC7F}">
      <dsp:nvSpPr>
        <dsp:cNvPr id="0" name=""/>
        <dsp:cNvSpPr/>
      </dsp:nvSpPr>
      <dsp:spPr>
        <a:xfrm>
          <a:off x="2910020" y="1217718"/>
          <a:ext cx="1263840" cy="124776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Department of Education and Early Development</a:t>
          </a:r>
        </a:p>
      </dsp:txBody>
      <dsp:txXfrm>
        <a:off x="3095105" y="1400448"/>
        <a:ext cx="893670" cy="882300"/>
      </dsp:txXfrm>
    </dsp:sp>
    <dsp:sp modelId="{246D4E21-C27D-44A3-9D3B-D1A44E6DD599}">
      <dsp:nvSpPr>
        <dsp:cNvPr id="0" name=""/>
        <dsp:cNvSpPr/>
      </dsp:nvSpPr>
      <dsp:spPr>
        <a:xfrm>
          <a:off x="6859739" y="2397079"/>
          <a:ext cx="421271" cy="4219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FC1F63D5-0E59-47D7-B6E5-38A1BF3B464A}">
      <dsp:nvSpPr>
        <dsp:cNvPr id="0" name=""/>
        <dsp:cNvSpPr/>
      </dsp:nvSpPr>
      <dsp:spPr>
        <a:xfrm>
          <a:off x="1559928" y="4534089"/>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93F5DD41-45F7-4C82-B4E3-0945D1E375B1}">
      <dsp:nvSpPr>
        <dsp:cNvPr id="0" name=""/>
        <dsp:cNvSpPr/>
      </dsp:nvSpPr>
      <dsp:spPr>
        <a:xfrm>
          <a:off x="6853383" y="1868024"/>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E80350F0-DCA6-4266-BCC9-3F542FC4C604}">
      <dsp:nvSpPr>
        <dsp:cNvPr id="0" name=""/>
        <dsp:cNvSpPr/>
      </dsp:nvSpPr>
      <dsp:spPr>
        <a:xfrm>
          <a:off x="2852592" y="3653879"/>
          <a:ext cx="1358982" cy="12357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Alaska MIECHV and PAT Home Visiting</a:t>
          </a:r>
        </a:p>
      </dsp:txBody>
      <dsp:txXfrm>
        <a:off x="3051610" y="3834845"/>
        <a:ext cx="960946" cy="873780"/>
      </dsp:txXfrm>
    </dsp:sp>
    <dsp:sp modelId="{111BA9ED-1EEB-421A-B7FE-CC2F9DAD266D}">
      <dsp:nvSpPr>
        <dsp:cNvPr id="0" name=""/>
        <dsp:cNvSpPr/>
      </dsp:nvSpPr>
      <dsp:spPr>
        <a:xfrm>
          <a:off x="7837525" y="3942512"/>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24ADDAEF-79DB-43DF-84D4-8983726C756B}">
      <dsp:nvSpPr>
        <dsp:cNvPr id="0" name=""/>
        <dsp:cNvSpPr/>
      </dsp:nvSpPr>
      <dsp:spPr>
        <a:xfrm>
          <a:off x="3811560" y="4542218"/>
          <a:ext cx="1204376" cy="120871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Alaska Mental Health Trust Authority</a:t>
          </a:r>
        </a:p>
      </dsp:txBody>
      <dsp:txXfrm>
        <a:off x="3987937" y="4719231"/>
        <a:ext cx="851622" cy="854693"/>
      </dsp:txXfrm>
    </dsp:sp>
    <dsp:sp modelId="{DDE214B5-99C3-4EBC-AD00-824D0A455246}">
      <dsp:nvSpPr>
        <dsp:cNvPr id="0" name=""/>
        <dsp:cNvSpPr/>
      </dsp:nvSpPr>
      <dsp:spPr>
        <a:xfrm>
          <a:off x="8310943" y="5023775"/>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A3E33D8D-2E25-4E13-855B-6725FFDE338B}">
      <dsp:nvSpPr>
        <dsp:cNvPr id="0" name=""/>
        <dsp:cNvSpPr/>
      </dsp:nvSpPr>
      <dsp:spPr>
        <a:xfrm>
          <a:off x="128094" y="2197547"/>
          <a:ext cx="1540517" cy="1540692"/>
        </a:xfrm>
        <a:prstGeom prst="ellipse">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All Alaska Pediatric Partnership</a:t>
          </a:r>
        </a:p>
      </dsp:txBody>
      <dsp:txXfrm>
        <a:off x="353697" y="2423176"/>
        <a:ext cx="1089311" cy="1089434"/>
      </dsp:txXfrm>
    </dsp:sp>
    <dsp:sp modelId="{2ED1DBAC-C05A-4F85-BE35-F3A0A4B1263C}">
      <dsp:nvSpPr>
        <dsp:cNvPr id="0" name=""/>
        <dsp:cNvSpPr/>
      </dsp:nvSpPr>
      <dsp:spPr>
        <a:xfrm>
          <a:off x="5909448" y="933886"/>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6F8A70D8-3F86-4F19-A498-A1264E21C47E}">
      <dsp:nvSpPr>
        <dsp:cNvPr id="0" name=""/>
        <dsp:cNvSpPr/>
      </dsp:nvSpPr>
      <dsp:spPr>
        <a:xfrm>
          <a:off x="6976327" y="462240"/>
          <a:ext cx="305460" cy="3054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1E381-25A2-477F-94E3-A56157479C98}" type="datetimeFigureOut">
              <a:rPr lang="en-US" smtClean="0"/>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5C7C7-6401-4A0D-90BE-9025F9107F2A}" type="slidenum">
              <a:rPr lang="en-US" smtClean="0"/>
              <a:t>‹#›</a:t>
            </a:fld>
            <a:endParaRPr lang="en-US" dirty="0"/>
          </a:p>
        </p:txBody>
      </p:sp>
    </p:spTree>
    <p:extLst>
      <p:ext uri="{BB962C8B-B14F-4D97-AF65-F5344CB8AC3E}">
        <p14:creationId xmlns:p14="http://schemas.microsoft.com/office/powerpoint/2010/main" val="369563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HMG-AK as lead, and we partner closely. </a:t>
            </a:r>
          </a:p>
        </p:txBody>
      </p:sp>
      <p:sp>
        <p:nvSpPr>
          <p:cNvPr id="4" name="Slide Number Placeholder 3"/>
          <p:cNvSpPr>
            <a:spLocks noGrp="1"/>
          </p:cNvSpPr>
          <p:nvPr>
            <p:ph type="sldNum" sz="quarter" idx="5"/>
          </p:nvPr>
        </p:nvSpPr>
        <p:spPr/>
        <p:txBody>
          <a:bodyPr/>
          <a:lstStyle/>
          <a:p>
            <a:fld id="{C3B5C7C7-6401-4A0D-90BE-9025F9107F2A}" type="slidenum">
              <a:rPr lang="en-US" smtClean="0"/>
              <a:t>1</a:t>
            </a:fld>
            <a:endParaRPr lang="en-US" dirty="0"/>
          </a:p>
        </p:txBody>
      </p:sp>
    </p:spTree>
    <p:extLst>
      <p:ext uri="{BB962C8B-B14F-4D97-AF65-F5344CB8AC3E}">
        <p14:creationId xmlns:p14="http://schemas.microsoft.com/office/powerpoint/2010/main" val="191259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both the narration and illustrations to better reflect where we live. Ex. Alaska animals, not animals that aren’t present here. OR, in </a:t>
            </a:r>
            <a:r>
              <a:rPr lang="en-US" i="1" dirty="0"/>
              <a:t>Amazing Me, It’s Busy Being Three</a:t>
            </a:r>
            <a:r>
              <a:rPr lang="en-US" dirty="0"/>
              <a:t>, the occupations listed reflect ones that are more common here such as pilots or working on a commercial fishing vessel. The illustrations were all done by Alaska artists who have experience working in early childhood, from three different regions of the state. These are available FREE to all provider types who serve young children. They can order online through HMG-AK. We ‘ve also been able to update and print </a:t>
            </a:r>
            <a:r>
              <a:rPr lang="en-US" i="1" dirty="0"/>
              <a:t>Where is Bear</a:t>
            </a:r>
            <a:r>
              <a:rPr lang="en-US" i="0" dirty="0"/>
              <a:t> is Tagalog to reflect the large Filipino population in some regions of Alaska. To promote and support families in using these books, the LTSAE team created three videos – one for each book, that discusses the importance of monitoring milestones, and shows real Alaska families reading the book to their young children. Moving forward, with funding from the Preschool Development Grant Renewal and our partners from the Alaska Mental Health Trust Authority, we are hoping to provide more of these books in other languages, including traditional languages from Alaska Native tribes, as well as launch a large campaign to promote the materials (social media, community events, etc. – TBD)</a:t>
            </a:r>
            <a:endParaRPr lang="en-US" dirty="0"/>
          </a:p>
        </p:txBody>
      </p:sp>
      <p:sp>
        <p:nvSpPr>
          <p:cNvPr id="4" name="Slide Number Placeholder 3"/>
          <p:cNvSpPr>
            <a:spLocks noGrp="1"/>
          </p:cNvSpPr>
          <p:nvPr>
            <p:ph type="sldNum" sz="quarter" idx="5"/>
          </p:nvPr>
        </p:nvSpPr>
        <p:spPr/>
        <p:txBody>
          <a:bodyPr/>
          <a:lstStyle/>
          <a:p>
            <a:fld id="{C3B5C7C7-6401-4A0D-90BE-9025F9107F2A}" type="slidenum">
              <a:rPr lang="en-US" smtClean="0"/>
              <a:t>6</a:t>
            </a:fld>
            <a:endParaRPr lang="en-US" dirty="0"/>
          </a:p>
        </p:txBody>
      </p:sp>
    </p:spTree>
    <p:extLst>
      <p:ext uri="{BB962C8B-B14F-4D97-AF65-F5344CB8AC3E}">
        <p14:creationId xmlns:p14="http://schemas.microsoft.com/office/powerpoint/2010/main" val="165411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things the LTSAE team did was update the CDC LTSAE Milestone Moments Booklets to better reflect Alaska family language and culture. Colloquially we call this “Alaska-fying” the project. This allows families to feel more comfortable understand and using the materials. These are also available on the HMG-AK website for free to providers. We expect to print more (and possibly update?) with Preschool Development Grant Renewal funds. </a:t>
            </a:r>
          </a:p>
        </p:txBody>
      </p:sp>
      <p:sp>
        <p:nvSpPr>
          <p:cNvPr id="4" name="Slide Number Placeholder 3"/>
          <p:cNvSpPr>
            <a:spLocks noGrp="1"/>
          </p:cNvSpPr>
          <p:nvPr>
            <p:ph type="sldNum" sz="quarter" idx="5"/>
          </p:nvPr>
        </p:nvSpPr>
        <p:spPr/>
        <p:txBody>
          <a:bodyPr/>
          <a:lstStyle/>
          <a:p>
            <a:fld id="{C3B5C7C7-6401-4A0D-90BE-9025F9107F2A}" type="slidenum">
              <a:rPr lang="en-US" smtClean="0"/>
              <a:t>7</a:t>
            </a:fld>
            <a:endParaRPr lang="en-US" dirty="0"/>
          </a:p>
        </p:txBody>
      </p:sp>
    </p:spTree>
    <p:extLst>
      <p:ext uri="{BB962C8B-B14F-4D97-AF65-F5344CB8AC3E}">
        <p14:creationId xmlns:p14="http://schemas.microsoft.com/office/powerpoint/2010/main" val="262754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Milestone Moments booklets updates, but more region and language specific. </a:t>
            </a:r>
          </a:p>
        </p:txBody>
      </p:sp>
      <p:sp>
        <p:nvSpPr>
          <p:cNvPr id="4" name="Slide Number Placeholder 3"/>
          <p:cNvSpPr>
            <a:spLocks noGrp="1"/>
          </p:cNvSpPr>
          <p:nvPr>
            <p:ph type="sldNum" sz="quarter" idx="5"/>
          </p:nvPr>
        </p:nvSpPr>
        <p:spPr/>
        <p:txBody>
          <a:bodyPr/>
          <a:lstStyle/>
          <a:p>
            <a:fld id="{C3B5C7C7-6401-4A0D-90BE-9025F9107F2A}" type="slidenum">
              <a:rPr lang="en-US" smtClean="0"/>
              <a:t>8</a:t>
            </a:fld>
            <a:endParaRPr lang="en-US" dirty="0"/>
          </a:p>
        </p:txBody>
      </p:sp>
    </p:spTree>
    <p:extLst>
      <p:ext uri="{BB962C8B-B14F-4D97-AF65-F5344CB8AC3E}">
        <p14:creationId xmlns:p14="http://schemas.microsoft.com/office/powerpoint/2010/main" val="311057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chemeClr val="bg1"/>
                </a:solidFill>
              </a:rPr>
              <a:t>Sits alongside the ASQ to provide cultural context specific to the region, so that scores are more accurate and families feel more supported while engaging in developmental screening. </a:t>
            </a:r>
          </a:p>
          <a:p>
            <a:pPr marL="285750" indent="-285750">
              <a:buFont typeface="Arial" panose="020B0604020202020204" pitchFamily="34" charset="0"/>
              <a:buChar char="•"/>
            </a:pPr>
            <a:r>
              <a:rPr lang="en-US" dirty="0">
                <a:solidFill>
                  <a:schemeClr val="bg1"/>
                </a:solidFill>
              </a:rPr>
              <a:t>Creation includes dedicated partners from the area to provide feedback and guidance in creating the document.</a:t>
            </a:r>
          </a:p>
          <a:p>
            <a:pPr marL="285750" indent="-285750">
              <a:buFont typeface="Arial" panose="020B0604020202020204" pitchFamily="34" charset="0"/>
              <a:buChar char="•"/>
            </a:pPr>
            <a:r>
              <a:rPr lang="en-US" dirty="0">
                <a:solidFill>
                  <a:schemeClr val="bg1"/>
                </a:solidFill>
              </a:rPr>
              <a:t>Community outreach for feedback must be conducted by a trusted provider/consultant/group to ensure the ASQ Companion Document meets the needs of the families in the community and will be utilized appropriately. </a:t>
            </a:r>
          </a:p>
          <a:p>
            <a:pPr marL="285750" indent="-285750">
              <a:buFont typeface="Arial" panose="020B0604020202020204" pitchFamily="34" charset="0"/>
              <a:buChar char="•"/>
            </a:pPr>
            <a:r>
              <a:rPr lang="en-US" dirty="0">
                <a:solidFill>
                  <a:schemeClr val="bg1"/>
                </a:solidFill>
              </a:rPr>
              <a:t>This project was started when a specific region of the state wanted an updated version of the ASQ, but they didn’t have a large enough population size for Brookes Publishing to take on the project. This was an alternate to that identified need. </a:t>
            </a:r>
          </a:p>
          <a:p>
            <a:r>
              <a:rPr lang="en-US" dirty="0"/>
              <a:t>*There’s a hope that PDG renewal funding could go towards the creation of more ASQ companion documents in partnership with other Alaska communities*</a:t>
            </a:r>
          </a:p>
        </p:txBody>
      </p:sp>
      <p:sp>
        <p:nvSpPr>
          <p:cNvPr id="4" name="Slide Number Placeholder 3"/>
          <p:cNvSpPr>
            <a:spLocks noGrp="1"/>
          </p:cNvSpPr>
          <p:nvPr>
            <p:ph type="sldNum" sz="quarter" idx="5"/>
          </p:nvPr>
        </p:nvSpPr>
        <p:spPr/>
        <p:txBody>
          <a:bodyPr/>
          <a:lstStyle/>
          <a:p>
            <a:fld id="{C3B5C7C7-6401-4A0D-90BE-9025F9107F2A}" type="slidenum">
              <a:rPr lang="en-US" smtClean="0"/>
              <a:t>9</a:t>
            </a:fld>
            <a:endParaRPr lang="en-US" dirty="0"/>
          </a:p>
        </p:txBody>
      </p:sp>
    </p:spTree>
    <p:extLst>
      <p:ext uri="{BB962C8B-B14F-4D97-AF65-F5344CB8AC3E}">
        <p14:creationId xmlns:p14="http://schemas.microsoft.com/office/powerpoint/2010/main" val="422897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love to create large event kits that agencies could rent out to host an event like this. </a:t>
            </a:r>
          </a:p>
        </p:txBody>
      </p:sp>
      <p:sp>
        <p:nvSpPr>
          <p:cNvPr id="4" name="Slide Number Placeholder 3"/>
          <p:cNvSpPr>
            <a:spLocks noGrp="1"/>
          </p:cNvSpPr>
          <p:nvPr>
            <p:ph type="sldNum" sz="quarter" idx="5"/>
          </p:nvPr>
        </p:nvSpPr>
        <p:spPr/>
        <p:txBody>
          <a:bodyPr/>
          <a:lstStyle/>
          <a:p>
            <a:fld id="{C3B5C7C7-6401-4A0D-90BE-9025F9107F2A}" type="slidenum">
              <a:rPr lang="en-US" smtClean="0"/>
              <a:t>10</a:t>
            </a:fld>
            <a:endParaRPr lang="en-US" dirty="0"/>
          </a:p>
        </p:txBody>
      </p:sp>
    </p:spTree>
    <p:extLst>
      <p:ext uri="{BB962C8B-B14F-4D97-AF65-F5344CB8AC3E}">
        <p14:creationId xmlns:p14="http://schemas.microsoft.com/office/powerpoint/2010/main" val="383051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developmental screening less scary and more know to the public. Social media, radio, posters and magnets. To increase family engaged developmental monitoring and screening, we have to promote knowledge of it and make it less scary for families first.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5C7C7-6401-4A0D-90BE-9025F9107F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26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CF12-8425-4BB0-AACA-19DC7D877FC2}"/>
              </a:ext>
            </a:extLst>
          </p:cNvPr>
          <p:cNvSpPr>
            <a:spLocks noGrp="1"/>
          </p:cNvSpPr>
          <p:nvPr>
            <p:ph type="ctrTitle" hasCustomPrompt="1"/>
          </p:nvPr>
        </p:nvSpPr>
        <p:spPr>
          <a:xfrm>
            <a:off x="666751" y="443815"/>
            <a:ext cx="11525249" cy="771524"/>
          </a:xfrm>
        </p:spPr>
        <p:txBody>
          <a:bodyPr anchor="b">
            <a:normAutofit/>
          </a:bodyPr>
          <a:lstStyle>
            <a:lvl1pPr algn="l">
              <a:defRPr sz="3600">
                <a:solidFill>
                  <a:schemeClr val="bg1"/>
                </a:solidFill>
                <a:latin typeface="Avenir LT Std 45 Book" panose="020B05020202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2D2E2F5-D401-48E1-A0B4-DDA3C124B5B5}"/>
              </a:ext>
            </a:extLst>
          </p:cNvPr>
          <p:cNvSpPr>
            <a:spLocks noGrp="1"/>
          </p:cNvSpPr>
          <p:nvPr>
            <p:ph type="subTitle" idx="1"/>
          </p:nvPr>
        </p:nvSpPr>
        <p:spPr>
          <a:xfrm>
            <a:off x="666751" y="1367481"/>
            <a:ext cx="10001249" cy="3890319"/>
          </a:xfrm>
        </p:spPr>
        <p:txBody>
          <a:bodyPr/>
          <a:lstStyle>
            <a:lvl1pPr marL="0" indent="0" algn="l">
              <a:buNone/>
              <a:defRPr sz="2400">
                <a:solidFill>
                  <a:schemeClr val="bg1"/>
                </a:solidFill>
                <a:latin typeface="Avenir LT Std 45 Book" panose="020B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875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3269-124F-431F-AC6B-1802C723A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DCA98-03EB-4E86-8E62-40C37ED7C4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A6DAD-EFD1-4554-8333-36EDC1AFED91}"/>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
        <p:nvSpPr>
          <p:cNvPr id="5" name="Footer Placeholder 4">
            <a:extLst>
              <a:ext uri="{FF2B5EF4-FFF2-40B4-BE49-F238E27FC236}">
                <a16:creationId xmlns:a16="http://schemas.microsoft.com/office/drawing/2014/main" id="{2B91A860-DC2E-4240-95AB-24794884E5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6C3633-CBEE-457B-8AAE-AA6E1FA809B1}"/>
              </a:ext>
            </a:extLst>
          </p:cNvPr>
          <p:cNvSpPr>
            <a:spLocks noGrp="1"/>
          </p:cNvSpPr>
          <p:nvPr>
            <p:ph type="sldNum" sz="quarter" idx="12"/>
          </p:nvPr>
        </p:nvSpPr>
        <p:spPr/>
        <p:txBody>
          <a:bodyPr/>
          <a:lstStyle/>
          <a:p>
            <a:fld id="{3B9AB065-5CAF-4A05-8B12-5B9218DD1F47}" type="slidenum">
              <a:rPr lang="en-US" smtClean="0"/>
              <a:t>‹#›</a:t>
            </a:fld>
            <a:endParaRPr lang="en-US" dirty="0"/>
          </a:p>
        </p:txBody>
      </p:sp>
    </p:spTree>
    <p:extLst>
      <p:ext uri="{BB962C8B-B14F-4D97-AF65-F5344CB8AC3E}">
        <p14:creationId xmlns:p14="http://schemas.microsoft.com/office/powerpoint/2010/main" val="321334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25675-0804-4021-BB4D-46609981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44025-7219-4CEE-8C8B-0B4FE79929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A2FCA-0AFF-4AA1-9EF2-A212E67D7338}"/>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
        <p:nvSpPr>
          <p:cNvPr id="5" name="Footer Placeholder 4">
            <a:extLst>
              <a:ext uri="{FF2B5EF4-FFF2-40B4-BE49-F238E27FC236}">
                <a16:creationId xmlns:a16="http://schemas.microsoft.com/office/drawing/2014/main" id="{DC1C6A7A-02E4-4DDB-A7C5-8F4BBA2C1E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B21AB9-79F3-4DBF-A7D0-24F4C1CDC527}"/>
              </a:ext>
            </a:extLst>
          </p:cNvPr>
          <p:cNvSpPr>
            <a:spLocks noGrp="1"/>
          </p:cNvSpPr>
          <p:nvPr>
            <p:ph type="sldNum" sz="quarter" idx="12"/>
          </p:nvPr>
        </p:nvSpPr>
        <p:spPr/>
        <p:txBody>
          <a:bodyPr/>
          <a:lstStyle/>
          <a:p>
            <a:fld id="{3B9AB065-5CAF-4A05-8B12-5B9218DD1F47}" type="slidenum">
              <a:rPr lang="en-US" smtClean="0"/>
              <a:t>‹#›</a:t>
            </a:fld>
            <a:endParaRPr lang="en-US" dirty="0"/>
          </a:p>
        </p:txBody>
      </p:sp>
    </p:spTree>
    <p:extLst>
      <p:ext uri="{BB962C8B-B14F-4D97-AF65-F5344CB8AC3E}">
        <p14:creationId xmlns:p14="http://schemas.microsoft.com/office/powerpoint/2010/main" val="24675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pioid presentation 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98F4-94FD-4ECC-9D29-B0FD10EC2C16}"/>
              </a:ext>
            </a:extLst>
          </p:cNvPr>
          <p:cNvSpPr>
            <a:spLocks noGrp="1"/>
          </p:cNvSpPr>
          <p:nvPr>
            <p:ph type="title"/>
          </p:nvPr>
        </p:nvSpPr>
        <p:spPr>
          <a:xfrm>
            <a:off x="838200" y="365126"/>
            <a:ext cx="10515600" cy="635000"/>
          </a:xfrm>
        </p:spPr>
        <p:txBody>
          <a:bodyPr>
            <a:normAutofit/>
          </a:bodyPr>
          <a:lstStyle>
            <a:lvl1pPr>
              <a:defRPr sz="3400" cap="all" baseline="0">
                <a:latin typeface="Avenir Next LT Pro Light" panose="020B03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108CB91-1D24-4ACB-B49C-83693913E324}"/>
              </a:ext>
            </a:extLst>
          </p:cNvPr>
          <p:cNvSpPr>
            <a:spLocks noGrp="1"/>
          </p:cNvSpPr>
          <p:nvPr>
            <p:ph idx="1"/>
          </p:nvPr>
        </p:nvSpPr>
        <p:spPr>
          <a:xfrm>
            <a:off x="838200" y="1400175"/>
            <a:ext cx="10515600"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127E-FCE7-4C38-BE83-67C2869F3A50}"/>
              </a:ext>
            </a:extLst>
          </p:cNvPr>
          <p:cNvSpPr>
            <a:spLocks noGrp="1"/>
          </p:cNvSpPr>
          <p:nvPr>
            <p:ph type="title"/>
          </p:nvPr>
        </p:nvSpPr>
        <p:spPr>
          <a:xfrm>
            <a:off x="831850" y="1709738"/>
            <a:ext cx="10515600" cy="139592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F68459E-7975-4AE4-A74D-05D0A197A50E}"/>
              </a:ext>
            </a:extLst>
          </p:cNvPr>
          <p:cNvSpPr>
            <a:spLocks noGrp="1"/>
          </p:cNvSpPr>
          <p:nvPr>
            <p:ph type="body" idx="1"/>
          </p:nvPr>
        </p:nvSpPr>
        <p:spPr>
          <a:xfrm>
            <a:off x="831850" y="34217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2582E-4424-4D09-9802-75543D14D99B}"/>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Tree>
    <p:extLst>
      <p:ext uri="{BB962C8B-B14F-4D97-AF65-F5344CB8AC3E}">
        <p14:creationId xmlns:p14="http://schemas.microsoft.com/office/powerpoint/2010/main" val="280379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D8A5-634E-412C-8CAA-42B4A3EC1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421A3-0A56-403B-B433-F9DBFCBEB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677D9-5C2C-4B1D-BA60-55BFB5F29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6D407-1A19-410F-9A5F-DBC78ACFF621}"/>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Tree>
    <p:extLst>
      <p:ext uri="{BB962C8B-B14F-4D97-AF65-F5344CB8AC3E}">
        <p14:creationId xmlns:p14="http://schemas.microsoft.com/office/powerpoint/2010/main" val="305058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54B0-072E-42D6-A8F8-B3492A88C0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EF5A0-8BA5-41C8-A42D-2B53E095C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362D3-DDBF-4E2B-927B-CF776B3EE6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05090-E4DC-424A-909E-D3DA56220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391BE-B360-49E7-A3FB-846F87EFD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F9E12-47F6-4A98-B701-8AB1CC5ED887}"/>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Tree>
    <p:extLst>
      <p:ext uri="{BB962C8B-B14F-4D97-AF65-F5344CB8AC3E}">
        <p14:creationId xmlns:p14="http://schemas.microsoft.com/office/powerpoint/2010/main" val="31723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5F8A-5AB4-43C1-8E7A-18D3B145731C}"/>
              </a:ext>
            </a:extLst>
          </p:cNvPr>
          <p:cNvSpPr>
            <a:spLocks noGrp="1"/>
          </p:cNvSpPr>
          <p:nvPr>
            <p:ph type="title"/>
          </p:nvPr>
        </p:nvSpPr>
        <p:spPr>
          <a:xfrm>
            <a:off x="2955324" y="2976520"/>
            <a:ext cx="8042189" cy="122477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502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92515-59F0-483D-B729-DA2B3843D623}"/>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
        <p:nvSpPr>
          <p:cNvPr id="3" name="Footer Placeholder 2">
            <a:extLst>
              <a:ext uri="{FF2B5EF4-FFF2-40B4-BE49-F238E27FC236}">
                <a16:creationId xmlns:a16="http://schemas.microsoft.com/office/drawing/2014/main" id="{C3456123-7C4C-4291-98EC-150F64741B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035FBDB-C09C-4810-AF73-B8623BD5EE4A}"/>
              </a:ext>
            </a:extLst>
          </p:cNvPr>
          <p:cNvSpPr>
            <a:spLocks noGrp="1"/>
          </p:cNvSpPr>
          <p:nvPr>
            <p:ph type="sldNum" sz="quarter" idx="12"/>
          </p:nvPr>
        </p:nvSpPr>
        <p:spPr/>
        <p:txBody>
          <a:bodyPr/>
          <a:lstStyle/>
          <a:p>
            <a:fld id="{3B9AB065-5CAF-4A05-8B12-5B9218DD1F47}" type="slidenum">
              <a:rPr lang="en-US" smtClean="0"/>
              <a:t>‹#›</a:t>
            </a:fld>
            <a:endParaRPr lang="en-US" dirty="0"/>
          </a:p>
        </p:txBody>
      </p:sp>
    </p:spTree>
    <p:extLst>
      <p:ext uri="{BB962C8B-B14F-4D97-AF65-F5344CB8AC3E}">
        <p14:creationId xmlns:p14="http://schemas.microsoft.com/office/powerpoint/2010/main" val="417835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C628-E003-445C-AFE9-FA6194823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6BC22-6D06-4EF8-8919-8A6E04106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2FC130-706E-48C3-9BD4-E6E932904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44E1F-4B4A-48ED-8AF2-F3BF2B0764E8}"/>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
        <p:nvSpPr>
          <p:cNvPr id="6" name="Footer Placeholder 5">
            <a:extLst>
              <a:ext uri="{FF2B5EF4-FFF2-40B4-BE49-F238E27FC236}">
                <a16:creationId xmlns:a16="http://schemas.microsoft.com/office/drawing/2014/main" id="{3B464B1E-0B7F-4947-AA80-40037B280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44E0F1-4090-4828-BD90-110259E402A8}"/>
              </a:ext>
            </a:extLst>
          </p:cNvPr>
          <p:cNvSpPr>
            <a:spLocks noGrp="1"/>
          </p:cNvSpPr>
          <p:nvPr>
            <p:ph type="sldNum" sz="quarter" idx="12"/>
          </p:nvPr>
        </p:nvSpPr>
        <p:spPr/>
        <p:txBody>
          <a:bodyPr/>
          <a:lstStyle/>
          <a:p>
            <a:fld id="{3B9AB065-5CAF-4A05-8B12-5B9218DD1F47}" type="slidenum">
              <a:rPr lang="en-US" smtClean="0"/>
              <a:t>‹#›</a:t>
            </a:fld>
            <a:endParaRPr lang="en-US" dirty="0"/>
          </a:p>
        </p:txBody>
      </p:sp>
    </p:spTree>
    <p:extLst>
      <p:ext uri="{BB962C8B-B14F-4D97-AF65-F5344CB8AC3E}">
        <p14:creationId xmlns:p14="http://schemas.microsoft.com/office/powerpoint/2010/main" val="42898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BF13-DD74-4D7F-B576-115455E82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11A54F-0219-4048-B271-A7DB874B7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259FF30-6D18-4B3A-81AA-20EA0F4D3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5BA70-D910-4CC6-B749-8B6AF7CF5A31}"/>
              </a:ext>
            </a:extLst>
          </p:cNvPr>
          <p:cNvSpPr>
            <a:spLocks noGrp="1"/>
          </p:cNvSpPr>
          <p:nvPr>
            <p:ph type="dt" sz="half" idx="10"/>
          </p:nvPr>
        </p:nvSpPr>
        <p:spPr/>
        <p:txBody>
          <a:bodyPr/>
          <a:lstStyle/>
          <a:p>
            <a:fld id="{2FE03CDF-C9F2-4801-8729-6B9259FC78ED}" type="datetimeFigureOut">
              <a:rPr lang="en-US" smtClean="0"/>
              <a:t>4/10/2023</a:t>
            </a:fld>
            <a:endParaRPr lang="en-US" dirty="0"/>
          </a:p>
        </p:txBody>
      </p:sp>
      <p:sp>
        <p:nvSpPr>
          <p:cNvPr id="6" name="Footer Placeholder 5">
            <a:extLst>
              <a:ext uri="{FF2B5EF4-FFF2-40B4-BE49-F238E27FC236}">
                <a16:creationId xmlns:a16="http://schemas.microsoft.com/office/drawing/2014/main" id="{FFC4D917-5B54-4252-8076-0ACC0B2B1D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AB6C2F-3CC2-4904-9677-42D79C6251B7}"/>
              </a:ext>
            </a:extLst>
          </p:cNvPr>
          <p:cNvSpPr>
            <a:spLocks noGrp="1"/>
          </p:cNvSpPr>
          <p:nvPr>
            <p:ph type="sldNum" sz="quarter" idx="12"/>
          </p:nvPr>
        </p:nvSpPr>
        <p:spPr/>
        <p:txBody>
          <a:bodyPr/>
          <a:lstStyle/>
          <a:p>
            <a:fld id="{3B9AB065-5CAF-4A05-8B12-5B9218DD1F47}" type="slidenum">
              <a:rPr lang="en-US" smtClean="0"/>
              <a:t>‹#›</a:t>
            </a:fld>
            <a:endParaRPr lang="en-US" dirty="0"/>
          </a:p>
        </p:txBody>
      </p:sp>
    </p:spTree>
    <p:extLst>
      <p:ext uri="{BB962C8B-B14F-4D97-AF65-F5344CB8AC3E}">
        <p14:creationId xmlns:p14="http://schemas.microsoft.com/office/powerpoint/2010/main" val="7168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CE933A-0C24-4448-9863-0CE8379D3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2984C1-82FE-422B-B220-DA81A14A8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F8C6D-5753-4FE6-A24B-44C34AA5E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03CDF-C9F2-4801-8729-6B9259FC78ED}" type="datetimeFigureOut">
              <a:rPr lang="en-US" smtClean="0"/>
              <a:t>4/10/2023</a:t>
            </a:fld>
            <a:endParaRPr lang="en-US" dirty="0"/>
          </a:p>
        </p:txBody>
      </p:sp>
      <p:sp>
        <p:nvSpPr>
          <p:cNvPr id="5" name="Footer Placeholder 4">
            <a:extLst>
              <a:ext uri="{FF2B5EF4-FFF2-40B4-BE49-F238E27FC236}">
                <a16:creationId xmlns:a16="http://schemas.microsoft.com/office/drawing/2014/main" id="{482F0782-C4AB-429C-A105-ABABA86F8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A1F87D-066C-421E-8AC7-45AFBA15B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AB065-5CAF-4A05-8B12-5B9218DD1F47}" type="slidenum">
              <a:rPr lang="en-US" smtClean="0"/>
              <a:t>‹#›</a:t>
            </a:fld>
            <a:endParaRPr lang="en-US" dirty="0"/>
          </a:p>
        </p:txBody>
      </p:sp>
    </p:spTree>
    <p:extLst>
      <p:ext uri="{BB962C8B-B14F-4D97-AF65-F5344CB8AC3E}">
        <p14:creationId xmlns:p14="http://schemas.microsoft.com/office/powerpoint/2010/main" val="3109344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8.jp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hyperlink" Target="mailto:carmen@a2p2.com" TargetMode="External"/><Relationship Id="rId2" Type="http://schemas.openxmlformats.org/officeDocument/2006/relationships/hyperlink" Target="mailto:emily.urlacher@alaska.gov"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75CC-F4C2-4CC6-B06E-1A6466BBAFB2}"/>
              </a:ext>
            </a:extLst>
          </p:cNvPr>
          <p:cNvSpPr>
            <a:spLocks noGrp="1"/>
          </p:cNvSpPr>
          <p:nvPr>
            <p:ph type="ctrTitle"/>
          </p:nvPr>
        </p:nvSpPr>
        <p:spPr>
          <a:xfrm>
            <a:off x="4794915" y="3170381"/>
            <a:ext cx="6096000" cy="2030879"/>
          </a:xfrm>
          <a:effectLst/>
        </p:spPr>
        <p:txBody>
          <a:bodyPr>
            <a:noAutofit/>
          </a:bodyPr>
          <a:lstStyle/>
          <a:p>
            <a:r>
              <a:rPr lang="en-US" sz="5000" dirty="0">
                <a:latin typeface="Avenir Next LT Pro Demi" panose="020B0704020202020204" pitchFamily="34" charset="0"/>
              </a:rPr>
              <a:t>Family Engaged Developmental Monitoring and Screening in Alaska</a:t>
            </a:r>
          </a:p>
        </p:txBody>
      </p:sp>
      <p:sp>
        <p:nvSpPr>
          <p:cNvPr id="3" name="Subtitle 2">
            <a:extLst>
              <a:ext uri="{FF2B5EF4-FFF2-40B4-BE49-F238E27FC236}">
                <a16:creationId xmlns:a16="http://schemas.microsoft.com/office/drawing/2014/main" id="{6E615B60-066F-4AF1-A3F8-E5EF4E0C9ACC}"/>
              </a:ext>
            </a:extLst>
          </p:cNvPr>
          <p:cNvSpPr>
            <a:spLocks noGrp="1"/>
          </p:cNvSpPr>
          <p:nvPr>
            <p:ph type="subTitle" idx="1"/>
          </p:nvPr>
        </p:nvSpPr>
        <p:spPr>
          <a:xfrm>
            <a:off x="4899092" y="5161282"/>
            <a:ext cx="5615354" cy="861336"/>
          </a:xfrm>
          <a:effectLst/>
        </p:spPr>
        <p:txBody>
          <a:bodyPr>
            <a:normAutofit fontScale="32500" lnSpcReduction="20000"/>
          </a:bodyPr>
          <a:lstStyle/>
          <a:p>
            <a:r>
              <a:rPr lang="en-US" sz="4000" dirty="0">
                <a:latin typeface="Avenir Next LT Pro Demi" panose="020B0704020202020204" pitchFamily="34" charset="0"/>
              </a:rPr>
              <a:t>Emily Urlacher</a:t>
            </a:r>
          </a:p>
          <a:p>
            <a:r>
              <a:rPr lang="en-US" sz="4000" dirty="0">
                <a:latin typeface="Avenir Next LT Pro Demi" panose="020B0704020202020204" pitchFamily="34" charset="0"/>
              </a:rPr>
              <a:t>Women’s, Children’s, &amp; Family Health </a:t>
            </a:r>
          </a:p>
          <a:p>
            <a:r>
              <a:rPr lang="en-US" sz="4000" dirty="0">
                <a:latin typeface="Avenir Next LT Pro Demi" panose="020B0704020202020204" pitchFamily="34" charset="0"/>
              </a:rPr>
              <a:t>Early Childhood Systems and Parents as Teachers Program Manager</a:t>
            </a:r>
          </a:p>
          <a:p>
            <a:endParaRPr lang="en-US" sz="4000" dirty="0">
              <a:latin typeface="Avenir Next LT Pro Demi" panose="020B0704020202020204" pitchFamily="34" charset="0"/>
            </a:endParaRPr>
          </a:p>
        </p:txBody>
      </p:sp>
      <p:pic>
        <p:nvPicPr>
          <p:cNvPr id="4" name="Picture 3" descr="Logo&#10;&#10;Description automatically generated">
            <a:extLst>
              <a:ext uri="{FF2B5EF4-FFF2-40B4-BE49-F238E27FC236}">
                <a16:creationId xmlns:a16="http://schemas.microsoft.com/office/drawing/2014/main" id="{F00807E1-EE28-9997-CEC9-3B187CD89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873" y="5459879"/>
            <a:ext cx="1374375" cy="1125479"/>
          </a:xfrm>
          <a:prstGeom prst="rect">
            <a:avLst/>
          </a:prstGeom>
        </p:spPr>
      </p:pic>
      <p:pic>
        <p:nvPicPr>
          <p:cNvPr id="1026" name="Picture 2">
            <a:extLst>
              <a:ext uri="{FF2B5EF4-FFF2-40B4-BE49-F238E27FC236}">
                <a16:creationId xmlns:a16="http://schemas.microsoft.com/office/drawing/2014/main" id="{ACE657A5-15F5-4835-4221-F29549B74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538788"/>
            <a:ext cx="35718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DE17-01B5-7AD1-E800-BC5D754A79AD}"/>
              </a:ext>
            </a:extLst>
          </p:cNvPr>
          <p:cNvSpPr>
            <a:spLocks noGrp="1"/>
          </p:cNvSpPr>
          <p:nvPr>
            <p:ph type="title"/>
          </p:nvPr>
        </p:nvSpPr>
        <p:spPr/>
        <p:txBody>
          <a:bodyPr>
            <a:normAutofit fontScale="90000"/>
          </a:bodyPr>
          <a:lstStyle/>
          <a:p>
            <a:r>
              <a:rPr lang="en-US" dirty="0"/>
              <a:t>Head Start Developmental Screening toolkit</a:t>
            </a:r>
          </a:p>
        </p:txBody>
      </p:sp>
      <p:sp>
        <p:nvSpPr>
          <p:cNvPr id="3" name="Content Placeholder 2">
            <a:extLst>
              <a:ext uri="{FF2B5EF4-FFF2-40B4-BE49-F238E27FC236}">
                <a16:creationId xmlns:a16="http://schemas.microsoft.com/office/drawing/2014/main" id="{46BDA329-917D-33ED-A256-428630B0F23A}"/>
              </a:ext>
            </a:extLst>
          </p:cNvPr>
          <p:cNvSpPr>
            <a:spLocks noGrp="1"/>
          </p:cNvSpPr>
          <p:nvPr>
            <p:ph idx="1"/>
          </p:nvPr>
        </p:nvSpPr>
        <p:spPr>
          <a:xfrm>
            <a:off x="861060" y="1228725"/>
            <a:ext cx="10515600" cy="4133850"/>
          </a:xfrm>
        </p:spPr>
        <p:txBody>
          <a:bodyPr/>
          <a:lstStyle/>
          <a:p>
            <a:r>
              <a:rPr lang="en-US" dirty="0"/>
              <a:t>Created to provide guidance specific to Alaska Head Start agencies on how to provide a developmental screening event for families with young children in the program.</a:t>
            </a:r>
          </a:p>
          <a:p>
            <a:pPr marL="0" indent="0">
              <a:buNone/>
            </a:pPr>
            <a:endParaRPr lang="en-US" dirty="0"/>
          </a:p>
          <a:p>
            <a:r>
              <a:rPr lang="en-US" dirty="0"/>
              <a:t>Needs to be piloted by Head Start agencies for feedback</a:t>
            </a:r>
          </a:p>
          <a:p>
            <a:pPr marL="0" indent="0">
              <a:buNone/>
            </a:pPr>
            <a:endParaRPr lang="en-US" dirty="0"/>
          </a:p>
          <a:p>
            <a:r>
              <a:rPr lang="en-US" dirty="0"/>
              <a:t>The toolkit will assist Head Start agencies in hosting something very similar to a Books, Balls and Blocks event, but in a way that also meetings Head Start National Standards.</a:t>
            </a:r>
          </a:p>
          <a:p>
            <a:endParaRPr lang="en-US" dirty="0"/>
          </a:p>
        </p:txBody>
      </p:sp>
    </p:spTree>
    <p:extLst>
      <p:ext uri="{BB962C8B-B14F-4D97-AF65-F5344CB8AC3E}">
        <p14:creationId xmlns:p14="http://schemas.microsoft.com/office/powerpoint/2010/main" val="398404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0FC56-2333-031A-E2B2-D6737F46229D}"/>
              </a:ext>
            </a:extLst>
          </p:cNvPr>
          <p:cNvPicPr>
            <a:picLocks noChangeAspect="1"/>
          </p:cNvPicPr>
          <p:nvPr/>
        </p:nvPicPr>
        <p:blipFill>
          <a:blip r:embed="rId6"/>
          <a:stretch>
            <a:fillRect/>
          </a:stretch>
        </p:blipFill>
        <p:spPr>
          <a:xfrm>
            <a:off x="0" y="0"/>
            <a:ext cx="8403357" cy="6858000"/>
          </a:xfrm>
          <a:prstGeom prst="rect">
            <a:avLst/>
          </a:prstGeom>
        </p:spPr>
      </p:pic>
      <p:pic>
        <p:nvPicPr>
          <p:cNvPr id="5" name="Developmental Screenings 60_Ver02">
            <a:hlinkClick r:id="" action="ppaction://media"/>
            <a:extLst>
              <a:ext uri="{FF2B5EF4-FFF2-40B4-BE49-F238E27FC236}">
                <a16:creationId xmlns:a16="http://schemas.microsoft.com/office/drawing/2014/main" id="{9D46D1CF-A808-106D-3CA5-3452534372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28860" y="2426970"/>
            <a:ext cx="723900" cy="723900"/>
          </a:xfrm>
          <a:prstGeom prst="rect">
            <a:avLst/>
          </a:prstGeom>
        </p:spPr>
      </p:pic>
    </p:spTree>
    <p:extLst>
      <p:ext uri="{BB962C8B-B14F-4D97-AF65-F5344CB8AC3E}">
        <p14:creationId xmlns:p14="http://schemas.microsoft.com/office/powerpoint/2010/main" val="22752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CB4E-0EDC-B70E-6F70-0F6AF83C2B17}"/>
              </a:ext>
            </a:extLst>
          </p:cNvPr>
          <p:cNvSpPr>
            <a:spLocks noGrp="1"/>
          </p:cNvSpPr>
          <p:nvPr>
            <p:ph type="title"/>
          </p:nvPr>
        </p:nvSpPr>
        <p:spPr>
          <a:xfrm>
            <a:off x="742950" y="222250"/>
            <a:ext cx="10515600" cy="1325563"/>
          </a:xfrm>
        </p:spPr>
        <p:txBody>
          <a:bodyPr/>
          <a:lstStyle/>
          <a:p>
            <a:pPr algn="ctr"/>
            <a:r>
              <a:rPr lang="en-US" dirty="0"/>
              <a:t>Thank you!</a:t>
            </a:r>
          </a:p>
        </p:txBody>
      </p:sp>
      <p:sp>
        <p:nvSpPr>
          <p:cNvPr id="4" name="Content Placeholder 3">
            <a:extLst>
              <a:ext uri="{FF2B5EF4-FFF2-40B4-BE49-F238E27FC236}">
                <a16:creationId xmlns:a16="http://schemas.microsoft.com/office/drawing/2014/main" id="{2665244C-7079-1CAD-9671-0324174700E1}"/>
              </a:ext>
            </a:extLst>
          </p:cNvPr>
          <p:cNvSpPr>
            <a:spLocks noGrp="1"/>
          </p:cNvSpPr>
          <p:nvPr>
            <p:ph sz="half" idx="2"/>
          </p:nvPr>
        </p:nvSpPr>
        <p:spPr>
          <a:xfrm>
            <a:off x="3390900" y="1454150"/>
            <a:ext cx="5181600" cy="4351338"/>
          </a:xfrm>
        </p:spPr>
        <p:txBody>
          <a:bodyPr/>
          <a:lstStyle/>
          <a:p>
            <a:pPr marL="0" indent="0" algn="ctr">
              <a:buNone/>
            </a:pPr>
            <a:r>
              <a:rPr lang="en-US" dirty="0"/>
              <a:t>Emily Urlacher at </a:t>
            </a:r>
            <a:r>
              <a:rPr lang="en-US" dirty="0">
                <a:hlinkClick r:id="rId2"/>
              </a:rPr>
              <a:t>emily.urlacher@alaska.gov</a:t>
            </a: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Carmen Wenger with Help Me Grow Alaska at </a:t>
            </a:r>
            <a:r>
              <a:rPr lang="en-US" dirty="0">
                <a:hlinkClick r:id="rId3"/>
              </a:rPr>
              <a:t>carmen@a2p2.com</a:t>
            </a:r>
            <a:endParaRPr lang="en-US" dirty="0"/>
          </a:p>
          <a:p>
            <a:pPr marL="0" indent="0" algn="ctr">
              <a:buNone/>
            </a:pPr>
            <a:endParaRPr lang="en-US" dirty="0"/>
          </a:p>
        </p:txBody>
      </p:sp>
      <p:pic>
        <p:nvPicPr>
          <p:cNvPr id="7" name="Picture 6">
            <a:extLst>
              <a:ext uri="{FF2B5EF4-FFF2-40B4-BE49-F238E27FC236}">
                <a16:creationId xmlns:a16="http://schemas.microsoft.com/office/drawing/2014/main" id="{C32DDC11-D238-CF5B-990B-FC9587268513}"/>
              </a:ext>
            </a:extLst>
          </p:cNvPr>
          <p:cNvPicPr>
            <a:picLocks noChangeAspect="1"/>
          </p:cNvPicPr>
          <p:nvPr/>
        </p:nvPicPr>
        <p:blipFill>
          <a:blip r:embed="rId4"/>
          <a:stretch>
            <a:fillRect/>
          </a:stretch>
        </p:blipFill>
        <p:spPr>
          <a:xfrm>
            <a:off x="4204942" y="5226517"/>
            <a:ext cx="3572566" cy="938865"/>
          </a:xfrm>
          <a:prstGeom prst="rect">
            <a:avLst/>
          </a:prstGeom>
        </p:spPr>
      </p:pic>
      <p:pic>
        <p:nvPicPr>
          <p:cNvPr id="8" name="Picture 7">
            <a:extLst>
              <a:ext uri="{FF2B5EF4-FFF2-40B4-BE49-F238E27FC236}">
                <a16:creationId xmlns:a16="http://schemas.microsoft.com/office/drawing/2014/main" id="{055FF315-2AA7-422B-26AE-A4E86A83B388}"/>
              </a:ext>
            </a:extLst>
          </p:cNvPr>
          <p:cNvPicPr>
            <a:picLocks noChangeAspect="1"/>
          </p:cNvPicPr>
          <p:nvPr/>
        </p:nvPicPr>
        <p:blipFill>
          <a:blip r:embed="rId5"/>
          <a:stretch>
            <a:fillRect/>
          </a:stretch>
        </p:blipFill>
        <p:spPr>
          <a:xfrm>
            <a:off x="5533965" y="2599562"/>
            <a:ext cx="1104960" cy="903612"/>
          </a:xfrm>
          <a:prstGeom prst="rect">
            <a:avLst/>
          </a:prstGeom>
        </p:spPr>
      </p:pic>
    </p:spTree>
    <p:extLst>
      <p:ext uri="{BB962C8B-B14F-4D97-AF65-F5344CB8AC3E}">
        <p14:creationId xmlns:p14="http://schemas.microsoft.com/office/powerpoint/2010/main" val="402782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69F3-B33E-441A-BFDA-A1A0430ADCD0}"/>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6696903A-611C-4DE8-8489-285BC8A43037}"/>
              </a:ext>
            </a:extLst>
          </p:cNvPr>
          <p:cNvSpPr>
            <a:spLocks noGrp="1"/>
          </p:cNvSpPr>
          <p:nvPr>
            <p:ph idx="1"/>
          </p:nvPr>
        </p:nvSpPr>
        <p:spPr/>
        <p:txBody>
          <a:bodyPr/>
          <a:lstStyle/>
          <a:p>
            <a:r>
              <a:rPr lang="en-US" dirty="0"/>
              <a:t>Share our current projects that highlight FEDM activities in Alaska </a:t>
            </a:r>
          </a:p>
          <a:p>
            <a:r>
              <a:rPr lang="en-US" dirty="0"/>
              <a:t>Share future planned projects that support FEDM in Alaska</a:t>
            </a:r>
          </a:p>
          <a:p>
            <a:r>
              <a:rPr lang="en-US" dirty="0"/>
              <a:t>Highlight the importance of accessibility and cultural relevance when promoting FEDM</a:t>
            </a:r>
          </a:p>
        </p:txBody>
      </p:sp>
      <p:pic>
        <p:nvPicPr>
          <p:cNvPr id="4" name="Picture 3" descr="Logo&#10;&#10;Description automatically generated">
            <a:extLst>
              <a:ext uri="{FF2B5EF4-FFF2-40B4-BE49-F238E27FC236}">
                <a16:creationId xmlns:a16="http://schemas.microsoft.com/office/drawing/2014/main" id="{F00807E1-EE28-9997-CEC9-3B187CD89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326" y="5534025"/>
            <a:ext cx="1374375" cy="1125479"/>
          </a:xfrm>
          <a:prstGeom prst="rect">
            <a:avLst/>
          </a:prstGeom>
        </p:spPr>
      </p:pic>
    </p:spTree>
    <p:extLst>
      <p:ext uri="{BB962C8B-B14F-4D97-AF65-F5344CB8AC3E}">
        <p14:creationId xmlns:p14="http://schemas.microsoft.com/office/powerpoint/2010/main" val="204339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0CF6678-3239-A3BF-3351-7E7D5F4975DB}"/>
              </a:ext>
            </a:extLst>
          </p:cNvPr>
          <p:cNvGraphicFramePr/>
          <p:nvPr>
            <p:extLst>
              <p:ext uri="{D42A27DB-BD31-4B8C-83A1-F6EECF244321}">
                <p14:modId xmlns:p14="http://schemas.microsoft.com/office/powerpoint/2010/main" val="1994601536"/>
              </p:ext>
            </p:extLst>
          </p:nvPr>
        </p:nvGraphicFramePr>
        <p:xfrm>
          <a:off x="561975" y="161925"/>
          <a:ext cx="11630025" cy="677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A9634AD1-306B-D8ED-5A96-43718C2437F0}"/>
              </a:ext>
            </a:extLst>
          </p:cNvPr>
          <p:cNvSpPr/>
          <p:nvPr/>
        </p:nvSpPr>
        <p:spPr>
          <a:xfrm>
            <a:off x="5478781" y="4732020"/>
            <a:ext cx="1299210" cy="1369695"/>
          </a:xfrm>
          <a:prstGeom prst="ellipse">
            <a:avLst/>
          </a:prstGeom>
          <a:effectLst/>
          <a:scene3d>
            <a:camera prst="orthographicFront"/>
            <a:lightRig rig="threePt" dir="t"/>
          </a:scene3d>
          <a:sp3d prstMaterial="softEdge">
            <a:bevelT w="647700" h="0" prst="riblet"/>
            <a:bevelB w="139700" prst="cross"/>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6FCB84-27D6-9608-BBA8-88C3C244EE1F}"/>
              </a:ext>
            </a:extLst>
          </p:cNvPr>
          <p:cNvSpPr txBox="1"/>
          <p:nvPr/>
        </p:nvSpPr>
        <p:spPr>
          <a:xfrm>
            <a:off x="5634990" y="4892040"/>
            <a:ext cx="1028700" cy="1107996"/>
          </a:xfrm>
          <a:prstGeom prst="rect">
            <a:avLst/>
          </a:prstGeom>
          <a:noFill/>
        </p:spPr>
        <p:txBody>
          <a:bodyPr wrap="square" rtlCol="0">
            <a:spAutoFit/>
          </a:bodyPr>
          <a:lstStyle/>
          <a:p>
            <a:pPr algn="ctr"/>
            <a:r>
              <a:rPr lang="en-US" sz="1100" dirty="0">
                <a:solidFill>
                  <a:schemeClr val="bg1"/>
                </a:solidFill>
              </a:rPr>
              <a:t>State of Alaska Early Intervention/Infant Learning Program</a:t>
            </a:r>
          </a:p>
        </p:txBody>
      </p:sp>
    </p:spTree>
    <p:extLst>
      <p:ext uri="{BB962C8B-B14F-4D97-AF65-F5344CB8AC3E}">
        <p14:creationId xmlns:p14="http://schemas.microsoft.com/office/powerpoint/2010/main" val="152741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5701-1BFF-45F0-A0FE-D456703299A5}"/>
              </a:ext>
            </a:extLst>
          </p:cNvPr>
          <p:cNvSpPr>
            <a:spLocks noGrp="1"/>
          </p:cNvSpPr>
          <p:nvPr>
            <p:ph type="title"/>
          </p:nvPr>
        </p:nvSpPr>
        <p:spPr/>
        <p:txBody>
          <a:bodyPr>
            <a:normAutofit fontScale="90000"/>
          </a:bodyPr>
          <a:lstStyle/>
          <a:p>
            <a:pPr algn="ctr"/>
            <a:r>
              <a:rPr lang="en-US" dirty="0">
                <a:solidFill>
                  <a:srgbClr val="004A8B"/>
                </a:solidFill>
              </a:rPr>
              <a:t>Alaska Learn the signs. Act early. (LTSAE) team projects</a:t>
            </a:r>
          </a:p>
        </p:txBody>
      </p:sp>
      <p:sp>
        <p:nvSpPr>
          <p:cNvPr id="3" name="Content Placeholder 2">
            <a:extLst>
              <a:ext uri="{FF2B5EF4-FFF2-40B4-BE49-F238E27FC236}">
                <a16:creationId xmlns:a16="http://schemas.microsoft.com/office/drawing/2014/main" id="{16FBFDB4-CAA1-45E2-85B7-8581985C4649}"/>
              </a:ext>
            </a:extLst>
          </p:cNvPr>
          <p:cNvSpPr>
            <a:spLocks noGrp="1"/>
          </p:cNvSpPr>
          <p:nvPr>
            <p:ph idx="1"/>
          </p:nvPr>
        </p:nvSpPr>
        <p:spPr/>
        <p:txBody>
          <a:bodyPr>
            <a:normAutofit/>
          </a:bodyPr>
          <a:lstStyle/>
          <a:p>
            <a:pPr marL="514350" indent="-514350">
              <a:buAutoNum type="arabicPeriod"/>
            </a:pPr>
            <a:r>
              <a:rPr lang="en-US" dirty="0">
                <a:solidFill>
                  <a:srgbClr val="004A8B"/>
                </a:solidFill>
              </a:rPr>
              <a:t>Amazing Book Series  - Adaptations, accessibility, and promotion</a:t>
            </a:r>
          </a:p>
          <a:p>
            <a:pPr marL="514350" indent="-514350">
              <a:buAutoNum type="arabicPeriod"/>
            </a:pPr>
            <a:r>
              <a:rPr lang="en-US" dirty="0">
                <a:solidFill>
                  <a:srgbClr val="004A8B"/>
                </a:solidFill>
              </a:rPr>
              <a:t>CDC LTSAE Milestone Moments Booklets – Adaptation, accessibility and promotion</a:t>
            </a:r>
          </a:p>
          <a:p>
            <a:pPr marL="514350" indent="-514350">
              <a:buFont typeface="Arial" panose="020B0604020202020204" pitchFamily="34" charset="0"/>
              <a:buAutoNum type="arabicPeriod"/>
            </a:pPr>
            <a:r>
              <a:rPr lang="en-US" dirty="0">
                <a:solidFill>
                  <a:srgbClr val="004A8B"/>
                </a:solidFill>
              </a:rPr>
              <a:t>Regional updates of the LTSAE developmental checklists (pre-LTSAE team)</a:t>
            </a:r>
          </a:p>
          <a:p>
            <a:pPr marL="514350" indent="-514350">
              <a:buAutoNum type="arabicPeriod"/>
            </a:pPr>
            <a:r>
              <a:rPr lang="en-US" dirty="0">
                <a:solidFill>
                  <a:srgbClr val="004A8B"/>
                </a:solidFill>
              </a:rPr>
              <a:t>ASQ Companion Document – an ongoing journey!</a:t>
            </a:r>
          </a:p>
          <a:p>
            <a:pPr marL="514350" indent="-514350">
              <a:buAutoNum type="arabicPeriod"/>
            </a:pPr>
            <a:r>
              <a:rPr lang="en-US" dirty="0">
                <a:solidFill>
                  <a:srgbClr val="004A8B"/>
                </a:solidFill>
              </a:rPr>
              <a:t>Head Start developmental screening toolkit project</a:t>
            </a:r>
          </a:p>
        </p:txBody>
      </p:sp>
      <p:pic>
        <p:nvPicPr>
          <p:cNvPr id="4" name="Picture 3" descr="Logo&#10;&#10;Description automatically generated">
            <a:extLst>
              <a:ext uri="{FF2B5EF4-FFF2-40B4-BE49-F238E27FC236}">
                <a16:creationId xmlns:a16="http://schemas.microsoft.com/office/drawing/2014/main" id="{1A593688-E205-8EEB-7135-9A5035B68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326" y="5534025"/>
            <a:ext cx="1374375" cy="1125479"/>
          </a:xfrm>
          <a:prstGeom prst="rect">
            <a:avLst/>
          </a:prstGeom>
        </p:spPr>
      </p:pic>
    </p:spTree>
    <p:extLst>
      <p:ext uri="{BB962C8B-B14F-4D97-AF65-F5344CB8AC3E}">
        <p14:creationId xmlns:p14="http://schemas.microsoft.com/office/powerpoint/2010/main" val="354052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5701-1BFF-45F0-A0FE-D456703299A5}"/>
              </a:ext>
            </a:extLst>
          </p:cNvPr>
          <p:cNvSpPr>
            <a:spLocks noGrp="1"/>
          </p:cNvSpPr>
          <p:nvPr>
            <p:ph type="title"/>
          </p:nvPr>
        </p:nvSpPr>
        <p:spPr/>
        <p:txBody>
          <a:bodyPr/>
          <a:lstStyle/>
          <a:p>
            <a:r>
              <a:rPr lang="en-US" dirty="0">
                <a:solidFill>
                  <a:srgbClr val="004A8B"/>
                </a:solidFill>
              </a:rPr>
              <a:t>Keep in mind….</a:t>
            </a:r>
          </a:p>
        </p:txBody>
      </p:sp>
      <p:sp>
        <p:nvSpPr>
          <p:cNvPr id="3" name="Content Placeholder 2">
            <a:extLst>
              <a:ext uri="{FF2B5EF4-FFF2-40B4-BE49-F238E27FC236}">
                <a16:creationId xmlns:a16="http://schemas.microsoft.com/office/drawing/2014/main" id="{16FBFDB4-CAA1-45E2-85B7-8581985C4649}"/>
              </a:ext>
            </a:extLst>
          </p:cNvPr>
          <p:cNvSpPr>
            <a:spLocks noGrp="1"/>
          </p:cNvSpPr>
          <p:nvPr>
            <p:ph idx="1"/>
          </p:nvPr>
        </p:nvSpPr>
        <p:spPr/>
        <p:txBody>
          <a:bodyPr/>
          <a:lstStyle/>
          <a:p>
            <a:r>
              <a:rPr lang="en-US" dirty="0">
                <a:solidFill>
                  <a:srgbClr val="004A8B"/>
                </a:solidFill>
              </a:rPr>
              <a:t>A large goal of the UDSAC currently is to provide opportunities to introduce developmental monitoring and screening to Alaska families. At a baseline, we want them to be exposed to these terms so that when they hear the words </a:t>
            </a:r>
            <a:r>
              <a:rPr lang="en-US" i="1" dirty="0">
                <a:solidFill>
                  <a:srgbClr val="004A8B"/>
                </a:solidFill>
              </a:rPr>
              <a:t>monitoring, screening </a:t>
            </a:r>
            <a:r>
              <a:rPr lang="en-US" dirty="0">
                <a:solidFill>
                  <a:srgbClr val="004A8B"/>
                </a:solidFill>
              </a:rPr>
              <a:t>or</a:t>
            </a:r>
            <a:r>
              <a:rPr lang="en-US" i="1" dirty="0">
                <a:solidFill>
                  <a:srgbClr val="004A8B"/>
                </a:solidFill>
              </a:rPr>
              <a:t> surveillance</a:t>
            </a:r>
            <a:r>
              <a:rPr lang="en-US" dirty="0">
                <a:solidFill>
                  <a:srgbClr val="004A8B"/>
                </a:solidFill>
              </a:rPr>
              <a:t>, they do not have a negative association that would stop them from engaging. This is especially important when working with populations where colonization has occurred. </a:t>
            </a:r>
          </a:p>
          <a:p>
            <a:r>
              <a:rPr lang="en-US" dirty="0">
                <a:solidFill>
                  <a:srgbClr val="004A8B"/>
                </a:solidFill>
              </a:rPr>
              <a:t>We want all projects and messaging to be as culturally relevant to Alaska families as possible. </a:t>
            </a:r>
          </a:p>
        </p:txBody>
      </p:sp>
      <p:pic>
        <p:nvPicPr>
          <p:cNvPr id="4" name="Picture 3" descr="Logo&#10;&#10;Description automatically generated">
            <a:extLst>
              <a:ext uri="{FF2B5EF4-FFF2-40B4-BE49-F238E27FC236}">
                <a16:creationId xmlns:a16="http://schemas.microsoft.com/office/drawing/2014/main" id="{D4019B5C-4080-E400-33A0-69A72B6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326" y="5534025"/>
            <a:ext cx="1374375" cy="1125479"/>
          </a:xfrm>
          <a:prstGeom prst="rect">
            <a:avLst/>
          </a:prstGeom>
        </p:spPr>
      </p:pic>
    </p:spTree>
    <p:extLst>
      <p:ext uri="{BB962C8B-B14F-4D97-AF65-F5344CB8AC3E}">
        <p14:creationId xmlns:p14="http://schemas.microsoft.com/office/powerpoint/2010/main" val="29608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EBC5C72-3754-8673-F4B6-8970A465C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326" y="5534025"/>
            <a:ext cx="1374375" cy="1125479"/>
          </a:xfrm>
          <a:prstGeom prst="rect">
            <a:avLst/>
          </a:prstGeom>
        </p:spPr>
      </p:pic>
      <p:sp>
        <p:nvSpPr>
          <p:cNvPr id="5" name="TextBox 4">
            <a:extLst>
              <a:ext uri="{FF2B5EF4-FFF2-40B4-BE49-F238E27FC236}">
                <a16:creationId xmlns:a16="http://schemas.microsoft.com/office/drawing/2014/main" id="{E0DD3AD1-4647-F577-38BE-DA1CD86011E5}"/>
              </a:ext>
            </a:extLst>
          </p:cNvPr>
          <p:cNvSpPr txBox="1"/>
          <p:nvPr/>
        </p:nvSpPr>
        <p:spPr>
          <a:xfrm>
            <a:off x="3048000" y="3244334"/>
            <a:ext cx="6096000" cy="369332"/>
          </a:xfrm>
          <a:prstGeom prst="rect">
            <a:avLst/>
          </a:prstGeom>
          <a:noFill/>
        </p:spPr>
        <p:txBody>
          <a:bodyPr wrap="square">
            <a:spAutoFit/>
          </a:bodyPr>
          <a:lstStyle/>
          <a:p>
            <a:r>
              <a:rPr lang="en-US" dirty="0"/>
              <a:t> </a:t>
            </a:r>
          </a:p>
        </p:txBody>
      </p:sp>
      <p:pic>
        <p:nvPicPr>
          <p:cNvPr id="2050" name="Picture 2">
            <a:extLst>
              <a:ext uri="{FF2B5EF4-FFF2-40B4-BE49-F238E27FC236}">
                <a16:creationId xmlns:a16="http://schemas.microsoft.com/office/drawing/2014/main" id="{8D2536F0-F7AA-F5FF-A493-A584035D9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
            <a:ext cx="7629525" cy="6153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D96CF7-595A-7126-EFC3-4C28CA0E0544}"/>
              </a:ext>
            </a:extLst>
          </p:cNvPr>
          <p:cNvPicPr>
            <a:picLocks noChangeAspect="1"/>
          </p:cNvPicPr>
          <p:nvPr/>
        </p:nvPicPr>
        <p:blipFill>
          <a:blip r:embed="rId6"/>
          <a:stretch>
            <a:fillRect/>
          </a:stretch>
        </p:blipFill>
        <p:spPr>
          <a:xfrm>
            <a:off x="9262717" y="95087"/>
            <a:ext cx="2729258" cy="717245"/>
          </a:xfrm>
          <a:prstGeom prst="rect">
            <a:avLst/>
          </a:prstGeom>
        </p:spPr>
      </p:pic>
    </p:spTree>
    <p:extLst>
      <p:ext uri="{BB962C8B-B14F-4D97-AF65-F5344CB8AC3E}">
        <p14:creationId xmlns:p14="http://schemas.microsoft.com/office/powerpoint/2010/main" val="102974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6F0E412-16BB-C080-6BF3-D6091C775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0"/>
            <a:ext cx="4892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824C1F0-4634-7F85-1FF2-E752467BF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37" y="0"/>
            <a:ext cx="5040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2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F285DB-21D7-DEE9-06A4-8B690937C24C}"/>
              </a:ext>
            </a:extLst>
          </p:cNvPr>
          <p:cNvPicPr>
            <a:picLocks noChangeAspect="1"/>
          </p:cNvPicPr>
          <p:nvPr/>
        </p:nvPicPr>
        <p:blipFill>
          <a:blip r:embed="rId4"/>
          <a:stretch>
            <a:fillRect/>
          </a:stretch>
        </p:blipFill>
        <p:spPr>
          <a:xfrm>
            <a:off x="0" y="0"/>
            <a:ext cx="5843016" cy="6858000"/>
          </a:xfrm>
          <a:prstGeom prst="rect">
            <a:avLst/>
          </a:prstGeom>
        </p:spPr>
      </p:pic>
      <p:pic>
        <p:nvPicPr>
          <p:cNvPr id="6150" name="Picture 6">
            <a:extLst>
              <a:ext uri="{FF2B5EF4-FFF2-40B4-BE49-F238E27FC236}">
                <a16:creationId xmlns:a16="http://schemas.microsoft.com/office/drawing/2014/main" id="{A33C6CA4-68EC-2E05-B225-FDFFBD007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337" y="0"/>
            <a:ext cx="5300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1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8774-27F8-0E50-292F-9B955D76D767}"/>
              </a:ext>
            </a:extLst>
          </p:cNvPr>
          <p:cNvSpPr>
            <a:spLocks noGrp="1"/>
          </p:cNvSpPr>
          <p:nvPr>
            <p:ph type="ctrTitle"/>
          </p:nvPr>
        </p:nvSpPr>
        <p:spPr/>
        <p:txBody>
          <a:bodyPr/>
          <a:lstStyle/>
          <a:p>
            <a:r>
              <a:rPr lang="en-US" dirty="0"/>
              <a:t>ASQ Companion Document</a:t>
            </a:r>
          </a:p>
        </p:txBody>
      </p:sp>
      <p:pic>
        <p:nvPicPr>
          <p:cNvPr id="4" name="Picture 3">
            <a:extLst>
              <a:ext uri="{FF2B5EF4-FFF2-40B4-BE49-F238E27FC236}">
                <a16:creationId xmlns:a16="http://schemas.microsoft.com/office/drawing/2014/main" id="{EFCBA40D-2BB7-0694-5F88-5C603FF148A1}"/>
              </a:ext>
            </a:extLst>
          </p:cNvPr>
          <p:cNvPicPr>
            <a:picLocks noChangeAspect="1"/>
          </p:cNvPicPr>
          <p:nvPr/>
        </p:nvPicPr>
        <p:blipFill>
          <a:blip r:embed="rId3"/>
          <a:stretch>
            <a:fillRect/>
          </a:stretch>
        </p:blipFill>
        <p:spPr>
          <a:xfrm>
            <a:off x="7210425" y="457200"/>
            <a:ext cx="4514850" cy="4457700"/>
          </a:xfrm>
          <a:prstGeom prst="rect">
            <a:avLst/>
          </a:prstGeom>
        </p:spPr>
      </p:pic>
      <p:sp>
        <p:nvSpPr>
          <p:cNvPr id="5" name="TextBox 4">
            <a:extLst>
              <a:ext uri="{FF2B5EF4-FFF2-40B4-BE49-F238E27FC236}">
                <a16:creationId xmlns:a16="http://schemas.microsoft.com/office/drawing/2014/main" id="{FECADECE-542A-7142-BDAA-1073226A8B47}"/>
              </a:ext>
            </a:extLst>
          </p:cNvPr>
          <p:cNvSpPr txBox="1"/>
          <p:nvPr/>
        </p:nvSpPr>
        <p:spPr>
          <a:xfrm rot="21404114">
            <a:off x="7639050" y="1647826"/>
            <a:ext cx="1609725" cy="369332"/>
          </a:xfrm>
          <a:prstGeom prst="rect">
            <a:avLst/>
          </a:prstGeom>
          <a:noFill/>
        </p:spPr>
        <p:txBody>
          <a:bodyPr wrap="square" rtlCol="0">
            <a:spAutoFit/>
          </a:bodyPr>
          <a:lstStyle/>
          <a:p>
            <a:pPr algn="ctr"/>
            <a:r>
              <a:rPr lang="en-US" dirty="0"/>
              <a:t>ASQ </a:t>
            </a:r>
          </a:p>
        </p:txBody>
      </p:sp>
      <p:sp>
        <p:nvSpPr>
          <p:cNvPr id="7" name="TextBox 6">
            <a:extLst>
              <a:ext uri="{FF2B5EF4-FFF2-40B4-BE49-F238E27FC236}">
                <a16:creationId xmlns:a16="http://schemas.microsoft.com/office/drawing/2014/main" id="{6E0EC47F-0D44-A72B-98F0-AEFE37C84BE5}"/>
              </a:ext>
            </a:extLst>
          </p:cNvPr>
          <p:cNvSpPr txBox="1"/>
          <p:nvPr/>
        </p:nvSpPr>
        <p:spPr>
          <a:xfrm rot="1430828">
            <a:off x="9788683" y="1306795"/>
            <a:ext cx="1852908" cy="923330"/>
          </a:xfrm>
          <a:prstGeom prst="rect">
            <a:avLst/>
          </a:prstGeom>
          <a:noFill/>
        </p:spPr>
        <p:txBody>
          <a:bodyPr wrap="square" rtlCol="0">
            <a:spAutoFit/>
          </a:bodyPr>
          <a:lstStyle/>
          <a:p>
            <a:pPr algn="ctr"/>
            <a:r>
              <a:rPr lang="en-US" dirty="0"/>
              <a:t>ASQ Companion Document</a:t>
            </a:r>
          </a:p>
        </p:txBody>
      </p:sp>
      <p:sp>
        <p:nvSpPr>
          <p:cNvPr id="8" name="TextBox 7">
            <a:extLst>
              <a:ext uri="{FF2B5EF4-FFF2-40B4-BE49-F238E27FC236}">
                <a16:creationId xmlns:a16="http://schemas.microsoft.com/office/drawing/2014/main" id="{80EF784A-5B9F-2570-0081-8F674071E688}"/>
              </a:ext>
            </a:extLst>
          </p:cNvPr>
          <p:cNvSpPr txBox="1"/>
          <p:nvPr/>
        </p:nvSpPr>
        <p:spPr>
          <a:xfrm>
            <a:off x="485775" y="1819275"/>
            <a:ext cx="6181725"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Sits alongside the ASQ to provide cultural context specific to the region</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Draft documents were created in both the Norton Sound and Southeast regions of Alaska</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Must have dedicated community partners </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Must have a way to gather community feedback </a:t>
            </a:r>
          </a:p>
          <a:p>
            <a:endParaRPr lang="en-US" dirty="0">
              <a:solidFill>
                <a:srgbClr val="FFCC00"/>
              </a:solidFill>
            </a:endParaRPr>
          </a:p>
        </p:txBody>
      </p:sp>
      <p:pic>
        <p:nvPicPr>
          <p:cNvPr id="9" name="Picture 8">
            <a:extLst>
              <a:ext uri="{FF2B5EF4-FFF2-40B4-BE49-F238E27FC236}">
                <a16:creationId xmlns:a16="http://schemas.microsoft.com/office/drawing/2014/main" id="{FDF68D64-A394-D7A5-828F-24BCD4D990E1}"/>
              </a:ext>
            </a:extLst>
          </p:cNvPr>
          <p:cNvPicPr>
            <a:picLocks noChangeAspect="1"/>
          </p:cNvPicPr>
          <p:nvPr/>
        </p:nvPicPr>
        <p:blipFill>
          <a:blip r:embed="rId4"/>
          <a:stretch>
            <a:fillRect/>
          </a:stretch>
        </p:blipFill>
        <p:spPr>
          <a:xfrm>
            <a:off x="8143875" y="4648199"/>
            <a:ext cx="1838325" cy="183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1149932"/>
      </p:ext>
    </p:extLst>
  </p:cSld>
  <p:clrMapOvr>
    <a:masterClrMapping/>
  </p:clrMapOvr>
</p:sld>
</file>

<file path=ppt/theme/theme1.xml><?xml version="1.0" encoding="utf-8"?>
<a:theme xmlns:a="http://schemas.openxmlformats.org/drawingml/2006/main" name="Opioid presenttation">
  <a:themeElements>
    <a:clrScheme name="Custom 1">
      <a:dk1>
        <a:srgbClr val="2F5496"/>
      </a:dk1>
      <a:lt1>
        <a:sysClr val="window" lastClr="FFFFFF"/>
      </a:lt1>
      <a:dk2>
        <a:srgbClr val="2F5496"/>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ioid presenttation" id="{29261E70-5023-41F3-B2ED-BFB489586E63}" vid="{43F37659-0CD2-4FF2-B492-1F0BD55F1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_DCDateModified xmlns="http://schemas.microsoft.com/sharepoint/v3/fields" xsi:nil="true"/>
    <ShowRepairView xmlns="http://schemas.microsoft.com/sharepoint/v3" xsi:nil="true"/>
    <Link xmlns="cb8957ad-f23d-4106-ac2d-ac4b9014251f">
      <Url xsi:nil="true"/>
      <Description xsi:nil="true"/>
    </Link>
    <ShowCombineView xmlns="http://schemas.microsoft.com/sharepoint/v3" xsi:nil="true"/>
    <xd_ProgI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Form" ma:contentTypeID="0x010101001B8D8F93AD47184CBE1E7D7B7EDE170E" ma:contentTypeVersion="3" ma:contentTypeDescription="Fill out this form." ma:contentTypeScope="" ma:versionID="d45a5248610a98e7d386958863dac3a7">
  <xsd:schema xmlns:xsd="http://www.w3.org/2001/XMLSchema" xmlns:xs="http://www.w3.org/2001/XMLSchema" xmlns:p="http://schemas.microsoft.com/office/2006/metadata/properties" xmlns:ns1="http://schemas.microsoft.com/sharepoint/v3" xmlns:ns2="http://schemas.microsoft.com/sharepoint/v3/fields" xmlns:ns3="cb8957ad-f23d-4106-ac2d-ac4b9014251f" targetNamespace="http://schemas.microsoft.com/office/2006/metadata/properties" ma:root="true" ma:fieldsID="8da3b77727e0b39c5fd3b7b9e2f7b888" ns1:_="" ns2:_="" ns3:_="">
    <xsd:import namespace="http://schemas.microsoft.com/sharepoint/v3"/>
    <xsd:import namespace="http://schemas.microsoft.com/sharepoint/v3/fields"/>
    <xsd:import namespace="cb8957ad-f23d-4106-ac2d-ac4b9014251f"/>
    <xsd:element name="properties">
      <xsd:complexType>
        <xsd:sequence>
          <xsd:element name="documentManagement">
            <xsd:complexType>
              <xsd:all>
                <xsd:element ref="ns1:ShowCombineView" minOccurs="0"/>
                <xsd:element ref="ns1:ShowRepairView" minOccurs="0"/>
                <xsd:element ref="ns1:TemplateUrl" minOccurs="0"/>
                <xsd:element ref="ns1:xd_ProgID" minOccurs="0"/>
                <xsd:element ref="ns2:_DCDateModified" minOccurs="0"/>
                <xsd:element ref="ns3: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13"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b8957ad-f23d-4106-ac2d-ac4b9014251f" elementFormDefault="qualified">
    <xsd:import namespace="http://schemas.microsoft.com/office/2006/documentManagement/types"/>
    <xsd:import namespace="http://schemas.microsoft.com/office/infopath/2007/PartnerControls"/>
    <xsd:element name="Link" ma:index="14" nillable="true" ma:displayName="Link" ma:description="Link to source document."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AD3070-389C-459D-B7D3-FC6485E6A504}">
  <ds:schemaRefs>
    <ds:schemaRef ds:uri="http://schemas.microsoft.com/sharepoint/v3/contenttype/forms"/>
  </ds:schemaRefs>
</ds:datastoreItem>
</file>

<file path=customXml/itemProps2.xml><?xml version="1.0" encoding="utf-8"?>
<ds:datastoreItem xmlns:ds="http://schemas.openxmlformats.org/officeDocument/2006/customXml" ds:itemID="{A234D547-D3DB-40E1-8E23-3C6D099CA54F}">
  <ds:schemaRefs>
    <ds:schemaRef ds:uri="http://schemas.microsoft.com/office/2006/metadata/properties"/>
    <ds:schemaRef ds:uri="cb8957ad-f23d-4106-ac2d-ac4b9014251f"/>
    <ds:schemaRef ds:uri="http://www.w3.org/XML/1998/namespace"/>
    <ds:schemaRef ds:uri="http://purl.org/dc/elements/1.1/"/>
    <ds:schemaRef ds:uri="http://schemas.microsoft.com/sharepoint/v3/fields"/>
    <ds:schemaRef ds:uri="http://schemas.microsoft.com/sharepoint/v3"/>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803BEF9-0CB9-487C-BF1D-CC31ECB98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cb8957ad-f23d-4106-ac2d-ac4b90142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3356</TotalTime>
  <Words>980</Words>
  <Application>Microsoft Office PowerPoint</Application>
  <PresentationFormat>Widescreen</PresentationFormat>
  <Paragraphs>65</Paragraphs>
  <Slides>12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LT Std 45 Book</vt:lpstr>
      <vt:lpstr>Avenir Next LT Pro Demi</vt:lpstr>
      <vt:lpstr>Avenir Next LT Pro Light</vt:lpstr>
      <vt:lpstr>Calibri</vt:lpstr>
      <vt:lpstr>Opioid presenttation</vt:lpstr>
      <vt:lpstr>Family Engaged Developmental Monitoring and Screening in Alaska</vt:lpstr>
      <vt:lpstr>Presentation objectives</vt:lpstr>
      <vt:lpstr>PowerPoint Presentation</vt:lpstr>
      <vt:lpstr>Alaska Learn the signs. Act early. (LTSAE) team projects</vt:lpstr>
      <vt:lpstr>Keep in mind….</vt:lpstr>
      <vt:lpstr>PowerPoint Presentation</vt:lpstr>
      <vt:lpstr>PowerPoint Presentation</vt:lpstr>
      <vt:lpstr>PowerPoint Presentation</vt:lpstr>
      <vt:lpstr>ASQ Companion Document</vt:lpstr>
      <vt:lpstr>Head Start Developmental Screening toolkit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OVERDOSE IS CLOSER THAN YOU THINK</dc:title>
  <dc:creator>Harvey, Glenn L (HSS)</dc:creator>
  <cp:lastModifiedBy>Urlacher, Emily N </cp:lastModifiedBy>
  <cp:revision>49</cp:revision>
  <dcterms:created xsi:type="dcterms:W3CDTF">2022-04-01T18:24:30Z</dcterms:created>
  <dcterms:modified xsi:type="dcterms:W3CDTF">2023-04-11T00:39:34Z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0x010101001B8D8F93AD47184CBE1E7D7B7EDE170E</vt:lpwstr>
  </property>
</Properties>
</file>