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52"/>
  </p:notesMasterIdLst>
  <p:handoutMasterIdLst>
    <p:handoutMasterId r:id="rId53"/>
  </p:handoutMasterIdLst>
  <p:sldIdLst>
    <p:sldId id="256" r:id="rId2"/>
    <p:sldId id="258" r:id="rId3"/>
    <p:sldId id="303" r:id="rId4"/>
    <p:sldId id="676" r:id="rId5"/>
    <p:sldId id="677" r:id="rId6"/>
    <p:sldId id="392" r:id="rId7"/>
    <p:sldId id="259" r:id="rId8"/>
    <p:sldId id="658" r:id="rId9"/>
    <p:sldId id="691" r:id="rId10"/>
    <p:sldId id="692" r:id="rId11"/>
    <p:sldId id="693" r:id="rId12"/>
    <p:sldId id="694" r:id="rId13"/>
    <p:sldId id="684" r:id="rId14"/>
    <p:sldId id="699" r:id="rId15"/>
    <p:sldId id="698" r:id="rId16"/>
    <p:sldId id="697" r:id="rId17"/>
    <p:sldId id="695" r:id="rId18"/>
    <p:sldId id="696" r:id="rId19"/>
    <p:sldId id="701" r:id="rId20"/>
    <p:sldId id="700" r:id="rId21"/>
    <p:sldId id="702" r:id="rId22"/>
    <p:sldId id="703" r:id="rId23"/>
    <p:sldId id="705" r:id="rId24"/>
    <p:sldId id="704" r:id="rId25"/>
    <p:sldId id="706" r:id="rId26"/>
    <p:sldId id="707" r:id="rId27"/>
    <p:sldId id="708" r:id="rId28"/>
    <p:sldId id="709" r:id="rId29"/>
    <p:sldId id="685" r:id="rId30"/>
    <p:sldId id="710" r:id="rId31"/>
    <p:sldId id="711" r:id="rId32"/>
    <p:sldId id="712" r:id="rId33"/>
    <p:sldId id="713" r:id="rId34"/>
    <p:sldId id="714" r:id="rId35"/>
    <p:sldId id="715" r:id="rId36"/>
    <p:sldId id="686" r:id="rId37"/>
    <p:sldId id="716" r:id="rId38"/>
    <p:sldId id="717" r:id="rId39"/>
    <p:sldId id="718" r:id="rId40"/>
    <p:sldId id="719" r:id="rId41"/>
    <p:sldId id="721" r:id="rId42"/>
    <p:sldId id="722" r:id="rId43"/>
    <p:sldId id="723" r:id="rId44"/>
    <p:sldId id="724" r:id="rId45"/>
    <p:sldId id="687" r:id="rId46"/>
    <p:sldId id="257" r:id="rId47"/>
    <p:sldId id="728" r:id="rId48"/>
    <p:sldId id="729" r:id="rId49"/>
    <p:sldId id="730" r:id="rId50"/>
    <p:sldId id="356" r:id="rId51"/>
  </p:sldIdLst>
  <p:sldSz cx="9144000" cy="6858000" type="screen4x3"/>
  <p:notesSz cx="7315200" cy="9601200"/>
  <p:embeddedFontLst>
    <p:embeddedFont>
      <p:font typeface="Lato" panose="020B0604020202020204" charset="0"/>
      <p:regular r:id="rId54"/>
      <p:bold r:id="rId55"/>
      <p:italic r:id="rId56"/>
      <p:boldItalic r:id="rId57"/>
    </p:embeddedFont>
    <p:embeddedFont>
      <p:font typeface="Raleway" panose="020B0604020202020204"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85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0257121-AA82-4E83-8C55-D8875680AA3E}">
  <a:tblStyle styleId="{30257121-AA82-4E83-8C55-D8875680AA3E}" styleName="Table_0">
    <a:wholeTbl>
      <a:tcTxStyle>
        <a:font>
          <a:latin typeface="Arial"/>
          <a:ea typeface="Arial"/>
          <a:cs typeface="Arial"/>
        </a:font>
        <a:srgbClr val="000000"/>
      </a:tcTxStyle>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786" autoAdjust="0"/>
    <p:restoredTop sz="71849" autoAdjust="0"/>
  </p:normalViewPr>
  <p:slideViewPr>
    <p:cSldViewPr>
      <p:cViewPr varScale="1">
        <p:scale>
          <a:sx n="75" d="100"/>
          <a:sy n="75" d="100"/>
        </p:scale>
        <p:origin x="192" y="72"/>
      </p:cViewPr>
      <p:guideLst>
        <p:guide orient="horz" pos="2160"/>
        <p:guide pos="2880"/>
      </p:guideLst>
    </p:cSldViewPr>
  </p:slideViewPr>
  <p:notesTextViewPr>
    <p:cViewPr>
      <p:scale>
        <a:sx n="1" d="1"/>
        <a:sy n="1" d="1"/>
      </p:scale>
      <p:origin x="0" y="0"/>
    </p:cViewPr>
  </p:notesTextViewPr>
  <p:sorterViewPr>
    <p:cViewPr>
      <p:scale>
        <a:sx n="100" d="100"/>
        <a:sy n="100" d="100"/>
      </p:scale>
      <p:origin x="0" y="189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2.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61"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openxmlformats.org/officeDocument/2006/relationships/font" Target="fonts/font7.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E84C958A-808D-430B-A4F4-1C954991E459}" type="datetimeFigureOut">
              <a:rPr lang="en-US" smtClean="0"/>
              <a:t>9/3/2021</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456EC92C-B5A1-4576-A537-85AC86AAC314}" type="slidenum">
              <a:rPr lang="en-US" smtClean="0"/>
              <a:t>‹#›</a:t>
            </a:fld>
            <a:endParaRPr lang="en-US"/>
          </a:p>
        </p:txBody>
      </p:sp>
    </p:spTree>
    <p:extLst>
      <p:ext uri="{BB962C8B-B14F-4D97-AF65-F5344CB8AC3E}">
        <p14:creationId xmlns:p14="http://schemas.microsoft.com/office/powerpoint/2010/main" val="3286470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31520" y="4560570"/>
            <a:ext cx="5852160" cy="4320540"/>
          </a:xfrm>
          <a:prstGeom prst="rect">
            <a:avLst/>
          </a:prstGeom>
          <a:noFill/>
          <a:ln>
            <a:noFill/>
          </a:ln>
        </p:spPr>
        <p:txBody>
          <a:bodyPr wrap="square" lIns="96645" tIns="96645" rIns="96645" bIns="96645" anchor="t" anchorCtr="0"/>
          <a:lstStyle>
            <a:lvl1pPr lvl="0">
              <a:spcBef>
                <a:spcPts val="0"/>
              </a:spcBef>
              <a:buSzPts val="1400"/>
              <a:buChar char="●"/>
              <a:defRPr sz="1100"/>
            </a:lvl1pPr>
            <a:lvl2pPr lvl="1">
              <a:spcBef>
                <a:spcPts val="0"/>
              </a:spcBef>
              <a:buSzPts val="1400"/>
              <a:buChar char="○"/>
              <a:defRPr sz="1100"/>
            </a:lvl2pPr>
            <a:lvl3pPr lvl="2">
              <a:spcBef>
                <a:spcPts val="0"/>
              </a:spcBef>
              <a:buSzPts val="1400"/>
              <a:buChar char="■"/>
              <a:defRPr sz="1100"/>
            </a:lvl3pPr>
            <a:lvl4pPr lvl="3">
              <a:spcBef>
                <a:spcPts val="0"/>
              </a:spcBef>
              <a:buSzPts val="1400"/>
              <a:buChar char="●"/>
              <a:defRPr sz="1100"/>
            </a:lvl4pPr>
            <a:lvl5pPr lvl="4">
              <a:spcBef>
                <a:spcPts val="0"/>
              </a:spcBef>
              <a:buSzPts val="1400"/>
              <a:buChar char="○"/>
              <a:defRPr sz="1100"/>
            </a:lvl5pPr>
            <a:lvl6pPr lvl="5">
              <a:spcBef>
                <a:spcPts val="0"/>
              </a:spcBef>
              <a:buSzPts val="1400"/>
              <a:buChar char="■"/>
              <a:defRPr sz="1100"/>
            </a:lvl6pPr>
            <a:lvl7pPr lvl="6">
              <a:spcBef>
                <a:spcPts val="0"/>
              </a:spcBef>
              <a:buSzPts val="1400"/>
              <a:buChar char="●"/>
              <a:defRPr sz="1100"/>
            </a:lvl7pPr>
            <a:lvl8pPr lvl="7">
              <a:spcBef>
                <a:spcPts val="0"/>
              </a:spcBef>
              <a:buSzPts val="1400"/>
              <a:buChar char="○"/>
              <a:defRPr sz="1100"/>
            </a:lvl8pPr>
            <a:lvl9pPr lvl="8">
              <a:spcBef>
                <a:spcPts val="0"/>
              </a:spcBef>
              <a:buSzPts val="1400"/>
              <a:buChar char="■"/>
              <a:defRPr sz="1100"/>
            </a:lvl9pPr>
          </a:lstStyle>
          <a:p>
            <a:endParaRPr/>
          </a:p>
        </p:txBody>
      </p:sp>
    </p:spTree>
    <p:extLst>
      <p:ext uri="{BB962C8B-B14F-4D97-AF65-F5344CB8AC3E}">
        <p14:creationId xmlns:p14="http://schemas.microsoft.com/office/powerpoint/2010/main" val="355964391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731520" y="4560570"/>
            <a:ext cx="5852160" cy="4320540"/>
          </a:xfrm>
          <a:prstGeom prst="rect">
            <a:avLst/>
          </a:prstGeom>
        </p:spPr>
        <p:txBody>
          <a:bodyPr wrap="square" lIns="96645" tIns="96645" rIns="96645" bIns="96645" anchor="t" anchorCtr="0">
            <a:noAutofit/>
          </a:bodyPr>
          <a:lstStyle/>
          <a:p>
            <a:pPr>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204913" y="704850"/>
            <a:ext cx="4692650" cy="35210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710248" y="4459526"/>
            <a:ext cx="5681980" cy="4224814"/>
          </a:xfrm>
          <a:prstGeom prst="rect">
            <a:avLst/>
          </a:prstGeom>
        </p:spPr>
        <p:txBody>
          <a:bodyPr wrap="square" lIns="94210" tIns="94210" rIns="94210" bIns="94210" anchor="t" anchorCtr="0">
            <a:noAutofit/>
          </a:bodyPr>
          <a:lstStyle/>
          <a:p>
            <a:pPr>
              <a:buNone/>
            </a:pPr>
            <a:endParaRPr/>
          </a:p>
        </p:txBody>
      </p:sp>
    </p:spTree>
    <p:extLst>
      <p:ext uri="{BB962C8B-B14F-4D97-AF65-F5344CB8AC3E}">
        <p14:creationId xmlns:p14="http://schemas.microsoft.com/office/powerpoint/2010/main" val="3331123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204913" y="704850"/>
            <a:ext cx="4692650" cy="35210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710248" y="4459526"/>
            <a:ext cx="5681980" cy="4224814"/>
          </a:xfrm>
          <a:prstGeom prst="rect">
            <a:avLst/>
          </a:prstGeom>
        </p:spPr>
        <p:txBody>
          <a:bodyPr wrap="square" lIns="94210" tIns="94210" rIns="94210" bIns="94210" anchor="t" anchorCtr="0">
            <a:noAutofit/>
          </a:bodyPr>
          <a:lstStyle/>
          <a:p>
            <a:pPr>
              <a:buNone/>
            </a:pPr>
            <a:r>
              <a:rPr lang="en-US" dirty="0"/>
              <a:t>Indivisible: non-</a:t>
            </a:r>
            <a:r>
              <a:rPr lang="en-US" dirty="0" err="1"/>
              <a:t>hierachal</a:t>
            </a:r>
            <a:r>
              <a:rPr lang="en-US" dirty="0"/>
              <a:t>, equal status as rights</a:t>
            </a:r>
          </a:p>
          <a:p>
            <a:pPr>
              <a:buNone/>
            </a:pPr>
            <a:r>
              <a:rPr lang="en-US" dirty="0"/>
              <a:t>Inalienable: unable to be taken away from or given away by the possessor</a:t>
            </a:r>
          </a:p>
          <a:p>
            <a:pPr>
              <a:buNone/>
            </a:pPr>
            <a:endParaRPr lang="en-US" dirty="0"/>
          </a:p>
          <a:p>
            <a:pPr>
              <a:buNone/>
            </a:pPr>
            <a:r>
              <a:rPr lang="en-US" dirty="0"/>
              <a:t>Rights-holder: who has the right</a:t>
            </a:r>
          </a:p>
          <a:p>
            <a:pPr>
              <a:buNone/>
            </a:pPr>
            <a:r>
              <a:rPr lang="en-US" dirty="0"/>
              <a:t>Duty-bearer: entity with obligation to fulfill the right</a:t>
            </a:r>
            <a:endParaRPr dirty="0"/>
          </a:p>
        </p:txBody>
      </p:sp>
    </p:spTree>
    <p:extLst>
      <p:ext uri="{BB962C8B-B14F-4D97-AF65-F5344CB8AC3E}">
        <p14:creationId xmlns:p14="http://schemas.microsoft.com/office/powerpoint/2010/main" val="2947208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204913" y="704850"/>
            <a:ext cx="4692650" cy="35210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710248" y="4459526"/>
            <a:ext cx="5681980" cy="4224814"/>
          </a:xfrm>
          <a:prstGeom prst="rect">
            <a:avLst/>
          </a:prstGeom>
        </p:spPr>
        <p:txBody>
          <a:bodyPr wrap="square" lIns="94210" tIns="94210" rIns="94210" bIns="94210" anchor="t" anchorCtr="0">
            <a:noAutofit/>
          </a:bodyPr>
          <a:lstStyle/>
          <a:p>
            <a:pPr>
              <a:buNone/>
            </a:pPr>
            <a:r>
              <a:rPr lang="en-US" dirty="0"/>
              <a:t>Indivisible: non-</a:t>
            </a:r>
            <a:r>
              <a:rPr lang="en-US" dirty="0" err="1"/>
              <a:t>hierachal</a:t>
            </a:r>
            <a:r>
              <a:rPr lang="en-US" dirty="0"/>
              <a:t>, equal status as rights</a:t>
            </a:r>
          </a:p>
          <a:p>
            <a:pPr>
              <a:buNone/>
            </a:pPr>
            <a:endParaRPr lang="en-US" dirty="0"/>
          </a:p>
          <a:p>
            <a:pPr>
              <a:buNone/>
            </a:pPr>
            <a:r>
              <a:rPr lang="en-US" dirty="0"/>
              <a:t>Rights-holder: who has the right</a:t>
            </a:r>
          </a:p>
          <a:p>
            <a:pPr>
              <a:buNone/>
            </a:pPr>
            <a:r>
              <a:rPr lang="en-US" dirty="0"/>
              <a:t>Duty-bearer: entity with obligation to fulfill the right</a:t>
            </a:r>
            <a:endParaRPr dirty="0"/>
          </a:p>
        </p:txBody>
      </p:sp>
    </p:spTree>
    <p:extLst>
      <p:ext uri="{BB962C8B-B14F-4D97-AF65-F5344CB8AC3E}">
        <p14:creationId xmlns:p14="http://schemas.microsoft.com/office/powerpoint/2010/main" val="3111306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731520" y="4560570"/>
            <a:ext cx="5852160" cy="4320540"/>
          </a:xfrm>
          <a:prstGeom prst="rect">
            <a:avLst/>
          </a:prstGeom>
        </p:spPr>
        <p:txBody>
          <a:bodyPr wrap="square" lIns="96645" tIns="96645" rIns="96645" bIns="96645" anchor="t" anchorCtr="0">
            <a:noAutofit/>
          </a:bodyPr>
          <a:lstStyle/>
          <a:p>
            <a:pPr>
              <a:buNone/>
            </a:pPr>
            <a:endParaRPr/>
          </a:p>
        </p:txBody>
      </p:sp>
    </p:spTree>
    <p:extLst>
      <p:ext uri="{BB962C8B-B14F-4D97-AF65-F5344CB8AC3E}">
        <p14:creationId xmlns:p14="http://schemas.microsoft.com/office/powerpoint/2010/main" val="3506083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204913" y="704850"/>
            <a:ext cx="4692650" cy="35210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710248" y="4459526"/>
            <a:ext cx="5681980" cy="4224814"/>
          </a:xfrm>
          <a:prstGeom prst="rect">
            <a:avLst/>
          </a:prstGeom>
        </p:spPr>
        <p:txBody>
          <a:bodyPr wrap="square" lIns="94210" tIns="94210" rIns="94210" bIns="94210" anchor="t" anchorCtr="0">
            <a:noAutofit/>
          </a:bodyPr>
          <a:lstStyle/>
          <a:p>
            <a:pPr>
              <a:buNone/>
            </a:pPr>
            <a:endParaRPr dirty="0"/>
          </a:p>
        </p:txBody>
      </p:sp>
    </p:spTree>
    <p:extLst>
      <p:ext uri="{BB962C8B-B14F-4D97-AF65-F5344CB8AC3E}">
        <p14:creationId xmlns:p14="http://schemas.microsoft.com/office/powerpoint/2010/main" val="3217538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204913" y="704850"/>
            <a:ext cx="4692650" cy="35210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710248" y="4459526"/>
            <a:ext cx="5681980" cy="4224814"/>
          </a:xfrm>
          <a:prstGeom prst="rect">
            <a:avLst/>
          </a:prstGeom>
        </p:spPr>
        <p:txBody>
          <a:bodyPr wrap="square" lIns="94210" tIns="94210" rIns="94210" bIns="94210" anchor="t" anchorCtr="0">
            <a:noAutofit/>
          </a:bodyPr>
          <a:lstStyle/>
          <a:p>
            <a:pPr>
              <a:buNone/>
            </a:pPr>
            <a:r>
              <a:rPr lang="en-US" dirty="0"/>
              <a:t>Examples:</a:t>
            </a:r>
          </a:p>
          <a:p>
            <a:pPr>
              <a:buNone/>
            </a:pPr>
            <a:r>
              <a:rPr lang="en-US" dirty="0"/>
              <a:t>Child welfare</a:t>
            </a:r>
          </a:p>
          <a:p>
            <a:pPr>
              <a:buNone/>
            </a:pPr>
            <a:r>
              <a:rPr lang="en-US" dirty="0"/>
              <a:t>Divorce</a:t>
            </a:r>
          </a:p>
          <a:p>
            <a:pPr>
              <a:buNone/>
            </a:pPr>
            <a:r>
              <a:rPr lang="en-US" dirty="0"/>
              <a:t>Environmental toxins</a:t>
            </a:r>
          </a:p>
          <a:p>
            <a:pPr>
              <a:buNone/>
            </a:pPr>
            <a:r>
              <a:rPr lang="en-US" dirty="0"/>
              <a:t>Lead in drinking water</a:t>
            </a:r>
          </a:p>
          <a:p>
            <a:pPr>
              <a:buNone/>
            </a:pPr>
            <a:r>
              <a:rPr lang="en-US" dirty="0"/>
              <a:t>Separation at the border</a:t>
            </a:r>
          </a:p>
          <a:p>
            <a:pPr>
              <a:buNone/>
            </a:pPr>
            <a:endParaRPr lang="en-US" dirty="0"/>
          </a:p>
        </p:txBody>
      </p:sp>
    </p:spTree>
    <p:extLst>
      <p:ext uri="{BB962C8B-B14F-4D97-AF65-F5344CB8AC3E}">
        <p14:creationId xmlns:p14="http://schemas.microsoft.com/office/powerpoint/2010/main" val="16498180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204913" y="704850"/>
            <a:ext cx="4692650" cy="35210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710248" y="4459526"/>
            <a:ext cx="5681980" cy="4224814"/>
          </a:xfrm>
          <a:prstGeom prst="rect">
            <a:avLst/>
          </a:prstGeom>
        </p:spPr>
        <p:txBody>
          <a:bodyPr wrap="square" lIns="94210" tIns="94210" rIns="94210" bIns="94210" anchor="t" anchorCtr="0">
            <a:noAutofit/>
          </a:bodyPr>
          <a:lstStyle/>
          <a:p>
            <a:pPr>
              <a:buNone/>
            </a:pPr>
            <a:endParaRPr dirty="0"/>
          </a:p>
        </p:txBody>
      </p:sp>
    </p:spTree>
    <p:extLst>
      <p:ext uri="{BB962C8B-B14F-4D97-AF65-F5344CB8AC3E}">
        <p14:creationId xmlns:p14="http://schemas.microsoft.com/office/powerpoint/2010/main" val="25667136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204913" y="704850"/>
            <a:ext cx="4692650" cy="35210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710248" y="4459526"/>
            <a:ext cx="5681980" cy="4224814"/>
          </a:xfrm>
          <a:prstGeom prst="rect">
            <a:avLst/>
          </a:prstGeom>
        </p:spPr>
        <p:txBody>
          <a:bodyPr wrap="square" lIns="94210" tIns="94210" rIns="94210" bIns="94210" anchor="t" anchorCtr="0">
            <a:noAutofit/>
          </a:bodyPr>
          <a:lstStyle/>
          <a:p>
            <a:pPr>
              <a:buNone/>
            </a:pPr>
            <a:endParaRPr dirty="0"/>
          </a:p>
        </p:txBody>
      </p:sp>
    </p:spTree>
    <p:extLst>
      <p:ext uri="{BB962C8B-B14F-4D97-AF65-F5344CB8AC3E}">
        <p14:creationId xmlns:p14="http://schemas.microsoft.com/office/powerpoint/2010/main" val="26780018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204913" y="704850"/>
            <a:ext cx="4692650" cy="35210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710248" y="4459526"/>
            <a:ext cx="5681980" cy="4224814"/>
          </a:xfrm>
          <a:prstGeom prst="rect">
            <a:avLst/>
          </a:prstGeom>
        </p:spPr>
        <p:txBody>
          <a:bodyPr wrap="square" lIns="94210" tIns="94210" rIns="94210" bIns="94210" anchor="t" anchorCtr="0">
            <a:noAutofit/>
          </a:bodyPr>
          <a:lstStyle/>
          <a:p>
            <a:pPr>
              <a:buNone/>
            </a:pPr>
            <a:endParaRPr dirty="0"/>
          </a:p>
        </p:txBody>
      </p:sp>
    </p:spTree>
    <p:extLst>
      <p:ext uri="{BB962C8B-B14F-4D97-AF65-F5344CB8AC3E}">
        <p14:creationId xmlns:p14="http://schemas.microsoft.com/office/powerpoint/2010/main" val="37608547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204913" y="704850"/>
            <a:ext cx="4692650" cy="35210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710248" y="4459526"/>
            <a:ext cx="5681980" cy="4224814"/>
          </a:xfrm>
          <a:prstGeom prst="rect">
            <a:avLst/>
          </a:prstGeom>
        </p:spPr>
        <p:txBody>
          <a:bodyPr wrap="square" lIns="94210" tIns="94210" rIns="94210" bIns="94210" anchor="t" anchorCtr="0">
            <a:noAutofit/>
          </a:bodyPr>
          <a:lstStyle/>
          <a:p>
            <a:pPr>
              <a:buNone/>
            </a:pPr>
            <a:endParaRPr dirty="0"/>
          </a:p>
        </p:txBody>
      </p:sp>
    </p:spTree>
    <p:extLst>
      <p:ext uri="{BB962C8B-B14F-4D97-AF65-F5344CB8AC3E}">
        <p14:creationId xmlns:p14="http://schemas.microsoft.com/office/powerpoint/2010/main" val="3585245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731520" y="4560570"/>
            <a:ext cx="5852160" cy="4320540"/>
          </a:xfrm>
          <a:prstGeom prst="rect">
            <a:avLst/>
          </a:prstGeom>
        </p:spPr>
        <p:txBody>
          <a:bodyPr wrap="square" lIns="96645" tIns="96645" rIns="96645" bIns="96645" anchor="t" anchorCtr="0">
            <a:noAutofit/>
          </a:bodyPr>
          <a:lstStyle/>
          <a:p>
            <a:pPr>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204913" y="704850"/>
            <a:ext cx="4692650" cy="35210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710248" y="4459526"/>
            <a:ext cx="5681980" cy="4224814"/>
          </a:xfrm>
          <a:prstGeom prst="rect">
            <a:avLst/>
          </a:prstGeom>
        </p:spPr>
        <p:txBody>
          <a:bodyPr wrap="square" lIns="94210" tIns="94210" rIns="94210" bIns="94210" anchor="t" anchorCtr="0">
            <a:noAutofit/>
          </a:bodyPr>
          <a:lstStyle/>
          <a:p>
            <a:pPr>
              <a:buNone/>
            </a:pPr>
            <a:endParaRPr dirty="0"/>
          </a:p>
        </p:txBody>
      </p:sp>
    </p:spTree>
    <p:extLst>
      <p:ext uri="{BB962C8B-B14F-4D97-AF65-F5344CB8AC3E}">
        <p14:creationId xmlns:p14="http://schemas.microsoft.com/office/powerpoint/2010/main" val="5994378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204913" y="704850"/>
            <a:ext cx="4692650" cy="35210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710248" y="4459526"/>
            <a:ext cx="5681980" cy="4224814"/>
          </a:xfrm>
          <a:prstGeom prst="rect">
            <a:avLst/>
          </a:prstGeom>
        </p:spPr>
        <p:txBody>
          <a:bodyPr wrap="square" lIns="94210" tIns="94210" rIns="94210" bIns="94210" anchor="t" anchorCtr="0">
            <a:noAutofit/>
          </a:bodyPr>
          <a:lstStyle/>
          <a:p>
            <a:pPr>
              <a:buNone/>
            </a:pPr>
            <a:endParaRPr dirty="0"/>
          </a:p>
        </p:txBody>
      </p:sp>
    </p:spTree>
    <p:extLst>
      <p:ext uri="{BB962C8B-B14F-4D97-AF65-F5344CB8AC3E}">
        <p14:creationId xmlns:p14="http://schemas.microsoft.com/office/powerpoint/2010/main" val="1670289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204913" y="704850"/>
            <a:ext cx="4692650" cy="35210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710248" y="4459526"/>
            <a:ext cx="5681980" cy="4224814"/>
          </a:xfrm>
          <a:prstGeom prst="rect">
            <a:avLst/>
          </a:prstGeom>
        </p:spPr>
        <p:txBody>
          <a:bodyPr wrap="square" lIns="94210" tIns="94210" rIns="94210" bIns="94210" anchor="t" anchorCtr="0">
            <a:noAutofit/>
          </a:bodyPr>
          <a:lstStyle/>
          <a:p>
            <a:pPr>
              <a:buNone/>
            </a:pPr>
            <a:r>
              <a:rPr lang="en-US" dirty="0"/>
              <a:t>Interdependent</a:t>
            </a:r>
          </a:p>
          <a:p>
            <a:pPr>
              <a:buNone/>
            </a:pPr>
            <a:r>
              <a:rPr lang="en-US" dirty="0"/>
              <a:t>Interrelated</a:t>
            </a:r>
          </a:p>
          <a:p>
            <a:pPr>
              <a:buNone/>
            </a:pPr>
            <a:r>
              <a:rPr lang="en-US" dirty="0"/>
              <a:t>Inalienable</a:t>
            </a:r>
          </a:p>
          <a:p>
            <a:pPr>
              <a:buNone/>
            </a:pPr>
            <a:endParaRPr lang="en-US" dirty="0"/>
          </a:p>
          <a:p>
            <a:pPr>
              <a:buNone/>
            </a:pPr>
            <a:r>
              <a:rPr lang="en-US" dirty="0"/>
              <a:t>3 Pillars (non-discrimination, best interest of the child, child participation in society and decision-making)</a:t>
            </a:r>
          </a:p>
          <a:p>
            <a:pPr>
              <a:buNone/>
            </a:pPr>
            <a:r>
              <a:rPr lang="en-US" dirty="0"/>
              <a:t>Contribute and assure survival and development</a:t>
            </a:r>
          </a:p>
          <a:p>
            <a:pPr>
              <a:buNone/>
            </a:pPr>
            <a:endParaRPr lang="en-US" dirty="0"/>
          </a:p>
        </p:txBody>
      </p:sp>
    </p:spTree>
    <p:extLst>
      <p:ext uri="{BB962C8B-B14F-4D97-AF65-F5344CB8AC3E}">
        <p14:creationId xmlns:p14="http://schemas.microsoft.com/office/powerpoint/2010/main" val="5027914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204913" y="704850"/>
            <a:ext cx="4692650" cy="35210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710248" y="4459526"/>
            <a:ext cx="5681980" cy="4224814"/>
          </a:xfrm>
          <a:prstGeom prst="rect">
            <a:avLst/>
          </a:prstGeom>
        </p:spPr>
        <p:txBody>
          <a:bodyPr wrap="square" lIns="94210" tIns="94210" rIns="94210" bIns="94210" anchor="t" anchorCtr="0">
            <a:noAutofit/>
          </a:bodyPr>
          <a:lstStyle/>
          <a:p>
            <a:pPr>
              <a:buNone/>
            </a:pPr>
            <a:r>
              <a:rPr lang="en-US" dirty="0"/>
              <a:t>Positive rights</a:t>
            </a:r>
          </a:p>
          <a:p>
            <a:pPr>
              <a:buNone/>
            </a:pPr>
            <a:r>
              <a:rPr lang="en-US" dirty="0"/>
              <a:t>Negative rights (protections)</a:t>
            </a:r>
            <a:endParaRPr dirty="0"/>
          </a:p>
        </p:txBody>
      </p:sp>
    </p:spTree>
    <p:extLst>
      <p:ext uri="{BB962C8B-B14F-4D97-AF65-F5344CB8AC3E}">
        <p14:creationId xmlns:p14="http://schemas.microsoft.com/office/powerpoint/2010/main" val="18400615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204913" y="704850"/>
            <a:ext cx="4692650" cy="35210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710248" y="4459526"/>
            <a:ext cx="5681980" cy="4224814"/>
          </a:xfrm>
          <a:prstGeom prst="rect">
            <a:avLst/>
          </a:prstGeom>
        </p:spPr>
        <p:txBody>
          <a:bodyPr wrap="square" lIns="94210" tIns="94210" rIns="94210" bIns="94210" anchor="t" anchorCtr="0">
            <a:noAutofit/>
          </a:bodyPr>
          <a:lstStyle/>
          <a:p>
            <a:pPr>
              <a:buNone/>
            </a:pPr>
            <a:endParaRPr dirty="0"/>
          </a:p>
        </p:txBody>
      </p:sp>
    </p:spTree>
    <p:extLst>
      <p:ext uri="{BB962C8B-B14F-4D97-AF65-F5344CB8AC3E}">
        <p14:creationId xmlns:p14="http://schemas.microsoft.com/office/powerpoint/2010/main" val="18229839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204913" y="704850"/>
            <a:ext cx="4692650" cy="35210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710248" y="4459526"/>
            <a:ext cx="5681980" cy="4224814"/>
          </a:xfrm>
          <a:prstGeom prst="rect">
            <a:avLst/>
          </a:prstGeom>
        </p:spPr>
        <p:txBody>
          <a:bodyPr wrap="square" lIns="94210" tIns="94210" rIns="94210" bIns="94210" anchor="t" anchorCtr="0">
            <a:noAutofit/>
          </a:bodyPr>
          <a:lstStyle/>
          <a:p>
            <a:pPr>
              <a:buNone/>
            </a:pPr>
            <a:endParaRPr dirty="0"/>
          </a:p>
        </p:txBody>
      </p:sp>
    </p:spTree>
    <p:extLst>
      <p:ext uri="{BB962C8B-B14F-4D97-AF65-F5344CB8AC3E}">
        <p14:creationId xmlns:p14="http://schemas.microsoft.com/office/powerpoint/2010/main" val="40351018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204913" y="704850"/>
            <a:ext cx="4692650" cy="35210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710248" y="4459526"/>
            <a:ext cx="5681980" cy="4224814"/>
          </a:xfrm>
          <a:prstGeom prst="rect">
            <a:avLst/>
          </a:prstGeom>
        </p:spPr>
        <p:txBody>
          <a:bodyPr wrap="square" lIns="94210" tIns="94210" rIns="94210" bIns="94210" anchor="t" anchorCtr="0">
            <a:noAutofit/>
          </a:bodyPr>
          <a:lstStyle/>
          <a:p>
            <a:pPr>
              <a:buNone/>
            </a:pPr>
            <a:r>
              <a:rPr lang="en-US" dirty="0"/>
              <a:t>1</a:t>
            </a:r>
            <a:r>
              <a:rPr lang="en-US" baseline="30000" dirty="0"/>
              <a:t>st</a:t>
            </a:r>
            <a:r>
              <a:rPr lang="en-US" dirty="0"/>
              <a:t> Children’s Presidential Election in 2004</a:t>
            </a:r>
          </a:p>
          <a:p>
            <a:pPr>
              <a:buNone/>
            </a:pPr>
            <a:endParaRPr lang="en-US" dirty="0"/>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dirty="0"/>
              <a:t>Voting is a basic civic responsibility</a:t>
            </a:r>
          </a:p>
          <a:p>
            <a:pPr>
              <a:buNone/>
            </a:pPr>
            <a:endParaRPr lang="en-US" dirty="0"/>
          </a:p>
          <a:p>
            <a:pPr>
              <a:buNone/>
            </a:pPr>
            <a:r>
              <a:rPr lang="en-US" dirty="0"/>
              <a:t>Children learn by doing</a:t>
            </a:r>
          </a:p>
          <a:p>
            <a:pPr>
              <a:buNone/>
            </a:pPr>
            <a:endParaRPr lang="en-US" dirty="0"/>
          </a:p>
          <a:p>
            <a:pPr>
              <a:buNone/>
            </a:pPr>
            <a:endParaRPr lang="en-US" dirty="0"/>
          </a:p>
        </p:txBody>
      </p:sp>
    </p:spTree>
    <p:extLst>
      <p:ext uri="{BB962C8B-B14F-4D97-AF65-F5344CB8AC3E}">
        <p14:creationId xmlns:p14="http://schemas.microsoft.com/office/powerpoint/2010/main" val="15564500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204913" y="704850"/>
            <a:ext cx="4692650" cy="35210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710248" y="4459526"/>
            <a:ext cx="5681980" cy="4224814"/>
          </a:xfrm>
          <a:prstGeom prst="rect">
            <a:avLst/>
          </a:prstGeom>
        </p:spPr>
        <p:txBody>
          <a:bodyPr wrap="square" lIns="94210" tIns="94210" rIns="94210" bIns="94210" anchor="t" anchorCtr="0">
            <a:noAutofit/>
          </a:bodyPr>
          <a:lstStyle/>
          <a:p>
            <a:pPr>
              <a:buNone/>
            </a:pPr>
            <a:r>
              <a:rPr lang="en-US" dirty="0"/>
              <a:t>Children’s Presidential Election </a:t>
            </a:r>
          </a:p>
          <a:p>
            <a:pPr>
              <a:buNone/>
            </a:pPr>
            <a:r>
              <a:rPr lang="en-US" dirty="0"/>
              <a:t>Encouraged development of communication skills </a:t>
            </a:r>
          </a:p>
          <a:p>
            <a:pPr>
              <a:buNone/>
            </a:pPr>
            <a:r>
              <a:rPr lang="en-US" dirty="0"/>
              <a:t>Built new relationships btw child and parent</a:t>
            </a:r>
          </a:p>
          <a:p>
            <a:pPr>
              <a:buNone/>
            </a:pPr>
            <a:endParaRPr lang="en-US" dirty="0"/>
          </a:p>
          <a:p>
            <a:pPr>
              <a:buNone/>
            </a:pPr>
            <a:r>
              <a:rPr lang="en-US" dirty="0"/>
              <a:t>Example:</a:t>
            </a:r>
          </a:p>
          <a:p>
            <a:pPr>
              <a:buNone/>
            </a:pPr>
            <a:r>
              <a:rPr lang="en-US" dirty="0"/>
              <a:t>7 </a:t>
            </a:r>
            <a:r>
              <a:rPr lang="en-US" dirty="0" err="1"/>
              <a:t>yo</a:t>
            </a:r>
            <a:r>
              <a:rPr lang="en-US" dirty="0"/>
              <a:t> boy coming in with his mother, marched over to the voting booth with determination</a:t>
            </a:r>
          </a:p>
          <a:p>
            <a:pPr>
              <a:buNone/>
            </a:pPr>
            <a:r>
              <a:rPr lang="en-US" dirty="0"/>
              <a:t>Mother waited and shared that he was voting for a candidate different from hers</a:t>
            </a:r>
          </a:p>
          <a:p>
            <a:pPr>
              <a:buNone/>
            </a:pPr>
            <a:endParaRPr lang="en-US" dirty="0"/>
          </a:p>
          <a:p>
            <a:pPr>
              <a:buNone/>
            </a:pPr>
            <a:br>
              <a:rPr lang="en-US" dirty="0"/>
            </a:br>
            <a:endParaRPr dirty="0"/>
          </a:p>
        </p:txBody>
      </p:sp>
    </p:spTree>
    <p:extLst>
      <p:ext uri="{BB962C8B-B14F-4D97-AF65-F5344CB8AC3E}">
        <p14:creationId xmlns:p14="http://schemas.microsoft.com/office/powerpoint/2010/main" val="2816983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204913" y="704850"/>
            <a:ext cx="4692650" cy="35210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710248" y="4459526"/>
            <a:ext cx="5681980" cy="4224814"/>
          </a:xfrm>
          <a:prstGeom prst="rect">
            <a:avLst/>
          </a:prstGeom>
        </p:spPr>
        <p:txBody>
          <a:bodyPr wrap="square" lIns="94210" tIns="94210" rIns="94210" bIns="94210" anchor="t" anchorCtr="0">
            <a:noAutofit/>
          </a:bodyPr>
          <a:lstStyle/>
          <a:p>
            <a:pPr>
              <a:buNone/>
            </a:pPr>
            <a:endParaRPr dirty="0"/>
          </a:p>
        </p:txBody>
      </p:sp>
    </p:spTree>
    <p:extLst>
      <p:ext uri="{BB962C8B-B14F-4D97-AF65-F5344CB8AC3E}">
        <p14:creationId xmlns:p14="http://schemas.microsoft.com/office/powerpoint/2010/main" val="14143659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731520" y="4560570"/>
            <a:ext cx="5852160" cy="4320540"/>
          </a:xfrm>
          <a:prstGeom prst="rect">
            <a:avLst/>
          </a:prstGeom>
        </p:spPr>
        <p:txBody>
          <a:bodyPr wrap="square" lIns="96645" tIns="96645" rIns="96645" bIns="96645" anchor="t" anchorCtr="0">
            <a:noAutofit/>
          </a:bodyPr>
          <a:lstStyle/>
          <a:p>
            <a:pPr>
              <a:buNone/>
            </a:pPr>
            <a:endParaRPr/>
          </a:p>
        </p:txBody>
      </p:sp>
    </p:spTree>
    <p:extLst>
      <p:ext uri="{BB962C8B-B14F-4D97-AF65-F5344CB8AC3E}">
        <p14:creationId xmlns:p14="http://schemas.microsoft.com/office/powerpoint/2010/main" val="4261102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731520" y="4560570"/>
            <a:ext cx="5852160" cy="4320540"/>
          </a:xfrm>
          <a:prstGeom prst="rect">
            <a:avLst/>
          </a:prstGeom>
        </p:spPr>
        <p:txBody>
          <a:bodyPr wrap="square" lIns="96645" tIns="96645" rIns="96645" bIns="96645" anchor="t" anchorCtr="0">
            <a:noAutofit/>
          </a:bodyPr>
          <a:lstStyle/>
          <a:p>
            <a:pPr>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204913" y="704850"/>
            <a:ext cx="4692650" cy="35210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710248" y="4459526"/>
            <a:ext cx="5681980" cy="4224814"/>
          </a:xfrm>
          <a:prstGeom prst="rect">
            <a:avLst/>
          </a:prstGeom>
        </p:spPr>
        <p:txBody>
          <a:bodyPr wrap="square" lIns="94210" tIns="94210" rIns="94210" bIns="94210" anchor="t" anchorCtr="0">
            <a:noAutofit/>
          </a:bodyPr>
          <a:lstStyle/>
          <a:p>
            <a:pPr>
              <a:buNone/>
            </a:pPr>
            <a:endParaRPr dirty="0"/>
          </a:p>
        </p:txBody>
      </p:sp>
    </p:spTree>
    <p:extLst>
      <p:ext uri="{BB962C8B-B14F-4D97-AF65-F5344CB8AC3E}">
        <p14:creationId xmlns:p14="http://schemas.microsoft.com/office/powerpoint/2010/main" val="42280980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204913" y="704850"/>
            <a:ext cx="4692650" cy="35210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710248" y="4459526"/>
            <a:ext cx="5681980" cy="4224814"/>
          </a:xfrm>
          <a:prstGeom prst="rect">
            <a:avLst/>
          </a:prstGeom>
        </p:spPr>
        <p:txBody>
          <a:bodyPr wrap="square" lIns="94210" tIns="94210" rIns="94210" bIns="94210" anchor="t" anchorCtr="0">
            <a:noAutofit/>
          </a:bodyPr>
          <a:lstStyle/>
          <a:p>
            <a:pPr>
              <a:buNone/>
            </a:pPr>
            <a:endParaRPr dirty="0"/>
          </a:p>
        </p:txBody>
      </p:sp>
    </p:spTree>
    <p:extLst>
      <p:ext uri="{BB962C8B-B14F-4D97-AF65-F5344CB8AC3E}">
        <p14:creationId xmlns:p14="http://schemas.microsoft.com/office/powerpoint/2010/main" val="5254269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204913" y="704850"/>
            <a:ext cx="4692650" cy="35210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710248" y="4459526"/>
            <a:ext cx="5681980" cy="4224814"/>
          </a:xfrm>
          <a:prstGeom prst="rect">
            <a:avLst/>
          </a:prstGeom>
        </p:spPr>
        <p:txBody>
          <a:bodyPr wrap="square" lIns="94210" tIns="94210" rIns="94210" bIns="94210" anchor="t" anchorCtr="0">
            <a:noAutofit/>
          </a:bodyPr>
          <a:lstStyle/>
          <a:p>
            <a:pPr>
              <a:buNone/>
            </a:pPr>
            <a:endParaRPr dirty="0"/>
          </a:p>
        </p:txBody>
      </p:sp>
    </p:spTree>
    <p:extLst>
      <p:ext uri="{BB962C8B-B14F-4D97-AF65-F5344CB8AC3E}">
        <p14:creationId xmlns:p14="http://schemas.microsoft.com/office/powerpoint/2010/main" val="12927163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204913" y="704850"/>
            <a:ext cx="4692650" cy="35210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710248" y="4459526"/>
            <a:ext cx="5681980" cy="4224814"/>
          </a:xfrm>
          <a:prstGeom prst="rect">
            <a:avLst/>
          </a:prstGeom>
        </p:spPr>
        <p:txBody>
          <a:bodyPr wrap="square" lIns="94210" tIns="94210" rIns="94210" bIns="94210" anchor="t" anchorCtr="0">
            <a:noAutofit/>
          </a:bodyPr>
          <a:lstStyle/>
          <a:p>
            <a:pPr>
              <a:buNone/>
            </a:pPr>
            <a:endParaRPr dirty="0"/>
          </a:p>
        </p:txBody>
      </p:sp>
    </p:spTree>
    <p:extLst>
      <p:ext uri="{BB962C8B-B14F-4D97-AF65-F5344CB8AC3E}">
        <p14:creationId xmlns:p14="http://schemas.microsoft.com/office/powerpoint/2010/main" val="3754433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204913" y="704850"/>
            <a:ext cx="4692650" cy="35210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710248" y="4459526"/>
            <a:ext cx="5681980" cy="4224814"/>
          </a:xfrm>
          <a:prstGeom prst="rect">
            <a:avLst/>
          </a:prstGeom>
        </p:spPr>
        <p:txBody>
          <a:bodyPr wrap="square" lIns="94210" tIns="94210" rIns="94210" bIns="94210" anchor="t" anchorCtr="0">
            <a:noAutofit/>
          </a:bodyPr>
          <a:lstStyle/>
          <a:p>
            <a:pPr>
              <a:buNone/>
            </a:pPr>
            <a:r>
              <a:rPr lang="en-US" dirty="0" err="1"/>
              <a:t>Pg</a:t>
            </a:r>
            <a:r>
              <a:rPr lang="en-US" dirty="0"/>
              <a:t> 24</a:t>
            </a:r>
          </a:p>
          <a:p>
            <a:pPr>
              <a:buNone/>
            </a:pPr>
            <a:r>
              <a:rPr lang="en-US" dirty="0"/>
              <a:t>Rights-holders and duty-bearers</a:t>
            </a:r>
          </a:p>
          <a:p>
            <a:pPr>
              <a:buNone/>
            </a:pPr>
            <a:endParaRPr lang="en-US" dirty="0"/>
          </a:p>
          <a:p>
            <a:pPr>
              <a:buNone/>
            </a:pPr>
            <a:r>
              <a:rPr lang="en-US" dirty="0"/>
              <a:t>Integrated: </a:t>
            </a:r>
          </a:p>
          <a:p>
            <a:pPr>
              <a:buNone/>
            </a:pPr>
            <a:r>
              <a:rPr lang="en-US" dirty="0"/>
              <a:t>interdependent,</a:t>
            </a:r>
          </a:p>
          <a:p>
            <a:pPr>
              <a:buNone/>
            </a:pPr>
            <a:r>
              <a:rPr lang="en-US" dirty="0"/>
              <a:t>Interrelated</a:t>
            </a:r>
          </a:p>
          <a:p>
            <a:pPr>
              <a:buNone/>
            </a:pPr>
            <a:endParaRPr lang="en-US" dirty="0"/>
          </a:p>
          <a:p>
            <a:pPr>
              <a:buNone/>
            </a:pPr>
            <a:endParaRPr dirty="0"/>
          </a:p>
        </p:txBody>
      </p:sp>
    </p:spTree>
    <p:extLst>
      <p:ext uri="{BB962C8B-B14F-4D97-AF65-F5344CB8AC3E}">
        <p14:creationId xmlns:p14="http://schemas.microsoft.com/office/powerpoint/2010/main" val="13288584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204913" y="704850"/>
            <a:ext cx="4692650" cy="35210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710248" y="4459526"/>
            <a:ext cx="5681980" cy="4224814"/>
          </a:xfrm>
          <a:prstGeom prst="rect">
            <a:avLst/>
          </a:prstGeom>
        </p:spPr>
        <p:txBody>
          <a:bodyPr wrap="square" lIns="94210" tIns="94210" rIns="94210" bIns="94210" anchor="t" anchorCtr="0">
            <a:noAutofit/>
          </a:bodyPr>
          <a:lstStyle/>
          <a:p>
            <a:pPr>
              <a:buNone/>
            </a:pPr>
            <a:r>
              <a:rPr lang="en-US" dirty="0" err="1"/>
              <a:t>Pg</a:t>
            </a:r>
            <a:r>
              <a:rPr lang="en-US" dirty="0"/>
              <a:t> 24</a:t>
            </a:r>
            <a:endParaRPr dirty="0"/>
          </a:p>
        </p:txBody>
      </p:sp>
    </p:spTree>
    <p:extLst>
      <p:ext uri="{BB962C8B-B14F-4D97-AF65-F5344CB8AC3E}">
        <p14:creationId xmlns:p14="http://schemas.microsoft.com/office/powerpoint/2010/main" val="39051570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731520" y="4560570"/>
            <a:ext cx="5852160" cy="4320540"/>
          </a:xfrm>
          <a:prstGeom prst="rect">
            <a:avLst/>
          </a:prstGeom>
        </p:spPr>
        <p:txBody>
          <a:bodyPr wrap="square" lIns="96645" tIns="96645" rIns="96645" bIns="96645" anchor="t" anchorCtr="0">
            <a:noAutofit/>
          </a:bodyPr>
          <a:lstStyle/>
          <a:p>
            <a:pPr>
              <a:buNone/>
            </a:pPr>
            <a:endParaRPr/>
          </a:p>
        </p:txBody>
      </p:sp>
    </p:spTree>
    <p:extLst>
      <p:ext uri="{BB962C8B-B14F-4D97-AF65-F5344CB8AC3E}">
        <p14:creationId xmlns:p14="http://schemas.microsoft.com/office/powerpoint/2010/main" val="35278391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204913" y="704850"/>
            <a:ext cx="4692650" cy="35210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710248" y="4459526"/>
            <a:ext cx="5681980" cy="4224814"/>
          </a:xfrm>
          <a:prstGeom prst="rect">
            <a:avLst/>
          </a:prstGeom>
        </p:spPr>
        <p:txBody>
          <a:bodyPr wrap="square" lIns="94210" tIns="94210" rIns="94210" bIns="94210" anchor="t" anchorCtr="0">
            <a:noAutofit/>
          </a:bodyPr>
          <a:lstStyle/>
          <a:p>
            <a:pPr>
              <a:buNone/>
            </a:pPr>
            <a:endParaRPr/>
          </a:p>
        </p:txBody>
      </p:sp>
    </p:spTree>
    <p:extLst>
      <p:ext uri="{BB962C8B-B14F-4D97-AF65-F5344CB8AC3E}">
        <p14:creationId xmlns:p14="http://schemas.microsoft.com/office/powerpoint/2010/main" val="1513612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204913" y="704850"/>
            <a:ext cx="4692650" cy="35210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710248" y="4459526"/>
            <a:ext cx="5681980" cy="4224814"/>
          </a:xfrm>
          <a:prstGeom prst="rect">
            <a:avLst/>
          </a:prstGeom>
        </p:spPr>
        <p:txBody>
          <a:bodyPr wrap="square" lIns="94210" tIns="94210" rIns="94210" bIns="94210" anchor="t" anchorCtr="0">
            <a:noAutofit/>
          </a:bodyPr>
          <a:lstStyle/>
          <a:p>
            <a:pPr>
              <a:buNone/>
            </a:pPr>
            <a:r>
              <a:rPr lang="en-US" dirty="0" err="1"/>
              <a:t>Pg</a:t>
            </a:r>
            <a:r>
              <a:rPr lang="en-US" dirty="0"/>
              <a:t> 42:</a:t>
            </a:r>
          </a:p>
          <a:p>
            <a:pPr>
              <a:buNone/>
            </a:pPr>
            <a:r>
              <a:rPr lang="en-US" dirty="0"/>
              <a:t>A mix of activities that aim to…</a:t>
            </a:r>
          </a:p>
          <a:p>
            <a:pPr marL="228600" indent="-228600">
              <a:buAutoNum type="arabicPeriod"/>
            </a:pPr>
            <a:r>
              <a:rPr lang="en-US" dirty="0"/>
              <a:t>Address gaps and violations of rights</a:t>
            </a:r>
          </a:p>
          <a:p>
            <a:pPr marL="0" indent="0">
              <a:buNone/>
            </a:pPr>
            <a:r>
              <a:rPr lang="en-US" dirty="0"/>
              <a:t>(food aid, reunification of separated children, sexual exploitation</a:t>
            </a:r>
          </a:p>
          <a:p>
            <a:pPr marL="0" indent="0">
              <a:buNone/>
            </a:pPr>
            <a:r>
              <a:rPr lang="en-US" dirty="0"/>
              <a:t>2. Strengthen physical structures or mechanisms</a:t>
            </a:r>
          </a:p>
          <a:p>
            <a:pPr marL="0" indent="0">
              <a:buNone/>
            </a:pPr>
            <a:r>
              <a:rPr lang="en-US" dirty="0"/>
              <a:t>(access, political, legislative, judicial)</a:t>
            </a:r>
          </a:p>
          <a:p>
            <a:pPr marL="0" indent="0">
              <a:buFont typeface="+mj-lt"/>
              <a:buNone/>
            </a:pPr>
            <a:r>
              <a:rPr lang="en-US" dirty="0"/>
              <a:t>Remember 4 principles (or specific Articles) of CRC </a:t>
            </a:r>
          </a:p>
          <a:p>
            <a:pPr marL="514350" indent="-514350">
              <a:buFont typeface="+mj-lt"/>
              <a:buAutoNum type="arabicPeriod"/>
            </a:pPr>
            <a:r>
              <a:rPr lang="en-US" dirty="0"/>
              <a:t>freedom from discrimination, </a:t>
            </a:r>
            <a:r>
              <a:rPr lang="en-US" sz="1100" dirty="0"/>
              <a:t>Non-discrimination</a:t>
            </a:r>
          </a:p>
          <a:p>
            <a:pPr marL="514350" indent="-514350">
              <a:buFont typeface="+mj-lt"/>
              <a:buAutoNum type="arabicPeriod"/>
            </a:pPr>
            <a:r>
              <a:rPr lang="en-US" sz="1100" dirty="0"/>
              <a:t>Best interests of the child</a:t>
            </a:r>
          </a:p>
          <a:p>
            <a:pPr marL="514350" indent="-514350">
              <a:buFont typeface="+mj-lt"/>
              <a:buAutoNum type="arabicPeriod"/>
            </a:pPr>
            <a:r>
              <a:rPr lang="en-US" sz="1100" dirty="0"/>
              <a:t>Rights to life, survival, and development</a:t>
            </a:r>
          </a:p>
          <a:p>
            <a:pPr marL="514350" indent="-514350">
              <a:buFont typeface="+mj-lt"/>
              <a:buAutoNum type="arabicPeriod"/>
            </a:pPr>
            <a:r>
              <a:rPr lang="en-US" sz="1100" dirty="0"/>
              <a:t>Respect for the views of the child</a:t>
            </a:r>
          </a:p>
          <a:p>
            <a:pPr marL="0" indent="0">
              <a:buNone/>
            </a:pPr>
            <a:endParaRPr dirty="0"/>
          </a:p>
        </p:txBody>
      </p:sp>
    </p:spTree>
    <p:extLst>
      <p:ext uri="{BB962C8B-B14F-4D97-AF65-F5344CB8AC3E}">
        <p14:creationId xmlns:p14="http://schemas.microsoft.com/office/powerpoint/2010/main" val="37841812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204913" y="704850"/>
            <a:ext cx="4692650" cy="35210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710248" y="4459526"/>
            <a:ext cx="5681980" cy="4224814"/>
          </a:xfrm>
          <a:prstGeom prst="rect">
            <a:avLst/>
          </a:prstGeom>
        </p:spPr>
        <p:txBody>
          <a:bodyPr wrap="square" lIns="94210" tIns="94210" rIns="94210" bIns="94210" anchor="t" anchorCtr="0">
            <a:noAutofit/>
          </a:bodyPr>
          <a:lstStyle/>
          <a:p>
            <a:pPr marL="0" indent="0">
              <a:buNone/>
            </a:pPr>
            <a:r>
              <a:rPr lang="en-US" dirty="0" err="1"/>
              <a:t>Pg</a:t>
            </a:r>
            <a:r>
              <a:rPr lang="en-US" dirty="0"/>
              <a:t> 26-27</a:t>
            </a:r>
          </a:p>
          <a:p>
            <a:pPr marL="0" indent="0">
              <a:buNone/>
            </a:pPr>
            <a:r>
              <a:rPr lang="en-US" dirty="0"/>
              <a:t>Holistic: Remember rights are inalienable, inter-dependent and inter-related</a:t>
            </a:r>
          </a:p>
          <a:p>
            <a:pPr marL="0" indent="0">
              <a:buNone/>
            </a:pPr>
            <a:r>
              <a:rPr lang="en-US" dirty="0"/>
              <a:t>Accountability: holding duty-bearers accountable</a:t>
            </a:r>
          </a:p>
          <a:p>
            <a:pPr marL="0" indent="0">
              <a:buNone/>
            </a:pPr>
            <a:r>
              <a:rPr lang="en-US" dirty="0"/>
              <a:t>Advocacy: public education, awareness, reframing</a:t>
            </a:r>
          </a:p>
          <a:p>
            <a:pPr marL="0" indent="0">
              <a:buNone/>
            </a:pPr>
            <a:r>
              <a:rPr lang="en-US" dirty="0"/>
              <a:t>Participation: aliened with child’s evolving capacity</a:t>
            </a:r>
          </a:p>
          <a:p>
            <a:pPr marL="0" indent="0">
              <a:buNone/>
            </a:pPr>
            <a:endParaRPr lang="en-US" dirty="0"/>
          </a:p>
          <a:p>
            <a:pPr marL="0" indent="0">
              <a:buNone/>
            </a:pPr>
            <a:endParaRPr lang="en-US" dirty="0"/>
          </a:p>
          <a:p>
            <a:pPr marL="0" indent="0">
              <a:buNone/>
            </a:pPr>
            <a:endParaRPr lang="en-US" dirty="0"/>
          </a:p>
          <a:p>
            <a:pPr marL="0" indent="0">
              <a:buNone/>
            </a:pPr>
            <a:endParaRPr dirty="0"/>
          </a:p>
        </p:txBody>
      </p:sp>
    </p:spTree>
    <p:extLst>
      <p:ext uri="{BB962C8B-B14F-4D97-AF65-F5344CB8AC3E}">
        <p14:creationId xmlns:p14="http://schemas.microsoft.com/office/powerpoint/2010/main" val="675055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731520" y="4560570"/>
            <a:ext cx="5852160" cy="4320540"/>
          </a:xfrm>
          <a:prstGeom prst="rect">
            <a:avLst/>
          </a:prstGeom>
        </p:spPr>
        <p:txBody>
          <a:bodyPr wrap="square" lIns="96645" tIns="96645" rIns="96645" bIns="96645" anchor="t" anchorCtr="0">
            <a:noAutofit/>
          </a:bodyPr>
          <a:lstStyle/>
          <a:p>
            <a:pPr>
              <a:buNone/>
            </a:pPr>
            <a:endParaRPr/>
          </a:p>
        </p:txBody>
      </p:sp>
    </p:spTree>
    <p:extLst>
      <p:ext uri="{BB962C8B-B14F-4D97-AF65-F5344CB8AC3E}">
        <p14:creationId xmlns:p14="http://schemas.microsoft.com/office/powerpoint/2010/main" val="20673314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204913" y="704850"/>
            <a:ext cx="4692650" cy="35210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710248" y="4459526"/>
            <a:ext cx="5681980" cy="4224814"/>
          </a:xfrm>
          <a:prstGeom prst="rect">
            <a:avLst/>
          </a:prstGeom>
        </p:spPr>
        <p:txBody>
          <a:bodyPr wrap="square" lIns="94210" tIns="94210" rIns="94210" bIns="94210" anchor="t" anchorCtr="0">
            <a:noAutofit/>
          </a:bodyPr>
          <a:lstStyle/>
          <a:p>
            <a:pPr marL="0" indent="0">
              <a:buNone/>
            </a:pPr>
            <a:r>
              <a:rPr lang="en-US" dirty="0" err="1"/>
              <a:t>Pg</a:t>
            </a:r>
            <a:r>
              <a:rPr lang="en-US" dirty="0"/>
              <a:t> 26-27</a:t>
            </a:r>
          </a:p>
          <a:p>
            <a:pPr marL="0" indent="0">
              <a:buNone/>
            </a:pPr>
            <a:r>
              <a:rPr lang="en-US" dirty="0"/>
              <a:t>Negative Rights: non-discrimination</a:t>
            </a:r>
          </a:p>
          <a:p>
            <a:pPr marL="0" indent="0">
              <a:buNone/>
            </a:pPr>
            <a:r>
              <a:rPr lang="en-US" dirty="0"/>
              <a:t>Positive Rights: inclusion for ALL (including most marginalized)</a:t>
            </a:r>
          </a:p>
          <a:p>
            <a:pPr marL="0" indent="0">
              <a:buNone/>
            </a:pPr>
            <a:endParaRPr lang="en-US" dirty="0"/>
          </a:p>
          <a:p>
            <a:pPr marL="0" indent="0">
              <a:buNone/>
            </a:pPr>
            <a:r>
              <a:rPr lang="en-US" dirty="0"/>
              <a:t>Survival in the immediate sense AND development of their full potential in the longer-term</a:t>
            </a:r>
          </a:p>
          <a:p>
            <a:pPr marL="0" indent="0">
              <a:buNone/>
            </a:pPr>
            <a:endParaRPr lang="en-US" dirty="0"/>
          </a:p>
          <a:p>
            <a:pPr marL="0" indent="0">
              <a:buNone/>
            </a:pPr>
            <a:r>
              <a:rPr lang="en-US" dirty="0"/>
              <a:t>Community—family, school, community, and society—</a:t>
            </a:r>
          </a:p>
          <a:p>
            <a:pPr marL="0" indent="0">
              <a:buNone/>
            </a:pPr>
            <a:r>
              <a:rPr lang="en-US" dirty="0"/>
              <a:t>and the role that parents and other adults have in defending child rights</a:t>
            </a:r>
          </a:p>
          <a:p>
            <a:pPr marL="0" indent="0">
              <a:buNone/>
            </a:pPr>
            <a:endParaRPr lang="en-US" dirty="0"/>
          </a:p>
          <a:p>
            <a:pPr marL="0" indent="0">
              <a:buNone/>
            </a:pPr>
            <a:r>
              <a:rPr lang="en-US" dirty="0"/>
              <a:t>Root causes of adverse experiences and outcomes: immediate violations and structurally embedded root causes</a:t>
            </a:r>
          </a:p>
          <a:p>
            <a:pPr marL="0" indent="0">
              <a:buNone/>
            </a:pPr>
            <a:r>
              <a:rPr lang="en-US" dirty="0"/>
              <a:t>Such as racism</a:t>
            </a:r>
          </a:p>
          <a:p>
            <a:pPr marL="0" indent="0">
              <a:buNone/>
            </a:pPr>
            <a:endParaRPr lang="en-US" dirty="0"/>
          </a:p>
          <a:p>
            <a:pPr marL="0" indent="0">
              <a:buNone/>
            </a:pPr>
            <a:r>
              <a:rPr lang="en-US" dirty="0"/>
              <a:t>Partnerships: and alliances with shared vision and goals defined by child rights</a:t>
            </a:r>
          </a:p>
          <a:p>
            <a:pPr marL="0" indent="0">
              <a:buNone/>
            </a:pPr>
            <a:endParaRPr lang="en-US" dirty="0"/>
          </a:p>
          <a:p>
            <a:pPr marL="0" indent="0">
              <a:buNone/>
            </a:pPr>
            <a:r>
              <a:rPr lang="en-US" dirty="0"/>
              <a:t>Information &amp; Knowledge of child rights: government, duty bearers, communities and children (CANADA study)</a:t>
            </a:r>
          </a:p>
          <a:p>
            <a:pPr marL="0" indent="0">
              <a:buNone/>
            </a:pPr>
            <a:r>
              <a:rPr lang="en-US" dirty="0"/>
              <a:t>Can be an effective way of approaching and addressing bullying</a:t>
            </a:r>
          </a:p>
          <a:p>
            <a:pPr marL="0" indent="0">
              <a:buNone/>
            </a:pPr>
            <a:endParaRPr lang="en-US" dirty="0"/>
          </a:p>
          <a:p>
            <a:pPr marL="0" indent="0">
              <a:buNone/>
            </a:pPr>
            <a:endParaRPr lang="en-US" dirty="0"/>
          </a:p>
          <a:p>
            <a:pPr marL="0" indent="0">
              <a:buNone/>
            </a:pPr>
            <a:endParaRPr dirty="0"/>
          </a:p>
        </p:txBody>
      </p:sp>
    </p:spTree>
    <p:extLst>
      <p:ext uri="{BB962C8B-B14F-4D97-AF65-F5344CB8AC3E}">
        <p14:creationId xmlns:p14="http://schemas.microsoft.com/office/powerpoint/2010/main" val="15144066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204913" y="704850"/>
            <a:ext cx="4692650" cy="35210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710248" y="4459526"/>
            <a:ext cx="5681980" cy="4224814"/>
          </a:xfrm>
          <a:prstGeom prst="rect">
            <a:avLst/>
          </a:prstGeom>
        </p:spPr>
        <p:txBody>
          <a:bodyPr wrap="square" lIns="94210" tIns="94210" rIns="94210" bIns="94210" anchor="t" anchorCtr="0">
            <a:noAutofit/>
          </a:bodyPr>
          <a:lstStyle/>
          <a:p>
            <a:pPr marL="0" indent="0">
              <a:buNone/>
            </a:pPr>
            <a:endParaRPr lang="en-US" dirty="0"/>
          </a:p>
          <a:p>
            <a:pPr marL="0" indent="0">
              <a:buNone/>
            </a:pPr>
            <a:r>
              <a:rPr lang="en-US" dirty="0"/>
              <a:t>Page 41</a:t>
            </a:r>
          </a:p>
          <a:p>
            <a:pPr marL="514350" indent="-514350">
              <a:buFont typeface="+mj-lt"/>
              <a:buAutoNum type="arabicPeriod"/>
            </a:pPr>
            <a:r>
              <a:rPr lang="en-US" sz="1100" dirty="0"/>
              <a:t>Non-discrimination</a:t>
            </a:r>
          </a:p>
          <a:p>
            <a:pPr marL="514350" indent="-514350">
              <a:buFont typeface="+mj-lt"/>
              <a:buAutoNum type="arabicPeriod"/>
            </a:pPr>
            <a:r>
              <a:rPr lang="en-US" sz="1100" dirty="0"/>
              <a:t>Best interests of the child</a:t>
            </a:r>
          </a:p>
          <a:p>
            <a:pPr marL="514350" indent="-514350">
              <a:buFont typeface="+mj-lt"/>
              <a:buAutoNum type="arabicPeriod"/>
            </a:pPr>
            <a:r>
              <a:rPr lang="en-US" sz="1100" dirty="0"/>
              <a:t>Rights to life, survival, and development</a:t>
            </a:r>
          </a:p>
          <a:p>
            <a:pPr marL="514350" indent="-514350">
              <a:buFont typeface="+mj-lt"/>
              <a:buAutoNum type="arabicPeriod"/>
            </a:pPr>
            <a:r>
              <a:rPr lang="en-US" sz="1100" dirty="0"/>
              <a:t>Respect for the views of the child</a:t>
            </a:r>
          </a:p>
          <a:p>
            <a:pPr marL="514350" indent="-514350">
              <a:buFont typeface="+mj-lt"/>
              <a:buAutoNum type="arabicPeriod"/>
            </a:pPr>
            <a:endParaRPr lang="en-US" sz="1100"/>
          </a:p>
          <a:p>
            <a:pPr marL="0" indent="0">
              <a:buNone/>
            </a:pPr>
            <a:endParaRPr lang="en-US" dirty="0"/>
          </a:p>
          <a:p>
            <a:pPr marL="0" indent="0">
              <a:buNone/>
            </a:pPr>
            <a:endParaRPr dirty="0"/>
          </a:p>
        </p:txBody>
      </p:sp>
    </p:spTree>
    <p:extLst>
      <p:ext uri="{BB962C8B-B14F-4D97-AF65-F5344CB8AC3E}">
        <p14:creationId xmlns:p14="http://schemas.microsoft.com/office/powerpoint/2010/main" val="31062435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204913" y="704850"/>
            <a:ext cx="4692650" cy="35210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710248" y="4459526"/>
            <a:ext cx="5681980" cy="4224814"/>
          </a:xfrm>
          <a:prstGeom prst="rect">
            <a:avLst/>
          </a:prstGeom>
        </p:spPr>
        <p:txBody>
          <a:bodyPr wrap="square" lIns="94210" tIns="94210" rIns="94210" bIns="94210" anchor="t" anchorCtr="0">
            <a:noAutofit/>
          </a:bodyPr>
          <a:lstStyle/>
          <a:p>
            <a:pPr marL="0" indent="0">
              <a:buNone/>
            </a:pPr>
            <a:endParaRPr lang="en-US" dirty="0"/>
          </a:p>
          <a:p>
            <a:pPr marL="0" indent="0">
              <a:buNone/>
            </a:pPr>
            <a:r>
              <a:rPr lang="en-US" dirty="0"/>
              <a:t>Page 41</a:t>
            </a:r>
          </a:p>
          <a:p>
            <a:pPr marL="0" indent="0">
              <a:buNone/>
            </a:pPr>
            <a:endParaRPr lang="en-US" dirty="0"/>
          </a:p>
          <a:p>
            <a:pPr marL="0" indent="0">
              <a:buNone/>
            </a:pPr>
            <a:endParaRPr dirty="0"/>
          </a:p>
        </p:txBody>
      </p:sp>
    </p:spTree>
    <p:extLst>
      <p:ext uri="{BB962C8B-B14F-4D97-AF65-F5344CB8AC3E}">
        <p14:creationId xmlns:p14="http://schemas.microsoft.com/office/powerpoint/2010/main" val="4582238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204913" y="704850"/>
            <a:ext cx="4692650" cy="35210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710248" y="4459526"/>
            <a:ext cx="5681980" cy="4224814"/>
          </a:xfrm>
          <a:prstGeom prst="rect">
            <a:avLst/>
          </a:prstGeom>
        </p:spPr>
        <p:txBody>
          <a:bodyPr wrap="square" lIns="94210" tIns="94210" rIns="94210" bIns="94210" anchor="t" anchorCtr="0">
            <a:noAutofit/>
          </a:bodyPr>
          <a:lstStyle/>
          <a:p>
            <a:pPr marL="0" indent="0">
              <a:buNone/>
            </a:pPr>
            <a:endParaRPr lang="en-US" dirty="0"/>
          </a:p>
          <a:p>
            <a:pPr marL="0" indent="0">
              <a:buNone/>
            </a:pPr>
            <a:r>
              <a:rPr lang="en-US" dirty="0"/>
              <a:t>Page 46</a:t>
            </a:r>
          </a:p>
          <a:p>
            <a:pPr marL="0" indent="0">
              <a:buNone/>
            </a:pPr>
            <a:r>
              <a:rPr lang="en-US" dirty="0"/>
              <a:t>4 Principles</a:t>
            </a:r>
          </a:p>
          <a:p>
            <a:pPr marL="514350" indent="-514350">
              <a:buFont typeface="+mj-lt"/>
              <a:buAutoNum type="arabicPeriod"/>
            </a:pPr>
            <a:r>
              <a:rPr lang="en-US" dirty="0"/>
              <a:t>freedom from discrimination, </a:t>
            </a:r>
            <a:r>
              <a:rPr lang="en-US" sz="1100" dirty="0"/>
              <a:t>Non-discrimination</a:t>
            </a:r>
          </a:p>
          <a:p>
            <a:pPr marL="514350" indent="-514350">
              <a:buFont typeface="+mj-lt"/>
              <a:buAutoNum type="arabicPeriod"/>
            </a:pPr>
            <a:r>
              <a:rPr lang="en-US" sz="1100" dirty="0"/>
              <a:t>Best interests of the child</a:t>
            </a:r>
          </a:p>
          <a:p>
            <a:pPr marL="514350" indent="-514350">
              <a:buFont typeface="+mj-lt"/>
              <a:buAutoNum type="arabicPeriod"/>
            </a:pPr>
            <a:r>
              <a:rPr lang="en-US" sz="1100" dirty="0"/>
              <a:t>Rights to life, survival, and development</a:t>
            </a:r>
          </a:p>
          <a:p>
            <a:pPr marL="514350" indent="-514350">
              <a:buFont typeface="+mj-lt"/>
              <a:buAutoNum type="arabicPeriod"/>
            </a:pPr>
            <a:r>
              <a:rPr lang="en-US" sz="1100" dirty="0"/>
              <a:t>Respect for the views of the child</a:t>
            </a:r>
          </a:p>
          <a:p>
            <a:pPr marL="228600" indent="-228600">
              <a:buFont typeface="+mj-lt"/>
              <a:buAutoNum type="arabicPeriod"/>
            </a:pPr>
            <a:endParaRPr lang="en-US" dirty="0"/>
          </a:p>
          <a:p>
            <a:pPr marL="228600" indent="-228600">
              <a:buFont typeface="+mj-lt"/>
              <a:buAutoNum type="arabicPeriod"/>
            </a:pPr>
            <a:endParaRPr lang="en-US" dirty="0"/>
          </a:p>
          <a:p>
            <a:pPr marL="0" indent="0">
              <a:buNone/>
            </a:pPr>
            <a:endParaRPr dirty="0"/>
          </a:p>
        </p:txBody>
      </p:sp>
    </p:spTree>
    <p:extLst>
      <p:ext uri="{BB962C8B-B14F-4D97-AF65-F5344CB8AC3E}">
        <p14:creationId xmlns:p14="http://schemas.microsoft.com/office/powerpoint/2010/main" val="918074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731520" y="4560570"/>
            <a:ext cx="5852160" cy="4320540"/>
          </a:xfrm>
          <a:prstGeom prst="rect">
            <a:avLst/>
          </a:prstGeom>
        </p:spPr>
        <p:txBody>
          <a:bodyPr wrap="square" lIns="96645" tIns="96645" rIns="96645" bIns="96645" anchor="t" anchorCtr="0">
            <a:noAutofit/>
          </a:bodyPr>
          <a:lstStyle/>
          <a:p>
            <a:pPr>
              <a:buNone/>
            </a:pPr>
            <a:endParaRPr/>
          </a:p>
        </p:txBody>
      </p:sp>
    </p:spTree>
    <p:extLst>
      <p:ext uri="{BB962C8B-B14F-4D97-AF65-F5344CB8AC3E}">
        <p14:creationId xmlns:p14="http://schemas.microsoft.com/office/powerpoint/2010/main" val="24387111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731520" y="4560570"/>
            <a:ext cx="5852160" cy="4320540"/>
          </a:xfrm>
          <a:prstGeom prst="rect">
            <a:avLst/>
          </a:prstGeom>
        </p:spPr>
        <p:txBody>
          <a:bodyPr wrap="square" lIns="96645" tIns="96645" rIns="96645" bIns="96645" anchor="t" anchorCtr="0">
            <a:noAutofit/>
          </a:bodyPr>
          <a:lstStyle/>
          <a:p>
            <a:pPr>
              <a:buNone/>
            </a:pPr>
            <a:endParaRPr/>
          </a:p>
        </p:txBody>
      </p:sp>
    </p:spTree>
    <p:extLst>
      <p:ext uri="{BB962C8B-B14F-4D97-AF65-F5344CB8AC3E}">
        <p14:creationId xmlns:p14="http://schemas.microsoft.com/office/powerpoint/2010/main" val="13744455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641495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204913" y="704850"/>
            <a:ext cx="4692650" cy="35210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710248" y="4459526"/>
            <a:ext cx="5681980" cy="4224814"/>
          </a:xfrm>
          <a:prstGeom prst="rect">
            <a:avLst/>
          </a:prstGeom>
        </p:spPr>
        <p:txBody>
          <a:bodyPr wrap="square" lIns="94210" tIns="94210" rIns="94210" bIns="94210" anchor="t" anchorCtr="0">
            <a:noAutofit/>
          </a:bodyPr>
          <a:lstStyle/>
          <a:p>
            <a:pPr marL="0" indent="0">
              <a:buNone/>
            </a:pPr>
            <a:endParaRPr lang="en-US" dirty="0"/>
          </a:p>
          <a:p>
            <a:pPr marL="0" indent="0">
              <a:buNone/>
            </a:pPr>
            <a:endParaRPr lang="en-US" dirty="0"/>
          </a:p>
          <a:p>
            <a:pPr marL="0" indent="0">
              <a:buNone/>
            </a:pPr>
            <a:endParaRPr lang="en-US" dirty="0"/>
          </a:p>
          <a:p>
            <a:pPr marL="0" indent="0">
              <a:buNone/>
            </a:pPr>
            <a:endParaRPr dirty="0"/>
          </a:p>
        </p:txBody>
      </p:sp>
    </p:spTree>
    <p:extLst>
      <p:ext uri="{BB962C8B-B14F-4D97-AF65-F5344CB8AC3E}">
        <p14:creationId xmlns:p14="http://schemas.microsoft.com/office/powerpoint/2010/main" val="24341418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731520" y="4560570"/>
            <a:ext cx="5852160" cy="4320540"/>
          </a:xfrm>
          <a:prstGeom prst="rect">
            <a:avLst/>
          </a:prstGeom>
        </p:spPr>
        <p:txBody>
          <a:bodyPr wrap="square" lIns="96645" tIns="96645" rIns="96645" bIns="96645" anchor="t" anchorCtr="0">
            <a:noAutofit/>
          </a:bodyPr>
          <a:lstStyle/>
          <a:p>
            <a:pPr>
              <a:buNone/>
            </a:pPr>
            <a:endParaRPr dirty="0"/>
          </a:p>
        </p:txBody>
      </p:sp>
    </p:spTree>
    <p:extLst>
      <p:ext uri="{BB962C8B-B14F-4D97-AF65-F5344CB8AC3E}">
        <p14:creationId xmlns:p14="http://schemas.microsoft.com/office/powerpoint/2010/main" val="3384953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731520" y="4560570"/>
            <a:ext cx="5852160" cy="4320540"/>
          </a:xfrm>
          <a:prstGeom prst="rect">
            <a:avLst/>
          </a:prstGeom>
        </p:spPr>
        <p:txBody>
          <a:bodyPr wrap="square" lIns="96645" tIns="96645" rIns="96645" bIns="96645" anchor="t" anchorCtr="0">
            <a:noAutofit/>
          </a:bodyPr>
          <a:lstStyle/>
          <a:p>
            <a:pPr>
              <a:buNone/>
            </a:pPr>
            <a:endParaRPr/>
          </a:p>
        </p:txBody>
      </p:sp>
    </p:spTree>
    <p:extLst>
      <p:ext uri="{BB962C8B-B14F-4D97-AF65-F5344CB8AC3E}">
        <p14:creationId xmlns:p14="http://schemas.microsoft.com/office/powerpoint/2010/main" val="4142044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731520" y="4560570"/>
            <a:ext cx="5852160" cy="4320540"/>
          </a:xfrm>
          <a:prstGeom prst="rect">
            <a:avLst/>
          </a:prstGeom>
        </p:spPr>
        <p:txBody>
          <a:bodyPr wrap="square" lIns="96645" tIns="96645" rIns="96645" bIns="96645" anchor="t" anchorCtr="0">
            <a:noAutofit/>
          </a:bodyPr>
          <a:lstStyle/>
          <a:p>
            <a:pPr>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731520" y="4560570"/>
            <a:ext cx="5852160" cy="4320540"/>
          </a:xfrm>
          <a:prstGeom prst="rect">
            <a:avLst/>
          </a:prstGeom>
        </p:spPr>
        <p:txBody>
          <a:bodyPr wrap="square" lIns="96645" tIns="96645" rIns="96645" bIns="96645" anchor="t" anchorCtr="0">
            <a:noAutofit/>
          </a:bodyPr>
          <a:lstStyle/>
          <a:p>
            <a:pPr>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204913" y="704850"/>
            <a:ext cx="4692650" cy="35210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710248" y="4459526"/>
            <a:ext cx="5681980" cy="4224814"/>
          </a:xfrm>
          <a:prstGeom prst="rect">
            <a:avLst/>
          </a:prstGeom>
        </p:spPr>
        <p:txBody>
          <a:bodyPr wrap="square" lIns="94210" tIns="94210" rIns="94210" bIns="94210" anchor="t" anchorCtr="0">
            <a:noAutofit/>
          </a:bodyPr>
          <a:lstStyle/>
          <a:p>
            <a:pPr>
              <a:buNone/>
            </a:pPr>
            <a:endParaRPr/>
          </a:p>
        </p:txBody>
      </p:sp>
    </p:spTree>
    <p:extLst>
      <p:ext uri="{BB962C8B-B14F-4D97-AF65-F5344CB8AC3E}">
        <p14:creationId xmlns:p14="http://schemas.microsoft.com/office/powerpoint/2010/main" val="3716668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204913" y="704850"/>
            <a:ext cx="4692650" cy="35210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710248" y="4459526"/>
            <a:ext cx="5681980" cy="4224814"/>
          </a:xfrm>
          <a:prstGeom prst="rect">
            <a:avLst/>
          </a:prstGeom>
        </p:spPr>
        <p:txBody>
          <a:bodyPr wrap="square" lIns="94210" tIns="94210" rIns="94210" bIns="94210" anchor="t" anchorCtr="0">
            <a:noAutofit/>
          </a:bodyPr>
          <a:lstStyle/>
          <a:p>
            <a:pPr>
              <a:buNone/>
            </a:pPr>
            <a:endParaRPr/>
          </a:p>
        </p:txBody>
      </p:sp>
    </p:spTree>
    <p:extLst>
      <p:ext uri="{BB962C8B-B14F-4D97-AF65-F5344CB8AC3E}">
        <p14:creationId xmlns:p14="http://schemas.microsoft.com/office/powerpoint/2010/main" val="125336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721425" y="3785246"/>
            <a:ext cx="5216700" cy="1546500"/>
          </a:xfrm>
          <a:prstGeom prst="rect">
            <a:avLst/>
          </a:prstGeom>
        </p:spPr>
        <p:txBody>
          <a:bodyPr wrap="square" lIns="91425" tIns="91425" rIns="91425" bIns="91425" anchor="t" anchorCtr="0"/>
          <a:lstStyle>
            <a:lvl1pPr lvl="0">
              <a:spcBef>
                <a:spcPts val="0"/>
              </a:spcBef>
              <a:buClr>
                <a:srgbClr val="2185C5"/>
              </a:buClr>
              <a:buSzPts val="4800"/>
              <a:buNone/>
              <a:defRPr sz="4800">
                <a:solidFill>
                  <a:srgbClr val="2185C5"/>
                </a:solidFill>
              </a:defRPr>
            </a:lvl1pPr>
            <a:lvl2pPr lvl="1">
              <a:spcBef>
                <a:spcPts val="0"/>
              </a:spcBef>
              <a:buClr>
                <a:srgbClr val="2185C5"/>
              </a:buClr>
              <a:buSzPts val="4800"/>
              <a:buNone/>
              <a:defRPr sz="4800">
                <a:solidFill>
                  <a:srgbClr val="2185C5"/>
                </a:solidFill>
              </a:defRPr>
            </a:lvl2pPr>
            <a:lvl3pPr lvl="2">
              <a:spcBef>
                <a:spcPts val="0"/>
              </a:spcBef>
              <a:buClr>
                <a:srgbClr val="2185C5"/>
              </a:buClr>
              <a:buSzPts val="4800"/>
              <a:buNone/>
              <a:defRPr sz="4800">
                <a:solidFill>
                  <a:srgbClr val="2185C5"/>
                </a:solidFill>
              </a:defRPr>
            </a:lvl3pPr>
            <a:lvl4pPr lvl="3">
              <a:spcBef>
                <a:spcPts val="0"/>
              </a:spcBef>
              <a:buClr>
                <a:srgbClr val="2185C5"/>
              </a:buClr>
              <a:buSzPts val="4800"/>
              <a:buNone/>
              <a:defRPr sz="4800">
                <a:solidFill>
                  <a:srgbClr val="2185C5"/>
                </a:solidFill>
              </a:defRPr>
            </a:lvl4pPr>
            <a:lvl5pPr lvl="4">
              <a:spcBef>
                <a:spcPts val="0"/>
              </a:spcBef>
              <a:buClr>
                <a:srgbClr val="2185C5"/>
              </a:buClr>
              <a:buSzPts val="4800"/>
              <a:buNone/>
              <a:defRPr sz="4800">
                <a:solidFill>
                  <a:srgbClr val="2185C5"/>
                </a:solidFill>
              </a:defRPr>
            </a:lvl5pPr>
            <a:lvl6pPr lvl="5">
              <a:spcBef>
                <a:spcPts val="0"/>
              </a:spcBef>
              <a:buClr>
                <a:srgbClr val="2185C5"/>
              </a:buClr>
              <a:buSzPts val="4800"/>
              <a:buNone/>
              <a:defRPr sz="4800">
                <a:solidFill>
                  <a:srgbClr val="2185C5"/>
                </a:solidFill>
              </a:defRPr>
            </a:lvl6pPr>
            <a:lvl7pPr lvl="6">
              <a:spcBef>
                <a:spcPts val="0"/>
              </a:spcBef>
              <a:buClr>
                <a:srgbClr val="2185C5"/>
              </a:buClr>
              <a:buSzPts val="4800"/>
              <a:buNone/>
              <a:defRPr sz="4800">
                <a:solidFill>
                  <a:srgbClr val="2185C5"/>
                </a:solidFill>
              </a:defRPr>
            </a:lvl7pPr>
            <a:lvl8pPr lvl="7">
              <a:spcBef>
                <a:spcPts val="0"/>
              </a:spcBef>
              <a:buClr>
                <a:srgbClr val="2185C5"/>
              </a:buClr>
              <a:buSzPts val="4800"/>
              <a:buNone/>
              <a:defRPr sz="4800">
                <a:solidFill>
                  <a:srgbClr val="2185C5"/>
                </a:solidFill>
              </a:defRPr>
            </a:lvl8pPr>
            <a:lvl9pPr lvl="8">
              <a:spcBef>
                <a:spcPts val="0"/>
              </a:spcBef>
              <a:buClr>
                <a:srgbClr val="2185C5"/>
              </a:buClr>
              <a:buSzPts val="4800"/>
              <a:buNone/>
              <a:defRPr sz="4800">
                <a:solidFill>
                  <a:srgbClr val="2185C5"/>
                </a:solidFill>
              </a:defRPr>
            </a:lvl9pPr>
          </a:lstStyle>
          <a:p>
            <a:endParaRPr/>
          </a:p>
        </p:txBody>
      </p:sp>
      <p:sp>
        <p:nvSpPr>
          <p:cNvPr id="10" name="Shape 10"/>
          <p:cNvSpPr/>
          <p:nvPr/>
        </p:nvSpPr>
        <p:spPr>
          <a:xfrm>
            <a:off x="5938246" y="3377550"/>
            <a:ext cx="721800" cy="102900"/>
          </a:xfrm>
          <a:prstGeom prst="rect">
            <a:avLst/>
          </a:prstGeom>
          <a:solidFill>
            <a:srgbClr val="FF9715"/>
          </a:solidFill>
          <a:ln>
            <a:noFill/>
          </a:ln>
        </p:spPr>
        <p:txBody>
          <a:bodyPr wrap="square" lIns="91425" tIns="91425" rIns="91425" bIns="91425" anchor="ctr" anchorCtr="0">
            <a:noAutofit/>
          </a:bodyPr>
          <a:lstStyle/>
          <a:p>
            <a:pPr lvl="0">
              <a:spcBef>
                <a:spcPts val="0"/>
              </a:spcBef>
              <a:buNone/>
            </a:pPr>
            <a:endParaRPr/>
          </a:p>
        </p:txBody>
      </p:sp>
      <p:sp>
        <p:nvSpPr>
          <p:cNvPr id="11" name="Shape 11"/>
          <p:cNvSpPr/>
          <p:nvPr/>
        </p:nvSpPr>
        <p:spPr>
          <a:xfrm>
            <a:off x="6659861" y="3377550"/>
            <a:ext cx="721800" cy="102900"/>
          </a:xfrm>
          <a:prstGeom prst="rect">
            <a:avLst/>
          </a:prstGeom>
          <a:solidFill>
            <a:srgbClr val="F20253"/>
          </a:solidFill>
          <a:ln>
            <a:noFill/>
          </a:ln>
        </p:spPr>
        <p:txBody>
          <a:bodyPr wrap="square" lIns="91425" tIns="91425" rIns="91425" bIns="91425" anchor="ctr" anchorCtr="0">
            <a:noAutofit/>
          </a:bodyPr>
          <a:lstStyle/>
          <a:p>
            <a:pPr lvl="0">
              <a:spcBef>
                <a:spcPts val="0"/>
              </a:spcBef>
              <a:buNone/>
            </a:pPr>
            <a:endParaRPr/>
          </a:p>
        </p:txBody>
      </p:sp>
      <p:sp>
        <p:nvSpPr>
          <p:cNvPr id="12" name="Shape 12"/>
          <p:cNvSpPr/>
          <p:nvPr/>
        </p:nvSpPr>
        <p:spPr>
          <a:xfrm>
            <a:off x="-1" y="3377550"/>
            <a:ext cx="721800" cy="102900"/>
          </a:xfrm>
          <a:prstGeom prst="rect">
            <a:avLst/>
          </a:prstGeom>
          <a:solidFill>
            <a:srgbClr val="7ECEFD"/>
          </a:solidFill>
          <a:ln>
            <a:noFill/>
          </a:ln>
        </p:spPr>
        <p:txBody>
          <a:bodyPr wrap="square" lIns="91425" tIns="91425" rIns="91425" bIns="91425" anchor="ctr" anchorCtr="0">
            <a:noAutofit/>
          </a:bodyPr>
          <a:lstStyle/>
          <a:p>
            <a:pPr lvl="0">
              <a:spcBef>
                <a:spcPts val="0"/>
              </a:spcBef>
              <a:buNone/>
            </a:pPr>
            <a:endParaRPr/>
          </a:p>
        </p:txBody>
      </p:sp>
      <p:sp>
        <p:nvSpPr>
          <p:cNvPr id="13" name="Shape 13"/>
          <p:cNvSpPr/>
          <p:nvPr/>
        </p:nvSpPr>
        <p:spPr>
          <a:xfrm>
            <a:off x="721425" y="3377550"/>
            <a:ext cx="5216700" cy="102900"/>
          </a:xfrm>
          <a:prstGeom prst="rect">
            <a:avLst/>
          </a:prstGeom>
          <a:solidFill>
            <a:srgbClr val="2185C5"/>
          </a:solidFill>
          <a:ln>
            <a:noFill/>
          </a:ln>
        </p:spPr>
        <p:txBody>
          <a:bodyPr wrap="square" lIns="91425" tIns="91425" rIns="91425" bIns="91425" anchor="ctr" anchorCtr="0">
            <a:noAutofit/>
          </a:bodyPr>
          <a:lstStyle/>
          <a:p>
            <a:pPr lvl="0">
              <a:spcBef>
                <a:spcPts val="0"/>
              </a:spcBef>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ubtitle">
    <p:spTree>
      <p:nvGrpSpPr>
        <p:cNvPr id="1" name="Shape 14"/>
        <p:cNvGrpSpPr/>
        <p:nvPr/>
      </p:nvGrpSpPr>
      <p:grpSpPr>
        <a:xfrm>
          <a:off x="0" y="0"/>
          <a:ext cx="0" cy="0"/>
          <a:chOff x="0" y="0"/>
          <a:chExt cx="0" cy="0"/>
        </a:xfrm>
      </p:grpSpPr>
      <p:sp>
        <p:nvSpPr>
          <p:cNvPr id="15" name="Shape 15"/>
          <p:cNvSpPr/>
          <p:nvPr/>
        </p:nvSpPr>
        <p:spPr>
          <a:xfrm>
            <a:off x="0" y="0"/>
            <a:ext cx="9144000" cy="5323800"/>
          </a:xfrm>
          <a:prstGeom prst="rect">
            <a:avLst/>
          </a:prstGeom>
          <a:solidFill>
            <a:srgbClr val="2185C5"/>
          </a:solidFill>
          <a:ln>
            <a:noFill/>
          </a:ln>
        </p:spPr>
        <p:txBody>
          <a:bodyPr wrap="square" lIns="91425" tIns="91425" rIns="91425" bIns="91425" anchor="ctr" anchorCtr="0">
            <a:noAutofit/>
          </a:bodyPr>
          <a:lstStyle/>
          <a:p>
            <a:pPr lvl="0">
              <a:spcBef>
                <a:spcPts val="0"/>
              </a:spcBef>
              <a:buNone/>
            </a:pPr>
            <a:endParaRPr/>
          </a:p>
        </p:txBody>
      </p:sp>
      <p:sp>
        <p:nvSpPr>
          <p:cNvPr id="16" name="Shape 16"/>
          <p:cNvSpPr txBox="1">
            <a:spLocks noGrp="1"/>
          </p:cNvSpPr>
          <p:nvPr>
            <p:ph type="ctrTitle"/>
          </p:nvPr>
        </p:nvSpPr>
        <p:spPr>
          <a:xfrm>
            <a:off x="685800" y="2111123"/>
            <a:ext cx="7772400" cy="1546500"/>
          </a:xfrm>
          <a:prstGeom prst="rect">
            <a:avLst/>
          </a:prstGeom>
        </p:spPr>
        <p:txBody>
          <a:bodyPr wrap="square" lIns="91425" tIns="91425" rIns="91425" bIns="91425" anchor="b" anchorCtr="0"/>
          <a:lstStyle>
            <a:lvl1pPr lvl="0" algn="ctr" rtl="0">
              <a:spcBef>
                <a:spcPts val="0"/>
              </a:spcBef>
              <a:buClr>
                <a:srgbClr val="FFFFFF"/>
              </a:buClr>
              <a:buSzPts val="4800"/>
              <a:buNone/>
              <a:defRPr sz="4800">
                <a:solidFill>
                  <a:srgbClr val="FFFFFF"/>
                </a:solidFill>
              </a:defRPr>
            </a:lvl1pPr>
            <a:lvl2pPr lvl="1" algn="ctr" rtl="0">
              <a:spcBef>
                <a:spcPts val="0"/>
              </a:spcBef>
              <a:buClr>
                <a:srgbClr val="FFFFFF"/>
              </a:buClr>
              <a:buSzPts val="4800"/>
              <a:buNone/>
              <a:defRPr sz="4800">
                <a:solidFill>
                  <a:srgbClr val="FFFFFF"/>
                </a:solidFill>
              </a:defRPr>
            </a:lvl2pPr>
            <a:lvl3pPr lvl="2" algn="ctr" rtl="0">
              <a:spcBef>
                <a:spcPts val="0"/>
              </a:spcBef>
              <a:buClr>
                <a:srgbClr val="FFFFFF"/>
              </a:buClr>
              <a:buSzPts val="4800"/>
              <a:buNone/>
              <a:defRPr sz="4800">
                <a:solidFill>
                  <a:srgbClr val="FFFFFF"/>
                </a:solidFill>
              </a:defRPr>
            </a:lvl3pPr>
            <a:lvl4pPr lvl="3" algn="ctr" rtl="0">
              <a:spcBef>
                <a:spcPts val="0"/>
              </a:spcBef>
              <a:buClr>
                <a:srgbClr val="FFFFFF"/>
              </a:buClr>
              <a:buSzPts val="4800"/>
              <a:buNone/>
              <a:defRPr sz="4800">
                <a:solidFill>
                  <a:srgbClr val="FFFFFF"/>
                </a:solidFill>
              </a:defRPr>
            </a:lvl4pPr>
            <a:lvl5pPr lvl="4" algn="ctr" rtl="0">
              <a:spcBef>
                <a:spcPts val="0"/>
              </a:spcBef>
              <a:buClr>
                <a:srgbClr val="FFFFFF"/>
              </a:buClr>
              <a:buSzPts val="4800"/>
              <a:buNone/>
              <a:defRPr sz="4800">
                <a:solidFill>
                  <a:srgbClr val="FFFFFF"/>
                </a:solidFill>
              </a:defRPr>
            </a:lvl5pPr>
            <a:lvl6pPr lvl="5" algn="ctr" rtl="0">
              <a:spcBef>
                <a:spcPts val="0"/>
              </a:spcBef>
              <a:buClr>
                <a:srgbClr val="FFFFFF"/>
              </a:buClr>
              <a:buSzPts val="4800"/>
              <a:buNone/>
              <a:defRPr sz="4800">
                <a:solidFill>
                  <a:srgbClr val="FFFFFF"/>
                </a:solidFill>
              </a:defRPr>
            </a:lvl6pPr>
            <a:lvl7pPr lvl="6" algn="ctr" rtl="0">
              <a:spcBef>
                <a:spcPts val="0"/>
              </a:spcBef>
              <a:buClr>
                <a:srgbClr val="FFFFFF"/>
              </a:buClr>
              <a:buSzPts val="4800"/>
              <a:buNone/>
              <a:defRPr sz="4800">
                <a:solidFill>
                  <a:srgbClr val="FFFFFF"/>
                </a:solidFill>
              </a:defRPr>
            </a:lvl7pPr>
            <a:lvl8pPr lvl="7" algn="ctr" rtl="0">
              <a:spcBef>
                <a:spcPts val="0"/>
              </a:spcBef>
              <a:buClr>
                <a:srgbClr val="FFFFFF"/>
              </a:buClr>
              <a:buSzPts val="4800"/>
              <a:buNone/>
              <a:defRPr sz="4800">
                <a:solidFill>
                  <a:srgbClr val="FFFFFF"/>
                </a:solidFill>
              </a:defRPr>
            </a:lvl8pPr>
            <a:lvl9pPr lvl="8" algn="ctr" rtl="0">
              <a:spcBef>
                <a:spcPts val="0"/>
              </a:spcBef>
              <a:buClr>
                <a:srgbClr val="FFFFFF"/>
              </a:buClr>
              <a:buSzPts val="4800"/>
              <a:buNone/>
              <a:defRPr sz="4800">
                <a:solidFill>
                  <a:srgbClr val="FFFFFF"/>
                </a:solidFill>
              </a:defRPr>
            </a:lvl9pPr>
          </a:lstStyle>
          <a:p>
            <a:endParaRPr/>
          </a:p>
        </p:txBody>
      </p:sp>
      <p:sp>
        <p:nvSpPr>
          <p:cNvPr id="17" name="Shape 17"/>
          <p:cNvSpPr txBox="1">
            <a:spLocks noGrp="1"/>
          </p:cNvSpPr>
          <p:nvPr>
            <p:ph type="subTitle" idx="1"/>
          </p:nvPr>
        </p:nvSpPr>
        <p:spPr>
          <a:xfrm>
            <a:off x="685800" y="3786738"/>
            <a:ext cx="7772400" cy="1046400"/>
          </a:xfrm>
          <a:prstGeom prst="rect">
            <a:avLst/>
          </a:prstGeom>
        </p:spPr>
        <p:txBody>
          <a:bodyPr wrap="square" lIns="91425" tIns="91425" rIns="91425" bIns="91425" anchor="t" anchorCtr="0"/>
          <a:lstStyle>
            <a:lvl1pPr lvl="0" algn="ctr" rtl="0">
              <a:spcBef>
                <a:spcPts val="0"/>
              </a:spcBef>
              <a:buClr>
                <a:srgbClr val="FFFFFF"/>
              </a:buClr>
              <a:buSzPts val="2400"/>
              <a:buNone/>
              <a:defRPr sz="2400" b="1">
                <a:solidFill>
                  <a:srgbClr val="FFFFFF"/>
                </a:solidFill>
              </a:defRPr>
            </a:lvl1pPr>
            <a:lvl2pPr lvl="1" algn="ctr" rtl="0">
              <a:spcBef>
                <a:spcPts val="0"/>
              </a:spcBef>
              <a:buClr>
                <a:srgbClr val="FFFFFF"/>
              </a:buClr>
              <a:buSzPts val="2400"/>
              <a:buNone/>
              <a:defRPr b="1">
                <a:solidFill>
                  <a:srgbClr val="FFFFFF"/>
                </a:solidFill>
              </a:defRPr>
            </a:lvl2pPr>
            <a:lvl3pPr lvl="2" algn="ctr" rtl="0">
              <a:spcBef>
                <a:spcPts val="0"/>
              </a:spcBef>
              <a:buClr>
                <a:srgbClr val="FFFFFF"/>
              </a:buClr>
              <a:buSzPts val="2400"/>
              <a:buNone/>
              <a:defRPr b="1">
                <a:solidFill>
                  <a:srgbClr val="FFFFFF"/>
                </a:solidFill>
              </a:defRPr>
            </a:lvl3pPr>
            <a:lvl4pPr lvl="3" algn="ctr" rtl="0">
              <a:spcBef>
                <a:spcPts val="0"/>
              </a:spcBef>
              <a:buClr>
                <a:srgbClr val="FFFFFF"/>
              </a:buClr>
              <a:buSzPts val="2400"/>
              <a:buNone/>
              <a:defRPr sz="2400" b="1">
                <a:solidFill>
                  <a:srgbClr val="FFFFFF"/>
                </a:solidFill>
              </a:defRPr>
            </a:lvl4pPr>
            <a:lvl5pPr lvl="4" algn="ctr" rtl="0">
              <a:spcBef>
                <a:spcPts val="0"/>
              </a:spcBef>
              <a:buClr>
                <a:srgbClr val="FFFFFF"/>
              </a:buClr>
              <a:buSzPts val="2400"/>
              <a:buNone/>
              <a:defRPr sz="2400" b="1">
                <a:solidFill>
                  <a:srgbClr val="FFFFFF"/>
                </a:solidFill>
              </a:defRPr>
            </a:lvl5pPr>
            <a:lvl6pPr lvl="5" algn="ctr" rtl="0">
              <a:spcBef>
                <a:spcPts val="0"/>
              </a:spcBef>
              <a:buClr>
                <a:srgbClr val="FFFFFF"/>
              </a:buClr>
              <a:buSzPts val="2400"/>
              <a:buNone/>
              <a:defRPr sz="2400" b="1">
                <a:solidFill>
                  <a:srgbClr val="FFFFFF"/>
                </a:solidFill>
              </a:defRPr>
            </a:lvl6pPr>
            <a:lvl7pPr lvl="6" algn="ctr" rtl="0">
              <a:spcBef>
                <a:spcPts val="0"/>
              </a:spcBef>
              <a:buClr>
                <a:srgbClr val="FFFFFF"/>
              </a:buClr>
              <a:buSzPts val="2400"/>
              <a:buNone/>
              <a:defRPr sz="2400" b="1">
                <a:solidFill>
                  <a:srgbClr val="FFFFFF"/>
                </a:solidFill>
              </a:defRPr>
            </a:lvl7pPr>
            <a:lvl8pPr lvl="7" algn="ctr" rtl="0">
              <a:spcBef>
                <a:spcPts val="0"/>
              </a:spcBef>
              <a:buClr>
                <a:srgbClr val="FFFFFF"/>
              </a:buClr>
              <a:buSzPts val="2400"/>
              <a:buNone/>
              <a:defRPr sz="2400" b="1">
                <a:solidFill>
                  <a:srgbClr val="FFFFFF"/>
                </a:solidFill>
              </a:defRPr>
            </a:lvl8pPr>
            <a:lvl9pPr lvl="8" algn="ctr" rtl="0">
              <a:spcBef>
                <a:spcPts val="0"/>
              </a:spcBef>
              <a:buClr>
                <a:srgbClr val="FFFFFF"/>
              </a:buClr>
              <a:buSzPts val="2400"/>
              <a:buNone/>
              <a:defRPr sz="2400" b="1">
                <a:solidFill>
                  <a:srgbClr val="FFFFFF"/>
                </a:solidFill>
              </a:defRPr>
            </a:lvl9pPr>
          </a:lstStyle>
          <a:p>
            <a:endParaRPr/>
          </a:p>
        </p:txBody>
      </p:sp>
      <p:sp>
        <p:nvSpPr>
          <p:cNvPr id="18" name="Shape 18"/>
          <p:cNvSpPr/>
          <p:nvPr/>
        </p:nvSpPr>
        <p:spPr>
          <a:xfrm>
            <a:off x="3047704" y="5323800"/>
            <a:ext cx="3047700" cy="102900"/>
          </a:xfrm>
          <a:prstGeom prst="rect">
            <a:avLst/>
          </a:prstGeom>
          <a:solidFill>
            <a:srgbClr val="FF9715"/>
          </a:solidFill>
          <a:ln>
            <a:noFill/>
          </a:ln>
        </p:spPr>
        <p:txBody>
          <a:bodyPr wrap="square" lIns="91425" tIns="91425" rIns="91425" bIns="91425" anchor="ctr" anchorCtr="0">
            <a:noAutofit/>
          </a:bodyPr>
          <a:lstStyle/>
          <a:p>
            <a:pPr lvl="0">
              <a:spcBef>
                <a:spcPts val="0"/>
              </a:spcBef>
              <a:buNone/>
            </a:pPr>
            <a:endParaRPr/>
          </a:p>
        </p:txBody>
      </p:sp>
      <p:sp>
        <p:nvSpPr>
          <p:cNvPr id="19" name="Shape 19"/>
          <p:cNvSpPr/>
          <p:nvPr/>
        </p:nvSpPr>
        <p:spPr>
          <a:xfrm>
            <a:off x="6096271" y="5323800"/>
            <a:ext cx="3047700" cy="102900"/>
          </a:xfrm>
          <a:prstGeom prst="rect">
            <a:avLst/>
          </a:prstGeom>
          <a:solidFill>
            <a:srgbClr val="F20253"/>
          </a:solidFill>
          <a:ln>
            <a:noFill/>
          </a:ln>
        </p:spPr>
        <p:txBody>
          <a:bodyPr wrap="square" lIns="91425" tIns="91425" rIns="91425" bIns="91425" anchor="ctr" anchorCtr="0">
            <a:noAutofit/>
          </a:bodyPr>
          <a:lstStyle/>
          <a:p>
            <a:pPr lvl="0">
              <a:spcBef>
                <a:spcPts val="0"/>
              </a:spcBef>
              <a:buNone/>
            </a:pPr>
            <a:endParaRPr/>
          </a:p>
        </p:txBody>
      </p:sp>
      <p:sp>
        <p:nvSpPr>
          <p:cNvPr id="20" name="Shape 20"/>
          <p:cNvSpPr/>
          <p:nvPr/>
        </p:nvSpPr>
        <p:spPr>
          <a:xfrm>
            <a:off x="1" y="5323800"/>
            <a:ext cx="3047700" cy="102900"/>
          </a:xfrm>
          <a:prstGeom prst="rect">
            <a:avLst/>
          </a:prstGeom>
          <a:solidFill>
            <a:srgbClr val="7ECEFD"/>
          </a:solidFill>
          <a:ln>
            <a:noFill/>
          </a:ln>
        </p:spPr>
        <p:txBody>
          <a:bodyPr wrap="square" lIns="91425" tIns="91425" rIns="91425" bIns="91425" anchor="ctr" anchorCtr="0">
            <a:noAutofit/>
          </a:bodyPr>
          <a:lstStyle/>
          <a:p>
            <a:pPr lvl="0">
              <a:spcBef>
                <a:spcPts val="0"/>
              </a:spcBef>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Quote">
    <p:spTree>
      <p:nvGrpSpPr>
        <p:cNvPr id="1" name="Shape 21"/>
        <p:cNvGrpSpPr/>
        <p:nvPr/>
      </p:nvGrpSpPr>
      <p:grpSpPr>
        <a:xfrm>
          <a:off x="0" y="0"/>
          <a:ext cx="0" cy="0"/>
          <a:chOff x="0" y="0"/>
          <a:chExt cx="0" cy="0"/>
        </a:xfrm>
      </p:grpSpPr>
      <p:sp>
        <p:nvSpPr>
          <p:cNvPr id="22" name="Shape 22"/>
          <p:cNvSpPr txBox="1">
            <a:spLocks noGrp="1"/>
          </p:cNvSpPr>
          <p:nvPr>
            <p:ph type="body" idx="1"/>
          </p:nvPr>
        </p:nvSpPr>
        <p:spPr>
          <a:xfrm>
            <a:off x="1710425" y="2882400"/>
            <a:ext cx="5723700" cy="1093200"/>
          </a:xfrm>
          <a:prstGeom prst="rect">
            <a:avLst/>
          </a:prstGeom>
        </p:spPr>
        <p:txBody>
          <a:bodyPr wrap="square" lIns="91425" tIns="91425" rIns="91425" bIns="91425" anchor="t" anchorCtr="0"/>
          <a:lstStyle>
            <a:lvl1pPr lvl="0" algn="ctr" rtl="0">
              <a:spcBef>
                <a:spcPts val="0"/>
              </a:spcBef>
              <a:buSzPts val="3000"/>
              <a:buChar char="▷"/>
              <a:defRPr i="1"/>
            </a:lvl1pPr>
            <a:lvl2pPr lvl="1" algn="ctr" rtl="0">
              <a:spcBef>
                <a:spcPts val="0"/>
              </a:spcBef>
              <a:buSzPts val="2400"/>
              <a:buChar char="○"/>
              <a:defRPr i="1"/>
            </a:lvl2pPr>
            <a:lvl3pPr lvl="2" algn="ctr" rtl="0">
              <a:spcBef>
                <a:spcPts val="0"/>
              </a:spcBef>
              <a:buSzPts val="2400"/>
              <a:buChar char="■"/>
              <a:defRPr i="1"/>
            </a:lvl3pPr>
            <a:lvl4pPr lvl="3" algn="ctr" rtl="0">
              <a:spcBef>
                <a:spcPts val="0"/>
              </a:spcBef>
              <a:buSzPts val="1800"/>
              <a:buChar char="●"/>
              <a:defRPr i="1"/>
            </a:lvl4pPr>
            <a:lvl5pPr lvl="4" algn="ctr" rtl="0">
              <a:spcBef>
                <a:spcPts val="0"/>
              </a:spcBef>
              <a:buSzPts val="1800"/>
              <a:buChar char="○"/>
              <a:defRPr i="1"/>
            </a:lvl5pPr>
            <a:lvl6pPr lvl="5" algn="ctr" rtl="0">
              <a:spcBef>
                <a:spcPts val="0"/>
              </a:spcBef>
              <a:buSzPts val="1800"/>
              <a:buChar char="■"/>
              <a:defRPr i="1"/>
            </a:lvl6pPr>
            <a:lvl7pPr lvl="6" algn="ctr" rtl="0">
              <a:spcBef>
                <a:spcPts val="0"/>
              </a:spcBef>
              <a:buSzPts val="1800"/>
              <a:buChar char="●"/>
              <a:defRPr i="1"/>
            </a:lvl7pPr>
            <a:lvl8pPr lvl="7" algn="ctr" rtl="0">
              <a:spcBef>
                <a:spcPts val="0"/>
              </a:spcBef>
              <a:buSzPts val="1800"/>
              <a:buChar char="○"/>
              <a:defRPr i="1"/>
            </a:lvl8pPr>
            <a:lvl9pPr lvl="8" algn="ctr">
              <a:spcBef>
                <a:spcPts val="0"/>
              </a:spcBef>
              <a:buSzPts val="1800"/>
              <a:buChar char="■"/>
              <a:defRPr i="1"/>
            </a:lvl9pPr>
          </a:lstStyle>
          <a:p>
            <a:endParaRPr/>
          </a:p>
        </p:txBody>
      </p:sp>
      <p:sp>
        <p:nvSpPr>
          <p:cNvPr id="23" name="Shape 23"/>
          <p:cNvSpPr txBox="1"/>
          <p:nvPr/>
        </p:nvSpPr>
        <p:spPr>
          <a:xfrm>
            <a:off x="3593400" y="1575225"/>
            <a:ext cx="1957200" cy="871500"/>
          </a:xfrm>
          <a:prstGeom prst="rect">
            <a:avLst/>
          </a:prstGeom>
          <a:noFill/>
          <a:ln>
            <a:noFill/>
          </a:ln>
        </p:spPr>
        <p:txBody>
          <a:bodyPr wrap="square" lIns="91425" tIns="91425" rIns="91425" bIns="91425" anchor="t" anchorCtr="0">
            <a:noAutofit/>
          </a:bodyPr>
          <a:lstStyle/>
          <a:p>
            <a:pPr lvl="0" algn="ctr">
              <a:spcBef>
                <a:spcPts val="0"/>
              </a:spcBef>
              <a:buNone/>
            </a:pPr>
            <a:r>
              <a:rPr lang="en" sz="9600" b="1">
                <a:solidFill>
                  <a:srgbClr val="97ABBC"/>
                </a:solidFill>
              </a:rPr>
              <a:t>“</a:t>
            </a:r>
          </a:p>
        </p:txBody>
      </p:sp>
      <p:sp>
        <p:nvSpPr>
          <p:cNvPr id="24" name="Shape 24"/>
          <p:cNvSpPr/>
          <p:nvPr/>
        </p:nvSpPr>
        <p:spPr>
          <a:xfrm>
            <a:off x="5723283" y="2132900"/>
            <a:ext cx="1710300" cy="102900"/>
          </a:xfrm>
          <a:prstGeom prst="rect">
            <a:avLst/>
          </a:prstGeom>
          <a:solidFill>
            <a:srgbClr val="FF9715"/>
          </a:solidFill>
          <a:ln>
            <a:noFill/>
          </a:ln>
        </p:spPr>
        <p:txBody>
          <a:bodyPr wrap="square" lIns="91425" tIns="91425" rIns="91425" bIns="91425" anchor="ctr" anchorCtr="0">
            <a:noAutofit/>
          </a:bodyPr>
          <a:lstStyle/>
          <a:p>
            <a:pPr lvl="0">
              <a:spcBef>
                <a:spcPts val="0"/>
              </a:spcBef>
              <a:buNone/>
            </a:pPr>
            <a:endParaRPr/>
          </a:p>
        </p:txBody>
      </p:sp>
      <p:sp>
        <p:nvSpPr>
          <p:cNvPr id="25" name="Shape 25"/>
          <p:cNvSpPr/>
          <p:nvPr/>
        </p:nvSpPr>
        <p:spPr>
          <a:xfrm>
            <a:off x="7434177" y="2132900"/>
            <a:ext cx="1710300" cy="102900"/>
          </a:xfrm>
          <a:prstGeom prst="rect">
            <a:avLst/>
          </a:prstGeom>
          <a:solidFill>
            <a:srgbClr val="F20253"/>
          </a:solidFill>
          <a:ln>
            <a:noFill/>
          </a:ln>
        </p:spPr>
        <p:txBody>
          <a:bodyPr wrap="square" lIns="91425" tIns="91425" rIns="91425" bIns="91425" anchor="ctr" anchorCtr="0">
            <a:noAutofit/>
          </a:bodyPr>
          <a:lstStyle/>
          <a:p>
            <a:pPr lvl="0">
              <a:spcBef>
                <a:spcPts val="0"/>
              </a:spcBef>
              <a:buNone/>
            </a:pPr>
            <a:endParaRPr/>
          </a:p>
        </p:txBody>
      </p:sp>
      <p:sp>
        <p:nvSpPr>
          <p:cNvPr id="26" name="Shape 26"/>
          <p:cNvSpPr/>
          <p:nvPr/>
        </p:nvSpPr>
        <p:spPr>
          <a:xfrm>
            <a:off x="0" y="2132900"/>
            <a:ext cx="1710300" cy="102900"/>
          </a:xfrm>
          <a:prstGeom prst="rect">
            <a:avLst/>
          </a:prstGeom>
          <a:solidFill>
            <a:srgbClr val="7ECEFD"/>
          </a:solidFill>
          <a:ln>
            <a:noFill/>
          </a:ln>
        </p:spPr>
        <p:txBody>
          <a:bodyPr wrap="square" lIns="91425" tIns="91425" rIns="91425" bIns="91425" anchor="ctr" anchorCtr="0">
            <a:noAutofit/>
          </a:bodyPr>
          <a:lstStyle/>
          <a:p>
            <a:pPr lvl="0">
              <a:spcBef>
                <a:spcPts val="0"/>
              </a:spcBef>
              <a:buNone/>
            </a:pPr>
            <a:endParaRPr/>
          </a:p>
        </p:txBody>
      </p:sp>
      <p:sp>
        <p:nvSpPr>
          <p:cNvPr id="27" name="Shape 27"/>
          <p:cNvSpPr/>
          <p:nvPr/>
        </p:nvSpPr>
        <p:spPr>
          <a:xfrm>
            <a:off x="1710425" y="2132900"/>
            <a:ext cx="1710300" cy="102900"/>
          </a:xfrm>
          <a:prstGeom prst="rect">
            <a:avLst/>
          </a:prstGeom>
          <a:solidFill>
            <a:srgbClr val="2185C5"/>
          </a:solidFill>
          <a:ln>
            <a:noFill/>
          </a:ln>
        </p:spPr>
        <p:txBody>
          <a:bodyPr wrap="square" lIns="91425" tIns="91425" rIns="91425" bIns="91425" anchor="ctr" anchorCtr="0">
            <a:noAutofit/>
          </a:bodyPr>
          <a:lstStyle/>
          <a:p>
            <a:pPr lvl="0">
              <a:spcBef>
                <a:spcPts val="0"/>
              </a:spcBef>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893700" y="274650"/>
            <a:ext cx="6462600" cy="1143000"/>
          </a:xfrm>
          <a:prstGeom prst="rect">
            <a:avLst/>
          </a:prstGeom>
        </p:spPr>
        <p:txBody>
          <a:bodyPr wrap="square" lIns="91425" tIns="91425" rIns="91425" bIns="91425" anchor="b" anchorCtr="0"/>
          <a:lstStyle>
            <a:lvl1pPr lvl="0">
              <a:spcBef>
                <a:spcPts val="0"/>
              </a:spcBef>
              <a:buSzPts val="3600"/>
              <a:buNone/>
              <a:defRPr/>
            </a:lvl1pPr>
            <a:lvl2pPr lvl="1">
              <a:spcBef>
                <a:spcPts val="0"/>
              </a:spcBef>
              <a:buSzPts val="3600"/>
              <a:buNone/>
              <a:defRPr/>
            </a:lvl2pPr>
            <a:lvl3pPr lvl="2">
              <a:spcBef>
                <a:spcPts val="0"/>
              </a:spcBef>
              <a:buSzPts val="3600"/>
              <a:buNone/>
              <a:defRPr/>
            </a:lvl3pPr>
            <a:lvl4pPr lvl="3">
              <a:spcBef>
                <a:spcPts val="0"/>
              </a:spcBef>
              <a:buSzPts val="3600"/>
              <a:buNone/>
              <a:defRPr/>
            </a:lvl4pPr>
            <a:lvl5pPr lvl="4">
              <a:spcBef>
                <a:spcPts val="0"/>
              </a:spcBef>
              <a:buSzPts val="3600"/>
              <a:buNone/>
              <a:defRPr/>
            </a:lvl5pPr>
            <a:lvl6pPr lvl="5">
              <a:spcBef>
                <a:spcPts val="0"/>
              </a:spcBef>
              <a:buSzPts val="3600"/>
              <a:buNone/>
              <a:defRPr/>
            </a:lvl6pPr>
            <a:lvl7pPr lvl="6">
              <a:spcBef>
                <a:spcPts val="0"/>
              </a:spcBef>
              <a:buSzPts val="3600"/>
              <a:buNone/>
              <a:defRPr/>
            </a:lvl7pPr>
            <a:lvl8pPr lvl="7">
              <a:spcBef>
                <a:spcPts val="0"/>
              </a:spcBef>
              <a:buSzPts val="3600"/>
              <a:buNone/>
              <a:defRPr/>
            </a:lvl8pPr>
            <a:lvl9pPr lvl="8">
              <a:spcBef>
                <a:spcPts val="0"/>
              </a:spcBef>
              <a:buSzPts val="3600"/>
              <a:buNone/>
              <a:defRPr/>
            </a:lvl9pPr>
          </a:lstStyle>
          <a:p>
            <a:endParaRPr/>
          </a:p>
        </p:txBody>
      </p:sp>
      <p:sp>
        <p:nvSpPr>
          <p:cNvPr id="37" name="Shape 37"/>
          <p:cNvSpPr txBox="1">
            <a:spLocks noGrp="1"/>
          </p:cNvSpPr>
          <p:nvPr>
            <p:ph type="body" idx="1"/>
          </p:nvPr>
        </p:nvSpPr>
        <p:spPr>
          <a:xfrm>
            <a:off x="893625" y="1600200"/>
            <a:ext cx="3136800" cy="4967700"/>
          </a:xfrm>
          <a:prstGeom prst="rect">
            <a:avLst/>
          </a:prstGeom>
        </p:spPr>
        <p:txBody>
          <a:bodyPr wrap="square" lIns="91425" tIns="91425" rIns="91425" bIns="91425" anchor="t" anchorCtr="0"/>
          <a:lstStyle>
            <a:lvl1pPr lvl="0">
              <a:spcBef>
                <a:spcPts val="0"/>
              </a:spcBef>
              <a:buSzPts val="1800"/>
              <a:buChar char="▷"/>
              <a:defRPr sz="1800"/>
            </a:lvl1pPr>
            <a:lvl2pPr lvl="1">
              <a:spcBef>
                <a:spcPts val="0"/>
              </a:spcBef>
              <a:buSzPts val="1800"/>
              <a:buChar char="○"/>
              <a:defRPr sz="1800"/>
            </a:lvl2pPr>
            <a:lvl3pPr lvl="2">
              <a:spcBef>
                <a:spcPts val="0"/>
              </a:spcBef>
              <a:buSzPts val="1800"/>
              <a:buChar char="■"/>
              <a:defRPr sz="1800"/>
            </a:lvl3pPr>
            <a:lvl4pPr lvl="3">
              <a:spcBef>
                <a:spcPts val="0"/>
              </a:spcBef>
              <a:buSzPts val="1800"/>
              <a:buChar char="●"/>
              <a:defRPr/>
            </a:lvl4pPr>
            <a:lvl5pPr lvl="4">
              <a:spcBef>
                <a:spcPts val="0"/>
              </a:spcBef>
              <a:buSzPts val="1800"/>
              <a:buChar char="○"/>
              <a:defRPr/>
            </a:lvl5pPr>
            <a:lvl6pPr lvl="5">
              <a:spcBef>
                <a:spcPts val="0"/>
              </a:spcBef>
              <a:buSzPts val="1800"/>
              <a:buChar char="■"/>
              <a:defRPr/>
            </a:lvl6pPr>
            <a:lvl7pPr lvl="6">
              <a:spcBef>
                <a:spcPts val="0"/>
              </a:spcBef>
              <a:buSzPts val="1800"/>
              <a:buChar char="●"/>
              <a:defRPr/>
            </a:lvl7pPr>
            <a:lvl8pPr lvl="7">
              <a:spcBef>
                <a:spcPts val="0"/>
              </a:spcBef>
              <a:buSzPts val="1800"/>
              <a:buChar char="○"/>
              <a:defRPr/>
            </a:lvl8pPr>
            <a:lvl9pPr lvl="8">
              <a:spcBef>
                <a:spcPts val="0"/>
              </a:spcBef>
              <a:buSzPts val="1800"/>
              <a:buChar char="■"/>
              <a:defRPr/>
            </a:lvl9pPr>
          </a:lstStyle>
          <a:p>
            <a:endParaRPr/>
          </a:p>
        </p:txBody>
      </p:sp>
      <p:sp>
        <p:nvSpPr>
          <p:cNvPr id="38" name="Shape 38"/>
          <p:cNvSpPr txBox="1">
            <a:spLocks noGrp="1"/>
          </p:cNvSpPr>
          <p:nvPr>
            <p:ph type="body" idx="2"/>
          </p:nvPr>
        </p:nvSpPr>
        <p:spPr>
          <a:xfrm>
            <a:off x="4219456" y="1600200"/>
            <a:ext cx="3136800" cy="4967700"/>
          </a:xfrm>
          <a:prstGeom prst="rect">
            <a:avLst/>
          </a:prstGeom>
        </p:spPr>
        <p:txBody>
          <a:bodyPr wrap="square" lIns="91425" tIns="91425" rIns="91425" bIns="91425" anchor="t" anchorCtr="0"/>
          <a:lstStyle>
            <a:lvl1pPr lvl="0">
              <a:spcBef>
                <a:spcPts val="0"/>
              </a:spcBef>
              <a:buSzPts val="1800"/>
              <a:buChar char="▷"/>
              <a:defRPr sz="1800"/>
            </a:lvl1pPr>
            <a:lvl2pPr lvl="1">
              <a:spcBef>
                <a:spcPts val="0"/>
              </a:spcBef>
              <a:buSzPts val="1800"/>
              <a:buChar char="○"/>
              <a:defRPr sz="1800"/>
            </a:lvl2pPr>
            <a:lvl3pPr lvl="2">
              <a:spcBef>
                <a:spcPts val="0"/>
              </a:spcBef>
              <a:buSzPts val="1800"/>
              <a:buChar char="■"/>
              <a:defRPr sz="1800"/>
            </a:lvl3pPr>
            <a:lvl4pPr lvl="3">
              <a:spcBef>
                <a:spcPts val="0"/>
              </a:spcBef>
              <a:buSzPts val="1800"/>
              <a:buChar char="●"/>
              <a:defRPr/>
            </a:lvl4pPr>
            <a:lvl5pPr lvl="4">
              <a:spcBef>
                <a:spcPts val="0"/>
              </a:spcBef>
              <a:buSzPts val="1800"/>
              <a:buChar char="○"/>
              <a:defRPr/>
            </a:lvl5pPr>
            <a:lvl6pPr lvl="5">
              <a:spcBef>
                <a:spcPts val="0"/>
              </a:spcBef>
              <a:buSzPts val="1800"/>
              <a:buChar char="■"/>
              <a:defRPr/>
            </a:lvl6pPr>
            <a:lvl7pPr lvl="6">
              <a:spcBef>
                <a:spcPts val="0"/>
              </a:spcBef>
              <a:buSzPts val="1800"/>
              <a:buChar char="●"/>
              <a:defRPr/>
            </a:lvl7pPr>
            <a:lvl8pPr lvl="7">
              <a:spcBef>
                <a:spcPts val="0"/>
              </a:spcBef>
              <a:buSzPts val="1800"/>
              <a:buChar char="○"/>
              <a:defRPr/>
            </a:lvl8pPr>
            <a:lvl9pPr lvl="8">
              <a:spcBef>
                <a:spcPts val="0"/>
              </a:spcBef>
              <a:buSzPts val="1800"/>
              <a:buChar char="■"/>
              <a:defRPr/>
            </a:lvl9pPr>
          </a:lstStyle>
          <a:p>
            <a:endParaRPr/>
          </a:p>
        </p:txBody>
      </p:sp>
      <p:sp>
        <p:nvSpPr>
          <p:cNvPr id="39" name="Shape 39"/>
          <p:cNvSpPr/>
          <p:nvPr/>
        </p:nvSpPr>
        <p:spPr>
          <a:xfrm>
            <a:off x="7356366" y="6755100"/>
            <a:ext cx="893700" cy="102900"/>
          </a:xfrm>
          <a:prstGeom prst="rect">
            <a:avLst/>
          </a:prstGeom>
          <a:solidFill>
            <a:srgbClr val="FF9715"/>
          </a:solidFill>
          <a:ln>
            <a:noFill/>
          </a:ln>
        </p:spPr>
        <p:txBody>
          <a:bodyPr wrap="square" lIns="91425" tIns="91425" rIns="91425" bIns="91425" anchor="ctr" anchorCtr="0">
            <a:noAutofit/>
          </a:bodyPr>
          <a:lstStyle/>
          <a:p>
            <a:pPr lvl="0">
              <a:spcBef>
                <a:spcPts val="0"/>
              </a:spcBef>
              <a:buNone/>
            </a:pPr>
            <a:endParaRPr/>
          </a:p>
        </p:txBody>
      </p:sp>
      <p:sp>
        <p:nvSpPr>
          <p:cNvPr id="40" name="Shape 40"/>
          <p:cNvSpPr/>
          <p:nvPr/>
        </p:nvSpPr>
        <p:spPr>
          <a:xfrm>
            <a:off x="8250312" y="6755100"/>
            <a:ext cx="893700" cy="102900"/>
          </a:xfrm>
          <a:prstGeom prst="rect">
            <a:avLst/>
          </a:prstGeom>
          <a:solidFill>
            <a:srgbClr val="F20253"/>
          </a:solidFill>
          <a:ln>
            <a:noFill/>
          </a:ln>
        </p:spPr>
        <p:txBody>
          <a:bodyPr wrap="square" lIns="91425" tIns="91425" rIns="91425" bIns="91425" anchor="ctr" anchorCtr="0">
            <a:noAutofit/>
          </a:bodyPr>
          <a:lstStyle/>
          <a:p>
            <a:pPr lvl="0">
              <a:spcBef>
                <a:spcPts val="0"/>
              </a:spcBef>
              <a:buNone/>
            </a:pPr>
            <a:endParaRPr/>
          </a:p>
        </p:txBody>
      </p:sp>
      <p:sp>
        <p:nvSpPr>
          <p:cNvPr id="41" name="Shape 41"/>
          <p:cNvSpPr/>
          <p:nvPr/>
        </p:nvSpPr>
        <p:spPr>
          <a:xfrm>
            <a:off x="0" y="6755100"/>
            <a:ext cx="893700" cy="102900"/>
          </a:xfrm>
          <a:prstGeom prst="rect">
            <a:avLst/>
          </a:prstGeom>
          <a:solidFill>
            <a:srgbClr val="7ECEFD"/>
          </a:solidFill>
          <a:ln>
            <a:noFill/>
          </a:ln>
        </p:spPr>
        <p:txBody>
          <a:bodyPr wrap="square" lIns="91425" tIns="91425" rIns="91425" bIns="91425" anchor="ctr" anchorCtr="0">
            <a:noAutofit/>
          </a:bodyPr>
          <a:lstStyle/>
          <a:p>
            <a:pPr lvl="0">
              <a:spcBef>
                <a:spcPts val="0"/>
              </a:spcBef>
              <a:buNone/>
            </a:pPr>
            <a:endParaRPr/>
          </a:p>
        </p:txBody>
      </p:sp>
      <p:sp>
        <p:nvSpPr>
          <p:cNvPr id="42" name="Shape 42"/>
          <p:cNvSpPr/>
          <p:nvPr/>
        </p:nvSpPr>
        <p:spPr>
          <a:xfrm>
            <a:off x="893710" y="6755100"/>
            <a:ext cx="6462600" cy="102900"/>
          </a:xfrm>
          <a:prstGeom prst="rect">
            <a:avLst/>
          </a:prstGeom>
          <a:solidFill>
            <a:srgbClr val="2185C5"/>
          </a:solidFill>
          <a:ln>
            <a:noFill/>
          </a:ln>
        </p:spPr>
        <p:txBody>
          <a:bodyPr wrap="square" lIns="91425" tIns="91425" rIns="91425" bIns="91425" anchor="ctr" anchorCtr="0">
            <a:noAutofit/>
          </a:bodyPr>
          <a:lstStyle/>
          <a:p>
            <a:pPr lvl="0">
              <a:spcBef>
                <a:spcPts val="0"/>
              </a:spcBef>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4"/>
        <p:cNvGrpSpPr/>
        <p:nvPr/>
      </p:nvGrpSpPr>
      <p:grpSpPr>
        <a:xfrm>
          <a:off x="0" y="0"/>
          <a:ext cx="0" cy="0"/>
          <a:chOff x="0" y="0"/>
          <a:chExt cx="0" cy="0"/>
        </a:xfrm>
      </p:grpSpPr>
      <p:sp>
        <p:nvSpPr>
          <p:cNvPr id="65" name="Shape 65"/>
          <p:cNvSpPr/>
          <p:nvPr/>
        </p:nvSpPr>
        <p:spPr>
          <a:xfrm>
            <a:off x="7356366" y="6755100"/>
            <a:ext cx="893700" cy="102900"/>
          </a:xfrm>
          <a:prstGeom prst="rect">
            <a:avLst/>
          </a:prstGeom>
          <a:solidFill>
            <a:srgbClr val="FF9715"/>
          </a:solidFill>
          <a:ln>
            <a:noFill/>
          </a:ln>
        </p:spPr>
        <p:txBody>
          <a:bodyPr wrap="square" lIns="91425" tIns="91425" rIns="91425" bIns="91425" anchor="ctr" anchorCtr="0">
            <a:noAutofit/>
          </a:bodyPr>
          <a:lstStyle/>
          <a:p>
            <a:pPr lvl="0">
              <a:spcBef>
                <a:spcPts val="0"/>
              </a:spcBef>
              <a:buNone/>
            </a:pPr>
            <a:endParaRPr/>
          </a:p>
        </p:txBody>
      </p:sp>
      <p:sp>
        <p:nvSpPr>
          <p:cNvPr id="66" name="Shape 66"/>
          <p:cNvSpPr/>
          <p:nvPr/>
        </p:nvSpPr>
        <p:spPr>
          <a:xfrm>
            <a:off x="8250312" y="6755100"/>
            <a:ext cx="893700" cy="102900"/>
          </a:xfrm>
          <a:prstGeom prst="rect">
            <a:avLst/>
          </a:prstGeom>
          <a:solidFill>
            <a:srgbClr val="F20253"/>
          </a:solidFill>
          <a:ln>
            <a:noFill/>
          </a:ln>
        </p:spPr>
        <p:txBody>
          <a:bodyPr wrap="square" lIns="91425" tIns="91425" rIns="91425" bIns="91425" anchor="ctr" anchorCtr="0">
            <a:noAutofit/>
          </a:bodyPr>
          <a:lstStyle/>
          <a:p>
            <a:pPr lvl="0">
              <a:spcBef>
                <a:spcPts val="0"/>
              </a:spcBef>
              <a:buNone/>
            </a:pPr>
            <a:endParaRPr/>
          </a:p>
        </p:txBody>
      </p:sp>
      <p:sp>
        <p:nvSpPr>
          <p:cNvPr id="67" name="Shape 67"/>
          <p:cNvSpPr/>
          <p:nvPr/>
        </p:nvSpPr>
        <p:spPr>
          <a:xfrm>
            <a:off x="0" y="6755100"/>
            <a:ext cx="893700" cy="102900"/>
          </a:xfrm>
          <a:prstGeom prst="rect">
            <a:avLst/>
          </a:prstGeom>
          <a:solidFill>
            <a:srgbClr val="7ECEFD"/>
          </a:solidFill>
          <a:ln>
            <a:noFill/>
          </a:ln>
        </p:spPr>
        <p:txBody>
          <a:bodyPr wrap="square" lIns="91425" tIns="91425" rIns="91425" bIns="91425" anchor="ctr" anchorCtr="0">
            <a:noAutofit/>
          </a:bodyPr>
          <a:lstStyle/>
          <a:p>
            <a:pPr lvl="0">
              <a:spcBef>
                <a:spcPts val="0"/>
              </a:spcBef>
              <a:buNone/>
            </a:pPr>
            <a:endParaRPr/>
          </a:p>
        </p:txBody>
      </p:sp>
      <p:sp>
        <p:nvSpPr>
          <p:cNvPr id="68" name="Shape 68"/>
          <p:cNvSpPr/>
          <p:nvPr/>
        </p:nvSpPr>
        <p:spPr>
          <a:xfrm>
            <a:off x="893710" y="6755100"/>
            <a:ext cx="6462600" cy="102900"/>
          </a:xfrm>
          <a:prstGeom prst="rect">
            <a:avLst/>
          </a:prstGeom>
          <a:solidFill>
            <a:srgbClr val="2185C5"/>
          </a:solidFill>
          <a:ln>
            <a:noFill/>
          </a:ln>
        </p:spPr>
        <p:txBody>
          <a:bodyPr wrap="square" lIns="91425" tIns="91425" rIns="91425" bIns="91425" anchor="ctr" anchorCtr="0">
            <a:noAutofit/>
          </a:bodyPr>
          <a:lstStyle/>
          <a:p>
            <a:pPr lvl="0">
              <a:spcBef>
                <a:spcPts val="0"/>
              </a:spcBef>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Blank color background">
    <p:bg>
      <p:bgPr>
        <a:solidFill>
          <a:srgbClr val="2185C5"/>
        </a:solidFill>
        <a:effectLst/>
      </p:bgPr>
    </p:bg>
    <p:spTree>
      <p:nvGrpSpPr>
        <p:cNvPr id="1" name="Shape 69"/>
        <p:cNvGrpSpPr/>
        <p:nvPr/>
      </p:nvGrpSpPr>
      <p:grpSpPr>
        <a:xfrm>
          <a:off x="0" y="0"/>
          <a:ext cx="0" cy="0"/>
          <a:chOff x="0" y="0"/>
          <a:chExt cx="0" cy="0"/>
        </a:xfrm>
      </p:grpSpPr>
      <p:sp>
        <p:nvSpPr>
          <p:cNvPr id="70" name="Shape 70"/>
          <p:cNvSpPr/>
          <p:nvPr/>
        </p:nvSpPr>
        <p:spPr>
          <a:xfrm>
            <a:off x="7356366" y="6755100"/>
            <a:ext cx="893700" cy="102900"/>
          </a:xfrm>
          <a:prstGeom prst="rect">
            <a:avLst/>
          </a:prstGeom>
          <a:solidFill>
            <a:srgbClr val="FF9715"/>
          </a:solidFill>
          <a:ln>
            <a:noFill/>
          </a:ln>
        </p:spPr>
        <p:txBody>
          <a:bodyPr wrap="square" lIns="91425" tIns="91425" rIns="91425" bIns="91425" anchor="ctr" anchorCtr="0">
            <a:noAutofit/>
          </a:bodyPr>
          <a:lstStyle/>
          <a:p>
            <a:pPr lvl="0">
              <a:spcBef>
                <a:spcPts val="0"/>
              </a:spcBef>
              <a:buNone/>
            </a:pPr>
            <a:endParaRPr/>
          </a:p>
        </p:txBody>
      </p:sp>
      <p:sp>
        <p:nvSpPr>
          <p:cNvPr id="71" name="Shape 71"/>
          <p:cNvSpPr/>
          <p:nvPr/>
        </p:nvSpPr>
        <p:spPr>
          <a:xfrm>
            <a:off x="8250312" y="6755100"/>
            <a:ext cx="893700" cy="102900"/>
          </a:xfrm>
          <a:prstGeom prst="rect">
            <a:avLst/>
          </a:prstGeom>
          <a:solidFill>
            <a:srgbClr val="F20253"/>
          </a:solidFill>
          <a:ln>
            <a:noFill/>
          </a:ln>
        </p:spPr>
        <p:txBody>
          <a:bodyPr wrap="square" lIns="91425" tIns="91425" rIns="91425" bIns="91425" anchor="ctr" anchorCtr="0">
            <a:noAutofit/>
          </a:bodyPr>
          <a:lstStyle/>
          <a:p>
            <a:pPr lvl="0">
              <a:spcBef>
                <a:spcPts val="0"/>
              </a:spcBef>
              <a:buNone/>
            </a:pPr>
            <a:endParaRPr/>
          </a:p>
        </p:txBody>
      </p:sp>
      <p:sp>
        <p:nvSpPr>
          <p:cNvPr id="72" name="Shape 72"/>
          <p:cNvSpPr/>
          <p:nvPr/>
        </p:nvSpPr>
        <p:spPr>
          <a:xfrm>
            <a:off x="0" y="6755100"/>
            <a:ext cx="893700" cy="102900"/>
          </a:xfrm>
          <a:prstGeom prst="rect">
            <a:avLst/>
          </a:prstGeom>
          <a:solidFill>
            <a:srgbClr val="FFFFFF"/>
          </a:solidFill>
          <a:ln>
            <a:noFill/>
          </a:ln>
        </p:spPr>
        <p:txBody>
          <a:bodyPr wrap="square" lIns="91425" tIns="91425" rIns="91425" bIns="91425" anchor="ctr" anchorCtr="0">
            <a:noAutofit/>
          </a:bodyPr>
          <a:lstStyle/>
          <a:p>
            <a:pPr lvl="0">
              <a:spcBef>
                <a:spcPts val="0"/>
              </a:spcBef>
              <a:buNone/>
            </a:pPr>
            <a:endParaRPr/>
          </a:p>
        </p:txBody>
      </p:sp>
      <p:sp>
        <p:nvSpPr>
          <p:cNvPr id="73" name="Shape 73"/>
          <p:cNvSpPr/>
          <p:nvPr/>
        </p:nvSpPr>
        <p:spPr>
          <a:xfrm>
            <a:off x="893710" y="6755100"/>
            <a:ext cx="6462600" cy="102900"/>
          </a:xfrm>
          <a:prstGeom prst="rect">
            <a:avLst/>
          </a:prstGeom>
          <a:solidFill>
            <a:srgbClr val="7ECEFD"/>
          </a:solidFill>
          <a:ln>
            <a:noFill/>
          </a:ln>
        </p:spPr>
        <p:txBody>
          <a:bodyPr wrap="square" lIns="91425" tIns="91425" rIns="91425" bIns="91425" anchor="ctr" anchorCtr="0">
            <a:noAutofit/>
          </a:bodyPr>
          <a:lstStyle/>
          <a:p>
            <a:pPr lvl="0">
              <a:spcBef>
                <a:spcPts val="0"/>
              </a:spcBef>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893700" y="274650"/>
            <a:ext cx="6462600" cy="1143000"/>
          </a:xfrm>
          <a:prstGeom prst="rect">
            <a:avLst/>
          </a:prstGeom>
          <a:noFill/>
          <a:ln>
            <a:noFill/>
          </a:ln>
        </p:spPr>
        <p:txBody>
          <a:bodyPr wrap="square" lIns="91425" tIns="91425" rIns="91425" bIns="91425" anchor="b" anchorCtr="0"/>
          <a:lstStyle>
            <a:lvl1pPr lvl="0">
              <a:spcBef>
                <a:spcPts val="0"/>
              </a:spcBef>
              <a:buClr>
                <a:srgbClr val="97ABBC"/>
              </a:buClr>
              <a:buSzPts val="3600"/>
              <a:buFont typeface="Raleway"/>
              <a:buNone/>
              <a:defRPr sz="3600">
                <a:solidFill>
                  <a:srgbClr val="97ABBC"/>
                </a:solidFill>
                <a:latin typeface="Raleway"/>
                <a:ea typeface="Raleway"/>
                <a:cs typeface="Raleway"/>
                <a:sym typeface="Raleway"/>
              </a:defRPr>
            </a:lvl1pPr>
            <a:lvl2pPr lvl="1">
              <a:spcBef>
                <a:spcPts val="0"/>
              </a:spcBef>
              <a:buClr>
                <a:srgbClr val="97ABBC"/>
              </a:buClr>
              <a:buSzPts val="3600"/>
              <a:buFont typeface="Raleway"/>
              <a:buNone/>
              <a:defRPr sz="3600">
                <a:solidFill>
                  <a:srgbClr val="97ABBC"/>
                </a:solidFill>
                <a:latin typeface="Raleway"/>
                <a:ea typeface="Raleway"/>
                <a:cs typeface="Raleway"/>
                <a:sym typeface="Raleway"/>
              </a:defRPr>
            </a:lvl2pPr>
            <a:lvl3pPr lvl="2">
              <a:spcBef>
                <a:spcPts val="0"/>
              </a:spcBef>
              <a:buClr>
                <a:srgbClr val="97ABBC"/>
              </a:buClr>
              <a:buSzPts val="3600"/>
              <a:buFont typeface="Raleway"/>
              <a:buNone/>
              <a:defRPr sz="3600">
                <a:solidFill>
                  <a:srgbClr val="97ABBC"/>
                </a:solidFill>
                <a:latin typeface="Raleway"/>
                <a:ea typeface="Raleway"/>
                <a:cs typeface="Raleway"/>
                <a:sym typeface="Raleway"/>
              </a:defRPr>
            </a:lvl3pPr>
            <a:lvl4pPr lvl="3">
              <a:spcBef>
                <a:spcPts val="0"/>
              </a:spcBef>
              <a:buClr>
                <a:srgbClr val="97ABBC"/>
              </a:buClr>
              <a:buSzPts val="3600"/>
              <a:buFont typeface="Raleway"/>
              <a:buNone/>
              <a:defRPr sz="3600">
                <a:solidFill>
                  <a:srgbClr val="97ABBC"/>
                </a:solidFill>
                <a:latin typeface="Raleway"/>
                <a:ea typeface="Raleway"/>
                <a:cs typeface="Raleway"/>
                <a:sym typeface="Raleway"/>
              </a:defRPr>
            </a:lvl4pPr>
            <a:lvl5pPr lvl="4">
              <a:spcBef>
                <a:spcPts val="0"/>
              </a:spcBef>
              <a:buClr>
                <a:srgbClr val="97ABBC"/>
              </a:buClr>
              <a:buSzPts val="3600"/>
              <a:buFont typeface="Raleway"/>
              <a:buNone/>
              <a:defRPr sz="3600">
                <a:solidFill>
                  <a:srgbClr val="97ABBC"/>
                </a:solidFill>
                <a:latin typeface="Raleway"/>
                <a:ea typeface="Raleway"/>
                <a:cs typeface="Raleway"/>
                <a:sym typeface="Raleway"/>
              </a:defRPr>
            </a:lvl5pPr>
            <a:lvl6pPr lvl="5">
              <a:spcBef>
                <a:spcPts val="0"/>
              </a:spcBef>
              <a:buClr>
                <a:srgbClr val="97ABBC"/>
              </a:buClr>
              <a:buSzPts val="3600"/>
              <a:buFont typeface="Raleway"/>
              <a:buNone/>
              <a:defRPr sz="3600">
                <a:solidFill>
                  <a:srgbClr val="97ABBC"/>
                </a:solidFill>
                <a:latin typeface="Raleway"/>
                <a:ea typeface="Raleway"/>
                <a:cs typeface="Raleway"/>
                <a:sym typeface="Raleway"/>
              </a:defRPr>
            </a:lvl6pPr>
            <a:lvl7pPr lvl="6">
              <a:spcBef>
                <a:spcPts val="0"/>
              </a:spcBef>
              <a:buClr>
                <a:srgbClr val="97ABBC"/>
              </a:buClr>
              <a:buSzPts val="3600"/>
              <a:buFont typeface="Raleway"/>
              <a:buNone/>
              <a:defRPr sz="3600">
                <a:solidFill>
                  <a:srgbClr val="97ABBC"/>
                </a:solidFill>
                <a:latin typeface="Raleway"/>
                <a:ea typeface="Raleway"/>
                <a:cs typeface="Raleway"/>
                <a:sym typeface="Raleway"/>
              </a:defRPr>
            </a:lvl7pPr>
            <a:lvl8pPr lvl="7">
              <a:spcBef>
                <a:spcPts val="0"/>
              </a:spcBef>
              <a:buClr>
                <a:srgbClr val="97ABBC"/>
              </a:buClr>
              <a:buSzPts val="3600"/>
              <a:buFont typeface="Raleway"/>
              <a:buNone/>
              <a:defRPr sz="3600">
                <a:solidFill>
                  <a:srgbClr val="97ABBC"/>
                </a:solidFill>
                <a:latin typeface="Raleway"/>
                <a:ea typeface="Raleway"/>
                <a:cs typeface="Raleway"/>
                <a:sym typeface="Raleway"/>
              </a:defRPr>
            </a:lvl8pPr>
            <a:lvl9pPr lvl="8">
              <a:spcBef>
                <a:spcPts val="0"/>
              </a:spcBef>
              <a:buClr>
                <a:srgbClr val="97ABBC"/>
              </a:buClr>
              <a:buSzPts val="3600"/>
              <a:buFont typeface="Raleway"/>
              <a:buNone/>
              <a:defRPr sz="3600">
                <a:solidFill>
                  <a:srgbClr val="97ABBC"/>
                </a:solidFill>
                <a:latin typeface="Raleway"/>
                <a:ea typeface="Raleway"/>
                <a:cs typeface="Raleway"/>
                <a:sym typeface="Raleway"/>
              </a:defRPr>
            </a:lvl9pPr>
          </a:lstStyle>
          <a:p>
            <a:endParaRPr/>
          </a:p>
        </p:txBody>
      </p:sp>
      <p:sp>
        <p:nvSpPr>
          <p:cNvPr id="7" name="Shape 7"/>
          <p:cNvSpPr txBox="1">
            <a:spLocks noGrp="1"/>
          </p:cNvSpPr>
          <p:nvPr>
            <p:ph type="body" idx="1"/>
          </p:nvPr>
        </p:nvSpPr>
        <p:spPr>
          <a:xfrm>
            <a:off x="893700" y="1831450"/>
            <a:ext cx="6462600" cy="4736400"/>
          </a:xfrm>
          <a:prstGeom prst="rect">
            <a:avLst/>
          </a:prstGeom>
          <a:noFill/>
          <a:ln>
            <a:noFill/>
          </a:ln>
        </p:spPr>
        <p:txBody>
          <a:bodyPr wrap="square" lIns="91425" tIns="91425" rIns="91425" bIns="91425" anchor="t" anchorCtr="0"/>
          <a:lstStyle>
            <a:lvl1pPr lvl="0">
              <a:spcBef>
                <a:spcPts val="600"/>
              </a:spcBef>
              <a:buClr>
                <a:srgbClr val="677480"/>
              </a:buClr>
              <a:buSzPts val="3000"/>
              <a:buFont typeface="Lato"/>
              <a:buChar char="▷"/>
              <a:defRPr sz="3000">
                <a:solidFill>
                  <a:srgbClr val="677480"/>
                </a:solidFill>
                <a:latin typeface="Lato"/>
                <a:ea typeface="Lato"/>
                <a:cs typeface="Lato"/>
                <a:sym typeface="Lato"/>
              </a:defRPr>
            </a:lvl1pPr>
            <a:lvl2pPr lvl="1">
              <a:spcBef>
                <a:spcPts val="480"/>
              </a:spcBef>
              <a:buClr>
                <a:srgbClr val="677480"/>
              </a:buClr>
              <a:buSzPts val="2400"/>
              <a:buFont typeface="Lato"/>
              <a:buChar char="○"/>
              <a:defRPr sz="2400">
                <a:solidFill>
                  <a:srgbClr val="677480"/>
                </a:solidFill>
                <a:latin typeface="Lato"/>
                <a:ea typeface="Lato"/>
                <a:cs typeface="Lato"/>
                <a:sym typeface="Lato"/>
              </a:defRPr>
            </a:lvl2pPr>
            <a:lvl3pPr lvl="2">
              <a:spcBef>
                <a:spcPts val="480"/>
              </a:spcBef>
              <a:buClr>
                <a:srgbClr val="677480"/>
              </a:buClr>
              <a:buSzPts val="2400"/>
              <a:buFont typeface="Lato"/>
              <a:buChar char="■"/>
              <a:defRPr sz="2400">
                <a:solidFill>
                  <a:srgbClr val="677480"/>
                </a:solidFill>
                <a:latin typeface="Lato"/>
                <a:ea typeface="Lato"/>
                <a:cs typeface="Lato"/>
                <a:sym typeface="Lato"/>
              </a:defRPr>
            </a:lvl3pPr>
            <a:lvl4pPr lvl="3">
              <a:spcBef>
                <a:spcPts val="360"/>
              </a:spcBef>
              <a:buClr>
                <a:srgbClr val="677480"/>
              </a:buClr>
              <a:buSzPts val="1800"/>
              <a:buFont typeface="Lato"/>
              <a:buChar char="●"/>
              <a:defRPr sz="1800">
                <a:solidFill>
                  <a:srgbClr val="677480"/>
                </a:solidFill>
                <a:latin typeface="Lato"/>
                <a:ea typeface="Lato"/>
                <a:cs typeface="Lato"/>
                <a:sym typeface="Lato"/>
              </a:defRPr>
            </a:lvl4pPr>
            <a:lvl5pPr lvl="4">
              <a:spcBef>
                <a:spcPts val="360"/>
              </a:spcBef>
              <a:buClr>
                <a:srgbClr val="677480"/>
              </a:buClr>
              <a:buSzPts val="1800"/>
              <a:buFont typeface="Lato"/>
              <a:buChar char="○"/>
              <a:defRPr sz="1800">
                <a:solidFill>
                  <a:srgbClr val="677480"/>
                </a:solidFill>
                <a:latin typeface="Lato"/>
                <a:ea typeface="Lato"/>
                <a:cs typeface="Lato"/>
                <a:sym typeface="Lato"/>
              </a:defRPr>
            </a:lvl5pPr>
            <a:lvl6pPr lvl="5">
              <a:spcBef>
                <a:spcPts val="360"/>
              </a:spcBef>
              <a:buClr>
                <a:srgbClr val="677480"/>
              </a:buClr>
              <a:buSzPts val="1800"/>
              <a:buFont typeface="Lato"/>
              <a:buChar char="■"/>
              <a:defRPr sz="1800">
                <a:solidFill>
                  <a:srgbClr val="677480"/>
                </a:solidFill>
                <a:latin typeface="Lato"/>
                <a:ea typeface="Lato"/>
                <a:cs typeface="Lato"/>
                <a:sym typeface="Lato"/>
              </a:defRPr>
            </a:lvl6pPr>
            <a:lvl7pPr lvl="6">
              <a:spcBef>
                <a:spcPts val="360"/>
              </a:spcBef>
              <a:buClr>
                <a:srgbClr val="677480"/>
              </a:buClr>
              <a:buSzPts val="1800"/>
              <a:buFont typeface="Lato"/>
              <a:buChar char="●"/>
              <a:defRPr sz="1800">
                <a:solidFill>
                  <a:srgbClr val="677480"/>
                </a:solidFill>
                <a:latin typeface="Lato"/>
                <a:ea typeface="Lato"/>
                <a:cs typeface="Lato"/>
                <a:sym typeface="Lato"/>
              </a:defRPr>
            </a:lvl7pPr>
            <a:lvl8pPr lvl="7">
              <a:spcBef>
                <a:spcPts val="360"/>
              </a:spcBef>
              <a:buClr>
                <a:srgbClr val="677480"/>
              </a:buClr>
              <a:buSzPts val="1800"/>
              <a:buFont typeface="Lato"/>
              <a:buChar char="○"/>
              <a:defRPr sz="1800">
                <a:solidFill>
                  <a:srgbClr val="677480"/>
                </a:solidFill>
                <a:latin typeface="Lato"/>
                <a:ea typeface="Lato"/>
                <a:cs typeface="Lato"/>
                <a:sym typeface="Lato"/>
              </a:defRPr>
            </a:lvl8pPr>
            <a:lvl9pPr lvl="8">
              <a:spcBef>
                <a:spcPts val="360"/>
              </a:spcBef>
              <a:buClr>
                <a:srgbClr val="677480"/>
              </a:buClr>
              <a:buSzPts val="1800"/>
              <a:buFont typeface="Lato"/>
              <a:buChar char="■"/>
              <a:defRPr sz="1800">
                <a:solidFill>
                  <a:srgbClr val="677480"/>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6" r:id="rId5"/>
    <p:sldLayoutId id="2147483657" r:id="rId6"/>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5.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ctrTitle"/>
          </p:nvPr>
        </p:nvSpPr>
        <p:spPr>
          <a:xfrm>
            <a:off x="685800" y="3810000"/>
            <a:ext cx="8001000" cy="1546500"/>
          </a:xfrm>
          <a:prstGeom prst="rect">
            <a:avLst/>
          </a:prstGeom>
        </p:spPr>
        <p:txBody>
          <a:bodyPr wrap="square" lIns="91425" tIns="91425" rIns="91425" bIns="91425" anchor="t" anchorCtr="0">
            <a:noAutofit/>
          </a:bodyPr>
          <a:lstStyle/>
          <a:p>
            <a:pPr lvl="0">
              <a:spcBef>
                <a:spcPts val="0"/>
              </a:spcBef>
              <a:buNone/>
            </a:pPr>
            <a:r>
              <a:rPr lang="en-US" sz="2800" dirty="0"/>
              <a:t>Strengthening Early Childhood Policy, Programs, and Advocacy Using a Child Rights-Based Approach</a:t>
            </a:r>
            <a:br>
              <a:rPr lang="en" sz="3600" dirty="0"/>
            </a:br>
            <a:br>
              <a:rPr lang="en" sz="1800" dirty="0"/>
            </a:br>
            <a:r>
              <a:rPr lang="en" sz="1800" dirty="0"/>
              <a:t>Sherri L. Alderman, MD, MPH, IMH-E Mentor Clinical &amp; Policy, FAAP</a:t>
            </a:r>
            <a:br>
              <a:rPr lang="en" sz="1800" dirty="0"/>
            </a:br>
            <a:br>
              <a:rPr lang="en" sz="1800" dirty="0"/>
            </a:br>
            <a:r>
              <a:rPr lang="en-US" sz="2000" dirty="0"/>
              <a:t>Help Me Grow National Forum</a:t>
            </a:r>
            <a:br>
              <a:rPr lang="en-US" sz="2000" dirty="0"/>
            </a:br>
            <a:r>
              <a:rPr lang="en" sz="2000" dirty="0"/>
              <a:t>September 22, 2021</a:t>
            </a:r>
          </a:p>
        </p:txBody>
      </p:sp>
      <p:sp>
        <p:nvSpPr>
          <p:cNvPr id="3" name="TextBox 2"/>
          <p:cNvSpPr txBox="1"/>
          <p:nvPr/>
        </p:nvSpPr>
        <p:spPr>
          <a:xfrm>
            <a:off x="2095272" y="18143"/>
            <a:ext cx="4915128" cy="261610"/>
          </a:xfrm>
          <a:prstGeom prst="rect">
            <a:avLst/>
          </a:prstGeom>
          <a:noFill/>
        </p:spPr>
        <p:txBody>
          <a:bodyPr wrap="none" rtlCol="0">
            <a:spAutoFit/>
          </a:bodyPr>
          <a:lstStyle/>
          <a:p>
            <a:r>
              <a:rPr lang="en-US" sz="1100" dirty="0">
                <a:solidFill>
                  <a:schemeClr val="bg1">
                    <a:lumMod val="75000"/>
                  </a:schemeClr>
                </a:solidFill>
              </a:rPr>
              <a:t>Copyright © 2021 by Alderman Boreal Consulting®, LLC. All rights reserved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9" name="Shape 129"/>
          <p:cNvSpPr txBox="1">
            <a:spLocks noGrp="1"/>
          </p:cNvSpPr>
          <p:nvPr>
            <p:ph type="title"/>
          </p:nvPr>
        </p:nvSpPr>
        <p:spPr>
          <a:xfrm>
            <a:off x="893700" y="960450"/>
            <a:ext cx="6462600" cy="1143000"/>
          </a:xfrm>
          <a:prstGeom prst="rect">
            <a:avLst/>
          </a:prstGeom>
        </p:spPr>
        <p:txBody>
          <a:bodyPr wrap="square" lIns="91425" tIns="91425" rIns="91425" bIns="91425" anchor="b" anchorCtr="0">
            <a:noAutofit/>
          </a:bodyPr>
          <a:lstStyle/>
          <a:p>
            <a:pPr lvl="0">
              <a:spcBef>
                <a:spcPts val="0"/>
              </a:spcBef>
              <a:buNone/>
            </a:pPr>
            <a:br>
              <a:rPr lang="en" dirty="0"/>
            </a:br>
            <a:r>
              <a:rPr lang="en" dirty="0"/>
              <a:t>Human Rights Documents are:</a:t>
            </a:r>
          </a:p>
        </p:txBody>
      </p:sp>
      <p:sp>
        <p:nvSpPr>
          <p:cNvPr id="4" name="TextBox 3"/>
          <p:cNvSpPr txBox="1"/>
          <p:nvPr/>
        </p:nvSpPr>
        <p:spPr>
          <a:xfrm>
            <a:off x="2133600" y="6477000"/>
            <a:ext cx="4915128" cy="261610"/>
          </a:xfrm>
          <a:prstGeom prst="rect">
            <a:avLst/>
          </a:prstGeom>
          <a:noFill/>
        </p:spPr>
        <p:txBody>
          <a:bodyPr wrap="none" rtlCol="0">
            <a:spAutoFit/>
          </a:bodyPr>
          <a:lstStyle/>
          <a:p>
            <a:r>
              <a:rPr lang="en-US" sz="1100" dirty="0">
                <a:solidFill>
                  <a:schemeClr val="bg1">
                    <a:lumMod val="75000"/>
                  </a:schemeClr>
                </a:solidFill>
              </a:rPr>
              <a:t>Copyright © 2021 by Alderman Boreal Consulting®, LLC. All rights reserved</a:t>
            </a:r>
          </a:p>
        </p:txBody>
      </p:sp>
      <p:sp>
        <p:nvSpPr>
          <p:cNvPr id="2" name="Text Placeholder 1"/>
          <p:cNvSpPr>
            <a:spLocks noGrp="1"/>
          </p:cNvSpPr>
          <p:nvPr>
            <p:ph type="body" idx="2"/>
          </p:nvPr>
        </p:nvSpPr>
        <p:spPr>
          <a:xfrm>
            <a:off x="990600" y="2209800"/>
            <a:ext cx="6858000" cy="2743200"/>
          </a:xfrm>
        </p:spPr>
        <p:txBody>
          <a:bodyPr/>
          <a:lstStyle/>
          <a:p>
            <a:pPr marL="285750" indent="-285750">
              <a:buFont typeface="Wingdings" panose="05000000000000000000" pitchFamily="2" charset="2"/>
              <a:buChar char="Ø"/>
            </a:pPr>
            <a:r>
              <a:rPr lang="en-US" sz="2400" dirty="0"/>
              <a:t>A clear vision of what humans need in order to survive and to live a life of dignity and fulfillment</a:t>
            </a:r>
          </a:p>
          <a:p>
            <a:pPr marL="285750" indent="-285750">
              <a:buFont typeface="Wingdings" panose="05000000000000000000" pitchFamily="2" charset="2"/>
              <a:buChar char="Ø"/>
            </a:pPr>
            <a:r>
              <a:rPr lang="en-US" sz="2400" dirty="0"/>
              <a:t>Protections from violence and discrimination</a:t>
            </a:r>
          </a:p>
          <a:p>
            <a:pPr marL="285750" indent="-285750">
              <a:buFont typeface="Wingdings" panose="05000000000000000000" pitchFamily="2" charset="2"/>
              <a:buChar char="Ø"/>
            </a:pPr>
            <a:r>
              <a:rPr lang="en-US" sz="2400" dirty="0"/>
              <a:t>Opportunity to:</a:t>
            </a:r>
          </a:p>
          <a:p>
            <a:pPr marL="914400" lvl="2" indent="-342900">
              <a:buFont typeface="Wingdings" panose="05000000000000000000" pitchFamily="2" charset="2"/>
              <a:buChar char="ü"/>
            </a:pPr>
            <a:r>
              <a:rPr lang="en-US" sz="2400" dirty="0"/>
              <a:t>Adequate standard of living</a:t>
            </a:r>
          </a:p>
          <a:p>
            <a:pPr marL="914400" lvl="2" indent="-342900">
              <a:buFont typeface="Wingdings" panose="05000000000000000000" pitchFamily="2" charset="2"/>
              <a:buChar char="ü"/>
            </a:pPr>
            <a:r>
              <a:rPr lang="en-US" sz="2400" dirty="0"/>
              <a:t>Access to basic services</a:t>
            </a:r>
          </a:p>
          <a:p>
            <a:pPr marL="914400" lvl="2" indent="-342900">
              <a:buFont typeface="Wingdings" panose="05000000000000000000" pitchFamily="2" charset="2"/>
              <a:buChar char="ü"/>
            </a:pPr>
            <a:r>
              <a:rPr lang="en-US" sz="2400" dirty="0"/>
              <a:t>Participate in decision-making</a:t>
            </a:r>
          </a:p>
          <a:p>
            <a:pPr marL="285750" indent="-285750">
              <a:buFont typeface="Wingdings" panose="05000000000000000000" pitchFamily="2" charset="2"/>
              <a:buChar char="Ø"/>
            </a:pPr>
            <a:endParaRPr lang="en-US" sz="2400" dirty="0"/>
          </a:p>
          <a:p>
            <a:endParaRPr lang="en-US" sz="2400" dirty="0"/>
          </a:p>
        </p:txBody>
      </p:sp>
      <p:sp>
        <p:nvSpPr>
          <p:cNvPr id="5" name="TextBox 4">
            <a:extLst>
              <a:ext uri="{FF2B5EF4-FFF2-40B4-BE49-F238E27FC236}">
                <a16:creationId xmlns:a16="http://schemas.microsoft.com/office/drawing/2014/main" id="{B6BA3E26-B4F5-41C3-BB26-10070DFDA1D8}"/>
              </a:ext>
            </a:extLst>
          </p:cNvPr>
          <p:cNvSpPr txBox="1"/>
          <p:nvPr/>
        </p:nvSpPr>
        <p:spPr>
          <a:xfrm>
            <a:off x="3339091" y="6180109"/>
            <a:ext cx="5652509" cy="338554"/>
          </a:xfrm>
          <a:prstGeom prst="rect">
            <a:avLst/>
          </a:prstGeom>
          <a:noFill/>
        </p:spPr>
        <p:txBody>
          <a:bodyPr wrap="none" rtlCol="0">
            <a:spAutoFit/>
          </a:bodyPr>
          <a:lstStyle/>
          <a:p>
            <a:pPr>
              <a:spcBef>
                <a:spcPct val="0"/>
              </a:spcBef>
              <a:defRPr/>
            </a:pPr>
            <a:r>
              <a:rPr lang="en-US" altLang="en-US" sz="1600" dirty="0">
                <a:solidFill>
                  <a:schemeClr val="bg1">
                    <a:lumMod val="50000"/>
                  </a:schemeClr>
                </a:solidFill>
                <a:latin typeface="Lato" panose="020B0604020202020204" charset="0"/>
              </a:rPr>
              <a:t>Save the Children (2005). </a:t>
            </a:r>
            <a:r>
              <a:rPr lang="en-US" altLang="en-US" sz="1600" i="1" dirty="0">
                <a:solidFill>
                  <a:schemeClr val="bg1">
                    <a:lumMod val="50000"/>
                  </a:schemeClr>
                </a:solidFill>
                <a:latin typeface="Lato" panose="020B0604020202020204" charset="0"/>
              </a:rPr>
              <a:t>Child Rights Programming, 2</a:t>
            </a:r>
            <a:r>
              <a:rPr lang="en-US" altLang="en-US" sz="1600" i="1" baseline="30000" dirty="0">
                <a:solidFill>
                  <a:schemeClr val="bg1">
                    <a:lumMod val="50000"/>
                  </a:schemeClr>
                </a:solidFill>
                <a:latin typeface="Lato" panose="020B0604020202020204" charset="0"/>
              </a:rPr>
              <a:t>nd</a:t>
            </a:r>
            <a:r>
              <a:rPr lang="en-US" altLang="en-US" sz="1600" i="1" dirty="0">
                <a:solidFill>
                  <a:schemeClr val="bg1">
                    <a:lumMod val="50000"/>
                  </a:schemeClr>
                </a:solidFill>
                <a:latin typeface="Lato" panose="020B0604020202020204" charset="0"/>
              </a:rPr>
              <a:t> Edition</a:t>
            </a:r>
            <a:endParaRPr lang="en-US" altLang="en-US" sz="1600" dirty="0">
              <a:solidFill>
                <a:schemeClr val="bg1">
                  <a:lumMod val="50000"/>
                </a:schemeClr>
              </a:solidFill>
              <a:latin typeface="Lato" panose="020B0604020202020204" charset="0"/>
            </a:endParaRPr>
          </a:p>
        </p:txBody>
      </p:sp>
    </p:spTree>
    <p:extLst>
      <p:ext uri="{BB962C8B-B14F-4D97-AF65-F5344CB8AC3E}">
        <p14:creationId xmlns:p14="http://schemas.microsoft.com/office/powerpoint/2010/main" val="3111257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9" name="Shape 129"/>
          <p:cNvSpPr txBox="1">
            <a:spLocks noGrp="1"/>
          </p:cNvSpPr>
          <p:nvPr>
            <p:ph type="title"/>
          </p:nvPr>
        </p:nvSpPr>
        <p:spPr>
          <a:xfrm>
            <a:off x="893700" y="960450"/>
            <a:ext cx="6462600" cy="1143000"/>
          </a:xfrm>
          <a:prstGeom prst="rect">
            <a:avLst/>
          </a:prstGeom>
        </p:spPr>
        <p:txBody>
          <a:bodyPr wrap="square" lIns="91425" tIns="91425" rIns="91425" bIns="91425" anchor="b" anchorCtr="0">
            <a:noAutofit/>
          </a:bodyPr>
          <a:lstStyle/>
          <a:p>
            <a:pPr lvl="0">
              <a:spcBef>
                <a:spcPts val="0"/>
              </a:spcBef>
              <a:buNone/>
            </a:pPr>
            <a:br>
              <a:rPr lang="en" dirty="0"/>
            </a:br>
            <a:r>
              <a:rPr lang="en" dirty="0"/>
              <a:t>Human Rights Principles</a:t>
            </a:r>
          </a:p>
        </p:txBody>
      </p:sp>
      <p:sp>
        <p:nvSpPr>
          <p:cNvPr id="4" name="TextBox 3"/>
          <p:cNvSpPr txBox="1"/>
          <p:nvPr/>
        </p:nvSpPr>
        <p:spPr>
          <a:xfrm>
            <a:off x="2133600" y="6477000"/>
            <a:ext cx="4915128" cy="261610"/>
          </a:xfrm>
          <a:prstGeom prst="rect">
            <a:avLst/>
          </a:prstGeom>
          <a:noFill/>
        </p:spPr>
        <p:txBody>
          <a:bodyPr wrap="none" rtlCol="0">
            <a:spAutoFit/>
          </a:bodyPr>
          <a:lstStyle/>
          <a:p>
            <a:r>
              <a:rPr lang="en-US" sz="1100" dirty="0">
                <a:solidFill>
                  <a:schemeClr val="bg1">
                    <a:lumMod val="75000"/>
                  </a:schemeClr>
                </a:solidFill>
              </a:rPr>
              <a:t>Copyright © 2021 by Alderman Boreal Consulting®, LLC. All rights reserved</a:t>
            </a:r>
          </a:p>
        </p:txBody>
      </p:sp>
      <p:sp>
        <p:nvSpPr>
          <p:cNvPr id="2" name="Text Placeholder 1"/>
          <p:cNvSpPr>
            <a:spLocks noGrp="1"/>
          </p:cNvSpPr>
          <p:nvPr>
            <p:ph type="body" idx="2"/>
          </p:nvPr>
        </p:nvSpPr>
        <p:spPr>
          <a:xfrm>
            <a:off x="990600" y="2209800"/>
            <a:ext cx="6858000" cy="2743200"/>
          </a:xfrm>
        </p:spPr>
        <p:txBody>
          <a:bodyPr/>
          <a:lstStyle/>
          <a:p>
            <a:pPr marL="514350" indent="-514350">
              <a:buFont typeface="+mj-lt"/>
              <a:buAutoNum type="arabicPeriod"/>
            </a:pPr>
            <a:r>
              <a:rPr lang="en-US" sz="2800" dirty="0"/>
              <a:t>Universal</a:t>
            </a:r>
          </a:p>
          <a:p>
            <a:pPr marL="514350" indent="-514350">
              <a:buFont typeface="+mj-lt"/>
              <a:buAutoNum type="arabicPeriod"/>
            </a:pPr>
            <a:r>
              <a:rPr lang="en-US" sz="2800" dirty="0"/>
              <a:t>Indivisible</a:t>
            </a:r>
          </a:p>
          <a:p>
            <a:pPr marL="514350" indent="-514350">
              <a:buFont typeface="+mj-lt"/>
              <a:buAutoNum type="arabicPeriod"/>
            </a:pPr>
            <a:r>
              <a:rPr lang="en-US" sz="2800" dirty="0"/>
              <a:t>Interdependent </a:t>
            </a:r>
          </a:p>
          <a:p>
            <a:pPr marL="514350" indent="-514350">
              <a:buFont typeface="+mj-lt"/>
              <a:buAutoNum type="arabicPeriod"/>
            </a:pPr>
            <a:r>
              <a:rPr lang="en-US" sz="2800" dirty="0"/>
              <a:t>Interrelated</a:t>
            </a:r>
          </a:p>
          <a:p>
            <a:pPr marL="514350" indent="-514350">
              <a:buFont typeface="+mj-lt"/>
              <a:buAutoNum type="arabicPeriod"/>
            </a:pPr>
            <a:r>
              <a:rPr lang="en-US" sz="2800" dirty="0"/>
              <a:t>Inalienable </a:t>
            </a:r>
          </a:p>
          <a:p>
            <a:pPr marL="514350" indent="-514350">
              <a:buFont typeface="+mj-lt"/>
              <a:buAutoNum type="arabicPeriod"/>
            </a:pPr>
            <a:r>
              <a:rPr lang="en-US" sz="2800" dirty="0"/>
              <a:t>Hold rights-holder and duty-bearer accountable</a:t>
            </a:r>
          </a:p>
          <a:p>
            <a:pPr marL="514350" indent="-514350">
              <a:buFont typeface="+mj-lt"/>
              <a:buAutoNum type="arabicPeriod"/>
            </a:pPr>
            <a:r>
              <a:rPr lang="en-US" sz="2800" dirty="0"/>
              <a:t>Participation is fundamental </a:t>
            </a:r>
          </a:p>
          <a:p>
            <a:pPr marL="514350" indent="-514350">
              <a:buFont typeface="+mj-lt"/>
              <a:buAutoNum type="arabicPeriod"/>
            </a:pPr>
            <a:endParaRPr lang="en-US" sz="2800" dirty="0"/>
          </a:p>
          <a:p>
            <a:pPr marL="514350" indent="-514350">
              <a:buFont typeface="+mj-lt"/>
              <a:buAutoNum type="arabicPeriod"/>
            </a:pPr>
            <a:endParaRPr lang="en-US" sz="2800" dirty="0"/>
          </a:p>
          <a:p>
            <a:pPr marL="514350" indent="-514350">
              <a:buFont typeface="+mj-lt"/>
              <a:buAutoNum type="arabicPeriod"/>
            </a:pPr>
            <a:endParaRPr lang="en-US" sz="2800" dirty="0"/>
          </a:p>
        </p:txBody>
      </p:sp>
      <p:sp>
        <p:nvSpPr>
          <p:cNvPr id="5" name="TextBox 4">
            <a:extLst>
              <a:ext uri="{FF2B5EF4-FFF2-40B4-BE49-F238E27FC236}">
                <a16:creationId xmlns:a16="http://schemas.microsoft.com/office/drawing/2014/main" id="{B6BA3E26-B4F5-41C3-BB26-10070DFDA1D8}"/>
              </a:ext>
            </a:extLst>
          </p:cNvPr>
          <p:cNvSpPr txBox="1"/>
          <p:nvPr/>
        </p:nvSpPr>
        <p:spPr>
          <a:xfrm>
            <a:off x="3339091" y="6180109"/>
            <a:ext cx="5652509" cy="338554"/>
          </a:xfrm>
          <a:prstGeom prst="rect">
            <a:avLst/>
          </a:prstGeom>
          <a:noFill/>
        </p:spPr>
        <p:txBody>
          <a:bodyPr wrap="none" rtlCol="0">
            <a:spAutoFit/>
          </a:bodyPr>
          <a:lstStyle/>
          <a:p>
            <a:pPr>
              <a:spcBef>
                <a:spcPct val="0"/>
              </a:spcBef>
              <a:defRPr/>
            </a:pPr>
            <a:r>
              <a:rPr lang="en-US" altLang="en-US" sz="1600" dirty="0">
                <a:solidFill>
                  <a:schemeClr val="bg1">
                    <a:lumMod val="50000"/>
                  </a:schemeClr>
                </a:solidFill>
                <a:latin typeface="Lato" panose="020B0604020202020204" charset="0"/>
              </a:rPr>
              <a:t>Save the Children (2005). </a:t>
            </a:r>
            <a:r>
              <a:rPr lang="en-US" altLang="en-US" sz="1600" i="1" dirty="0">
                <a:solidFill>
                  <a:schemeClr val="bg1">
                    <a:lumMod val="50000"/>
                  </a:schemeClr>
                </a:solidFill>
                <a:latin typeface="Lato" panose="020B0604020202020204" charset="0"/>
              </a:rPr>
              <a:t>Child Rights Programming, 2</a:t>
            </a:r>
            <a:r>
              <a:rPr lang="en-US" altLang="en-US" sz="1600" i="1" baseline="30000" dirty="0">
                <a:solidFill>
                  <a:schemeClr val="bg1">
                    <a:lumMod val="50000"/>
                  </a:schemeClr>
                </a:solidFill>
                <a:latin typeface="Lato" panose="020B0604020202020204" charset="0"/>
              </a:rPr>
              <a:t>nd</a:t>
            </a:r>
            <a:r>
              <a:rPr lang="en-US" altLang="en-US" sz="1600" i="1" dirty="0">
                <a:solidFill>
                  <a:schemeClr val="bg1">
                    <a:lumMod val="50000"/>
                  </a:schemeClr>
                </a:solidFill>
                <a:latin typeface="Lato" panose="020B0604020202020204" charset="0"/>
              </a:rPr>
              <a:t> Edition</a:t>
            </a:r>
            <a:endParaRPr lang="en-US" altLang="en-US" sz="1600" dirty="0">
              <a:solidFill>
                <a:schemeClr val="bg1">
                  <a:lumMod val="50000"/>
                </a:schemeClr>
              </a:solidFill>
              <a:latin typeface="Lato" panose="020B0604020202020204" charset="0"/>
            </a:endParaRPr>
          </a:p>
        </p:txBody>
      </p:sp>
    </p:spTree>
    <p:extLst>
      <p:ext uri="{BB962C8B-B14F-4D97-AF65-F5344CB8AC3E}">
        <p14:creationId xmlns:p14="http://schemas.microsoft.com/office/powerpoint/2010/main" val="695455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9" name="Shape 129"/>
          <p:cNvSpPr txBox="1">
            <a:spLocks noGrp="1"/>
          </p:cNvSpPr>
          <p:nvPr>
            <p:ph type="title"/>
          </p:nvPr>
        </p:nvSpPr>
        <p:spPr>
          <a:xfrm>
            <a:off x="893700" y="960450"/>
            <a:ext cx="6462600" cy="1143000"/>
          </a:xfrm>
          <a:prstGeom prst="rect">
            <a:avLst/>
          </a:prstGeom>
        </p:spPr>
        <p:txBody>
          <a:bodyPr wrap="square" lIns="91425" tIns="91425" rIns="91425" bIns="91425" anchor="b" anchorCtr="0">
            <a:noAutofit/>
          </a:bodyPr>
          <a:lstStyle/>
          <a:p>
            <a:pPr lvl="0">
              <a:spcBef>
                <a:spcPts val="0"/>
              </a:spcBef>
              <a:buNone/>
            </a:pPr>
            <a:br>
              <a:rPr lang="en" dirty="0"/>
            </a:br>
            <a:r>
              <a:rPr lang="en" dirty="0"/>
              <a:t>Brief History of Human Rights</a:t>
            </a:r>
          </a:p>
        </p:txBody>
      </p:sp>
      <p:sp>
        <p:nvSpPr>
          <p:cNvPr id="4" name="TextBox 3"/>
          <p:cNvSpPr txBox="1"/>
          <p:nvPr/>
        </p:nvSpPr>
        <p:spPr>
          <a:xfrm>
            <a:off x="2133600" y="6477000"/>
            <a:ext cx="4915128" cy="261610"/>
          </a:xfrm>
          <a:prstGeom prst="rect">
            <a:avLst/>
          </a:prstGeom>
          <a:noFill/>
        </p:spPr>
        <p:txBody>
          <a:bodyPr wrap="none" rtlCol="0">
            <a:spAutoFit/>
          </a:bodyPr>
          <a:lstStyle/>
          <a:p>
            <a:r>
              <a:rPr lang="en-US" sz="1100" dirty="0">
                <a:solidFill>
                  <a:schemeClr val="bg1">
                    <a:lumMod val="75000"/>
                  </a:schemeClr>
                </a:solidFill>
              </a:rPr>
              <a:t>Copyright © 2021 by Alderman Boreal Consulting®, LLC. All rights reserved</a:t>
            </a:r>
          </a:p>
        </p:txBody>
      </p:sp>
      <p:sp>
        <p:nvSpPr>
          <p:cNvPr id="2" name="Text Placeholder 1"/>
          <p:cNvSpPr>
            <a:spLocks noGrp="1"/>
          </p:cNvSpPr>
          <p:nvPr>
            <p:ph type="body" idx="2"/>
          </p:nvPr>
        </p:nvSpPr>
        <p:spPr>
          <a:xfrm>
            <a:off x="990600" y="2209800"/>
            <a:ext cx="6858000" cy="2743200"/>
          </a:xfrm>
        </p:spPr>
        <p:txBody>
          <a:bodyPr/>
          <a:lstStyle/>
          <a:p>
            <a:pPr marL="457200" indent="-457200">
              <a:buFont typeface="Wingdings" panose="05000000000000000000" pitchFamily="2" charset="2"/>
              <a:buChar char="Ø"/>
            </a:pPr>
            <a:r>
              <a:rPr lang="en-US" sz="2800" dirty="0"/>
              <a:t>Universal Declaration of Human Rights (1948)</a:t>
            </a:r>
          </a:p>
          <a:p>
            <a:pPr marL="457200" indent="-457200">
              <a:buFont typeface="Wingdings" panose="05000000000000000000" pitchFamily="2" charset="2"/>
              <a:buChar char="Ø"/>
            </a:pPr>
            <a:r>
              <a:rPr lang="en-US" sz="2800" dirty="0"/>
              <a:t>Convention on the Elimination of all Forms of Racial Discrimination (1965)</a:t>
            </a:r>
          </a:p>
          <a:p>
            <a:pPr marL="457200" indent="-457200">
              <a:buFont typeface="Wingdings" panose="05000000000000000000" pitchFamily="2" charset="2"/>
              <a:buChar char="Ø"/>
            </a:pPr>
            <a:r>
              <a:rPr lang="en-US" sz="2800" dirty="0"/>
              <a:t>Convention on the elimination of all Forms of Discrimination of Against Women (1979)</a:t>
            </a:r>
          </a:p>
          <a:p>
            <a:pPr marL="457200" indent="-457200">
              <a:buFont typeface="Wingdings" panose="05000000000000000000" pitchFamily="2" charset="2"/>
              <a:buChar char="Ø"/>
            </a:pPr>
            <a:r>
              <a:rPr lang="en-US" sz="2800" dirty="0"/>
              <a:t>Convention on the Rights of the Child (1989)</a:t>
            </a:r>
          </a:p>
          <a:p>
            <a:pPr marL="514350" indent="-514350">
              <a:buFont typeface="+mj-lt"/>
              <a:buAutoNum type="arabicPeriod"/>
            </a:pPr>
            <a:endParaRPr lang="en-US" sz="2800" dirty="0"/>
          </a:p>
          <a:p>
            <a:pPr marL="514350" indent="-514350">
              <a:buFont typeface="+mj-lt"/>
              <a:buAutoNum type="arabicPeriod"/>
            </a:pPr>
            <a:endParaRPr lang="en-US" sz="2800" dirty="0"/>
          </a:p>
        </p:txBody>
      </p:sp>
      <p:sp>
        <p:nvSpPr>
          <p:cNvPr id="5" name="TextBox 4">
            <a:extLst>
              <a:ext uri="{FF2B5EF4-FFF2-40B4-BE49-F238E27FC236}">
                <a16:creationId xmlns:a16="http://schemas.microsoft.com/office/drawing/2014/main" id="{B6BA3E26-B4F5-41C3-BB26-10070DFDA1D8}"/>
              </a:ext>
            </a:extLst>
          </p:cNvPr>
          <p:cNvSpPr txBox="1"/>
          <p:nvPr/>
        </p:nvSpPr>
        <p:spPr>
          <a:xfrm>
            <a:off x="3339091" y="6180109"/>
            <a:ext cx="5652509" cy="338554"/>
          </a:xfrm>
          <a:prstGeom prst="rect">
            <a:avLst/>
          </a:prstGeom>
          <a:noFill/>
        </p:spPr>
        <p:txBody>
          <a:bodyPr wrap="none" rtlCol="0">
            <a:spAutoFit/>
          </a:bodyPr>
          <a:lstStyle/>
          <a:p>
            <a:pPr>
              <a:spcBef>
                <a:spcPct val="0"/>
              </a:spcBef>
              <a:defRPr/>
            </a:pPr>
            <a:r>
              <a:rPr lang="en-US" altLang="en-US" sz="1600" dirty="0">
                <a:solidFill>
                  <a:schemeClr val="bg1">
                    <a:lumMod val="50000"/>
                  </a:schemeClr>
                </a:solidFill>
                <a:latin typeface="Lato" panose="020B0604020202020204" charset="0"/>
              </a:rPr>
              <a:t>Save the Children (2005). </a:t>
            </a:r>
            <a:r>
              <a:rPr lang="en-US" altLang="en-US" sz="1600" i="1" dirty="0">
                <a:solidFill>
                  <a:schemeClr val="bg1">
                    <a:lumMod val="50000"/>
                  </a:schemeClr>
                </a:solidFill>
                <a:latin typeface="Lato" panose="020B0604020202020204" charset="0"/>
              </a:rPr>
              <a:t>Child Rights Programming, 2</a:t>
            </a:r>
            <a:r>
              <a:rPr lang="en-US" altLang="en-US" sz="1600" i="1" baseline="30000" dirty="0">
                <a:solidFill>
                  <a:schemeClr val="bg1">
                    <a:lumMod val="50000"/>
                  </a:schemeClr>
                </a:solidFill>
                <a:latin typeface="Lato" panose="020B0604020202020204" charset="0"/>
              </a:rPr>
              <a:t>nd</a:t>
            </a:r>
            <a:r>
              <a:rPr lang="en-US" altLang="en-US" sz="1600" i="1" dirty="0">
                <a:solidFill>
                  <a:schemeClr val="bg1">
                    <a:lumMod val="50000"/>
                  </a:schemeClr>
                </a:solidFill>
                <a:latin typeface="Lato" panose="020B0604020202020204" charset="0"/>
              </a:rPr>
              <a:t> Edition</a:t>
            </a:r>
            <a:endParaRPr lang="en-US" altLang="en-US" sz="1600" dirty="0">
              <a:solidFill>
                <a:schemeClr val="bg1">
                  <a:lumMod val="50000"/>
                </a:schemeClr>
              </a:solidFill>
              <a:latin typeface="Lato" panose="020B0604020202020204" charset="0"/>
            </a:endParaRPr>
          </a:p>
        </p:txBody>
      </p:sp>
    </p:spTree>
    <p:extLst>
      <p:ext uri="{BB962C8B-B14F-4D97-AF65-F5344CB8AC3E}">
        <p14:creationId xmlns:p14="http://schemas.microsoft.com/office/powerpoint/2010/main" val="2533333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ctrTitle"/>
          </p:nvPr>
        </p:nvSpPr>
        <p:spPr>
          <a:xfrm>
            <a:off x="685800" y="2111123"/>
            <a:ext cx="7772400" cy="1546500"/>
          </a:xfrm>
          <a:prstGeom prst="rect">
            <a:avLst/>
          </a:prstGeom>
        </p:spPr>
        <p:txBody>
          <a:bodyPr wrap="square" lIns="91425" tIns="91425" rIns="91425" bIns="91425" anchor="b" anchorCtr="0">
            <a:noAutofit/>
          </a:bodyPr>
          <a:lstStyle/>
          <a:p>
            <a:pPr lvl="0" rtl="0">
              <a:spcBef>
                <a:spcPts val="0"/>
              </a:spcBef>
              <a:buNone/>
            </a:pPr>
            <a:r>
              <a:rPr lang="en" sz="4000" dirty="0">
                <a:solidFill>
                  <a:srgbClr val="7ECEFD"/>
                </a:solidFill>
              </a:rPr>
              <a:t>II.</a:t>
            </a:r>
          </a:p>
          <a:p>
            <a:pPr lvl="0" rtl="0">
              <a:spcBef>
                <a:spcPts val="0"/>
              </a:spcBef>
              <a:buNone/>
            </a:pPr>
            <a:r>
              <a:rPr lang="en-US" sz="4000" dirty="0"/>
              <a:t>Child Rights</a:t>
            </a:r>
            <a:endParaRPr lang="en" sz="4000" dirty="0"/>
          </a:p>
        </p:txBody>
      </p:sp>
      <p:sp>
        <p:nvSpPr>
          <p:cNvPr id="3" name="TextBox 2"/>
          <p:cNvSpPr txBox="1"/>
          <p:nvPr/>
        </p:nvSpPr>
        <p:spPr>
          <a:xfrm>
            <a:off x="2133600" y="6477000"/>
            <a:ext cx="4915128" cy="261610"/>
          </a:xfrm>
          <a:prstGeom prst="rect">
            <a:avLst/>
          </a:prstGeom>
          <a:noFill/>
        </p:spPr>
        <p:txBody>
          <a:bodyPr wrap="none" rtlCol="0">
            <a:spAutoFit/>
          </a:bodyPr>
          <a:lstStyle/>
          <a:p>
            <a:r>
              <a:rPr lang="en-US" sz="1100" dirty="0">
                <a:solidFill>
                  <a:schemeClr val="bg1">
                    <a:lumMod val="75000"/>
                  </a:schemeClr>
                </a:solidFill>
              </a:rPr>
              <a:t>Copyright © 2020 by Alderman Boreal Consulting®, LLC. All rights reserved</a:t>
            </a:r>
          </a:p>
        </p:txBody>
      </p:sp>
    </p:spTree>
    <p:extLst>
      <p:ext uri="{BB962C8B-B14F-4D97-AF65-F5344CB8AC3E}">
        <p14:creationId xmlns:p14="http://schemas.microsoft.com/office/powerpoint/2010/main" val="2358345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9" name="Shape 129"/>
          <p:cNvSpPr txBox="1">
            <a:spLocks noGrp="1"/>
          </p:cNvSpPr>
          <p:nvPr>
            <p:ph type="title"/>
          </p:nvPr>
        </p:nvSpPr>
        <p:spPr>
          <a:xfrm>
            <a:off x="893700" y="960450"/>
            <a:ext cx="6462600" cy="1143000"/>
          </a:xfrm>
          <a:prstGeom prst="rect">
            <a:avLst/>
          </a:prstGeom>
        </p:spPr>
        <p:txBody>
          <a:bodyPr wrap="square" lIns="91425" tIns="91425" rIns="91425" bIns="91425" anchor="b" anchorCtr="0">
            <a:noAutofit/>
          </a:bodyPr>
          <a:lstStyle/>
          <a:p>
            <a:pPr lvl="0">
              <a:spcBef>
                <a:spcPts val="0"/>
              </a:spcBef>
              <a:buNone/>
            </a:pPr>
            <a:br>
              <a:rPr lang="en" dirty="0"/>
            </a:br>
            <a:r>
              <a:rPr lang="en" dirty="0"/>
              <a:t>Why </a:t>
            </a:r>
            <a:r>
              <a:rPr lang="en" u="sng" dirty="0"/>
              <a:t>Child</a:t>
            </a:r>
            <a:r>
              <a:rPr lang="en" dirty="0"/>
              <a:t> Rights?</a:t>
            </a:r>
          </a:p>
        </p:txBody>
      </p:sp>
      <p:sp>
        <p:nvSpPr>
          <p:cNvPr id="4" name="TextBox 3"/>
          <p:cNvSpPr txBox="1"/>
          <p:nvPr/>
        </p:nvSpPr>
        <p:spPr>
          <a:xfrm>
            <a:off x="2133600" y="6477000"/>
            <a:ext cx="4915128" cy="261610"/>
          </a:xfrm>
          <a:prstGeom prst="rect">
            <a:avLst/>
          </a:prstGeom>
          <a:noFill/>
        </p:spPr>
        <p:txBody>
          <a:bodyPr wrap="none" rtlCol="0">
            <a:spAutoFit/>
          </a:bodyPr>
          <a:lstStyle/>
          <a:p>
            <a:r>
              <a:rPr lang="en-US" sz="1100" dirty="0">
                <a:solidFill>
                  <a:schemeClr val="bg1">
                    <a:lumMod val="75000"/>
                  </a:schemeClr>
                </a:solidFill>
              </a:rPr>
              <a:t>Copyright © 2021 by Alderman Boreal Consulting®, LLC. All rights reserved</a:t>
            </a:r>
          </a:p>
        </p:txBody>
      </p:sp>
      <p:sp>
        <p:nvSpPr>
          <p:cNvPr id="2" name="Text Placeholder 1"/>
          <p:cNvSpPr>
            <a:spLocks noGrp="1"/>
          </p:cNvSpPr>
          <p:nvPr>
            <p:ph type="body" idx="2"/>
          </p:nvPr>
        </p:nvSpPr>
        <p:spPr>
          <a:xfrm>
            <a:off x="990600" y="2209800"/>
            <a:ext cx="6858000" cy="2743200"/>
          </a:xfrm>
        </p:spPr>
        <p:txBody>
          <a:bodyPr/>
          <a:lstStyle/>
          <a:p>
            <a:pPr marL="457200" indent="-457200">
              <a:buFont typeface="Wingdings" panose="05000000000000000000" pitchFamily="2" charset="2"/>
              <a:buChar char="Ø"/>
            </a:pPr>
            <a:r>
              <a:rPr lang="en-US" sz="2400" dirty="0"/>
              <a:t>Children are individuals</a:t>
            </a:r>
          </a:p>
          <a:p>
            <a:pPr marL="457200" indent="-457200">
              <a:buFont typeface="Wingdings" panose="05000000000000000000" pitchFamily="2" charset="2"/>
              <a:buChar char="Ø"/>
            </a:pPr>
            <a:r>
              <a:rPr lang="en-US" sz="2400" dirty="0"/>
              <a:t>Children start life as totally dependent beings</a:t>
            </a:r>
          </a:p>
          <a:p>
            <a:pPr marL="457200" indent="-457200">
              <a:buFont typeface="Wingdings" panose="05000000000000000000" pitchFamily="2" charset="2"/>
              <a:buChar char="Ø"/>
            </a:pPr>
            <a:r>
              <a:rPr lang="en-US" sz="2400" dirty="0"/>
              <a:t>Government actions and inactions impact children more strongly than other groups</a:t>
            </a:r>
          </a:p>
          <a:p>
            <a:pPr marL="457200" indent="-457200">
              <a:buFont typeface="Wingdings" panose="05000000000000000000" pitchFamily="2" charset="2"/>
              <a:buChar char="Ø"/>
            </a:pPr>
            <a:r>
              <a:rPr lang="en-US" sz="2400" dirty="0"/>
              <a:t>Children’s views should be heard and considered in the political and social processes</a:t>
            </a:r>
          </a:p>
          <a:p>
            <a:pPr marL="514350" indent="-514350">
              <a:buFont typeface="+mj-lt"/>
              <a:buAutoNum type="arabicPeriod"/>
            </a:pPr>
            <a:endParaRPr lang="en-US" sz="2400" dirty="0"/>
          </a:p>
        </p:txBody>
      </p:sp>
      <p:sp>
        <p:nvSpPr>
          <p:cNvPr id="6" name="TextBox 5">
            <a:extLst>
              <a:ext uri="{FF2B5EF4-FFF2-40B4-BE49-F238E27FC236}">
                <a16:creationId xmlns:a16="http://schemas.microsoft.com/office/drawing/2014/main" id="{87A679AF-FF67-46BA-A85C-2440B654449B}"/>
              </a:ext>
            </a:extLst>
          </p:cNvPr>
          <p:cNvSpPr txBox="1"/>
          <p:nvPr/>
        </p:nvSpPr>
        <p:spPr>
          <a:xfrm>
            <a:off x="2514600" y="5943600"/>
            <a:ext cx="6484467" cy="584775"/>
          </a:xfrm>
          <a:prstGeom prst="rect">
            <a:avLst/>
          </a:prstGeom>
          <a:noFill/>
        </p:spPr>
        <p:txBody>
          <a:bodyPr wrap="none" rtlCol="0">
            <a:spAutoFit/>
          </a:bodyPr>
          <a:lstStyle/>
          <a:p>
            <a:pPr algn="r">
              <a:spcBef>
                <a:spcPct val="0"/>
              </a:spcBef>
              <a:defRPr/>
            </a:pPr>
            <a:r>
              <a:rPr lang="en-US" altLang="en-US" sz="1600" i="1" dirty="0">
                <a:solidFill>
                  <a:schemeClr val="bg1">
                    <a:lumMod val="50000"/>
                  </a:schemeClr>
                </a:solidFill>
                <a:latin typeface="Lato" panose="020B0604020202020204" charset="0"/>
              </a:rPr>
              <a:t>Child Rights and Why They Matter; </a:t>
            </a:r>
          </a:p>
          <a:p>
            <a:pPr algn="r">
              <a:spcBef>
                <a:spcPct val="0"/>
              </a:spcBef>
              <a:defRPr/>
            </a:pPr>
            <a:r>
              <a:rPr lang="en-US" altLang="en-US" sz="1600" dirty="0">
                <a:solidFill>
                  <a:schemeClr val="bg1">
                    <a:lumMod val="50000"/>
                  </a:schemeClr>
                </a:solidFill>
                <a:latin typeface="Lato" panose="020B0604020202020204" charset="0"/>
              </a:rPr>
              <a:t>www.unicef.org/child-rights-convention/child-rights-why-they-matter</a:t>
            </a:r>
          </a:p>
        </p:txBody>
      </p:sp>
    </p:spTree>
    <p:extLst>
      <p:ext uri="{BB962C8B-B14F-4D97-AF65-F5344CB8AC3E}">
        <p14:creationId xmlns:p14="http://schemas.microsoft.com/office/powerpoint/2010/main" val="3754111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9" name="Shape 129"/>
          <p:cNvSpPr txBox="1">
            <a:spLocks noGrp="1"/>
          </p:cNvSpPr>
          <p:nvPr>
            <p:ph type="title"/>
          </p:nvPr>
        </p:nvSpPr>
        <p:spPr>
          <a:xfrm>
            <a:off x="893700" y="960450"/>
            <a:ext cx="6462600" cy="1143000"/>
          </a:xfrm>
          <a:prstGeom prst="rect">
            <a:avLst/>
          </a:prstGeom>
        </p:spPr>
        <p:txBody>
          <a:bodyPr wrap="square" lIns="91425" tIns="91425" rIns="91425" bIns="91425" anchor="b" anchorCtr="0">
            <a:noAutofit/>
          </a:bodyPr>
          <a:lstStyle/>
          <a:p>
            <a:pPr lvl="0">
              <a:spcBef>
                <a:spcPts val="0"/>
              </a:spcBef>
              <a:buNone/>
            </a:pPr>
            <a:br>
              <a:rPr lang="en" dirty="0"/>
            </a:br>
            <a:r>
              <a:rPr lang="en" dirty="0"/>
              <a:t>Why </a:t>
            </a:r>
            <a:r>
              <a:rPr lang="en" u="sng" dirty="0"/>
              <a:t>Child</a:t>
            </a:r>
            <a:r>
              <a:rPr lang="en" dirty="0"/>
              <a:t> Rights?</a:t>
            </a:r>
          </a:p>
        </p:txBody>
      </p:sp>
      <p:sp>
        <p:nvSpPr>
          <p:cNvPr id="4" name="TextBox 3"/>
          <p:cNvSpPr txBox="1"/>
          <p:nvPr/>
        </p:nvSpPr>
        <p:spPr>
          <a:xfrm>
            <a:off x="2133600" y="6477000"/>
            <a:ext cx="4915128" cy="261610"/>
          </a:xfrm>
          <a:prstGeom prst="rect">
            <a:avLst/>
          </a:prstGeom>
          <a:noFill/>
        </p:spPr>
        <p:txBody>
          <a:bodyPr wrap="none" rtlCol="0">
            <a:spAutoFit/>
          </a:bodyPr>
          <a:lstStyle/>
          <a:p>
            <a:r>
              <a:rPr lang="en-US" sz="1100" dirty="0">
                <a:solidFill>
                  <a:schemeClr val="bg1">
                    <a:lumMod val="75000"/>
                  </a:schemeClr>
                </a:solidFill>
              </a:rPr>
              <a:t>Copyright © 2021 by Alderman Boreal Consulting®, LLC. All rights reserved</a:t>
            </a:r>
          </a:p>
        </p:txBody>
      </p:sp>
      <p:sp>
        <p:nvSpPr>
          <p:cNvPr id="2" name="Text Placeholder 1"/>
          <p:cNvSpPr>
            <a:spLocks noGrp="1"/>
          </p:cNvSpPr>
          <p:nvPr>
            <p:ph type="body" idx="2"/>
          </p:nvPr>
        </p:nvSpPr>
        <p:spPr>
          <a:xfrm>
            <a:off x="990600" y="2209800"/>
            <a:ext cx="6858000" cy="2743200"/>
          </a:xfrm>
        </p:spPr>
        <p:txBody>
          <a:bodyPr/>
          <a:lstStyle/>
          <a:p>
            <a:pPr marL="457200" indent="-457200">
              <a:buFont typeface="Wingdings" panose="05000000000000000000" pitchFamily="2" charset="2"/>
              <a:buChar char="Ø"/>
            </a:pPr>
            <a:r>
              <a:rPr lang="en-US" sz="2400" dirty="0"/>
              <a:t>Many changes in society are having a disproportionate, and often negative, impact on children</a:t>
            </a:r>
          </a:p>
          <a:p>
            <a:pPr marL="457200" indent="-457200">
              <a:buFont typeface="Wingdings" panose="05000000000000000000" pitchFamily="2" charset="2"/>
              <a:buChar char="Ø"/>
            </a:pPr>
            <a:r>
              <a:rPr lang="en-US" sz="2400" dirty="0"/>
              <a:t>Healthy development of children is crucial to the future well-being of any society</a:t>
            </a:r>
          </a:p>
          <a:p>
            <a:pPr marL="457200" indent="-457200">
              <a:buFont typeface="Wingdings" panose="05000000000000000000" pitchFamily="2" charset="2"/>
              <a:buChar char="Ø"/>
            </a:pPr>
            <a:r>
              <a:rPr lang="en-US" sz="2400" dirty="0"/>
              <a:t>Costs to society of failing its children are huge</a:t>
            </a:r>
          </a:p>
          <a:p>
            <a:pPr marL="914400" indent="-514350">
              <a:buFont typeface="Arial" panose="020B0604020202020204" pitchFamily="34" charset="0"/>
              <a:buChar char="•"/>
            </a:pPr>
            <a:endParaRPr lang="en-US" sz="2400" dirty="0"/>
          </a:p>
          <a:p>
            <a:pPr marL="514350" indent="-514350">
              <a:buFont typeface="+mj-lt"/>
              <a:buAutoNum type="arabicPeriod"/>
            </a:pPr>
            <a:endParaRPr lang="en-US" sz="2400" dirty="0"/>
          </a:p>
        </p:txBody>
      </p:sp>
      <p:sp>
        <p:nvSpPr>
          <p:cNvPr id="6" name="TextBox 5">
            <a:extLst>
              <a:ext uri="{FF2B5EF4-FFF2-40B4-BE49-F238E27FC236}">
                <a16:creationId xmlns:a16="http://schemas.microsoft.com/office/drawing/2014/main" id="{87A679AF-FF67-46BA-A85C-2440B654449B}"/>
              </a:ext>
            </a:extLst>
          </p:cNvPr>
          <p:cNvSpPr txBox="1"/>
          <p:nvPr/>
        </p:nvSpPr>
        <p:spPr>
          <a:xfrm>
            <a:off x="2514600" y="5943600"/>
            <a:ext cx="6484467" cy="584775"/>
          </a:xfrm>
          <a:prstGeom prst="rect">
            <a:avLst/>
          </a:prstGeom>
          <a:noFill/>
        </p:spPr>
        <p:txBody>
          <a:bodyPr wrap="none" rtlCol="0">
            <a:spAutoFit/>
          </a:bodyPr>
          <a:lstStyle/>
          <a:p>
            <a:pPr algn="r">
              <a:spcBef>
                <a:spcPct val="0"/>
              </a:spcBef>
              <a:defRPr/>
            </a:pPr>
            <a:r>
              <a:rPr lang="en-US" altLang="en-US" sz="1600" i="1" dirty="0">
                <a:solidFill>
                  <a:schemeClr val="bg1">
                    <a:lumMod val="50000"/>
                  </a:schemeClr>
                </a:solidFill>
                <a:latin typeface="Lato" panose="020B0604020202020204" charset="0"/>
              </a:rPr>
              <a:t>Child Rights and Why They Matter; </a:t>
            </a:r>
          </a:p>
          <a:p>
            <a:pPr algn="r">
              <a:spcBef>
                <a:spcPct val="0"/>
              </a:spcBef>
              <a:defRPr/>
            </a:pPr>
            <a:r>
              <a:rPr lang="en-US" altLang="en-US" sz="1600" dirty="0">
                <a:solidFill>
                  <a:schemeClr val="bg1">
                    <a:lumMod val="50000"/>
                  </a:schemeClr>
                </a:solidFill>
                <a:latin typeface="Lato" panose="020B0604020202020204" charset="0"/>
              </a:rPr>
              <a:t>www.unicef.org/child-rights-convention/child-rights-why-they-matter</a:t>
            </a:r>
          </a:p>
        </p:txBody>
      </p:sp>
    </p:spTree>
    <p:extLst>
      <p:ext uri="{BB962C8B-B14F-4D97-AF65-F5344CB8AC3E}">
        <p14:creationId xmlns:p14="http://schemas.microsoft.com/office/powerpoint/2010/main" val="1143867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9" name="Shape 129"/>
          <p:cNvSpPr txBox="1">
            <a:spLocks noGrp="1"/>
          </p:cNvSpPr>
          <p:nvPr>
            <p:ph type="title"/>
          </p:nvPr>
        </p:nvSpPr>
        <p:spPr>
          <a:xfrm>
            <a:off x="893700" y="960450"/>
            <a:ext cx="6462600" cy="1143000"/>
          </a:xfrm>
          <a:prstGeom prst="rect">
            <a:avLst/>
          </a:prstGeom>
        </p:spPr>
        <p:txBody>
          <a:bodyPr wrap="square" lIns="91425" tIns="91425" rIns="91425" bIns="91425" anchor="b" anchorCtr="0">
            <a:noAutofit/>
          </a:bodyPr>
          <a:lstStyle/>
          <a:p>
            <a:pPr lvl="0">
              <a:spcBef>
                <a:spcPts val="0"/>
              </a:spcBef>
              <a:buNone/>
            </a:pPr>
            <a:br>
              <a:rPr lang="en" dirty="0"/>
            </a:br>
            <a:r>
              <a:rPr lang="en" dirty="0"/>
              <a:t>Child Rights</a:t>
            </a:r>
          </a:p>
        </p:txBody>
      </p:sp>
      <p:sp>
        <p:nvSpPr>
          <p:cNvPr id="4" name="TextBox 3"/>
          <p:cNvSpPr txBox="1"/>
          <p:nvPr/>
        </p:nvSpPr>
        <p:spPr>
          <a:xfrm>
            <a:off x="2133600" y="6477000"/>
            <a:ext cx="4915128" cy="261610"/>
          </a:xfrm>
          <a:prstGeom prst="rect">
            <a:avLst/>
          </a:prstGeom>
          <a:noFill/>
        </p:spPr>
        <p:txBody>
          <a:bodyPr wrap="none" rtlCol="0">
            <a:spAutoFit/>
          </a:bodyPr>
          <a:lstStyle/>
          <a:p>
            <a:r>
              <a:rPr lang="en-US" sz="1100" dirty="0">
                <a:solidFill>
                  <a:schemeClr val="bg1">
                    <a:lumMod val="75000"/>
                  </a:schemeClr>
                </a:solidFill>
              </a:rPr>
              <a:t>Copyright © 2021 by Alderman Boreal Consulting®, LLC. All rights reserved</a:t>
            </a:r>
          </a:p>
        </p:txBody>
      </p:sp>
      <p:sp>
        <p:nvSpPr>
          <p:cNvPr id="2" name="Text Placeholder 1"/>
          <p:cNvSpPr>
            <a:spLocks noGrp="1"/>
          </p:cNvSpPr>
          <p:nvPr>
            <p:ph type="body" idx="2"/>
          </p:nvPr>
        </p:nvSpPr>
        <p:spPr>
          <a:xfrm>
            <a:off x="990600" y="2209800"/>
            <a:ext cx="6858000" cy="2743200"/>
          </a:xfrm>
        </p:spPr>
        <p:txBody>
          <a:bodyPr/>
          <a:lstStyle/>
          <a:p>
            <a:pPr marL="457200" indent="-457200">
              <a:buFont typeface="Wingdings" panose="05000000000000000000" pitchFamily="2" charset="2"/>
              <a:buChar char="Ø"/>
            </a:pPr>
            <a:r>
              <a:rPr lang="en-US" sz="2800" dirty="0"/>
              <a:t>Same general human rights as adults</a:t>
            </a:r>
          </a:p>
          <a:p>
            <a:pPr algn="ctr">
              <a:buNone/>
            </a:pPr>
            <a:r>
              <a:rPr lang="en-US" sz="2800" dirty="0"/>
              <a:t>AND</a:t>
            </a:r>
          </a:p>
          <a:p>
            <a:pPr marL="457200" indent="-457200">
              <a:buFont typeface="Wingdings" panose="05000000000000000000" pitchFamily="2" charset="2"/>
              <a:buChar char="Ø"/>
            </a:pPr>
            <a:r>
              <a:rPr lang="en-US" sz="2800" dirty="0"/>
              <a:t>Rights recognizing special needs</a:t>
            </a:r>
          </a:p>
          <a:p>
            <a:pPr marL="914400" indent="-514350">
              <a:buFont typeface="Arial" panose="020B0604020202020204" pitchFamily="34" charset="0"/>
              <a:buChar char="•"/>
            </a:pPr>
            <a:endParaRPr lang="en-US" sz="2800" dirty="0"/>
          </a:p>
          <a:p>
            <a:pPr marL="514350" indent="-514350">
              <a:buFont typeface="+mj-lt"/>
              <a:buAutoNum type="arabicPeriod"/>
            </a:pPr>
            <a:endParaRPr lang="en-US" sz="2800" dirty="0"/>
          </a:p>
        </p:txBody>
      </p:sp>
      <p:sp>
        <p:nvSpPr>
          <p:cNvPr id="6" name="TextBox 5">
            <a:extLst>
              <a:ext uri="{FF2B5EF4-FFF2-40B4-BE49-F238E27FC236}">
                <a16:creationId xmlns:a16="http://schemas.microsoft.com/office/drawing/2014/main" id="{87A679AF-FF67-46BA-A85C-2440B654449B}"/>
              </a:ext>
            </a:extLst>
          </p:cNvPr>
          <p:cNvSpPr txBox="1"/>
          <p:nvPr/>
        </p:nvSpPr>
        <p:spPr>
          <a:xfrm>
            <a:off x="2514600" y="5943600"/>
            <a:ext cx="6484467" cy="584775"/>
          </a:xfrm>
          <a:prstGeom prst="rect">
            <a:avLst/>
          </a:prstGeom>
          <a:noFill/>
        </p:spPr>
        <p:txBody>
          <a:bodyPr wrap="none" rtlCol="0">
            <a:spAutoFit/>
          </a:bodyPr>
          <a:lstStyle/>
          <a:p>
            <a:pPr algn="r">
              <a:spcBef>
                <a:spcPct val="0"/>
              </a:spcBef>
              <a:defRPr/>
            </a:pPr>
            <a:r>
              <a:rPr lang="en-US" altLang="en-US" sz="1600" i="1" dirty="0">
                <a:solidFill>
                  <a:schemeClr val="bg1">
                    <a:lumMod val="50000"/>
                  </a:schemeClr>
                </a:solidFill>
                <a:latin typeface="Lato" panose="020B0604020202020204" charset="0"/>
              </a:rPr>
              <a:t>Child Rights and Why They Matter; </a:t>
            </a:r>
          </a:p>
          <a:p>
            <a:pPr algn="r">
              <a:spcBef>
                <a:spcPct val="0"/>
              </a:spcBef>
              <a:defRPr/>
            </a:pPr>
            <a:r>
              <a:rPr lang="en-US" altLang="en-US" sz="1600" dirty="0">
                <a:solidFill>
                  <a:schemeClr val="bg1">
                    <a:lumMod val="50000"/>
                  </a:schemeClr>
                </a:solidFill>
                <a:latin typeface="Lato" panose="020B0604020202020204" charset="0"/>
              </a:rPr>
              <a:t>www.unicef.org/child-rights-convention/child-rights-why-they-matter</a:t>
            </a:r>
          </a:p>
        </p:txBody>
      </p:sp>
    </p:spTree>
    <p:extLst>
      <p:ext uri="{BB962C8B-B14F-4D97-AF65-F5344CB8AC3E}">
        <p14:creationId xmlns:p14="http://schemas.microsoft.com/office/powerpoint/2010/main" val="400128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9" name="Shape 129"/>
          <p:cNvSpPr txBox="1">
            <a:spLocks noGrp="1"/>
          </p:cNvSpPr>
          <p:nvPr>
            <p:ph type="title"/>
          </p:nvPr>
        </p:nvSpPr>
        <p:spPr>
          <a:xfrm>
            <a:off x="893700" y="960450"/>
            <a:ext cx="6462600" cy="1143000"/>
          </a:xfrm>
          <a:prstGeom prst="rect">
            <a:avLst/>
          </a:prstGeom>
        </p:spPr>
        <p:txBody>
          <a:bodyPr wrap="square" lIns="91425" tIns="91425" rIns="91425" bIns="91425" anchor="b" anchorCtr="0">
            <a:noAutofit/>
          </a:bodyPr>
          <a:lstStyle/>
          <a:p>
            <a:pPr lvl="0">
              <a:spcBef>
                <a:spcPts val="0"/>
              </a:spcBef>
              <a:buNone/>
            </a:pPr>
            <a:br>
              <a:rPr lang="en" dirty="0"/>
            </a:br>
            <a:r>
              <a:rPr lang="en" dirty="0"/>
              <a:t>History of Child Rights Documents</a:t>
            </a:r>
          </a:p>
        </p:txBody>
      </p:sp>
      <p:sp>
        <p:nvSpPr>
          <p:cNvPr id="4" name="TextBox 3"/>
          <p:cNvSpPr txBox="1"/>
          <p:nvPr/>
        </p:nvSpPr>
        <p:spPr>
          <a:xfrm>
            <a:off x="2133600" y="6477000"/>
            <a:ext cx="4915128" cy="261610"/>
          </a:xfrm>
          <a:prstGeom prst="rect">
            <a:avLst/>
          </a:prstGeom>
          <a:noFill/>
        </p:spPr>
        <p:txBody>
          <a:bodyPr wrap="none" rtlCol="0">
            <a:spAutoFit/>
          </a:bodyPr>
          <a:lstStyle/>
          <a:p>
            <a:r>
              <a:rPr lang="en-US" sz="1100" dirty="0">
                <a:solidFill>
                  <a:schemeClr val="bg1">
                    <a:lumMod val="75000"/>
                  </a:schemeClr>
                </a:solidFill>
              </a:rPr>
              <a:t>Copyright © 2021 by Alderman Boreal Consulting®, LLC. All rights reserved</a:t>
            </a:r>
          </a:p>
        </p:txBody>
      </p:sp>
      <p:sp>
        <p:nvSpPr>
          <p:cNvPr id="2" name="Text Placeholder 1"/>
          <p:cNvSpPr>
            <a:spLocks noGrp="1"/>
          </p:cNvSpPr>
          <p:nvPr>
            <p:ph type="body" idx="2"/>
          </p:nvPr>
        </p:nvSpPr>
        <p:spPr>
          <a:xfrm>
            <a:off x="990600" y="2209800"/>
            <a:ext cx="6858000" cy="2743200"/>
          </a:xfrm>
        </p:spPr>
        <p:txBody>
          <a:bodyPr/>
          <a:lstStyle/>
          <a:p>
            <a:pPr marL="457200" indent="-457200">
              <a:buFont typeface="Wingdings" panose="05000000000000000000" pitchFamily="2" charset="2"/>
              <a:buChar char="Ø"/>
            </a:pPr>
            <a:r>
              <a:rPr lang="en-US" sz="2800" dirty="0"/>
              <a:t>Geneva Declaration on the Rights of the Child (League of Nations, 1924)</a:t>
            </a:r>
          </a:p>
          <a:p>
            <a:pPr marL="457200" indent="-457200">
              <a:buFont typeface="Wingdings" panose="05000000000000000000" pitchFamily="2" charset="2"/>
              <a:buChar char="Ø"/>
            </a:pPr>
            <a:r>
              <a:rPr lang="en-US" sz="2400" dirty="0"/>
              <a:t>Rights to:</a:t>
            </a:r>
          </a:p>
          <a:p>
            <a:pPr marL="914400" indent="-457200">
              <a:buFont typeface="Arial" panose="020B0604020202020204" pitchFamily="34" charset="0"/>
              <a:buChar char="•"/>
            </a:pPr>
            <a:r>
              <a:rPr lang="en-US" sz="2400" dirty="0"/>
              <a:t>Means for their development</a:t>
            </a:r>
          </a:p>
          <a:p>
            <a:pPr marL="914400" indent="-457200">
              <a:buFont typeface="Arial" panose="020B0604020202020204" pitchFamily="34" charset="0"/>
              <a:buChar char="•"/>
            </a:pPr>
            <a:r>
              <a:rPr lang="en-US" sz="2400" dirty="0"/>
              <a:t>Special help in times of need</a:t>
            </a:r>
          </a:p>
          <a:p>
            <a:pPr marL="914400" indent="-457200">
              <a:buFont typeface="Arial" panose="020B0604020202020204" pitchFamily="34" charset="0"/>
              <a:buChar char="•"/>
            </a:pPr>
            <a:r>
              <a:rPr lang="en-US" sz="2400" dirty="0"/>
              <a:t>Priority for relief</a:t>
            </a:r>
          </a:p>
          <a:p>
            <a:pPr marL="914400" indent="-457200">
              <a:buFont typeface="Arial" panose="020B0604020202020204" pitchFamily="34" charset="0"/>
              <a:buChar char="•"/>
            </a:pPr>
            <a:r>
              <a:rPr lang="en-US" sz="2400" dirty="0"/>
              <a:t>Economic freedom &amp; protection from exploitation</a:t>
            </a:r>
          </a:p>
          <a:p>
            <a:pPr marL="914400" indent="-457200">
              <a:buFont typeface="Arial" panose="020B0604020202020204" pitchFamily="34" charset="0"/>
              <a:buChar char="•"/>
            </a:pPr>
            <a:r>
              <a:rPr lang="en-US" sz="2400" dirty="0"/>
              <a:t>Upbringing that instills social consciousness &amp; duty</a:t>
            </a:r>
            <a:endParaRPr lang="en-US" sz="2800" dirty="0"/>
          </a:p>
          <a:p>
            <a:pPr marL="914400" indent="-514350">
              <a:buFont typeface="Arial" panose="020B0604020202020204" pitchFamily="34" charset="0"/>
              <a:buChar char="•"/>
            </a:pPr>
            <a:endParaRPr lang="en-US" sz="2800" dirty="0"/>
          </a:p>
          <a:p>
            <a:pPr marL="514350" indent="-514350">
              <a:buFont typeface="+mj-lt"/>
              <a:buAutoNum type="arabicPeriod"/>
            </a:pPr>
            <a:endParaRPr lang="en-US" sz="2800" dirty="0"/>
          </a:p>
        </p:txBody>
      </p:sp>
      <p:sp>
        <p:nvSpPr>
          <p:cNvPr id="6" name="TextBox 5">
            <a:extLst>
              <a:ext uri="{FF2B5EF4-FFF2-40B4-BE49-F238E27FC236}">
                <a16:creationId xmlns:a16="http://schemas.microsoft.com/office/drawing/2014/main" id="{87A679AF-FF67-46BA-A85C-2440B654449B}"/>
              </a:ext>
            </a:extLst>
          </p:cNvPr>
          <p:cNvSpPr txBox="1"/>
          <p:nvPr/>
        </p:nvSpPr>
        <p:spPr>
          <a:xfrm>
            <a:off x="3429000" y="5854125"/>
            <a:ext cx="5581977" cy="584775"/>
          </a:xfrm>
          <a:prstGeom prst="rect">
            <a:avLst/>
          </a:prstGeom>
          <a:noFill/>
        </p:spPr>
        <p:txBody>
          <a:bodyPr wrap="none" rtlCol="0">
            <a:spAutoFit/>
          </a:bodyPr>
          <a:lstStyle/>
          <a:p>
            <a:pPr algn="r">
              <a:spcBef>
                <a:spcPct val="0"/>
              </a:spcBef>
              <a:defRPr/>
            </a:pPr>
            <a:r>
              <a:rPr lang="en-US" altLang="en-US" sz="1600" i="1" dirty="0">
                <a:solidFill>
                  <a:schemeClr val="bg1">
                    <a:lumMod val="50000"/>
                  </a:schemeClr>
                </a:solidFill>
                <a:latin typeface="Lato" panose="020B0604020202020204" charset="0"/>
              </a:rPr>
              <a:t>History of Child Rights; </a:t>
            </a:r>
          </a:p>
          <a:p>
            <a:pPr algn="r">
              <a:spcBef>
                <a:spcPct val="0"/>
              </a:spcBef>
              <a:defRPr/>
            </a:pPr>
            <a:r>
              <a:rPr lang="en-US" altLang="en-US" sz="1600" dirty="0">
                <a:solidFill>
                  <a:schemeClr val="bg1">
                    <a:lumMod val="50000"/>
                  </a:schemeClr>
                </a:solidFill>
                <a:latin typeface="Lato" panose="020B0604020202020204" charset="0"/>
              </a:rPr>
              <a:t>www.unicef.org/child-rights-convention/history-child-rights</a:t>
            </a:r>
          </a:p>
        </p:txBody>
      </p:sp>
    </p:spTree>
    <p:extLst>
      <p:ext uri="{BB962C8B-B14F-4D97-AF65-F5344CB8AC3E}">
        <p14:creationId xmlns:p14="http://schemas.microsoft.com/office/powerpoint/2010/main" val="3693017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9" name="Shape 129"/>
          <p:cNvSpPr txBox="1">
            <a:spLocks noGrp="1"/>
          </p:cNvSpPr>
          <p:nvPr>
            <p:ph type="title"/>
          </p:nvPr>
        </p:nvSpPr>
        <p:spPr>
          <a:xfrm>
            <a:off x="893700" y="960450"/>
            <a:ext cx="6462600" cy="1143000"/>
          </a:xfrm>
          <a:prstGeom prst="rect">
            <a:avLst/>
          </a:prstGeom>
        </p:spPr>
        <p:txBody>
          <a:bodyPr wrap="square" lIns="91425" tIns="91425" rIns="91425" bIns="91425" anchor="b" anchorCtr="0">
            <a:noAutofit/>
          </a:bodyPr>
          <a:lstStyle/>
          <a:p>
            <a:pPr lvl="0">
              <a:spcBef>
                <a:spcPts val="0"/>
              </a:spcBef>
              <a:buNone/>
            </a:pPr>
            <a:br>
              <a:rPr lang="en" dirty="0"/>
            </a:br>
            <a:r>
              <a:rPr lang="en" dirty="0"/>
              <a:t>History of Child Rights Documents</a:t>
            </a:r>
          </a:p>
        </p:txBody>
      </p:sp>
      <p:sp>
        <p:nvSpPr>
          <p:cNvPr id="4" name="TextBox 3"/>
          <p:cNvSpPr txBox="1"/>
          <p:nvPr/>
        </p:nvSpPr>
        <p:spPr>
          <a:xfrm>
            <a:off x="2133600" y="6477000"/>
            <a:ext cx="4915128" cy="261610"/>
          </a:xfrm>
          <a:prstGeom prst="rect">
            <a:avLst/>
          </a:prstGeom>
          <a:noFill/>
        </p:spPr>
        <p:txBody>
          <a:bodyPr wrap="none" rtlCol="0">
            <a:spAutoFit/>
          </a:bodyPr>
          <a:lstStyle/>
          <a:p>
            <a:r>
              <a:rPr lang="en-US" sz="1100" dirty="0">
                <a:solidFill>
                  <a:schemeClr val="bg1">
                    <a:lumMod val="75000"/>
                  </a:schemeClr>
                </a:solidFill>
              </a:rPr>
              <a:t>Copyright © 2021 by Alderman Boreal Consulting®, LLC. All rights reserved</a:t>
            </a:r>
          </a:p>
        </p:txBody>
      </p:sp>
      <p:sp>
        <p:nvSpPr>
          <p:cNvPr id="2" name="Text Placeholder 1"/>
          <p:cNvSpPr>
            <a:spLocks noGrp="1"/>
          </p:cNvSpPr>
          <p:nvPr>
            <p:ph type="body" idx="2"/>
          </p:nvPr>
        </p:nvSpPr>
        <p:spPr>
          <a:xfrm>
            <a:off x="990600" y="2209800"/>
            <a:ext cx="6858000" cy="2743200"/>
          </a:xfrm>
        </p:spPr>
        <p:txBody>
          <a:bodyPr/>
          <a:lstStyle/>
          <a:p>
            <a:pPr marL="457200" indent="-457200">
              <a:buFont typeface="Wingdings" panose="05000000000000000000" pitchFamily="2" charset="2"/>
              <a:buChar char="Ø"/>
            </a:pPr>
            <a:r>
              <a:rPr lang="en-US" sz="2800" dirty="0"/>
              <a:t>Universal Declaration of Human Rights (1948)</a:t>
            </a:r>
          </a:p>
          <a:p>
            <a:pPr marL="457200" indent="-457200">
              <a:buFont typeface="Wingdings" panose="05000000000000000000" pitchFamily="2" charset="2"/>
              <a:buChar char="Ø"/>
            </a:pPr>
            <a:r>
              <a:rPr lang="en-US" sz="2400" dirty="0"/>
              <a:t>Article 25</a:t>
            </a:r>
          </a:p>
          <a:p>
            <a:pPr marL="914400" indent="-457200">
              <a:buFont typeface="Arial" panose="020B0604020202020204" pitchFamily="34" charset="0"/>
              <a:buChar char="•"/>
            </a:pPr>
            <a:r>
              <a:rPr lang="en-US" sz="2400" dirty="0"/>
              <a:t> entitles mothers and children to ‘special care and assistance’</a:t>
            </a:r>
          </a:p>
          <a:p>
            <a:pPr marL="457200" indent="-457200">
              <a:buFont typeface="Wingdings" panose="05000000000000000000" pitchFamily="2" charset="2"/>
              <a:buChar char="Ø"/>
            </a:pPr>
            <a:r>
              <a:rPr lang="en-US" sz="2800" dirty="0"/>
              <a:t>Declaration on the Rights of the Child (1959)</a:t>
            </a:r>
          </a:p>
          <a:p>
            <a:pPr marL="457200" indent="-457200">
              <a:buFont typeface="Wingdings" panose="05000000000000000000" pitchFamily="2" charset="2"/>
              <a:buChar char="Ø"/>
            </a:pPr>
            <a:r>
              <a:rPr lang="en-US" sz="2800" dirty="0"/>
              <a:t>Convention on the Rights of the Child (1989)</a:t>
            </a:r>
          </a:p>
          <a:p>
            <a:pPr marL="514350" indent="-514350">
              <a:buFont typeface="+mj-lt"/>
              <a:buAutoNum type="arabicPeriod"/>
            </a:pPr>
            <a:endParaRPr lang="en-US" sz="2800" dirty="0"/>
          </a:p>
          <a:p>
            <a:pPr marL="514350" indent="-514350">
              <a:buFont typeface="+mj-lt"/>
              <a:buAutoNum type="arabicPeriod"/>
            </a:pPr>
            <a:endParaRPr lang="en-US" sz="2800" dirty="0"/>
          </a:p>
        </p:txBody>
      </p:sp>
      <p:sp>
        <p:nvSpPr>
          <p:cNvPr id="7" name="TextBox 6">
            <a:extLst>
              <a:ext uri="{FF2B5EF4-FFF2-40B4-BE49-F238E27FC236}">
                <a16:creationId xmlns:a16="http://schemas.microsoft.com/office/drawing/2014/main" id="{729499DB-A4B9-4735-BE00-03FEDD99BBB0}"/>
              </a:ext>
            </a:extLst>
          </p:cNvPr>
          <p:cNvSpPr txBox="1"/>
          <p:nvPr/>
        </p:nvSpPr>
        <p:spPr>
          <a:xfrm>
            <a:off x="3276600" y="5892225"/>
            <a:ext cx="5581977" cy="584775"/>
          </a:xfrm>
          <a:prstGeom prst="rect">
            <a:avLst/>
          </a:prstGeom>
          <a:noFill/>
        </p:spPr>
        <p:txBody>
          <a:bodyPr wrap="none" rtlCol="0">
            <a:spAutoFit/>
          </a:bodyPr>
          <a:lstStyle/>
          <a:p>
            <a:pPr algn="r">
              <a:spcBef>
                <a:spcPct val="0"/>
              </a:spcBef>
              <a:defRPr/>
            </a:pPr>
            <a:r>
              <a:rPr lang="en-US" altLang="en-US" sz="1600" i="1" dirty="0">
                <a:solidFill>
                  <a:schemeClr val="bg1">
                    <a:lumMod val="50000"/>
                  </a:schemeClr>
                </a:solidFill>
                <a:latin typeface="Lato" panose="020B0604020202020204" charset="0"/>
              </a:rPr>
              <a:t>History of Child Rights; </a:t>
            </a:r>
          </a:p>
          <a:p>
            <a:pPr algn="r">
              <a:spcBef>
                <a:spcPct val="0"/>
              </a:spcBef>
              <a:defRPr/>
            </a:pPr>
            <a:r>
              <a:rPr lang="en-US" altLang="en-US" sz="1600" dirty="0">
                <a:solidFill>
                  <a:schemeClr val="bg1">
                    <a:lumMod val="50000"/>
                  </a:schemeClr>
                </a:solidFill>
                <a:latin typeface="Lato" panose="020B0604020202020204" charset="0"/>
              </a:rPr>
              <a:t>www.unicef.org/child-rights-convention/history-child-rights</a:t>
            </a:r>
          </a:p>
        </p:txBody>
      </p:sp>
    </p:spTree>
    <p:extLst>
      <p:ext uri="{BB962C8B-B14F-4D97-AF65-F5344CB8AC3E}">
        <p14:creationId xmlns:p14="http://schemas.microsoft.com/office/powerpoint/2010/main" val="1541351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9" name="Shape 129"/>
          <p:cNvSpPr txBox="1">
            <a:spLocks noGrp="1"/>
          </p:cNvSpPr>
          <p:nvPr>
            <p:ph type="title"/>
          </p:nvPr>
        </p:nvSpPr>
        <p:spPr>
          <a:xfrm>
            <a:off x="893700" y="960450"/>
            <a:ext cx="6462600" cy="1143000"/>
          </a:xfrm>
          <a:prstGeom prst="rect">
            <a:avLst/>
          </a:prstGeom>
        </p:spPr>
        <p:txBody>
          <a:bodyPr wrap="square" lIns="91425" tIns="91425" rIns="91425" bIns="91425" anchor="b" anchorCtr="0">
            <a:noAutofit/>
          </a:bodyPr>
          <a:lstStyle/>
          <a:p>
            <a:pPr lvl="0">
              <a:spcBef>
                <a:spcPts val="0"/>
              </a:spcBef>
              <a:buNone/>
            </a:pPr>
            <a:br>
              <a:rPr lang="en" dirty="0"/>
            </a:br>
            <a:r>
              <a:rPr lang="en" dirty="0"/>
              <a:t>Convention on the Rights of the Child (CRC)</a:t>
            </a:r>
          </a:p>
        </p:txBody>
      </p:sp>
      <p:sp>
        <p:nvSpPr>
          <p:cNvPr id="4" name="TextBox 3"/>
          <p:cNvSpPr txBox="1"/>
          <p:nvPr/>
        </p:nvSpPr>
        <p:spPr>
          <a:xfrm>
            <a:off x="2133600" y="6477000"/>
            <a:ext cx="4915128" cy="261610"/>
          </a:xfrm>
          <a:prstGeom prst="rect">
            <a:avLst/>
          </a:prstGeom>
          <a:noFill/>
        </p:spPr>
        <p:txBody>
          <a:bodyPr wrap="none" rtlCol="0">
            <a:spAutoFit/>
          </a:bodyPr>
          <a:lstStyle/>
          <a:p>
            <a:r>
              <a:rPr lang="en-US" sz="1100" dirty="0">
                <a:solidFill>
                  <a:schemeClr val="bg1">
                    <a:lumMod val="75000"/>
                  </a:schemeClr>
                </a:solidFill>
              </a:rPr>
              <a:t>Copyright © 2021 by Alderman Boreal Consulting®, LLC. All rights reserved</a:t>
            </a:r>
          </a:p>
        </p:txBody>
      </p:sp>
      <p:sp>
        <p:nvSpPr>
          <p:cNvPr id="2" name="Text Placeholder 1"/>
          <p:cNvSpPr>
            <a:spLocks noGrp="1"/>
          </p:cNvSpPr>
          <p:nvPr>
            <p:ph type="body" idx="2"/>
          </p:nvPr>
        </p:nvSpPr>
        <p:spPr>
          <a:xfrm>
            <a:off x="990600" y="2209800"/>
            <a:ext cx="6858000" cy="2743200"/>
          </a:xfrm>
        </p:spPr>
        <p:txBody>
          <a:bodyPr/>
          <a:lstStyle/>
          <a:p>
            <a:pPr marL="457200" indent="-457200">
              <a:buFont typeface="Wingdings" panose="05000000000000000000" pitchFamily="2" charset="2"/>
              <a:buChar char="Ø"/>
            </a:pPr>
            <a:r>
              <a:rPr lang="en-US" sz="2800" dirty="0"/>
              <a:t>Most widely adopted human rights document in history</a:t>
            </a:r>
          </a:p>
          <a:p>
            <a:pPr marL="457200" indent="-457200">
              <a:buFont typeface="Wingdings" panose="05000000000000000000" pitchFamily="2" charset="2"/>
              <a:buChar char="Ø"/>
            </a:pPr>
            <a:r>
              <a:rPr lang="en-US" sz="2800" dirty="0"/>
              <a:t>Ratified by 196 of 197 UN States</a:t>
            </a:r>
          </a:p>
          <a:p>
            <a:pPr marL="514350" indent="-514350">
              <a:buFont typeface="+mj-lt"/>
              <a:buAutoNum type="arabicPeriod"/>
            </a:pPr>
            <a:endParaRPr lang="en-US" sz="2800" dirty="0"/>
          </a:p>
        </p:txBody>
      </p:sp>
      <p:sp>
        <p:nvSpPr>
          <p:cNvPr id="6" name="TextBox 5">
            <a:extLst>
              <a:ext uri="{FF2B5EF4-FFF2-40B4-BE49-F238E27FC236}">
                <a16:creationId xmlns:a16="http://schemas.microsoft.com/office/drawing/2014/main" id="{91419499-436F-42FF-82D1-2E4F34DFF404}"/>
              </a:ext>
            </a:extLst>
          </p:cNvPr>
          <p:cNvSpPr txBox="1"/>
          <p:nvPr/>
        </p:nvSpPr>
        <p:spPr>
          <a:xfrm>
            <a:off x="3339091" y="6180109"/>
            <a:ext cx="5652509" cy="338554"/>
          </a:xfrm>
          <a:prstGeom prst="rect">
            <a:avLst/>
          </a:prstGeom>
          <a:noFill/>
        </p:spPr>
        <p:txBody>
          <a:bodyPr wrap="none" rtlCol="0">
            <a:spAutoFit/>
          </a:bodyPr>
          <a:lstStyle/>
          <a:p>
            <a:pPr>
              <a:spcBef>
                <a:spcPct val="0"/>
              </a:spcBef>
              <a:defRPr/>
            </a:pPr>
            <a:r>
              <a:rPr lang="en-US" altLang="en-US" sz="1600" dirty="0">
                <a:solidFill>
                  <a:schemeClr val="bg1">
                    <a:lumMod val="50000"/>
                  </a:schemeClr>
                </a:solidFill>
                <a:latin typeface="Lato" panose="020B0604020202020204" charset="0"/>
              </a:rPr>
              <a:t>Save the Children (2005). </a:t>
            </a:r>
            <a:r>
              <a:rPr lang="en-US" altLang="en-US" sz="1600" i="1" dirty="0">
                <a:solidFill>
                  <a:schemeClr val="bg1">
                    <a:lumMod val="50000"/>
                  </a:schemeClr>
                </a:solidFill>
                <a:latin typeface="Lato" panose="020B0604020202020204" charset="0"/>
              </a:rPr>
              <a:t>Child Rights Programming, 2</a:t>
            </a:r>
            <a:r>
              <a:rPr lang="en-US" altLang="en-US" sz="1600" i="1" baseline="30000" dirty="0">
                <a:solidFill>
                  <a:schemeClr val="bg1">
                    <a:lumMod val="50000"/>
                  </a:schemeClr>
                </a:solidFill>
                <a:latin typeface="Lato" panose="020B0604020202020204" charset="0"/>
              </a:rPr>
              <a:t>nd</a:t>
            </a:r>
            <a:r>
              <a:rPr lang="en-US" altLang="en-US" sz="1600" i="1" dirty="0">
                <a:solidFill>
                  <a:schemeClr val="bg1">
                    <a:lumMod val="50000"/>
                  </a:schemeClr>
                </a:solidFill>
                <a:latin typeface="Lato" panose="020B0604020202020204" charset="0"/>
              </a:rPr>
              <a:t> Edition</a:t>
            </a:r>
            <a:endParaRPr lang="en-US" altLang="en-US" sz="1600" dirty="0">
              <a:solidFill>
                <a:schemeClr val="bg1">
                  <a:lumMod val="50000"/>
                </a:schemeClr>
              </a:solidFill>
              <a:latin typeface="Lato" panose="020B0604020202020204" charset="0"/>
            </a:endParaRPr>
          </a:p>
        </p:txBody>
      </p:sp>
    </p:spTree>
    <p:extLst>
      <p:ext uri="{BB962C8B-B14F-4D97-AF65-F5344CB8AC3E}">
        <p14:creationId xmlns:p14="http://schemas.microsoft.com/office/powerpoint/2010/main" val="1433355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ctrTitle" idx="4294967295"/>
          </p:nvPr>
        </p:nvSpPr>
        <p:spPr>
          <a:xfrm>
            <a:off x="916025" y="587125"/>
            <a:ext cx="5561100" cy="1546500"/>
          </a:xfrm>
          <a:prstGeom prst="rect">
            <a:avLst/>
          </a:prstGeom>
        </p:spPr>
        <p:txBody>
          <a:bodyPr wrap="square" lIns="91425" tIns="91425" rIns="91425" bIns="91425" anchor="b" anchorCtr="0">
            <a:noAutofit/>
          </a:bodyPr>
          <a:lstStyle/>
          <a:p>
            <a:pPr lvl="0">
              <a:spcBef>
                <a:spcPts val="0"/>
              </a:spcBef>
              <a:buNone/>
            </a:pPr>
            <a:r>
              <a:rPr lang="en" sz="6000" dirty="0">
                <a:solidFill>
                  <a:srgbClr val="7ECEFD"/>
                </a:solidFill>
              </a:rPr>
              <a:t>Disclaimer</a:t>
            </a:r>
          </a:p>
        </p:txBody>
      </p:sp>
      <p:sp>
        <p:nvSpPr>
          <p:cNvPr id="92" name="Shape 92"/>
          <p:cNvSpPr txBox="1">
            <a:spLocks noGrp="1"/>
          </p:cNvSpPr>
          <p:nvPr>
            <p:ph type="subTitle" idx="4294967295"/>
          </p:nvPr>
        </p:nvSpPr>
        <p:spPr>
          <a:xfrm>
            <a:off x="916024" y="1957950"/>
            <a:ext cx="6170575" cy="1046400"/>
          </a:xfrm>
          <a:prstGeom prst="rect">
            <a:avLst/>
          </a:prstGeom>
        </p:spPr>
        <p:txBody>
          <a:bodyPr wrap="square" lIns="91425" tIns="91425" rIns="91425" bIns="91425" anchor="t" anchorCtr="0">
            <a:noAutofit/>
          </a:bodyPr>
          <a:lstStyle/>
          <a:p>
            <a:pPr marL="342900" indent="-342900">
              <a:spcBef>
                <a:spcPts val="0"/>
              </a:spcBef>
              <a:buFont typeface="Arial" panose="020B0604020202020204" pitchFamily="34" charset="0"/>
              <a:buChar char="•"/>
            </a:pPr>
            <a:r>
              <a:rPr lang="en" sz="1800" b="1" dirty="0">
                <a:solidFill>
                  <a:srgbClr val="2185C5"/>
                </a:solidFill>
              </a:rPr>
              <a:t>Neither I nor my immediate family have any financial interests to disclose.</a:t>
            </a:r>
          </a:p>
          <a:p>
            <a:pPr marL="342900" indent="-342900">
              <a:spcBef>
                <a:spcPts val="0"/>
              </a:spcBef>
              <a:buFont typeface="Arial" panose="020B0604020202020204" pitchFamily="34" charset="0"/>
              <a:buChar char="•"/>
            </a:pPr>
            <a:r>
              <a:rPr lang="en" sz="1800" b="1" dirty="0">
                <a:solidFill>
                  <a:srgbClr val="2185C5"/>
                </a:solidFill>
              </a:rPr>
              <a:t>I do not intend to discuss any unapproved or investigative use of commerical products or devices.</a:t>
            </a:r>
          </a:p>
          <a:p>
            <a:pPr marL="342900" indent="-342900">
              <a:spcBef>
                <a:spcPts val="0"/>
              </a:spcBef>
              <a:buFont typeface="Arial" panose="020B0604020202020204" pitchFamily="34" charset="0"/>
              <a:buChar char="•"/>
            </a:pPr>
            <a:r>
              <a:rPr lang="en" sz="1800" b="1" dirty="0">
                <a:solidFill>
                  <a:srgbClr val="2185C5"/>
                </a:solidFill>
              </a:rPr>
              <a:t>Reasonable attempts have been made to provide accurate and complete information.</a:t>
            </a:r>
          </a:p>
          <a:p>
            <a:pPr marL="342900" indent="-342900">
              <a:spcBef>
                <a:spcPts val="0"/>
              </a:spcBef>
              <a:buFont typeface="Arial" panose="020B0604020202020204" pitchFamily="34" charset="0"/>
              <a:buChar char="•"/>
            </a:pPr>
            <a:r>
              <a:rPr lang="en" sz="1800" b="1" dirty="0">
                <a:solidFill>
                  <a:srgbClr val="2185C5"/>
                </a:solidFill>
              </a:rPr>
              <a:t>The practitioner or provider is responsible for use of this educational material; any information provided should not be a substitution for the professional judgement of the practitioner or provider.</a:t>
            </a:r>
          </a:p>
        </p:txBody>
      </p:sp>
      <p:pic>
        <p:nvPicPr>
          <p:cNvPr id="9" name="Picture 2" descr="E:\photos\all\1984\D-print-84-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30626"/>
            <a:ext cx="4638938" cy="68124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133600" y="6477000"/>
            <a:ext cx="4915128" cy="261610"/>
          </a:xfrm>
          <a:prstGeom prst="rect">
            <a:avLst/>
          </a:prstGeom>
          <a:noFill/>
        </p:spPr>
        <p:txBody>
          <a:bodyPr wrap="none" rtlCol="0">
            <a:spAutoFit/>
          </a:bodyPr>
          <a:lstStyle/>
          <a:p>
            <a:r>
              <a:rPr lang="en-US" sz="1100" dirty="0">
                <a:solidFill>
                  <a:schemeClr val="bg1">
                    <a:lumMod val="75000"/>
                  </a:schemeClr>
                </a:solidFill>
              </a:rPr>
              <a:t>Copyright © 2021 by Alderman Boreal Consulting®, LLC. All rights reserved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9" name="Shape 129"/>
          <p:cNvSpPr txBox="1">
            <a:spLocks noGrp="1"/>
          </p:cNvSpPr>
          <p:nvPr>
            <p:ph type="title"/>
          </p:nvPr>
        </p:nvSpPr>
        <p:spPr>
          <a:xfrm>
            <a:off x="893700" y="960450"/>
            <a:ext cx="6462600" cy="1143000"/>
          </a:xfrm>
          <a:prstGeom prst="rect">
            <a:avLst/>
          </a:prstGeom>
        </p:spPr>
        <p:txBody>
          <a:bodyPr wrap="square" lIns="91425" tIns="91425" rIns="91425" bIns="91425" anchor="b" anchorCtr="0">
            <a:noAutofit/>
          </a:bodyPr>
          <a:lstStyle/>
          <a:p>
            <a:pPr lvl="0">
              <a:spcBef>
                <a:spcPts val="0"/>
              </a:spcBef>
              <a:buNone/>
            </a:pPr>
            <a:br>
              <a:rPr lang="en" dirty="0"/>
            </a:br>
            <a:r>
              <a:rPr lang="en" dirty="0"/>
              <a:t>Convention on the Rights of the Child (CRC)</a:t>
            </a:r>
          </a:p>
        </p:txBody>
      </p:sp>
      <p:sp>
        <p:nvSpPr>
          <p:cNvPr id="4" name="TextBox 3"/>
          <p:cNvSpPr txBox="1"/>
          <p:nvPr/>
        </p:nvSpPr>
        <p:spPr>
          <a:xfrm>
            <a:off x="2133600" y="6477000"/>
            <a:ext cx="4915128" cy="261610"/>
          </a:xfrm>
          <a:prstGeom prst="rect">
            <a:avLst/>
          </a:prstGeom>
          <a:noFill/>
        </p:spPr>
        <p:txBody>
          <a:bodyPr wrap="none" rtlCol="0">
            <a:spAutoFit/>
          </a:bodyPr>
          <a:lstStyle/>
          <a:p>
            <a:r>
              <a:rPr lang="en-US" sz="1100" dirty="0">
                <a:solidFill>
                  <a:schemeClr val="bg1">
                    <a:lumMod val="75000"/>
                  </a:schemeClr>
                </a:solidFill>
              </a:rPr>
              <a:t>Copyright © 2021 by Alderman Boreal Consulting®, LLC. All rights reserved</a:t>
            </a:r>
          </a:p>
        </p:txBody>
      </p:sp>
      <p:sp>
        <p:nvSpPr>
          <p:cNvPr id="2" name="Text Placeholder 1"/>
          <p:cNvSpPr>
            <a:spLocks noGrp="1"/>
          </p:cNvSpPr>
          <p:nvPr>
            <p:ph type="body" idx="2"/>
          </p:nvPr>
        </p:nvSpPr>
        <p:spPr>
          <a:xfrm>
            <a:off x="990600" y="2209800"/>
            <a:ext cx="6858000" cy="2743200"/>
          </a:xfrm>
        </p:spPr>
        <p:txBody>
          <a:bodyPr/>
          <a:lstStyle/>
          <a:p>
            <a:pPr marL="457200" indent="-457200">
              <a:buFont typeface="Wingdings" panose="05000000000000000000" pitchFamily="2" charset="2"/>
              <a:buChar char="Ø"/>
            </a:pPr>
            <a:r>
              <a:rPr lang="en-US" sz="2800" dirty="0"/>
              <a:t>Most comprehensive human rights treaty</a:t>
            </a:r>
          </a:p>
          <a:p>
            <a:pPr marL="914400" indent="-457200">
              <a:buFont typeface="Arial" panose="020B0604020202020204" pitchFamily="34" charset="0"/>
              <a:buChar char="•"/>
            </a:pPr>
            <a:r>
              <a:rPr lang="en-US" sz="2800" dirty="0"/>
              <a:t>Humanitarian law</a:t>
            </a:r>
          </a:p>
          <a:p>
            <a:pPr marL="914400" indent="-457200">
              <a:buFont typeface="Arial" panose="020B0604020202020204" pitchFamily="34" charset="0"/>
              <a:buChar char="•"/>
            </a:pPr>
            <a:r>
              <a:rPr lang="en-US" sz="2800" dirty="0"/>
              <a:t>Civil</a:t>
            </a:r>
          </a:p>
          <a:p>
            <a:pPr marL="914400" indent="-457200">
              <a:buFont typeface="Arial" panose="020B0604020202020204" pitchFamily="34" charset="0"/>
              <a:buChar char="•"/>
            </a:pPr>
            <a:r>
              <a:rPr lang="en-US" sz="2800" dirty="0"/>
              <a:t>Political</a:t>
            </a:r>
          </a:p>
          <a:p>
            <a:pPr marL="914400" indent="-457200">
              <a:buFont typeface="Arial" panose="020B0604020202020204" pitchFamily="34" charset="0"/>
              <a:buChar char="•"/>
            </a:pPr>
            <a:r>
              <a:rPr lang="en-US" sz="2800" dirty="0"/>
              <a:t>Economic </a:t>
            </a:r>
          </a:p>
          <a:p>
            <a:pPr marL="914400" indent="-457200">
              <a:buFont typeface="Arial" panose="020B0604020202020204" pitchFamily="34" charset="0"/>
              <a:buChar char="•"/>
            </a:pPr>
            <a:r>
              <a:rPr lang="en-US" sz="2800" dirty="0"/>
              <a:t>Social &amp; cultural</a:t>
            </a:r>
          </a:p>
          <a:p>
            <a:pPr marL="914400" indent="-457200">
              <a:buFont typeface="Arial" panose="020B0604020202020204" pitchFamily="34" charset="0"/>
              <a:buChar char="•"/>
            </a:pPr>
            <a:r>
              <a:rPr lang="en-US" sz="2800" dirty="0"/>
              <a:t>Culturally sensitive &amp; responsive</a:t>
            </a:r>
          </a:p>
          <a:p>
            <a:pPr marL="514350" indent="-514350">
              <a:buFont typeface="+mj-lt"/>
              <a:buAutoNum type="arabicPeriod"/>
            </a:pPr>
            <a:endParaRPr lang="en-US" sz="2800" dirty="0"/>
          </a:p>
          <a:p>
            <a:pPr marL="514350" indent="-514350">
              <a:buFont typeface="+mj-lt"/>
              <a:buAutoNum type="arabicPeriod"/>
            </a:pPr>
            <a:endParaRPr lang="en-US" sz="2800" dirty="0"/>
          </a:p>
        </p:txBody>
      </p:sp>
      <p:sp>
        <p:nvSpPr>
          <p:cNvPr id="6" name="TextBox 5">
            <a:extLst>
              <a:ext uri="{FF2B5EF4-FFF2-40B4-BE49-F238E27FC236}">
                <a16:creationId xmlns:a16="http://schemas.microsoft.com/office/drawing/2014/main" id="{91419499-436F-42FF-82D1-2E4F34DFF404}"/>
              </a:ext>
            </a:extLst>
          </p:cNvPr>
          <p:cNvSpPr txBox="1"/>
          <p:nvPr/>
        </p:nvSpPr>
        <p:spPr>
          <a:xfrm>
            <a:off x="3339091" y="6180109"/>
            <a:ext cx="5652509" cy="338554"/>
          </a:xfrm>
          <a:prstGeom prst="rect">
            <a:avLst/>
          </a:prstGeom>
          <a:noFill/>
        </p:spPr>
        <p:txBody>
          <a:bodyPr wrap="none" rtlCol="0">
            <a:spAutoFit/>
          </a:bodyPr>
          <a:lstStyle/>
          <a:p>
            <a:pPr>
              <a:spcBef>
                <a:spcPct val="0"/>
              </a:spcBef>
              <a:defRPr/>
            </a:pPr>
            <a:r>
              <a:rPr lang="en-US" altLang="en-US" sz="1600" dirty="0">
                <a:solidFill>
                  <a:schemeClr val="bg1">
                    <a:lumMod val="50000"/>
                  </a:schemeClr>
                </a:solidFill>
                <a:latin typeface="Lato" panose="020B0604020202020204" charset="0"/>
              </a:rPr>
              <a:t>Save the Children (2005). </a:t>
            </a:r>
            <a:r>
              <a:rPr lang="en-US" altLang="en-US" sz="1600" i="1" dirty="0">
                <a:solidFill>
                  <a:schemeClr val="bg1">
                    <a:lumMod val="50000"/>
                  </a:schemeClr>
                </a:solidFill>
                <a:latin typeface="Lato" panose="020B0604020202020204" charset="0"/>
              </a:rPr>
              <a:t>Child Rights Programming, 2</a:t>
            </a:r>
            <a:r>
              <a:rPr lang="en-US" altLang="en-US" sz="1600" i="1" baseline="30000" dirty="0">
                <a:solidFill>
                  <a:schemeClr val="bg1">
                    <a:lumMod val="50000"/>
                  </a:schemeClr>
                </a:solidFill>
                <a:latin typeface="Lato" panose="020B0604020202020204" charset="0"/>
              </a:rPr>
              <a:t>nd</a:t>
            </a:r>
            <a:r>
              <a:rPr lang="en-US" altLang="en-US" sz="1600" i="1" dirty="0">
                <a:solidFill>
                  <a:schemeClr val="bg1">
                    <a:lumMod val="50000"/>
                  </a:schemeClr>
                </a:solidFill>
                <a:latin typeface="Lato" panose="020B0604020202020204" charset="0"/>
              </a:rPr>
              <a:t> Edition</a:t>
            </a:r>
            <a:endParaRPr lang="en-US" altLang="en-US" sz="1600" dirty="0">
              <a:solidFill>
                <a:schemeClr val="bg1">
                  <a:lumMod val="50000"/>
                </a:schemeClr>
              </a:solidFill>
              <a:latin typeface="Lato" panose="020B0604020202020204" charset="0"/>
            </a:endParaRPr>
          </a:p>
        </p:txBody>
      </p:sp>
    </p:spTree>
    <p:extLst>
      <p:ext uri="{BB962C8B-B14F-4D97-AF65-F5344CB8AC3E}">
        <p14:creationId xmlns:p14="http://schemas.microsoft.com/office/powerpoint/2010/main" val="8904404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9" name="Shape 129"/>
          <p:cNvSpPr txBox="1">
            <a:spLocks noGrp="1"/>
          </p:cNvSpPr>
          <p:nvPr>
            <p:ph type="title"/>
          </p:nvPr>
        </p:nvSpPr>
        <p:spPr>
          <a:xfrm>
            <a:off x="893700" y="960450"/>
            <a:ext cx="6462600" cy="1143000"/>
          </a:xfrm>
          <a:prstGeom prst="rect">
            <a:avLst/>
          </a:prstGeom>
        </p:spPr>
        <p:txBody>
          <a:bodyPr wrap="square" lIns="91425" tIns="91425" rIns="91425" bIns="91425" anchor="b" anchorCtr="0">
            <a:noAutofit/>
          </a:bodyPr>
          <a:lstStyle/>
          <a:p>
            <a:pPr lvl="0">
              <a:spcBef>
                <a:spcPts val="0"/>
              </a:spcBef>
              <a:buNone/>
            </a:pPr>
            <a:br>
              <a:rPr lang="en" dirty="0"/>
            </a:br>
            <a:r>
              <a:rPr lang="en" dirty="0"/>
              <a:t>4 Basic CRC Principles</a:t>
            </a:r>
          </a:p>
        </p:txBody>
      </p:sp>
      <p:sp>
        <p:nvSpPr>
          <p:cNvPr id="4" name="TextBox 3"/>
          <p:cNvSpPr txBox="1"/>
          <p:nvPr/>
        </p:nvSpPr>
        <p:spPr>
          <a:xfrm>
            <a:off x="2133600" y="6477000"/>
            <a:ext cx="4915128" cy="261610"/>
          </a:xfrm>
          <a:prstGeom prst="rect">
            <a:avLst/>
          </a:prstGeom>
          <a:noFill/>
        </p:spPr>
        <p:txBody>
          <a:bodyPr wrap="none" rtlCol="0">
            <a:spAutoFit/>
          </a:bodyPr>
          <a:lstStyle/>
          <a:p>
            <a:r>
              <a:rPr lang="en-US" sz="1100" dirty="0">
                <a:solidFill>
                  <a:schemeClr val="bg1">
                    <a:lumMod val="75000"/>
                  </a:schemeClr>
                </a:solidFill>
              </a:rPr>
              <a:t>Copyright © 2021 by Alderman Boreal Consulting®, LLC. All rights reserved</a:t>
            </a:r>
          </a:p>
        </p:txBody>
      </p:sp>
      <p:sp>
        <p:nvSpPr>
          <p:cNvPr id="2" name="Text Placeholder 1"/>
          <p:cNvSpPr>
            <a:spLocks noGrp="1"/>
          </p:cNvSpPr>
          <p:nvPr>
            <p:ph type="body" idx="2"/>
          </p:nvPr>
        </p:nvSpPr>
        <p:spPr>
          <a:xfrm>
            <a:off x="990600" y="2209800"/>
            <a:ext cx="6858000" cy="2743200"/>
          </a:xfrm>
        </p:spPr>
        <p:txBody>
          <a:bodyPr/>
          <a:lstStyle/>
          <a:p>
            <a:pPr marL="514350" indent="-514350">
              <a:buFont typeface="+mj-lt"/>
              <a:buAutoNum type="arabicPeriod"/>
            </a:pPr>
            <a:r>
              <a:rPr lang="en-US" sz="2800" dirty="0"/>
              <a:t>Non-discrimination</a:t>
            </a:r>
          </a:p>
          <a:p>
            <a:pPr marL="514350" indent="-514350">
              <a:buFont typeface="+mj-lt"/>
              <a:buAutoNum type="arabicPeriod"/>
            </a:pPr>
            <a:r>
              <a:rPr lang="en-US" sz="2800" dirty="0"/>
              <a:t>Best interests of the child</a:t>
            </a:r>
          </a:p>
          <a:p>
            <a:pPr marL="514350" indent="-514350">
              <a:buFont typeface="+mj-lt"/>
              <a:buAutoNum type="arabicPeriod"/>
            </a:pPr>
            <a:r>
              <a:rPr lang="en-US" sz="2800" dirty="0"/>
              <a:t>Rights to life, survival, and development</a:t>
            </a:r>
          </a:p>
          <a:p>
            <a:pPr marL="514350" indent="-514350">
              <a:buFont typeface="+mj-lt"/>
              <a:buAutoNum type="arabicPeriod"/>
            </a:pPr>
            <a:r>
              <a:rPr lang="en-US" sz="2800" dirty="0"/>
              <a:t>Respect for the views of the child</a:t>
            </a:r>
          </a:p>
          <a:p>
            <a:pPr marL="514350" indent="-514350">
              <a:buFont typeface="+mj-lt"/>
              <a:buAutoNum type="arabicPeriod"/>
            </a:pPr>
            <a:endParaRPr lang="en-US" sz="2800" dirty="0"/>
          </a:p>
          <a:p>
            <a:pPr marL="514350" indent="-514350">
              <a:buFont typeface="+mj-lt"/>
              <a:buAutoNum type="arabicPeriod"/>
            </a:pPr>
            <a:endParaRPr lang="en-US" sz="2800" dirty="0"/>
          </a:p>
        </p:txBody>
      </p:sp>
      <p:sp>
        <p:nvSpPr>
          <p:cNvPr id="6" name="TextBox 5">
            <a:extLst>
              <a:ext uri="{FF2B5EF4-FFF2-40B4-BE49-F238E27FC236}">
                <a16:creationId xmlns:a16="http://schemas.microsoft.com/office/drawing/2014/main" id="{91419499-436F-42FF-82D1-2E4F34DFF404}"/>
              </a:ext>
            </a:extLst>
          </p:cNvPr>
          <p:cNvSpPr txBox="1"/>
          <p:nvPr/>
        </p:nvSpPr>
        <p:spPr>
          <a:xfrm>
            <a:off x="3339091" y="6180109"/>
            <a:ext cx="5652509" cy="338554"/>
          </a:xfrm>
          <a:prstGeom prst="rect">
            <a:avLst/>
          </a:prstGeom>
          <a:noFill/>
        </p:spPr>
        <p:txBody>
          <a:bodyPr wrap="none" rtlCol="0">
            <a:spAutoFit/>
          </a:bodyPr>
          <a:lstStyle/>
          <a:p>
            <a:pPr>
              <a:spcBef>
                <a:spcPct val="0"/>
              </a:spcBef>
              <a:defRPr/>
            </a:pPr>
            <a:r>
              <a:rPr lang="en-US" altLang="en-US" sz="1600" dirty="0">
                <a:solidFill>
                  <a:schemeClr val="bg1">
                    <a:lumMod val="50000"/>
                  </a:schemeClr>
                </a:solidFill>
                <a:latin typeface="Lato" panose="020B0604020202020204" charset="0"/>
              </a:rPr>
              <a:t>Save the Children (2005). </a:t>
            </a:r>
            <a:r>
              <a:rPr lang="en-US" altLang="en-US" sz="1600" i="1" dirty="0">
                <a:solidFill>
                  <a:schemeClr val="bg1">
                    <a:lumMod val="50000"/>
                  </a:schemeClr>
                </a:solidFill>
                <a:latin typeface="Lato" panose="020B0604020202020204" charset="0"/>
              </a:rPr>
              <a:t>Child Rights Programming, 2</a:t>
            </a:r>
            <a:r>
              <a:rPr lang="en-US" altLang="en-US" sz="1600" i="1" baseline="30000" dirty="0">
                <a:solidFill>
                  <a:schemeClr val="bg1">
                    <a:lumMod val="50000"/>
                  </a:schemeClr>
                </a:solidFill>
                <a:latin typeface="Lato" panose="020B0604020202020204" charset="0"/>
              </a:rPr>
              <a:t>nd</a:t>
            </a:r>
            <a:r>
              <a:rPr lang="en-US" altLang="en-US" sz="1600" i="1" dirty="0">
                <a:solidFill>
                  <a:schemeClr val="bg1">
                    <a:lumMod val="50000"/>
                  </a:schemeClr>
                </a:solidFill>
                <a:latin typeface="Lato" panose="020B0604020202020204" charset="0"/>
              </a:rPr>
              <a:t> Edition</a:t>
            </a:r>
            <a:endParaRPr lang="en-US" altLang="en-US" sz="1600" dirty="0">
              <a:solidFill>
                <a:schemeClr val="bg1">
                  <a:lumMod val="50000"/>
                </a:schemeClr>
              </a:solidFill>
              <a:latin typeface="Lato" panose="020B0604020202020204" charset="0"/>
            </a:endParaRPr>
          </a:p>
        </p:txBody>
      </p:sp>
    </p:spTree>
    <p:extLst>
      <p:ext uri="{BB962C8B-B14F-4D97-AF65-F5344CB8AC3E}">
        <p14:creationId xmlns:p14="http://schemas.microsoft.com/office/powerpoint/2010/main" val="4191454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9" name="Shape 129"/>
          <p:cNvSpPr txBox="1">
            <a:spLocks noGrp="1"/>
          </p:cNvSpPr>
          <p:nvPr>
            <p:ph type="title"/>
          </p:nvPr>
        </p:nvSpPr>
        <p:spPr>
          <a:xfrm>
            <a:off x="893700" y="960450"/>
            <a:ext cx="6462600" cy="1143000"/>
          </a:xfrm>
          <a:prstGeom prst="rect">
            <a:avLst/>
          </a:prstGeom>
        </p:spPr>
        <p:txBody>
          <a:bodyPr wrap="square" lIns="91425" tIns="91425" rIns="91425" bIns="91425" anchor="b" anchorCtr="0">
            <a:noAutofit/>
          </a:bodyPr>
          <a:lstStyle/>
          <a:p>
            <a:pPr lvl="0">
              <a:spcBef>
                <a:spcPts val="0"/>
              </a:spcBef>
              <a:buNone/>
            </a:pPr>
            <a:br>
              <a:rPr lang="en" dirty="0"/>
            </a:br>
            <a:r>
              <a:rPr lang="en" dirty="0"/>
              <a:t>4 Basic CRC Principles</a:t>
            </a:r>
          </a:p>
        </p:txBody>
      </p:sp>
      <p:sp>
        <p:nvSpPr>
          <p:cNvPr id="4" name="TextBox 3"/>
          <p:cNvSpPr txBox="1"/>
          <p:nvPr/>
        </p:nvSpPr>
        <p:spPr>
          <a:xfrm>
            <a:off x="2133600" y="6477000"/>
            <a:ext cx="4915128" cy="261610"/>
          </a:xfrm>
          <a:prstGeom prst="rect">
            <a:avLst/>
          </a:prstGeom>
          <a:noFill/>
        </p:spPr>
        <p:txBody>
          <a:bodyPr wrap="none" rtlCol="0">
            <a:spAutoFit/>
          </a:bodyPr>
          <a:lstStyle/>
          <a:p>
            <a:r>
              <a:rPr lang="en-US" sz="1100" dirty="0">
                <a:solidFill>
                  <a:schemeClr val="bg1">
                    <a:lumMod val="75000"/>
                  </a:schemeClr>
                </a:solidFill>
              </a:rPr>
              <a:t>Copyright © 2021 by Alderman Boreal Consulting®, LLC. All rights reserved</a:t>
            </a:r>
          </a:p>
        </p:txBody>
      </p:sp>
      <p:sp>
        <p:nvSpPr>
          <p:cNvPr id="2" name="Text Placeholder 1"/>
          <p:cNvSpPr>
            <a:spLocks noGrp="1"/>
          </p:cNvSpPr>
          <p:nvPr>
            <p:ph type="body" idx="2"/>
          </p:nvPr>
        </p:nvSpPr>
        <p:spPr>
          <a:xfrm>
            <a:off x="990600" y="2209800"/>
            <a:ext cx="6858000" cy="2743200"/>
          </a:xfrm>
        </p:spPr>
        <p:txBody>
          <a:bodyPr/>
          <a:lstStyle/>
          <a:p>
            <a:pPr marL="514350" indent="-514350">
              <a:buFont typeface="+mj-lt"/>
              <a:buAutoNum type="arabicPeriod"/>
            </a:pPr>
            <a:endParaRPr lang="en-US" sz="2800" dirty="0"/>
          </a:p>
          <a:p>
            <a:pPr marL="514350" indent="-514350">
              <a:buFont typeface="+mj-lt"/>
              <a:buAutoNum type="arabicPeriod"/>
            </a:pPr>
            <a:endParaRPr lang="en-US" sz="2800" dirty="0"/>
          </a:p>
        </p:txBody>
      </p:sp>
      <p:sp>
        <p:nvSpPr>
          <p:cNvPr id="6" name="TextBox 5">
            <a:extLst>
              <a:ext uri="{FF2B5EF4-FFF2-40B4-BE49-F238E27FC236}">
                <a16:creationId xmlns:a16="http://schemas.microsoft.com/office/drawing/2014/main" id="{91419499-436F-42FF-82D1-2E4F34DFF404}"/>
              </a:ext>
            </a:extLst>
          </p:cNvPr>
          <p:cNvSpPr txBox="1"/>
          <p:nvPr/>
        </p:nvSpPr>
        <p:spPr>
          <a:xfrm>
            <a:off x="3339091" y="6180109"/>
            <a:ext cx="5652509" cy="338554"/>
          </a:xfrm>
          <a:prstGeom prst="rect">
            <a:avLst/>
          </a:prstGeom>
          <a:noFill/>
        </p:spPr>
        <p:txBody>
          <a:bodyPr wrap="none" rtlCol="0">
            <a:spAutoFit/>
          </a:bodyPr>
          <a:lstStyle/>
          <a:p>
            <a:pPr>
              <a:spcBef>
                <a:spcPct val="0"/>
              </a:spcBef>
              <a:defRPr/>
            </a:pPr>
            <a:r>
              <a:rPr lang="en-US" altLang="en-US" sz="1600" dirty="0">
                <a:solidFill>
                  <a:schemeClr val="bg1">
                    <a:lumMod val="50000"/>
                  </a:schemeClr>
                </a:solidFill>
                <a:latin typeface="Lato" panose="020B0604020202020204" charset="0"/>
              </a:rPr>
              <a:t>Save the Children (2005). </a:t>
            </a:r>
            <a:r>
              <a:rPr lang="en-US" altLang="en-US" sz="1600" i="1" dirty="0">
                <a:solidFill>
                  <a:schemeClr val="bg1">
                    <a:lumMod val="50000"/>
                  </a:schemeClr>
                </a:solidFill>
                <a:latin typeface="Lato" panose="020B0604020202020204" charset="0"/>
              </a:rPr>
              <a:t>Child Rights Programming, 2</a:t>
            </a:r>
            <a:r>
              <a:rPr lang="en-US" altLang="en-US" sz="1600" i="1" baseline="30000" dirty="0">
                <a:solidFill>
                  <a:schemeClr val="bg1">
                    <a:lumMod val="50000"/>
                  </a:schemeClr>
                </a:solidFill>
                <a:latin typeface="Lato" panose="020B0604020202020204" charset="0"/>
              </a:rPr>
              <a:t>nd</a:t>
            </a:r>
            <a:r>
              <a:rPr lang="en-US" altLang="en-US" sz="1600" i="1" dirty="0">
                <a:solidFill>
                  <a:schemeClr val="bg1">
                    <a:lumMod val="50000"/>
                  </a:schemeClr>
                </a:solidFill>
                <a:latin typeface="Lato" panose="020B0604020202020204" charset="0"/>
              </a:rPr>
              <a:t> Edition</a:t>
            </a:r>
            <a:endParaRPr lang="en-US" altLang="en-US" sz="1600" dirty="0">
              <a:solidFill>
                <a:schemeClr val="bg1">
                  <a:lumMod val="50000"/>
                </a:schemeClr>
              </a:solidFill>
              <a:latin typeface="Lato" panose="020B0604020202020204" charset="0"/>
            </a:endParaRPr>
          </a:p>
        </p:txBody>
      </p:sp>
      <p:pic>
        <p:nvPicPr>
          <p:cNvPr id="5" name="Picture 4">
            <a:extLst>
              <a:ext uri="{FF2B5EF4-FFF2-40B4-BE49-F238E27FC236}">
                <a16:creationId xmlns:a16="http://schemas.microsoft.com/office/drawing/2014/main" id="{C20B887F-923B-4699-8848-690BA8C3BD00}"/>
              </a:ext>
            </a:extLst>
          </p:cNvPr>
          <p:cNvPicPr>
            <a:picLocks noChangeAspect="1"/>
          </p:cNvPicPr>
          <p:nvPr/>
        </p:nvPicPr>
        <p:blipFill>
          <a:blip r:embed="rId3"/>
          <a:stretch>
            <a:fillRect/>
          </a:stretch>
        </p:blipFill>
        <p:spPr>
          <a:xfrm>
            <a:off x="2029485" y="2400341"/>
            <a:ext cx="4780230" cy="33316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706671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9" name="Shape 129"/>
          <p:cNvSpPr txBox="1">
            <a:spLocks noGrp="1"/>
          </p:cNvSpPr>
          <p:nvPr>
            <p:ph type="title"/>
          </p:nvPr>
        </p:nvSpPr>
        <p:spPr>
          <a:xfrm>
            <a:off x="893700" y="960450"/>
            <a:ext cx="6462600" cy="1143000"/>
          </a:xfrm>
          <a:prstGeom prst="rect">
            <a:avLst/>
          </a:prstGeom>
        </p:spPr>
        <p:txBody>
          <a:bodyPr wrap="square" lIns="91425" tIns="91425" rIns="91425" bIns="91425" anchor="b" anchorCtr="0">
            <a:noAutofit/>
          </a:bodyPr>
          <a:lstStyle/>
          <a:p>
            <a:pPr lvl="0">
              <a:spcBef>
                <a:spcPts val="0"/>
              </a:spcBef>
              <a:buNone/>
            </a:pPr>
            <a:br>
              <a:rPr lang="en" dirty="0"/>
            </a:br>
            <a:r>
              <a:rPr lang="en" dirty="0"/>
              <a:t>CRC protects and promotes the rights of all children to:</a:t>
            </a:r>
          </a:p>
        </p:txBody>
      </p:sp>
      <p:sp>
        <p:nvSpPr>
          <p:cNvPr id="4" name="TextBox 3"/>
          <p:cNvSpPr txBox="1"/>
          <p:nvPr/>
        </p:nvSpPr>
        <p:spPr>
          <a:xfrm>
            <a:off x="2133600" y="6477000"/>
            <a:ext cx="4915128" cy="261610"/>
          </a:xfrm>
          <a:prstGeom prst="rect">
            <a:avLst/>
          </a:prstGeom>
          <a:noFill/>
        </p:spPr>
        <p:txBody>
          <a:bodyPr wrap="none" rtlCol="0">
            <a:spAutoFit/>
          </a:bodyPr>
          <a:lstStyle/>
          <a:p>
            <a:r>
              <a:rPr lang="en-US" sz="1100" dirty="0">
                <a:solidFill>
                  <a:schemeClr val="bg1">
                    <a:lumMod val="75000"/>
                  </a:schemeClr>
                </a:solidFill>
              </a:rPr>
              <a:t>Copyright © 2021 by Alderman Boreal Consulting®, LLC. All rights reserved</a:t>
            </a:r>
          </a:p>
        </p:txBody>
      </p:sp>
      <p:sp>
        <p:nvSpPr>
          <p:cNvPr id="2" name="Text Placeholder 1"/>
          <p:cNvSpPr>
            <a:spLocks noGrp="1"/>
          </p:cNvSpPr>
          <p:nvPr>
            <p:ph type="body" idx="2"/>
          </p:nvPr>
        </p:nvSpPr>
        <p:spPr>
          <a:xfrm>
            <a:off x="990600" y="2209800"/>
            <a:ext cx="6858000" cy="2743200"/>
          </a:xfrm>
        </p:spPr>
        <p:txBody>
          <a:bodyPr/>
          <a:lstStyle/>
          <a:p>
            <a:pPr marL="514350" indent="-514350">
              <a:buFont typeface="Wingdings" panose="05000000000000000000" pitchFamily="2" charset="2"/>
              <a:buChar char="Ø"/>
            </a:pPr>
            <a:r>
              <a:rPr lang="en-US" sz="2800" dirty="0"/>
              <a:t>Participate in family, cultural, and social aspects of life</a:t>
            </a:r>
          </a:p>
          <a:p>
            <a:pPr marL="514350" indent="-514350">
              <a:buFont typeface="Wingdings" panose="05000000000000000000" pitchFamily="2" charset="2"/>
              <a:buChar char="Ø"/>
            </a:pPr>
            <a:r>
              <a:rPr lang="en-US" sz="2800" dirty="0"/>
              <a:t>Right to survival, development, and protection against abuse, neglect, and exploitation</a:t>
            </a:r>
          </a:p>
          <a:p>
            <a:pPr marL="514350" indent="-514350">
              <a:buFont typeface="Wingdings" panose="05000000000000000000" pitchFamily="2" charset="2"/>
              <a:buChar char="Ø"/>
            </a:pPr>
            <a:r>
              <a:rPr lang="en-US" sz="2800" dirty="0"/>
              <a:t>Right to education, health care, juvenile justice</a:t>
            </a:r>
          </a:p>
          <a:p>
            <a:pPr marL="514350" indent="-514350">
              <a:buFont typeface="Wingdings" panose="05000000000000000000" pitchFamily="2" charset="2"/>
              <a:buChar char="Ø"/>
            </a:pPr>
            <a:r>
              <a:rPr lang="en-US" sz="2800" dirty="0"/>
              <a:t>Rights for children with disabilities</a:t>
            </a:r>
          </a:p>
          <a:p>
            <a:pPr marL="514350" indent="-514350">
              <a:buFont typeface="+mj-lt"/>
              <a:buAutoNum type="arabicPeriod"/>
            </a:pPr>
            <a:endParaRPr lang="en-US" sz="2800" dirty="0"/>
          </a:p>
          <a:p>
            <a:pPr marL="514350" indent="-514350">
              <a:buFont typeface="+mj-lt"/>
              <a:buAutoNum type="arabicPeriod"/>
            </a:pPr>
            <a:endParaRPr lang="en-US" sz="2800" dirty="0"/>
          </a:p>
        </p:txBody>
      </p:sp>
      <p:sp>
        <p:nvSpPr>
          <p:cNvPr id="6" name="TextBox 5">
            <a:extLst>
              <a:ext uri="{FF2B5EF4-FFF2-40B4-BE49-F238E27FC236}">
                <a16:creationId xmlns:a16="http://schemas.microsoft.com/office/drawing/2014/main" id="{91419499-436F-42FF-82D1-2E4F34DFF404}"/>
              </a:ext>
            </a:extLst>
          </p:cNvPr>
          <p:cNvSpPr txBox="1"/>
          <p:nvPr/>
        </p:nvSpPr>
        <p:spPr>
          <a:xfrm>
            <a:off x="3339091" y="6180109"/>
            <a:ext cx="5652509" cy="338554"/>
          </a:xfrm>
          <a:prstGeom prst="rect">
            <a:avLst/>
          </a:prstGeom>
          <a:noFill/>
        </p:spPr>
        <p:txBody>
          <a:bodyPr wrap="none" rtlCol="0">
            <a:spAutoFit/>
          </a:bodyPr>
          <a:lstStyle/>
          <a:p>
            <a:pPr>
              <a:spcBef>
                <a:spcPct val="0"/>
              </a:spcBef>
              <a:defRPr/>
            </a:pPr>
            <a:r>
              <a:rPr lang="en-US" altLang="en-US" sz="1600" dirty="0">
                <a:solidFill>
                  <a:schemeClr val="bg1">
                    <a:lumMod val="50000"/>
                  </a:schemeClr>
                </a:solidFill>
                <a:latin typeface="Lato" panose="020B0604020202020204" charset="0"/>
              </a:rPr>
              <a:t>Save the Children (2005). </a:t>
            </a:r>
            <a:r>
              <a:rPr lang="en-US" altLang="en-US" sz="1600" i="1" dirty="0">
                <a:solidFill>
                  <a:schemeClr val="bg1">
                    <a:lumMod val="50000"/>
                  </a:schemeClr>
                </a:solidFill>
                <a:latin typeface="Lato" panose="020B0604020202020204" charset="0"/>
              </a:rPr>
              <a:t>Child Rights Programming, 2</a:t>
            </a:r>
            <a:r>
              <a:rPr lang="en-US" altLang="en-US" sz="1600" i="1" baseline="30000" dirty="0">
                <a:solidFill>
                  <a:schemeClr val="bg1">
                    <a:lumMod val="50000"/>
                  </a:schemeClr>
                </a:solidFill>
                <a:latin typeface="Lato" panose="020B0604020202020204" charset="0"/>
              </a:rPr>
              <a:t>nd</a:t>
            </a:r>
            <a:r>
              <a:rPr lang="en-US" altLang="en-US" sz="1600" i="1" dirty="0">
                <a:solidFill>
                  <a:schemeClr val="bg1">
                    <a:lumMod val="50000"/>
                  </a:schemeClr>
                </a:solidFill>
                <a:latin typeface="Lato" panose="020B0604020202020204" charset="0"/>
              </a:rPr>
              <a:t> Edition</a:t>
            </a:r>
            <a:endParaRPr lang="en-US" altLang="en-US" sz="1600" dirty="0">
              <a:solidFill>
                <a:schemeClr val="bg1">
                  <a:lumMod val="50000"/>
                </a:schemeClr>
              </a:solidFill>
              <a:latin typeface="Lato" panose="020B0604020202020204" charset="0"/>
            </a:endParaRPr>
          </a:p>
        </p:txBody>
      </p:sp>
    </p:spTree>
    <p:extLst>
      <p:ext uri="{BB962C8B-B14F-4D97-AF65-F5344CB8AC3E}">
        <p14:creationId xmlns:p14="http://schemas.microsoft.com/office/powerpoint/2010/main" val="28355506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9" name="Shape 129"/>
          <p:cNvSpPr txBox="1">
            <a:spLocks noGrp="1"/>
          </p:cNvSpPr>
          <p:nvPr>
            <p:ph type="title"/>
          </p:nvPr>
        </p:nvSpPr>
        <p:spPr>
          <a:xfrm>
            <a:off x="893700" y="960450"/>
            <a:ext cx="6462600" cy="1143000"/>
          </a:xfrm>
          <a:prstGeom prst="rect">
            <a:avLst/>
          </a:prstGeom>
        </p:spPr>
        <p:txBody>
          <a:bodyPr wrap="square" lIns="91425" tIns="91425" rIns="91425" bIns="91425" anchor="b" anchorCtr="0">
            <a:noAutofit/>
          </a:bodyPr>
          <a:lstStyle/>
          <a:p>
            <a:pPr lvl="0">
              <a:spcBef>
                <a:spcPts val="0"/>
              </a:spcBef>
              <a:buNone/>
            </a:pPr>
            <a:br>
              <a:rPr lang="en" dirty="0"/>
            </a:br>
            <a:r>
              <a:rPr lang="en" dirty="0"/>
              <a:t>Child Participation</a:t>
            </a:r>
          </a:p>
        </p:txBody>
      </p:sp>
      <p:sp>
        <p:nvSpPr>
          <p:cNvPr id="4" name="TextBox 3"/>
          <p:cNvSpPr txBox="1"/>
          <p:nvPr/>
        </p:nvSpPr>
        <p:spPr>
          <a:xfrm>
            <a:off x="2133600" y="6477000"/>
            <a:ext cx="4915128" cy="261610"/>
          </a:xfrm>
          <a:prstGeom prst="rect">
            <a:avLst/>
          </a:prstGeom>
          <a:noFill/>
        </p:spPr>
        <p:txBody>
          <a:bodyPr wrap="none" rtlCol="0">
            <a:spAutoFit/>
          </a:bodyPr>
          <a:lstStyle/>
          <a:p>
            <a:r>
              <a:rPr lang="en-US" sz="1100" dirty="0">
                <a:solidFill>
                  <a:schemeClr val="bg1">
                    <a:lumMod val="75000"/>
                  </a:schemeClr>
                </a:solidFill>
              </a:rPr>
              <a:t>Copyright © 2021 by Alderman Boreal Consulting®, LLC. All rights reserved</a:t>
            </a:r>
          </a:p>
        </p:txBody>
      </p:sp>
      <p:sp>
        <p:nvSpPr>
          <p:cNvPr id="2" name="Text Placeholder 1"/>
          <p:cNvSpPr>
            <a:spLocks noGrp="1"/>
          </p:cNvSpPr>
          <p:nvPr>
            <p:ph type="body" idx="2"/>
          </p:nvPr>
        </p:nvSpPr>
        <p:spPr>
          <a:xfrm>
            <a:off x="990600" y="2209800"/>
            <a:ext cx="6858000" cy="2743200"/>
          </a:xfrm>
        </p:spPr>
        <p:txBody>
          <a:bodyPr/>
          <a:lstStyle/>
          <a:p>
            <a:pPr marL="514350" indent="-514350">
              <a:buFont typeface="Wingdings" panose="05000000000000000000" pitchFamily="2" charset="2"/>
              <a:buChar char="Ø"/>
            </a:pPr>
            <a:r>
              <a:rPr lang="en-US" sz="2800" dirty="0"/>
              <a:t>Transforms the power relations between children and adults</a:t>
            </a:r>
          </a:p>
          <a:p>
            <a:pPr marL="514350" indent="-514350">
              <a:buFont typeface="Wingdings" panose="05000000000000000000" pitchFamily="2" charset="2"/>
              <a:buChar char="Ø"/>
            </a:pPr>
            <a:r>
              <a:rPr lang="en-US" sz="2800" dirty="0"/>
              <a:t>Challenges authoritarian structures</a:t>
            </a:r>
          </a:p>
          <a:p>
            <a:pPr marL="514350" indent="-514350">
              <a:buFont typeface="Wingdings" panose="05000000000000000000" pitchFamily="2" charset="2"/>
              <a:buChar char="Ø"/>
            </a:pPr>
            <a:r>
              <a:rPr lang="en-US" sz="2800" dirty="0"/>
              <a:t>Supports children’s capacity to influence families, communities, and institutions</a:t>
            </a:r>
          </a:p>
          <a:p>
            <a:pPr marL="514350" indent="-514350">
              <a:buFont typeface="Wingdings" panose="05000000000000000000" pitchFamily="2" charset="2"/>
              <a:buChar char="Ø"/>
            </a:pPr>
            <a:endParaRPr lang="en-US" sz="2800" dirty="0"/>
          </a:p>
          <a:p>
            <a:pPr marL="514350" indent="-514350">
              <a:buFont typeface="+mj-lt"/>
              <a:buAutoNum type="arabicPeriod"/>
            </a:pPr>
            <a:endParaRPr lang="en-US" sz="2800" dirty="0"/>
          </a:p>
          <a:p>
            <a:pPr marL="514350" indent="-514350">
              <a:buFont typeface="+mj-lt"/>
              <a:buAutoNum type="arabicPeriod"/>
            </a:pPr>
            <a:endParaRPr lang="en-US" sz="2800" dirty="0"/>
          </a:p>
        </p:txBody>
      </p:sp>
      <p:sp>
        <p:nvSpPr>
          <p:cNvPr id="6" name="TextBox 5">
            <a:extLst>
              <a:ext uri="{FF2B5EF4-FFF2-40B4-BE49-F238E27FC236}">
                <a16:creationId xmlns:a16="http://schemas.microsoft.com/office/drawing/2014/main" id="{91419499-436F-42FF-82D1-2E4F34DFF404}"/>
              </a:ext>
            </a:extLst>
          </p:cNvPr>
          <p:cNvSpPr txBox="1"/>
          <p:nvPr/>
        </p:nvSpPr>
        <p:spPr>
          <a:xfrm>
            <a:off x="3339091" y="6180109"/>
            <a:ext cx="5652509" cy="338554"/>
          </a:xfrm>
          <a:prstGeom prst="rect">
            <a:avLst/>
          </a:prstGeom>
          <a:noFill/>
        </p:spPr>
        <p:txBody>
          <a:bodyPr wrap="none" rtlCol="0">
            <a:spAutoFit/>
          </a:bodyPr>
          <a:lstStyle/>
          <a:p>
            <a:pPr>
              <a:spcBef>
                <a:spcPct val="0"/>
              </a:spcBef>
              <a:defRPr/>
            </a:pPr>
            <a:r>
              <a:rPr lang="en-US" altLang="en-US" sz="1600" dirty="0">
                <a:solidFill>
                  <a:schemeClr val="bg1">
                    <a:lumMod val="50000"/>
                  </a:schemeClr>
                </a:solidFill>
                <a:latin typeface="Lato" panose="020B0604020202020204" charset="0"/>
              </a:rPr>
              <a:t>Save the Children (2005). </a:t>
            </a:r>
            <a:r>
              <a:rPr lang="en-US" altLang="en-US" sz="1600" i="1" dirty="0">
                <a:solidFill>
                  <a:schemeClr val="bg1">
                    <a:lumMod val="50000"/>
                  </a:schemeClr>
                </a:solidFill>
                <a:latin typeface="Lato" panose="020B0604020202020204" charset="0"/>
              </a:rPr>
              <a:t>Child Rights Programming, 2</a:t>
            </a:r>
            <a:r>
              <a:rPr lang="en-US" altLang="en-US" sz="1600" i="1" baseline="30000" dirty="0">
                <a:solidFill>
                  <a:schemeClr val="bg1">
                    <a:lumMod val="50000"/>
                  </a:schemeClr>
                </a:solidFill>
                <a:latin typeface="Lato" panose="020B0604020202020204" charset="0"/>
              </a:rPr>
              <a:t>nd</a:t>
            </a:r>
            <a:r>
              <a:rPr lang="en-US" altLang="en-US" sz="1600" i="1" dirty="0">
                <a:solidFill>
                  <a:schemeClr val="bg1">
                    <a:lumMod val="50000"/>
                  </a:schemeClr>
                </a:solidFill>
                <a:latin typeface="Lato" panose="020B0604020202020204" charset="0"/>
              </a:rPr>
              <a:t> Edition</a:t>
            </a:r>
            <a:endParaRPr lang="en-US" altLang="en-US" sz="1600" dirty="0">
              <a:solidFill>
                <a:schemeClr val="bg1">
                  <a:lumMod val="50000"/>
                </a:schemeClr>
              </a:solidFill>
              <a:latin typeface="Lato" panose="020B0604020202020204" charset="0"/>
            </a:endParaRPr>
          </a:p>
        </p:txBody>
      </p:sp>
    </p:spTree>
    <p:extLst>
      <p:ext uri="{BB962C8B-B14F-4D97-AF65-F5344CB8AC3E}">
        <p14:creationId xmlns:p14="http://schemas.microsoft.com/office/powerpoint/2010/main" val="14347111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9" name="Shape 129"/>
          <p:cNvSpPr txBox="1">
            <a:spLocks noGrp="1"/>
          </p:cNvSpPr>
          <p:nvPr>
            <p:ph type="title"/>
          </p:nvPr>
        </p:nvSpPr>
        <p:spPr>
          <a:xfrm>
            <a:off x="893700" y="960450"/>
            <a:ext cx="6462600" cy="1143000"/>
          </a:xfrm>
          <a:prstGeom prst="rect">
            <a:avLst/>
          </a:prstGeom>
        </p:spPr>
        <p:txBody>
          <a:bodyPr wrap="square" lIns="91425" tIns="91425" rIns="91425" bIns="91425" anchor="b" anchorCtr="0">
            <a:noAutofit/>
          </a:bodyPr>
          <a:lstStyle/>
          <a:p>
            <a:pPr lvl="0">
              <a:spcBef>
                <a:spcPts val="0"/>
              </a:spcBef>
              <a:buNone/>
            </a:pPr>
            <a:br>
              <a:rPr lang="en" dirty="0"/>
            </a:br>
            <a:r>
              <a:rPr lang="en" dirty="0"/>
              <a:t>Child Participation</a:t>
            </a:r>
          </a:p>
        </p:txBody>
      </p:sp>
      <p:sp>
        <p:nvSpPr>
          <p:cNvPr id="4" name="TextBox 3"/>
          <p:cNvSpPr txBox="1"/>
          <p:nvPr/>
        </p:nvSpPr>
        <p:spPr>
          <a:xfrm>
            <a:off x="2133600" y="6477000"/>
            <a:ext cx="4915128" cy="261610"/>
          </a:xfrm>
          <a:prstGeom prst="rect">
            <a:avLst/>
          </a:prstGeom>
          <a:noFill/>
        </p:spPr>
        <p:txBody>
          <a:bodyPr wrap="none" rtlCol="0">
            <a:spAutoFit/>
          </a:bodyPr>
          <a:lstStyle/>
          <a:p>
            <a:r>
              <a:rPr lang="en-US" sz="1100" dirty="0">
                <a:solidFill>
                  <a:schemeClr val="bg1">
                    <a:lumMod val="75000"/>
                  </a:schemeClr>
                </a:solidFill>
              </a:rPr>
              <a:t>Copyright © 2021 by Alderman Boreal Consulting®, LLC. All rights reserved</a:t>
            </a:r>
          </a:p>
        </p:txBody>
      </p:sp>
      <p:sp>
        <p:nvSpPr>
          <p:cNvPr id="2" name="Text Placeholder 1"/>
          <p:cNvSpPr>
            <a:spLocks noGrp="1"/>
          </p:cNvSpPr>
          <p:nvPr>
            <p:ph type="body" idx="2"/>
          </p:nvPr>
        </p:nvSpPr>
        <p:spPr>
          <a:xfrm>
            <a:off x="990600" y="2209800"/>
            <a:ext cx="6858000" cy="2743200"/>
          </a:xfrm>
        </p:spPr>
        <p:txBody>
          <a:bodyPr/>
          <a:lstStyle/>
          <a:p>
            <a:pPr marL="514350" indent="-514350">
              <a:buFont typeface="Wingdings" panose="05000000000000000000" pitchFamily="2" charset="2"/>
              <a:buChar char="Ø"/>
            </a:pPr>
            <a:r>
              <a:rPr lang="en-US" sz="2800" dirty="0"/>
              <a:t>Builds new relationships between children and adults</a:t>
            </a:r>
          </a:p>
          <a:p>
            <a:pPr marL="514350" indent="-514350">
              <a:buFont typeface="Wingdings" panose="05000000000000000000" pitchFamily="2" charset="2"/>
              <a:buChar char="Ø"/>
            </a:pPr>
            <a:r>
              <a:rPr lang="en-US" sz="2800" dirty="0"/>
              <a:t>Promotes development of communication skills and civic responsibility</a:t>
            </a:r>
          </a:p>
          <a:p>
            <a:pPr marL="514350" indent="-514350">
              <a:buFont typeface="Wingdings" panose="05000000000000000000" pitchFamily="2" charset="2"/>
              <a:buChar char="Ø"/>
            </a:pPr>
            <a:r>
              <a:rPr lang="en-US" sz="2800" dirty="0"/>
              <a:t>Improves adult understanding of children’s situations and recognition of their contributions to family and society</a:t>
            </a:r>
          </a:p>
          <a:p>
            <a:pPr marL="514350" indent="-514350">
              <a:buFont typeface="Wingdings" panose="05000000000000000000" pitchFamily="2" charset="2"/>
              <a:buChar char="Ø"/>
            </a:pPr>
            <a:endParaRPr lang="en-US" sz="2800" dirty="0"/>
          </a:p>
          <a:p>
            <a:pPr marL="514350" indent="-514350">
              <a:buFont typeface="+mj-lt"/>
              <a:buAutoNum type="arabicPeriod"/>
            </a:pPr>
            <a:endParaRPr lang="en-US" sz="2800" dirty="0"/>
          </a:p>
          <a:p>
            <a:pPr marL="514350" indent="-514350">
              <a:buFont typeface="+mj-lt"/>
              <a:buAutoNum type="arabicPeriod"/>
            </a:pPr>
            <a:endParaRPr lang="en-US" sz="2800" dirty="0"/>
          </a:p>
        </p:txBody>
      </p:sp>
      <p:sp>
        <p:nvSpPr>
          <p:cNvPr id="6" name="TextBox 5">
            <a:extLst>
              <a:ext uri="{FF2B5EF4-FFF2-40B4-BE49-F238E27FC236}">
                <a16:creationId xmlns:a16="http://schemas.microsoft.com/office/drawing/2014/main" id="{91419499-436F-42FF-82D1-2E4F34DFF404}"/>
              </a:ext>
            </a:extLst>
          </p:cNvPr>
          <p:cNvSpPr txBox="1"/>
          <p:nvPr/>
        </p:nvSpPr>
        <p:spPr>
          <a:xfrm>
            <a:off x="3339091" y="6180109"/>
            <a:ext cx="5652509" cy="338554"/>
          </a:xfrm>
          <a:prstGeom prst="rect">
            <a:avLst/>
          </a:prstGeom>
          <a:noFill/>
        </p:spPr>
        <p:txBody>
          <a:bodyPr wrap="none" rtlCol="0">
            <a:spAutoFit/>
          </a:bodyPr>
          <a:lstStyle/>
          <a:p>
            <a:pPr>
              <a:spcBef>
                <a:spcPct val="0"/>
              </a:spcBef>
              <a:defRPr/>
            </a:pPr>
            <a:r>
              <a:rPr lang="en-US" altLang="en-US" sz="1600" dirty="0">
                <a:solidFill>
                  <a:schemeClr val="bg1">
                    <a:lumMod val="50000"/>
                  </a:schemeClr>
                </a:solidFill>
                <a:latin typeface="Lato" panose="020B0604020202020204" charset="0"/>
              </a:rPr>
              <a:t>Save the Children (2005). </a:t>
            </a:r>
            <a:r>
              <a:rPr lang="en-US" altLang="en-US" sz="1600" i="1" dirty="0">
                <a:solidFill>
                  <a:schemeClr val="bg1">
                    <a:lumMod val="50000"/>
                  </a:schemeClr>
                </a:solidFill>
                <a:latin typeface="Lato" panose="020B0604020202020204" charset="0"/>
              </a:rPr>
              <a:t>Child Rights Programming, 2</a:t>
            </a:r>
            <a:r>
              <a:rPr lang="en-US" altLang="en-US" sz="1600" i="1" baseline="30000" dirty="0">
                <a:solidFill>
                  <a:schemeClr val="bg1">
                    <a:lumMod val="50000"/>
                  </a:schemeClr>
                </a:solidFill>
                <a:latin typeface="Lato" panose="020B0604020202020204" charset="0"/>
              </a:rPr>
              <a:t>nd</a:t>
            </a:r>
            <a:r>
              <a:rPr lang="en-US" altLang="en-US" sz="1600" i="1" dirty="0">
                <a:solidFill>
                  <a:schemeClr val="bg1">
                    <a:lumMod val="50000"/>
                  </a:schemeClr>
                </a:solidFill>
                <a:latin typeface="Lato" panose="020B0604020202020204" charset="0"/>
              </a:rPr>
              <a:t> Edition</a:t>
            </a:r>
            <a:endParaRPr lang="en-US" altLang="en-US" sz="1600" dirty="0">
              <a:solidFill>
                <a:schemeClr val="bg1">
                  <a:lumMod val="50000"/>
                </a:schemeClr>
              </a:solidFill>
              <a:latin typeface="Lato" panose="020B0604020202020204" charset="0"/>
            </a:endParaRPr>
          </a:p>
        </p:txBody>
      </p:sp>
    </p:spTree>
    <p:extLst>
      <p:ext uri="{BB962C8B-B14F-4D97-AF65-F5344CB8AC3E}">
        <p14:creationId xmlns:p14="http://schemas.microsoft.com/office/powerpoint/2010/main" val="42165049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4" name="TextBox 3"/>
          <p:cNvSpPr txBox="1"/>
          <p:nvPr/>
        </p:nvSpPr>
        <p:spPr>
          <a:xfrm>
            <a:off x="2133600" y="6477000"/>
            <a:ext cx="4915128" cy="261610"/>
          </a:xfrm>
          <a:prstGeom prst="rect">
            <a:avLst/>
          </a:prstGeom>
          <a:noFill/>
        </p:spPr>
        <p:txBody>
          <a:bodyPr wrap="none" rtlCol="0">
            <a:spAutoFit/>
          </a:bodyPr>
          <a:lstStyle/>
          <a:p>
            <a:r>
              <a:rPr lang="en-US" sz="1100" dirty="0">
                <a:solidFill>
                  <a:schemeClr val="bg1">
                    <a:lumMod val="75000"/>
                  </a:schemeClr>
                </a:solidFill>
              </a:rPr>
              <a:t>Copyright © 2021 by Alderman Boreal Consulting®, LLC. All rights reserved</a:t>
            </a:r>
          </a:p>
        </p:txBody>
      </p:sp>
      <p:sp>
        <p:nvSpPr>
          <p:cNvPr id="8" name="Title 7">
            <a:extLst>
              <a:ext uri="{FF2B5EF4-FFF2-40B4-BE49-F238E27FC236}">
                <a16:creationId xmlns:a16="http://schemas.microsoft.com/office/drawing/2014/main" id="{A64147C4-0BF4-40B6-ACB3-A639A5587A30}"/>
              </a:ext>
            </a:extLst>
          </p:cNvPr>
          <p:cNvSpPr>
            <a:spLocks noGrp="1"/>
          </p:cNvSpPr>
          <p:nvPr>
            <p:ph type="title"/>
          </p:nvPr>
        </p:nvSpPr>
        <p:spPr/>
        <p:txBody>
          <a:bodyPr/>
          <a:lstStyle/>
          <a:p>
            <a:endParaRPr lang="en-US"/>
          </a:p>
        </p:txBody>
      </p:sp>
      <p:pic>
        <p:nvPicPr>
          <p:cNvPr id="10" name="Picture 4">
            <a:extLst>
              <a:ext uri="{FF2B5EF4-FFF2-40B4-BE49-F238E27FC236}">
                <a16:creationId xmlns:a16="http://schemas.microsoft.com/office/drawing/2014/main" id="{B8FDCC7C-2B89-46F6-9473-C509FEF467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53862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688FAA3-EC02-446B-A971-082E6FCCFEB5}"/>
              </a:ext>
            </a:extLst>
          </p:cNvPr>
          <p:cNvSpPr txBox="1"/>
          <p:nvPr/>
        </p:nvSpPr>
        <p:spPr>
          <a:xfrm>
            <a:off x="2263590" y="5854125"/>
            <a:ext cx="6721712" cy="584775"/>
          </a:xfrm>
          <a:prstGeom prst="rect">
            <a:avLst/>
          </a:prstGeom>
          <a:noFill/>
        </p:spPr>
        <p:txBody>
          <a:bodyPr wrap="none" rtlCol="0">
            <a:spAutoFit/>
          </a:bodyPr>
          <a:lstStyle/>
          <a:p>
            <a:r>
              <a:rPr lang="en-US" sz="3200" dirty="0">
                <a:solidFill>
                  <a:schemeClr val="tx1"/>
                </a:solidFill>
                <a:latin typeface="Lato" panose="020B0604020202020204" charset="0"/>
              </a:rPr>
              <a:t>Takes only 5 minutes/Lasts a lifetime</a:t>
            </a:r>
          </a:p>
        </p:txBody>
      </p:sp>
    </p:spTree>
    <p:extLst>
      <p:ext uri="{BB962C8B-B14F-4D97-AF65-F5344CB8AC3E}">
        <p14:creationId xmlns:p14="http://schemas.microsoft.com/office/powerpoint/2010/main" val="34812410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4" name="TextBox 3"/>
          <p:cNvSpPr txBox="1"/>
          <p:nvPr/>
        </p:nvSpPr>
        <p:spPr>
          <a:xfrm>
            <a:off x="2133600" y="6477000"/>
            <a:ext cx="4915128" cy="261610"/>
          </a:xfrm>
          <a:prstGeom prst="rect">
            <a:avLst/>
          </a:prstGeom>
          <a:noFill/>
        </p:spPr>
        <p:txBody>
          <a:bodyPr wrap="none" rtlCol="0">
            <a:spAutoFit/>
          </a:bodyPr>
          <a:lstStyle/>
          <a:p>
            <a:r>
              <a:rPr lang="en-US" sz="1100" dirty="0">
                <a:solidFill>
                  <a:schemeClr val="bg1">
                    <a:lumMod val="75000"/>
                  </a:schemeClr>
                </a:solidFill>
              </a:rPr>
              <a:t>Copyright © 2021 by Alderman Boreal Consulting®, LLC. All rights reserved</a:t>
            </a:r>
          </a:p>
        </p:txBody>
      </p:sp>
      <p:sp>
        <p:nvSpPr>
          <p:cNvPr id="8" name="Title 7">
            <a:extLst>
              <a:ext uri="{FF2B5EF4-FFF2-40B4-BE49-F238E27FC236}">
                <a16:creationId xmlns:a16="http://schemas.microsoft.com/office/drawing/2014/main" id="{A64147C4-0BF4-40B6-ACB3-A639A5587A30}"/>
              </a:ext>
            </a:extLst>
          </p:cNvPr>
          <p:cNvSpPr>
            <a:spLocks noGrp="1"/>
          </p:cNvSpPr>
          <p:nvPr>
            <p:ph type="title"/>
          </p:nvPr>
        </p:nvSpPr>
        <p:spPr/>
        <p:txBody>
          <a:bodyPr/>
          <a:lstStyle/>
          <a:p>
            <a:endParaRPr lang="en-US"/>
          </a:p>
        </p:txBody>
      </p:sp>
      <p:pic>
        <p:nvPicPr>
          <p:cNvPr id="6" name="Picture 4">
            <a:extLst>
              <a:ext uri="{FF2B5EF4-FFF2-40B4-BE49-F238E27FC236}">
                <a16:creationId xmlns:a16="http://schemas.microsoft.com/office/drawing/2014/main" id="{66DB8357-B88F-4DF8-841B-B7B0404166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74650"/>
            <a:ext cx="4094163" cy="6118225"/>
          </a:xfrm>
          <a:prstGeom prst="rect">
            <a:avLst/>
          </a:prstGeom>
          <a:noFill/>
          <a:ln w="38100">
            <a:solidFill>
              <a:srgbClr val="2185C5"/>
            </a:solidFill>
          </a:ln>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E62FA551-41BB-40B1-BEA7-894D4B0B28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237" y="274650"/>
            <a:ext cx="4094555" cy="6118225"/>
          </a:xfrm>
          <a:prstGeom prst="rect">
            <a:avLst/>
          </a:prstGeom>
          <a:noFill/>
          <a:ln w="38100">
            <a:solidFill>
              <a:srgbClr val="2185C5"/>
            </a:solidFill>
          </a:ln>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B96BA934-B0BB-44C2-B79A-C04E86A9D1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274650"/>
            <a:ext cx="2213617" cy="3307682"/>
          </a:xfrm>
          <a:prstGeom prst="rect">
            <a:avLst/>
          </a:prstGeom>
          <a:noFill/>
          <a:ln w="57150">
            <a:solidFill>
              <a:srgbClr val="2185C5"/>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91612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9" name="Shape 129"/>
          <p:cNvSpPr txBox="1">
            <a:spLocks noGrp="1"/>
          </p:cNvSpPr>
          <p:nvPr>
            <p:ph type="title"/>
          </p:nvPr>
        </p:nvSpPr>
        <p:spPr>
          <a:xfrm>
            <a:off x="893700" y="960450"/>
            <a:ext cx="6462600" cy="1143000"/>
          </a:xfrm>
          <a:prstGeom prst="rect">
            <a:avLst/>
          </a:prstGeom>
        </p:spPr>
        <p:txBody>
          <a:bodyPr wrap="square" lIns="91425" tIns="91425" rIns="91425" bIns="91425" anchor="b" anchorCtr="0">
            <a:noAutofit/>
          </a:bodyPr>
          <a:lstStyle/>
          <a:p>
            <a:pPr lvl="0">
              <a:spcBef>
                <a:spcPts val="0"/>
              </a:spcBef>
              <a:buNone/>
            </a:pPr>
            <a:br>
              <a:rPr lang="en" dirty="0"/>
            </a:br>
            <a:r>
              <a:rPr lang="en" dirty="0"/>
              <a:t>Rights of Infants</a:t>
            </a:r>
          </a:p>
        </p:txBody>
      </p:sp>
      <p:sp>
        <p:nvSpPr>
          <p:cNvPr id="4" name="TextBox 3"/>
          <p:cNvSpPr txBox="1"/>
          <p:nvPr/>
        </p:nvSpPr>
        <p:spPr>
          <a:xfrm>
            <a:off x="2133600" y="6477000"/>
            <a:ext cx="4915128" cy="261610"/>
          </a:xfrm>
          <a:prstGeom prst="rect">
            <a:avLst/>
          </a:prstGeom>
          <a:noFill/>
        </p:spPr>
        <p:txBody>
          <a:bodyPr wrap="none" rtlCol="0">
            <a:spAutoFit/>
          </a:bodyPr>
          <a:lstStyle/>
          <a:p>
            <a:r>
              <a:rPr lang="en-US" sz="1100" dirty="0">
                <a:solidFill>
                  <a:schemeClr val="bg1">
                    <a:lumMod val="75000"/>
                  </a:schemeClr>
                </a:solidFill>
              </a:rPr>
              <a:t>Copyright © 2021 by Alderman Boreal Consulting®, LLC. All rights reserved</a:t>
            </a:r>
          </a:p>
        </p:txBody>
      </p:sp>
      <p:sp>
        <p:nvSpPr>
          <p:cNvPr id="2" name="Text Placeholder 1"/>
          <p:cNvSpPr>
            <a:spLocks noGrp="1"/>
          </p:cNvSpPr>
          <p:nvPr>
            <p:ph type="body" idx="2"/>
          </p:nvPr>
        </p:nvSpPr>
        <p:spPr>
          <a:xfrm>
            <a:off x="990600" y="2209800"/>
            <a:ext cx="6858000" cy="2743200"/>
          </a:xfrm>
        </p:spPr>
        <p:txBody>
          <a:bodyPr/>
          <a:lstStyle/>
          <a:p>
            <a:pPr algn="ctr">
              <a:buNone/>
            </a:pPr>
            <a:r>
              <a:rPr lang="en-US" sz="2800" i="1" dirty="0"/>
              <a:t>The Infant by reason of his/her physical and mental immaturity and absolute dependence needs special safeguards and care, including appropriate legal protections. </a:t>
            </a:r>
          </a:p>
          <a:p>
            <a:pPr algn="ctr">
              <a:buNone/>
            </a:pPr>
            <a:endParaRPr lang="en-US" sz="2800" i="1" dirty="0"/>
          </a:p>
          <a:p>
            <a:pPr algn="ctr">
              <a:buNone/>
            </a:pPr>
            <a:r>
              <a:rPr lang="en-US" sz="2000" dirty="0"/>
              <a:t>Miri Keren</a:t>
            </a:r>
          </a:p>
          <a:p>
            <a:pPr marL="514350" indent="-514350">
              <a:buFont typeface="Wingdings" panose="05000000000000000000" pitchFamily="2" charset="2"/>
              <a:buChar char="Ø"/>
            </a:pPr>
            <a:endParaRPr lang="en-US" sz="2800" dirty="0"/>
          </a:p>
          <a:p>
            <a:pPr marL="514350" indent="-514350">
              <a:buFont typeface="+mj-lt"/>
              <a:buAutoNum type="arabicPeriod"/>
            </a:pPr>
            <a:endParaRPr lang="en-US" sz="2800" dirty="0"/>
          </a:p>
          <a:p>
            <a:pPr marL="514350" indent="-514350">
              <a:buFont typeface="+mj-lt"/>
              <a:buAutoNum type="arabicPeriod"/>
            </a:pPr>
            <a:endParaRPr lang="en-US" sz="2800" dirty="0"/>
          </a:p>
        </p:txBody>
      </p:sp>
      <p:sp>
        <p:nvSpPr>
          <p:cNvPr id="6" name="TextBox 5">
            <a:extLst>
              <a:ext uri="{FF2B5EF4-FFF2-40B4-BE49-F238E27FC236}">
                <a16:creationId xmlns:a16="http://schemas.microsoft.com/office/drawing/2014/main" id="{91419499-436F-42FF-82D1-2E4F34DFF404}"/>
              </a:ext>
            </a:extLst>
          </p:cNvPr>
          <p:cNvSpPr txBox="1"/>
          <p:nvPr/>
        </p:nvSpPr>
        <p:spPr>
          <a:xfrm>
            <a:off x="3339091" y="6180109"/>
            <a:ext cx="5743880" cy="338554"/>
          </a:xfrm>
          <a:prstGeom prst="rect">
            <a:avLst/>
          </a:prstGeom>
          <a:noFill/>
        </p:spPr>
        <p:txBody>
          <a:bodyPr wrap="none" rtlCol="0">
            <a:spAutoFit/>
          </a:bodyPr>
          <a:lstStyle/>
          <a:p>
            <a:pPr>
              <a:spcBef>
                <a:spcPct val="0"/>
              </a:spcBef>
              <a:defRPr/>
            </a:pPr>
            <a:r>
              <a:rPr lang="en-US" altLang="en-US" sz="1600" dirty="0">
                <a:solidFill>
                  <a:schemeClr val="bg1">
                    <a:lumMod val="50000"/>
                  </a:schemeClr>
                </a:solidFill>
                <a:latin typeface="Lato" panose="020B0604020202020204" charset="0"/>
              </a:rPr>
              <a:t>World Association of Infant Mental Health (2017). </a:t>
            </a:r>
            <a:r>
              <a:rPr lang="en-US" altLang="en-US" sz="1600" i="1" dirty="0">
                <a:solidFill>
                  <a:schemeClr val="bg1">
                    <a:lumMod val="50000"/>
                  </a:schemeClr>
                </a:solidFill>
                <a:latin typeface="Lato" panose="020B0604020202020204" charset="0"/>
              </a:rPr>
              <a:t>Perspectives</a:t>
            </a:r>
            <a:endParaRPr lang="en-US" altLang="en-US" sz="1600" dirty="0">
              <a:solidFill>
                <a:schemeClr val="bg1">
                  <a:lumMod val="50000"/>
                </a:schemeClr>
              </a:solidFill>
              <a:latin typeface="Lato" panose="020B0604020202020204" charset="0"/>
            </a:endParaRPr>
          </a:p>
        </p:txBody>
      </p:sp>
    </p:spTree>
    <p:extLst>
      <p:ext uri="{BB962C8B-B14F-4D97-AF65-F5344CB8AC3E}">
        <p14:creationId xmlns:p14="http://schemas.microsoft.com/office/powerpoint/2010/main" val="6710874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ctrTitle"/>
          </p:nvPr>
        </p:nvSpPr>
        <p:spPr>
          <a:xfrm>
            <a:off x="685800" y="2111123"/>
            <a:ext cx="7772400" cy="1546500"/>
          </a:xfrm>
          <a:prstGeom prst="rect">
            <a:avLst/>
          </a:prstGeom>
        </p:spPr>
        <p:txBody>
          <a:bodyPr wrap="square" lIns="91425" tIns="91425" rIns="91425" bIns="91425" anchor="b" anchorCtr="0">
            <a:noAutofit/>
          </a:bodyPr>
          <a:lstStyle/>
          <a:p>
            <a:pPr lvl="0" rtl="0">
              <a:spcBef>
                <a:spcPts val="0"/>
              </a:spcBef>
              <a:buNone/>
            </a:pPr>
            <a:r>
              <a:rPr lang="en" sz="4000" dirty="0">
                <a:solidFill>
                  <a:srgbClr val="7ECEFD"/>
                </a:solidFill>
              </a:rPr>
              <a:t>III.</a:t>
            </a:r>
          </a:p>
          <a:p>
            <a:pPr lvl="0" rtl="0">
              <a:spcBef>
                <a:spcPts val="0"/>
              </a:spcBef>
              <a:buNone/>
            </a:pPr>
            <a:r>
              <a:rPr lang="en-US" sz="4000" dirty="0"/>
              <a:t>Rights-Based Approach to Program Development</a:t>
            </a:r>
            <a:endParaRPr lang="en" sz="4000" dirty="0"/>
          </a:p>
        </p:txBody>
      </p:sp>
      <p:sp>
        <p:nvSpPr>
          <p:cNvPr id="3" name="TextBox 2"/>
          <p:cNvSpPr txBox="1"/>
          <p:nvPr/>
        </p:nvSpPr>
        <p:spPr>
          <a:xfrm>
            <a:off x="2133600" y="6477000"/>
            <a:ext cx="4915128" cy="261610"/>
          </a:xfrm>
          <a:prstGeom prst="rect">
            <a:avLst/>
          </a:prstGeom>
          <a:noFill/>
        </p:spPr>
        <p:txBody>
          <a:bodyPr wrap="none" rtlCol="0">
            <a:spAutoFit/>
          </a:bodyPr>
          <a:lstStyle/>
          <a:p>
            <a:r>
              <a:rPr lang="en-US" sz="1100" dirty="0">
                <a:solidFill>
                  <a:schemeClr val="bg1">
                    <a:lumMod val="75000"/>
                  </a:schemeClr>
                </a:solidFill>
              </a:rPr>
              <a:t>Copyright © 2020 by Alderman Boreal Consulting®, LLC. All rights reserved</a:t>
            </a:r>
          </a:p>
        </p:txBody>
      </p:sp>
    </p:spTree>
    <p:extLst>
      <p:ext uri="{BB962C8B-B14F-4D97-AF65-F5344CB8AC3E}">
        <p14:creationId xmlns:p14="http://schemas.microsoft.com/office/powerpoint/2010/main" val="2395963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ctrTitle" idx="4294967295"/>
          </p:nvPr>
        </p:nvSpPr>
        <p:spPr>
          <a:xfrm>
            <a:off x="916025" y="587125"/>
            <a:ext cx="5561100" cy="1546500"/>
          </a:xfrm>
          <a:prstGeom prst="rect">
            <a:avLst/>
          </a:prstGeom>
        </p:spPr>
        <p:txBody>
          <a:bodyPr wrap="square" lIns="91425" tIns="91425" rIns="91425" bIns="91425" anchor="b" anchorCtr="0">
            <a:noAutofit/>
          </a:bodyPr>
          <a:lstStyle/>
          <a:p>
            <a:pPr lvl="0">
              <a:spcBef>
                <a:spcPts val="0"/>
              </a:spcBef>
              <a:buNone/>
            </a:pPr>
            <a:r>
              <a:rPr lang="en" sz="4000" dirty="0">
                <a:solidFill>
                  <a:srgbClr val="7ECEFD"/>
                </a:solidFill>
              </a:rPr>
              <a:t>Goals &amp; Objectives</a:t>
            </a:r>
          </a:p>
        </p:txBody>
      </p:sp>
      <p:sp>
        <p:nvSpPr>
          <p:cNvPr id="92" name="Shape 92"/>
          <p:cNvSpPr txBox="1">
            <a:spLocks noGrp="1"/>
          </p:cNvSpPr>
          <p:nvPr>
            <p:ph type="subTitle" idx="4294967295"/>
          </p:nvPr>
        </p:nvSpPr>
        <p:spPr>
          <a:xfrm>
            <a:off x="916025" y="1957950"/>
            <a:ext cx="5713375" cy="1046400"/>
          </a:xfrm>
          <a:prstGeom prst="rect">
            <a:avLst/>
          </a:prstGeom>
        </p:spPr>
        <p:txBody>
          <a:bodyPr wrap="square" lIns="91425" tIns="91425" rIns="91425" bIns="91425" anchor="t" anchorCtr="0">
            <a:noAutofit/>
          </a:bodyPr>
          <a:lstStyle/>
          <a:p>
            <a:pPr marL="457200" lvl="0" indent="-457200">
              <a:spcBef>
                <a:spcPts val="0"/>
              </a:spcBef>
              <a:buFont typeface="+mj-lt"/>
              <a:buAutoNum type="arabicPeriod"/>
            </a:pPr>
            <a:r>
              <a:rPr lang="en-US" sz="2400" b="1" dirty="0">
                <a:solidFill>
                  <a:srgbClr val="2185C5"/>
                </a:solidFill>
              </a:rPr>
              <a:t>Name three benefits of a child rights-based approach to policy and program development that elevate early childhood services to basic human rights.</a:t>
            </a:r>
          </a:p>
          <a:p>
            <a:pPr marL="457200" lvl="0" indent="-457200">
              <a:spcBef>
                <a:spcPts val="0"/>
              </a:spcBef>
              <a:buFont typeface="+mj-lt"/>
              <a:buAutoNum type="arabicPeriod"/>
            </a:pPr>
            <a:r>
              <a:rPr lang="en-US" sz="2400" b="1" dirty="0">
                <a:solidFill>
                  <a:srgbClr val="2185C5"/>
                </a:solidFill>
              </a:rPr>
              <a:t>Experience applying a child rights-based mechanism of framing a proposal, program, or initiative using provided tools.</a:t>
            </a:r>
          </a:p>
          <a:p>
            <a:pPr marL="457200" lvl="0" indent="-457200">
              <a:spcBef>
                <a:spcPts val="0"/>
              </a:spcBef>
              <a:buFont typeface="+mj-lt"/>
              <a:buAutoNum type="arabicPeriod"/>
            </a:pPr>
            <a:endParaRPr lang="en" sz="2400" b="1" dirty="0">
              <a:solidFill>
                <a:srgbClr val="2185C5"/>
              </a:solidFill>
            </a:endParaRPr>
          </a:p>
          <a:p>
            <a:pPr marL="457200" lvl="0" indent="-457200">
              <a:spcBef>
                <a:spcPts val="0"/>
              </a:spcBef>
              <a:buFont typeface="+mj-lt"/>
              <a:buAutoNum type="arabicPeriod"/>
            </a:pPr>
            <a:endParaRPr lang="en" sz="2400" b="1" dirty="0">
              <a:solidFill>
                <a:srgbClr val="2185C5"/>
              </a:solidFill>
            </a:endParaRPr>
          </a:p>
        </p:txBody>
      </p:sp>
      <p:pic>
        <p:nvPicPr>
          <p:cNvPr id="7" name="Picture 2" descr="E:\photos\all\1984\D-print-84-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30626"/>
            <a:ext cx="4638938" cy="68124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133600" y="6477000"/>
            <a:ext cx="4915128" cy="261610"/>
          </a:xfrm>
          <a:prstGeom prst="rect">
            <a:avLst/>
          </a:prstGeom>
          <a:noFill/>
        </p:spPr>
        <p:txBody>
          <a:bodyPr wrap="none" rtlCol="0">
            <a:spAutoFit/>
          </a:bodyPr>
          <a:lstStyle/>
          <a:p>
            <a:r>
              <a:rPr lang="en-US" sz="1100" dirty="0">
                <a:solidFill>
                  <a:schemeClr val="bg1">
                    <a:lumMod val="75000"/>
                  </a:schemeClr>
                </a:solidFill>
              </a:rPr>
              <a:t>Copyright © 2021 by Alderman Boreal Consulting®, LLC. All rights reserved</a:t>
            </a:r>
          </a:p>
        </p:txBody>
      </p:sp>
    </p:spTree>
    <p:extLst>
      <p:ext uri="{BB962C8B-B14F-4D97-AF65-F5344CB8AC3E}">
        <p14:creationId xmlns:p14="http://schemas.microsoft.com/office/powerpoint/2010/main" val="12475018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9" name="Shape 129"/>
          <p:cNvSpPr txBox="1">
            <a:spLocks noGrp="1"/>
          </p:cNvSpPr>
          <p:nvPr>
            <p:ph type="title"/>
          </p:nvPr>
        </p:nvSpPr>
        <p:spPr>
          <a:xfrm>
            <a:off x="893700" y="960450"/>
            <a:ext cx="6462600" cy="1143000"/>
          </a:xfrm>
          <a:prstGeom prst="rect">
            <a:avLst/>
          </a:prstGeom>
        </p:spPr>
        <p:txBody>
          <a:bodyPr wrap="square" lIns="91425" tIns="91425" rIns="91425" bIns="91425" anchor="b" anchorCtr="0">
            <a:noAutofit/>
          </a:bodyPr>
          <a:lstStyle/>
          <a:p>
            <a:pPr lvl="0">
              <a:spcBef>
                <a:spcPts val="0"/>
              </a:spcBef>
              <a:buNone/>
            </a:pPr>
            <a:br>
              <a:rPr lang="en" dirty="0"/>
            </a:br>
            <a:r>
              <a:rPr lang="en" dirty="0"/>
              <a:t>Rights-Based Approach to</a:t>
            </a:r>
            <a:br>
              <a:rPr lang="en" dirty="0"/>
            </a:br>
            <a:r>
              <a:rPr lang="en" dirty="0"/>
              <a:t>Program Development</a:t>
            </a:r>
          </a:p>
        </p:txBody>
      </p:sp>
      <p:sp>
        <p:nvSpPr>
          <p:cNvPr id="4" name="TextBox 3"/>
          <p:cNvSpPr txBox="1"/>
          <p:nvPr/>
        </p:nvSpPr>
        <p:spPr>
          <a:xfrm>
            <a:off x="2133600" y="6477000"/>
            <a:ext cx="4915128" cy="261610"/>
          </a:xfrm>
          <a:prstGeom prst="rect">
            <a:avLst/>
          </a:prstGeom>
          <a:noFill/>
        </p:spPr>
        <p:txBody>
          <a:bodyPr wrap="none" rtlCol="0">
            <a:spAutoFit/>
          </a:bodyPr>
          <a:lstStyle/>
          <a:p>
            <a:r>
              <a:rPr lang="en-US" sz="1100" dirty="0">
                <a:solidFill>
                  <a:schemeClr val="bg1">
                    <a:lumMod val="75000"/>
                  </a:schemeClr>
                </a:solidFill>
              </a:rPr>
              <a:t>Copyright © 2021 by Alderman Boreal Consulting®, LLC. All rights reserved</a:t>
            </a:r>
          </a:p>
        </p:txBody>
      </p:sp>
      <p:sp>
        <p:nvSpPr>
          <p:cNvPr id="2" name="Text Placeholder 1"/>
          <p:cNvSpPr>
            <a:spLocks noGrp="1"/>
          </p:cNvSpPr>
          <p:nvPr>
            <p:ph type="body" idx="2"/>
          </p:nvPr>
        </p:nvSpPr>
        <p:spPr>
          <a:xfrm>
            <a:off x="990600" y="2209800"/>
            <a:ext cx="6858000" cy="2743200"/>
          </a:xfrm>
        </p:spPr>
        <p:txBody>
          <a:bodyPr/>
          <a:lstStyle/>
          <a:p>
            <a:pPr marL="514350" indent="-514350">
              <a:buFont typeface="Wingdings" panose="05000000000000000000" pitchFamily="2" charset="2"/>
              <a:buChar char="Ø"/>
            </a:pPr>
            <a:r>
              <a:rPr lang="en-US" sz="2800" dirty="0"/>
              <a:t>Brings together the best of previously separate perspectives:</a:t>
            </a:r>
          </a:p>
          <a:p>
            <a:pPr marL="914400" indent="-514350">
              <a:buFont typeface="Arial" panose="020B0604020202020204" pitchFamily="34" charset="0"/>
              <a:buChar char="•"/>
            </a:pPr>
            <a:r>
              <a:rPr lang="en-US" sz="2800" dirty="0"/>
              <a:t>Relief and program development professionals</a:t>
            </a:r>
          </a:p>
          <a:p>
            <a:pPr marL="914400" indent="-514350">
              <a:buFont typeface="Arial" panose="020B0604020202020204" pitchFamily="34" charset="0"/>
              <a:buChar char="•"/>
            </a:pPr>
            <a:r>
              <a:rPr lang="en-US" sz="2800" dirty="0"/>
              <a:t>Human rights </a:t>
            </a:r>
          </a:p>
          <a:p>
            <a:pPr marL="514350" indent="-514350">
              <a:buFont typeface="Wingdings" panose="05000000000000000000" pitchFamily="2" charset="2"/>
              <a:buChar char="Ø"/>
            </a:pPr>
            <a:endParaRPr lang="en-US" sz="2800" dirty="0"/>
          </a:p>
          <a:p>
            <a:pPr marL="514350" indent="-514350">
              <a:buFont typeface="+mj-lt"/>
              <a:buAutoNum type="arabicPeriod"/>
            </a:pPr>
            <a:endParaRPr lang="en-US" sz="2800" dirty="0"/>
          </a:p>
          <a:p>
            <a:pPr marL="514350" indent="-514350">
              <a:buFont typeface="+mj-lt"/>
              <a:buAutoNum type="arabicPeriod"/>
            </a:pPr>
            <a:endParaRPr lang="en-US" sz="2800" dirty="0"/>
          </a:p>
        </p:txBody>
      </p:sp>
      <p:sp>
        <p:nvSpPr>
          <p:cNvPr id="6" name="TextBox 5">
            <a:extLst>
              <a:ext uri="{FF2B5EF4-FFF2-40B4-BE49-F238E27FC236}">
                <a16:creationId xmlns:a16="http://schemas.microsoft.com/office/drawing/2014/main" id="{91419499-436F-42FF-82D1-2E4F34DFF404}"/>
              </a:ext>
            </a:extLst>
          </p:cNvPr>
          <p:cNvSpPr txBox="1"/>
          <p:nvPr/>
        </p:nvSpPr>
        <p:spPr>
          <a:xfrm>
            <a:off x="3339091" y="6180109"/>
            <a:ext cx="5652509" cy="338554"/>
          </a:xfrm>
          <a:prstGeom prst="rect">
            <a:avLst/>
          </a:prstGeom>
          <a:noFill/>
        </p:spPr>
        <p:txBody>
          <a:bodyPr wrap="none" rtlCol="0">
            <a:spAutoFit/>
          </a:bodyPr>
          <a:lstStyle/>
          <a:p>
            <a:pPr>
              <a:spcBef>
                <a:spcPct val="0"/>
              </a:spcBef>
              <a:defRPr/>
            </a:pPr>
            <a:r>
              <a:rPr lang="en-US" altLang="en-US" sz="1600" dirty="0">
                <a:solidFill>
                  <a:schemeClr val="bg1">
                    <a:lumMod val="50000"/>
                  </a:schemeClr>
                </a:solidFill>
                <a:latin typeface="Lato" panose="020B0604020202020204" charset="0"/>
              </a:rPr>
              <a:t>Save the Children (2005). </a:t>
            </a:r>
            <a:r>
              <a:rPr lang="en-US" altLang="en-US" sz="1600" i="1" dirty="0">
                <a:solidFill>
                  <a:schemeClr val="bg1">
                    <a:lumMod val="50000"/>
                  </a:schemeClr>
                </a:solidFill>
                <a:latin typeface="Lato" panose="020B0604020202020204" charset="0"/>
              </a:rPr>
              <a:t>Child Rights Programming, 2</a:t>
            </a:r>
            <a:r>
              <a:rPr lang="en-US" altLang="en-US" sz="1600" i="1" baseline="30000" dirty="0">
                <a:solidFill>
                  <a:schemeClr val="bg1">
                    <a:lumMod val="50000"/>
                  </a:schemeClr>
                </a:solidFill>
                <a:latin typeface="Lato" panose="020B0604020202020204" charset="0"/>
              </a:rPr>
              <a:t>nd</a:t>
            </a:r>
            <a:r>
              <a:rPr lang="en-US" altLang="en-US" sz="1600" i="1" dirty="0">
                <a:solidFill>
                  <a:schemeClr val="bg1">
                    <a:lumMod val="50000"/>
                  </a:schemeClr>
                </a:solidFill>
                <a:latin typeface="Lato" panose="020B0604020202020204" charset="0"/>
              </a:rPr>
              <a:t> Edition</a:t>
            </a:r>
            <a:endParaRPr lang="en-US" altLang="en-US" sz="1600" dirty="0">
              <a:solidFill>
                <a:schemeClr val="bg1">
                  <a:lumMod val="50000"/>
                </a:schemeClr>
              </a:solidFill>
              <a:latin typeface="Lato" panose="020B0604020202020204" charset="0"/>
            </a:endParaRPr>
          </a:p>
        </p:txBody>
      </p:sp>
    </p:spTree>
    <p:extLst>
      <p:ext uri="{BB962C8B-B14F-4D97-AF65-F5344CB8AC3E}">
        <p14:creationId xmlns:p14="http://schemas.microsoft.com/office/powerpoint/2010/main" val="35273013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9" name="Shape 129"/>
          <p:cNvSpPr txBox="1">
            <a:spLocks noGrp="1"/>
          </p:cNvSpPr>
          <p:nvPr>
            <p:ph type="title"/>
          </p:nvPr>
        </p:nvSpPr>
        <p:spPr>
          <a:xfrm>
            <a:off x="893700" y="960450"/>
            <a:ext cx="6462600" cy="1143000"/>
          </a:xfrm>
          <a:prstGeom prst="rect">
            <a:avLst/>
          </a:prstGeom>
        </p:spPr>
        <p:txBody>
          <a:bodyPr wrap="square" lIns="91425" tIns="91425" rIns="91425" bIns="91425" anchor="b" anchorCtr="0">
            <a:noAutofit/>
          </a:bodyPr>
          <a:lstStyle/>
          <a:p>
            <a:pPr lvl="0">
              <a:spcBef>
                <a:spcPts val="0"/>
              </a:spcBef>
              <a:buNone/>
            </a:pPr>
            <a:br>
              <a:rPr lang="en" dirty="0"/>
            </a:br>
            <a:r>
              <a:rPr lang="en" dirty="0"/>
              <a:t>Rights-Based Approach to</a:t>
            </a:r>
            <a:br>
              <a:rPr lang="en" dirty="0"/>
            </a:br>
            <a:r>
              <a:rPr lang="en" dirty="0"/>
              <a:t>Program Development</a:t>
            </a:r>
          </a:p>
        </p:txBody>
      </p:sp>
      <p:sp>
        <p:nvSpPr>
          <p:cNvPr id="4" name="TextBox 3"/>
          <p:cNvSpPr txBox="1"/>
          <p:nvPr/>
        </p:nvSpPr>
        <p:spPr>
          <a:xfrm>
            <a:off x="2133600" y="6477000"/>
            <a:ext cx="4915128" cy="261610"/>
          </a:xfrm>
          <a:prstGeom prst="rect">
            <a:avLst/>
          </a:prstGeom>
          <a:noFill/>
        </p:spPr>
        <p:txBody>
          <a:bodyPr wrap="none" rtlCol="0">
            <a:spAutoFit/>
          </a:bodyPr>
          <a:lstStyle/>
          <a:p>
            <a:r>
              <a:rPr lang="en-US" sz="1100" dirty="0">
                <a:solidFill>
                  <a:schemeClr val="bg1">
                    <a:lumMod val="75000"/>
                  </a:schemeClr>
                </a:solidFill>
              </a:rPr>
              <a:t>Copyright © 2021 by Alderman Boreal Consulting®, LLC. All rights reserved</a:t>
            </a:r>
          </a:p>
        </p:txBody>
      </p:sp>
      <p:sp>
        <p:nvSpPr>
          <p:cNvPr id="2" name="Text Placeholder 1"/>
          <p:cNvSpPr>
            <a:spLocks noGrp="1"/>
          </p:cNvSpPr>
          <p:nvPr>
            <p:ph type="body" idx="2"/>
          </p:nvPr>
        </p:nvSpPr>
        <p:spPr>
          <a:xfrm>
            <a:off x="990600" y="2209800"/>
            <a:ext cx="6858000" cy="2743200"/>
          </a:xfrm>
        </p:spPr>
        <p:txBody>
          <a:bodyPr/>
          <a:lstStyle/>
          <a:p>
            <a:pPr marL="514350" indent="-514350">
              <a:buFont typeface="Wingdings" panose="05000000000000000000" pitchFamily="2" charset="2"/>
              <a:buChar char="Ø"/>
            </a:pPr>
            <a:r>
              <a:rPr lang="en-US" sz="2800" dirty="0"/>
              <a:t>Fulfillment of everyone’s human rights as the end goal of development</a:t>
            </a:r>
          </a:p>
          <a:p>
            <a:pPr marL="514350" indent="-514350">
              <a:buFont typeface="Wingdings" panose="05000000000000000000" pitchFamily="2" charset="2"/>
              <a:buChar char="Ø"/>
            </a:pPr>
            <a:r>
              <a:rPr lang="en-US" sz="2800" dirty="0"/>
              <a:t>Application of human rights principles as constituting good practice in achieving lasting change</a:t>
            </a:r>
          </a:p>
          <a:p>
            <a:pPr marL="514350" indent="-514350">
              <a:buFont typeface="Wingdings" panose="05000000000000000000" pitchFamily="2" charset="2"/>
              <a:buChar char="Ø"/>
            </a:pPr>
            <a:endParaRPr lang="en-US" sz="2800" dirty="0"/>
          </a:p>
          <a:p>
            <a:pPr marL="514350" indent="-514350">
              <a:buFont typeface="+mj-lt"/>
              <a:buAutoNum type="arabicPeriod"/>
            </a:pPr>
            <a:endParaRPr lang="en-US" sz="2800" dirty="0"/>
          </a:p>
          <a:p>
            <a:pPr marL="514350" indent="-514350">
              <a:buFont typeface="+mj-lt"/>
              <a:buAutoNum type="arabicPeriod"/>
            </a:pPr>
            <a:endParaRPr lang="en-US" sz="2800" dirty="0"/>
          </a:p>
        </p:txBody>
      </p:sp>
      <p:sp>
        <p:nvSpPr>
          <p:cNvPr id="6" name="TextBox 5">
            <a:extLst>
              <a:ext uri="{FF2B5EF4-FFF2-40B4-BE49-F238E27FC236}">
                <a16:creationId xmlns:a16="http://schemas.microsoft.com/office/drawing/2014/main" id="{91419499-436F-42FF-82D1-2E4F34DFF404}"/>
              </a:ext>
            </a:extLst>
          </p:cNvPr>
          <p:cNvSpPr txBox="1"/>
          <p:nvPr/>
        </p:nvSpPr>
        <p:spPr>
          <a:xfrm>
            <a:off x="3339091" y="6180109"/>
            <a:ext cx="5652509" cy="338554"/>
          </a:xfrm>
          <a:prstGeom prst="rect">
            <a:avLst/>
          </a:prstGeom>
          <a:noFill/>
        </p:spPr>
        <p:txBody>
          <a:bodyPr wrap="none" rtlCol="0">
            <a:spAutoFit/>
          </a:bodyPr>
          <a:lstStyle/>
          <a:p>
            <a:pPr>
              <a:spcBef>
                <a:spcPct val="0"/>
              </a:spcBef>
              <a:defRPr/>
            </a:pPr>
            <a:r>
              <a:rPr lang="en-US" altLang="en-US" sz="1600" dirty="0">
                <a:solidFill>
                  <a:schemeClr val="bg1">
                    <a:lumMod val="50000"/>
                  </a:schemeClr>
                </a:solidFill>
                <a:latin typeface="Lato" panose="020B0604020202020204" charset="0"/>
              </a:rPr>
              <a:t>Save the Children (2005). </a:t>
            </a:r>
            <a:r>
              <a:rPr lang="en-US" altLang="en-US" sz="1600" i="1" dirty="0">
                <a:solidFill>
                  <a:schemeClr val="bg1">
                    <a:lumMod val="50000"/>
                  </a:schemeClr>
                </a:solidFill>
                <a:latin typeface="Lato" panose="020B0604020202020204" charset="0"/>
              </a:rPr>
              <a:t>Child Rights Programming, 2</a:t>
            </a:r>
            <a:r>
              <a:rPr lang="en-US" altLang="en-US" sz="1600" i="1" baseline="30000" dirty="0">
                <a:solidFill>
                  <a:schemeClr val="bg1">
                    <a:lumMod val="50000"/>
                  </a:schemeClr>
                </a:solidFill>
                <a:latin typeface="Lato" panose="020B0604020202020204" charset="0"/>
              </a:rPr>
              <a:t>nd</a:t>
            </a:r>
            <a:r>
              <a:rPr lang="en-US" altLang="en-US" sz="1600" i="1" dirty="0">
                <a:solidFill>
                  <a:schemeClr val="bg1">
                    <a:lumMod val="50000"/>
                  </a:schemeClr>
                </a:solidFill>
                <a:latin typeface="Lato" panose="020B0604020202020204" charset="0"/>
              </a:rPr>
              <a:t> Edition</a:t>
            </a:r>
            <a:endParaRPr lang="en-US" altLang="en-US" sz="1600" dirty="0">
              <a:solidFill>
                <a:schemeClr val="bg1">
                  <a:lumMod val="50000"/>
                </a:schemeClr>
              </a:solidFill>
              <a:latin typeface="Lato" panose="020B0604020202020204" charset="0"/>
            </a:endParaRPr>
          </a:p>
        </p:txBody>
      </p:sp>
    </p:spTree>
    <p:extLst>
      <p:ext uri="{BB962C8B-B14F-4D97-AF65-F5344CB8AC3E}">
        <p14:creationId xmlns:p14="http://schemas.microsoft.com/office/powerpoint/2010/main" val="26127628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9" name="Shape 129"/>
          <p:cNvSpPr txBox="1">
            <a:spLocks noGrp="1"/>
          </p:cNvSpPr>
          <p:nvPr>
            <p:ph type="title"/>
          </p:nvPr>
        </p:nvSpPr>
        <p:spPr>
          <a:xfrm>
            <a:off x="893700" y="960450"/>
            <a:ext cx="6462600" cy="1143000"/>
          </a:xfrm>
          <a:prstGeom prst="rect">
            <a:avLst/>
          </a:prstGeom>
        </p:spPr>
        <p:txBody>
          <a:bodyPr wrap="square" lIns="91425" tIns="91425" rIns="91425" bIns="91425" anchor="b" anchorCtr="0">
            <a:noAutofit/>
          </a:bodyPr>
          <a:lstStyle/>
          <a:p>
            <a:pPr lvl="0">
              <a:spcBef>
                <a:spcPts val="0"/>
              </a:spcBef>
              <a:buNone/>
            </a:pPr>
            <a:br>
              <a:rPr lang="en" dirty="0"/>
            </a:br>
            <a:r>
              <a:rPr lang="en" dirty="0"/>
              <a:t>Rights-Based Approach to</a:t>
            </a:r>
            <a:br>
              <a:rPr lang="en" dirty="0"/>
            </a:br>
            <a:r>
              <a:rPr lang="en" dirty="0"/>
              <a:t>Program Development</a:t>
            </a:r>
          </a:p>
        </p:txBody>
      </p:sp>
      <p:sp>
        <p:nvSpPr>
          <p:cNvPr id="4" name="TextBox 3"/>
          <p:cNvSpPr txBox="1"/>
          <p:nvPr/>
        </p:nvSpPr>
        <p:spPr>
          <a:xfrm>
            <a:off x="2133600" y="6477000"/>
            <a:ext cx="4915128" cy="261610"/>
          </a:xfrm>
          <a:prstGeom prst="rect">
            <a:avLst/>
          </a:prstGeom>
          <a:noFill/>
        </p:spPr>
        <p:txBody>
          <a:bodyPr wrap="none" rtlCol="0">
            <a:spAutoFit/>
          </a:bodyPr>
          <a:lstStyle/>
          <a:p>
            <a:r>
              <a:rPr lang="en-US" sz="1100" dirty="0">
                <a:solidFill>
                  <a:schemeClr val="bg1">
                    <a:lumMod val="75000"/>
                  </a:schemeClr>
                </a:solidFill>
              </a:rPr>
              <a:t>Copyright © 2021 by Alderman Boreal Consulting®, LLC. All rights reserved</a:t>
            </a:r>
          </a:p>
        </p:txBody>
      </p:sp>
      <p:sp>
        <p:nvSpPr>
          <p:cNvPr id="2" name="Text Placeholder 1"/>
          <p:cNvSpPr>
            <a:spLocks noGrp="1"/>
          </p:cNvSpPr>
          <p:nvPr>
            <p:ph type="body" idx="2"/>
          </p:nvPr>
        </p:nvSpPr>
        <p:spPr>
          <a:xfrm>
            <a:off x="990600" y="2209800"/>
            <a:ext cx="6858000" cy="2743200"/>
          </a:xfrm>
        </p:spPr>
        <p:txBody>
          <a:bodyPr/>
          <a:lstStyle/>
          <a:p>
            <a:pPr marL="514350" indent="-514350">
              <a:buFont typeface="Wingdings" panose="05000000000000000000" pitchFamily="2" charset="2"/>
              <a:buChar char="Ø"/>
            </a:pPr>
            <a:r>
              <a:rPr lang="en-US" sz="2800" dirty="0"/>
              <a:t>3 defining characteristics</a:t>
            </a:r>
          </a:p>
          <a:p>
            <a:pPr marL="914400" indent="-457200">
              <a:buFont typeface="Arial" panose="020B0604020202020204" pitchFamily="34" charset="0"/>
              <a:buChar char="•"/>
            </a:pPr>
            <a:r>
              <a:rPr lang="en-US" sz="2800" dirty="0"/>
              <a:t>People centered</a:t>
            </a:r>
          </a:p>
          <a:p>
            <a:pPr marL="914400" indent="-457200">
              <a:buFont typeface="Arial" panose="020B0604020202020204" pitchFamily="34" charset="0"/>
              <a:buChar char="•"/>
            </a:pPr>
            <a:r>
              <a:rPr lang="en-US" sz="2800" dirty="0"/>
              <a:t>Empowering </a:t>
            </a:r>
          </a:p>
          <a:p>
            <a:pPr marL="914400" indent="-457200">
              <a:buFont typeface="Arial" panose="020B0604020202020204" pitchFamily="34" charset="0"/>
              <a:buChar char="•"/>
            </a:pPr>
            <a:r>
              <a:rPr lang="en-US" sz="2800" dirty="0"/>
              <a:t>Participatory </a:t>
            </a:r>
          </a:p>
          <a:p>
            <a:pPr marL="514350" indent="-514350">
              <a:buFont typeface="Wingdings" panose="05000000000000000000" pitchFamily="2" charset="2"/>
              <a:buChar char="Ø"/>
            </a:pPr>
            <a:endParaRPr lang="en-US" sz="2800" dirty="0"/>
          </a:p>
          <a:p>
            <a:pPr marL="514350" indent="-514350">
              <a:buFont typeface="+mj-lt"/>
              <a:buAutoNum type="arabicPeriod"/>
            </a:pPr>
            <a:endParaRPr lang="en-US" sz="2800" dirty="0"/>
          </a:p>
          <a:p>
            <a:pPr marL="514350" indent="-514350">
              <a:buFont typeface="+mj-lt"/>
              <a:buAutoNum type="arabicPeriod"/>
            </a:pPr>
            <a:endParaRPr lang="en-US" sz="2800" dirty="0"/>
          </a:p>
        </p:txBody>
      </p:sp>
      <p:sp>
        <p:nvSpPr>
          <p:cNvPr id="6" name="TextBox 5">
            <a:extLst>
              <a:ext uri="{FF2B5EF4-FFF2-40B4-BE49-F238E27FC236}">
                <a16:creationId xmlns:a16="http://schemas.microsoft.com/office/drawing/2014/main" id="{91419499-436F-42FF-82D1-2E4F34DFF404}"/>
              </a:ext>
            </a:extLst>
          </p:cNvPr>
          <p:cNvSpPr txBox="1"/>
          <p:nvPr/>
        </p:nvSpPr>
        <p:spPr>
          <a:xfrm>
            <a:off x="3339091" y="6180109"/>
            <a:ext cx="5652509" cy="338554"/>
          </a:xfrm>
          <a:prstGeom prst="rect">
            <a:avLst/>
          </a:prstGeom>
          <a:noFill/>
        </p:spPr>
        <p:txBody>
          <a:bodyPr wrap="none" rtlCol="0">
            <a:spAutoFit/>
          </a:bodyPr>
          <a:lstStyle/>
          <a:p>
            <a:pPr>
              <a:spcBef>
                <a:spcPct val="0"/>
              </a:spcBef>
              <a:defRPr/>
            </a:pPr>
            <a:r>
              <a:rPr lang="en-US" altLang="en-US" sz="1600" dirty="0">
                <a:solidFill>
                  <a:schemeClr val="bg1">
                    <a:lumMod val="50000"/>
                  </a:schemeClr>
                </a:solidFill>
                <a:latin typeface="Lato" panose="020B0604020202020204" charset="0"/>
              </a:rPr>
              <a:t>Save the Children (2005). </a:t>
            </a:r>
            <a:r>
              <a:rPr lang="en-US" altLang="en-US" sz="1600" i="1" dirty="0">
                <a:solidFill>
                  <a:schemeClr val="bg1">
                    <a:lumMod val="50000"/>
                  </a:schemeClr>
                </a:solidFill>
                <a:latin typeface="Lato" panose="020B0604020202020204" charset="0"/>
              </a:rPr>
              <a:t>Child Rights Programming, 2</a:t>
            </a:r>
            <a:r>
              <a:rPr lang="en-US" altLang="en-US" sz="1600" i="1" baseline="30000" dirty="0">
                <a:solidFill>
                  <a:schemeClr val="bg1">
                    <a:lumMod val="50000"/>
                  </a:schemeClr>
                </a:solidFill>
                <a:latin typeface="Lato" panose="020B0604020202020204" charset="0"/>
              </a:rPr>
              <a:t>nd</a:t>
            </a:r>
            <a:r>
              <a:rPr lang="en-US" altLang="en-US" sz="1600" i="1" dirty="0">
                <a:solidFill>
                  <a:schemeClr val="bg1">
                    <a:lumMod val="50000"/>
                  </a:schemeClr>
                </a:solidFill>
                <a:latin typeface="Lato" panose="020B0604020202020204" charset="0"/>
              </a:rPr>
              <a:t> Edition</a:t>
            </a:r>
            <a:endParaRPr lang="en-US" altLang="en-US" sz="1600" dirty="0">
              <a:solidFill>
                <a:schemeClr val="bg1">
                  <a:lumMod val="50000"/>
                </a:schemeClr>
              </a:solidFill>
              <a:latin typeface="Lato" panose="020B0604020202020204" charset="0"/>
            </a:endParaRPr>
          </a:p>
        </p:txBody>
      </p:sp>
    </p:spTree>
    <p:extLst>
      <p:ext uri="{BB962C8B-B14F-4D97-AF65-F5344CB8AC3E}">
        <p14:creationId xmlns:p14="http://schemas.microsoft.com/office/powerpoint/2010/main" val="1788439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9" name="Shape 129"/>
          <p:cNvSpPr txBox="1">
            <a:spLocks noGrp="1"/>
          </p:cNvSpPr>
          <p:nvPr>
            <p:ph type="title"/>
          </p:nvPr>
        </p:nvSpPr>
        <p:spPr>
          <a:xfrm>
            <a:off x="893700" y="960450"/>
            <a:ext cx="6462600" cy="1143000"/>
          </a:xfrm>
          <a:prstGeom prst="rect">
            <a:avLst/>
          </a:prstGeom>
        </p:spPr>
        <p:txBody>
          <a:bodyPr wrap="square" lIns="91425" tIns="91425" rIns="91425" bIns="91425" anchor="b" anchorCtr="0">
            <a:noAutofit/>
          </a:bodyPr>
          <a:lstStyle/>
          <a:p>
            <a:pPr lvl="0">
              <a:spcBef>
                <a:spcPts val="0"/>
              </a:spcBef>
              <a:buNone/>
            </a:pPr>
            <a:br>
              <a:rPr lang="en" dirty="0"/>
            </a:br>
            <a:r>
              <a:rPr lang="en" dirty="0"/>
              <a:t>Rights-Based Approach to</a:t>
            </a:r>
            <a:br>
              <a:rPr lang="en" dirty="0"/>
            </a:br>
            <a:r>
              <a:rPr lang="en" dirty="0"/>
              <a:t>Program Development</a:t>
            </a:r>
          </a:p>
        </p:txBody>
      </p:sp>
      <p:sp>
        <p:nvSpPr>
          <p:cNvPr id="4" name="TextBox 3"/>
          <p:cNvSpPr txBox="1"/>
          <p:nvPr/>
        </p:nvSpPr>
        <p:spPr>
          <a:xfrm>
            <a:off x="2133600" y="6477000"/>
            <a:ext cx="4915128" cy="261610"/>
          </a:xfrm>
          <a:prstGeom prst="rect">
            <a:avLst/>
          </a:prstGeom>
          <a:noFill/>
        </p:spPr>
        <p:txBody>
          <a:bodyPr wrap="none" rtlCol="0">
            <a:spAutoFit/>
          </a:bodyPr>
          <a:lstStyle/>
          <a:p>
            <a:r>
              <a:rPr lang="en-US" sz="1100" dirty="0">
                <a:solidFill>
                  <a:schemeClr val="bg1">
                    <a:lumMod val="75000"/>
                  </a:schemeClr>
                </a:solidFill>
              </a:rPr>
              <a:t>Copyright © 2021 by Alderman Boreal Consulting®, LLC. All rights reserved</a:t>
            </a:r>
          </a:p>
        </p:txBody>
      </p:sp>
      <p:sp>
        <p:nvSpPr>
          <p:cNvPr id="2" name="Text Placeholder 1"/>
          <p:cNvSpPr>
            <a:spLocks noGrp="1"/>
          </p:cNvSpPr>
          <p:nvPr>
            <p:ph type="body" idx="2"/>
          </p:nvPr>
        </p:nvSpPr>
        <p:spPr>
          <a:xfrm>
            <a:off x="990600" y="2209800"/>
            <a:ext cx="6858000" cy="2743200"/>
          </a:xfrm>
        </p:spPr>
        <p:txBody>
          <a:bodyPr/>
          <a:lstStyle/>
          <a:p>
            <a:pPr marL="514350" indent="-514350">
              <a:buFont typeface="Wingdings" panose="05000000000000000000" pitchFamily="2" charset="2"/>
              <a:buChar char="Ø"/>
            </a:pPr>
            <a:r>
              <a:rPr lang="en-US" sz="2400" dirty="0"/>
              <a:t>Equitable </a:t>
            </a:r>
          </a:p>
          <a:p>
            <a:pPr marL="914400" indent="-514350">
              <a:buFont typeface="Arial" panose="020B0604020202020204" pitchFamily="34" charset="0"/>
              <a:buChar char="•"/>
            </a:pPr>
            <a:r>
              <a:rPr lang="en-US" sz="2400" dirty="0"/>
              <a:t>Gives voice to “rights-holders” especially poor, marginalized, powerless, and discriminated against</a:t>
            </a:r>
          </a:p>
          <a:p>
            <a:pPr marL="457200" indent="-457200">
              <a:buFont typeface="Wingdings" panose="05000000000000000000" pitchFamily="2" charset="2"/>
              <a:buChar char="Ø"/>
            </a:pPr>
            <a:r>
              <a:rPr lang="en-US" sz="2400" dirty="0"/>
              <a:t>Empowering</a:t>
            </a:r>
          </a:p>
          <a:p>
            <a:pPr marL="914400" indent="-457200">
              <a:buFont typeface="Arial" panose="020B0604020202020204" pitchFamily="34" charset="0"/>
              <a:buChar char="•"/>
            </a:pPr>
            <a:r>
              <a:rPr lang="en-US" sz="2400" dirty="0"/>
              <a:t>To claim their rights</a:t>
            </a:r>
          </a:p>
          <a:p>
            <a:pPr marL="457200" indent="-457200">
              <a:buFont typeface="Wingdings" panose="05000000000000000000" pitchFamily="2" charset="2"/>
              <a:buChar char="Ø"/>
            </a:pPr>
            <a:r>
              <a:rPr lang="en-US" sz="2400" dirty="0"/>
              <a:t>Addresses root cause of disparities</a:t>
            </a:r>
          </a:p>
          <a:p>
            <a:pPr marL="914400" indent="-457200">
              <a:buFont typeface="Arial" panose="020B0604020202020204" pitchFamily="34" charset="0"/>
              <a:buChar char="•"/>
              <a:tabLst>
                <a:tab pos="457200" algn="l"/>
              </a:tabLst>
            </a:pPr>
            <a:r>
              <a:rPr lang="en-US" sz="2400" dirty="0"/>
              <a:t>Violation of human rights</a:t>
            </a:r>
          </a:p>
          <a:p>
            <a:pPr marL="457200" indent="-457200">
              <a:buFont typeface="Wingdings" panose="05000000000000000000" pitchFamily="2" charset="2"/>
              <a:buChar char="Ø"/>
              <a:tabLst>
                <a:tab pos="457200" algn="l"/>
              </a:tabLst>
            </a:pPr>
            <a:r>
              <a:rPr lang="en-US" sz="2400" dirty="0"/>
              <a:t>Sustainable change</a:t>
            </a:r>
          </a:p>
          <a:p>
            <a:pPr marL="914400" indent="-457200">
              <a:buFont typeface="Arial" panose="020B0604020202020204" pitchFamily="34" charset="0"/>
              <a:buChar char="•"/>
            </a:pPr>
            <a:r>
              <a:rPr lang="en-US" sz="2400" dirty="0"/>
              <a:t>Rights-informed policies &amp; practices</a:t>
            </a:r>
          </a:p>
          <a:p>
            <a:pPr marL="514350" indent="-514350">
              <a:buFont typeface="Wingdings" panose="05000000000000000000" pitchFamily="2" charset="2"/>
              <a:buChar char="Ø"/>
            </a:pPr>
            <a:endParaRPr lang="en-US" sz="2400" dirty="0"/>
          </a:p>
          <a:p>
            <a:pPr marL="514350" indent="-514350">
              <a:buFont typeface="+mj-lt"/>
              <a:buAutoNum type="arabicPeriod"/>
            </a:pPr>
            <a:endParaRPr lang="en-US" sz="2400" dirty="0"/>
          </a:p>
          <a:p>
            <a:pPr marL="514350" indent="-514350">
              <a:buFont typeface="+mj-lt"/>
              <a:buAutoNum type="arabicPeriod"/>
            </a:pPr>
            <a:endParaRPr lang="en-US" sz="2400" dirty="0"/>
          </a:p>
        </p:txBody>
      </p:sp>
      <p:sp>
        <p:nvSpPr>
          <p:cNvPr id="6" name="TextBox 5">
            <a:extLst>
              <a:ext uri="{FF2B5EF4-FFF2-40B4-BE49-F238E27FC236}">
                <a16:creationId xmlns:a16="http://schemas.microsoft.com/office/drawing/2014/main" id="{91419499-436F-42FF-82D1-2E4F34DFF404}"/>
              </a:ext>
            </a:extLst>
          </p:cNvPr>
          <p:cNvSpPr txBox="1"/>
          <p:nvPr/>
        </p:nvSpPr>
        <p:spPr>
          <a:xfrm>
            <a:off x="3339091" y="6180109"/>
            <a:ext cx="5652509" cy="338554"/>
          </a:xfrm>
          <a:prstGeom prst="rect">
            <a:avLst/>
          </a:prstGeom>
          <a:noFill/>
        </p:spPr>
        <p:txBody>
          <a:bodyPr wrap="none" rtlCol="0">
            <a:spAutoFit/>
          </a:bodyPr>
          <a:lstStyle/>
          <a:p>
            <a:pPr>
              <a:spcBef>
                <a:spcPct val="0"/>
              </a:spcBef>
              <a:defRPr/>
            </a:pPr>
            <a:r>
              <a:rPr lang="en-US" altLang="en-US" sz="1600" dirty="0">
                <a:solidFill>
                  <a:schemeClr val="bg1">
                    <a:lumMod val="50000"/>
                  </a:schemeClr>
                </a:solidFill>
                <a:latin typeface="Lato" panose="020B0604020202020204" charset="0"/>
              </a:rPr>
              <a:t>Save the Children (2005). </a:t>
            </a:r>
            <a:r>
              <a:rPr lang="en-US" altLang="en-US" sz="1600" i="1" dirty="0">
                <a:solidFill>
                  <a:schemeClr val="bg1">
                    <a:lumMod val="50000"/>
                  </a:schemeClr>
                </a:solidFill>
                <a:latin typeface="Lato" panose="020B0604020202020204" charset="0"/>
              </a:rPr>
              <a:t>Child Rights Programming, 2</a:t>
            </a:r>
            <a:r>
              <a:rPr lang="en-US" altLang="en-US" sz="1600" i="1" baseline="30000" dirty="0">
                <a:solidFill>
                  <a:schemeClr val="bg1">
                    <a:lumMod val="50000"/>
                  </a:schemeClr>
                </a:solidFill>
                <a:latin typeface="Lato" panose="020B0604020202020204" charset="0"/>
              </a:rPr>
              <a:t>nd</a:t>
            </a:r>
            <a:r>
              <a:rPr lang="en-US" altLang="en-US" sz="1600" i="1" dirty="0">
                <a:solidFill>
                  <a:schemeClr val="bg1">
                    <a:lumMod val="50000"/>
                  </a:schemeClr>
                </a:solidFill>
                <a:latin typeface="Lato" panose="020B0604020202020204" charset="0"/>
              </a:rPr>
              <a:t> Edition</a:t>
            </a:r>
            <a:endParaRPr lang="en-US" altLang="en-US" sz="1600" dirty="0">
              <a:solidFill>
                <a:schemeClr val="bg1">
                  <a:lumMod val="50000"/>
                </a:schemeClr>
              </a:solidFill>
              <a:latin typeface="Lato" panose="020B0604020202020204" charset="0"/>
            </a:endParaRPr>
          </a:p>
        </p:txBody>
      </p:sp>
    </p:spTree>
    <p:extLst>
      <p:ext uri="{BB962C8B-B14F-4D97-AF65-F5344CB8AC3E}">
        <p14:creationId xmlns:p14="http://schemas.microsoft.com/office/powerpoint/2010/main" val="18276828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9" name="Shape 129"/>
          <p:cNvSpPr txBox="1">
            <a:spLocks noGrp="1"/>
          </p:cNvSpPr>
          <p:nvPr>
            <p:ph type="title"/>
          </p:nvPr>
        </p:nvSpPr>
        <p:spPr>
          <a:xfrm>
            <a:off x="893700" y="960450"/>
            <a:ext cx="6462600" cy="1143000"/>
          </a:xfrm>
          <a:prstGeom prst="rect">
            <a:avLst/>
          </a:prstGeom>
        </p:spPr>
        <p:txBody>
          <a:bodyPr wrap="square" lIns="91425" tIns="91425" rIns="91425" bIns="91425" anchor="b" anchorCtr="0">
            <a:noAutofit/>
          </a:bodyPr>
          <a:lstStyle/>
          <a:p>
            <a:pPr lvl="0">
              <a:spcBef>
                <a:spcPts val="0"/>
              </a:spcBef>
              <a:buNone/>
            </a:pPr>
            <a:br>
              <a:rPr lang="en" dirty="0"/>
            </a:br>
            <a:r>
              <a:rPr lang="en" dirty="0"/>
              <a:t>Rights-Based Approach to</a:t>
            </a:r>
            <a:br>
              <a:rPr lang="en" dirty="0"/>
            </a:br>
            <a:r>
              <a:rPr lang="en" dirty="0"/>
              <a:t>Program Development Benefits</a:t>
            </a:r>
          </a:p>
        </p:txBody>
      </p:sp>
      <p:sp>
        <p:nvSpPr>
          <p:cNvPr id="4" name="TextBox 3"/>
          <p:cNvSpPr txBox="1"/>
          <p:nvPr/>
        </p:nvSpPr>
        <p:spPr>
          <a:xfrm>
            <a:off x="2133600" y="6477000"/>
            <a:ext cx="4915128" cy="261610"/>
          </a:xfrm>
          <a:prstGeom prst="rect">
            <a:avLst/>
          </a:prstGeom>
          <a:noFill/>
        </p:spPr>
        <p:txBody>
          <a:bodyPr wrap="none" rtlCol="0">
            <a:spAutoFit/>
          </a:bodyPr>
          <a:lstStyle/>
          <a:p>
            <a:r>
              <a:rPr lang="en-US" sz="1100" dirty="0">
                <a:solidFill>
                  <a:schemeClr val="bg1">
                    <a:lumMod val="75000"/>
                  </a:schemeClr>
                </a:solidFill>
              </a:rPr>
              <a:t>Copyright © 2021 by Alderman Boreal Consulting®, LLC. All rights reserved</a:t>
            </a:r>
          </a:p>
        </p:txBody>
      </p:sp>
      <p:sp>
        <p:nvSpPr>
          <p:cNvPr id="2" name="Text Placeholder 1"/>
          <p:cNvSpPr>
            <a:spLocks noGrp="1"/>
          </p:cNvSpPr>
          <p:nvPr>
            <p:ph type="body" idx="2"/>
          </p:nvPr>
        </p:nvSpPr>
        <p:spPr>
          <a:xfrm>
            <a:off x="990600" y="2209800"/>
            <a:ext cx="6858000" cy="2743200"/>
          </a:xfrm>
        </p:spPr>
        <p:txBody>
          <a:bodyPr/>
          <a:lstStyle/>
          <a:p>
            <a:pPr marL="514350" indent="-514350">
              <a:buFont typeface="Wingdings" panose="05000000000000000000" pitchFamily="2" charset="2"/>
              <a:buChar char="Ø"/>
            </a:pPr>
            <a:r>
              <a:rPr lang="en-US" sz="2400" dirty="0"/>
              <a:t>Clear shared long-term goals</a:t>
            </a:r>
          </a:p>
          <a:p>
            <a:pPr marL="514350" indent="-514350">
              <a:buFont typeface="Wingdings" panose="05000000000000000000" pitchFamily="2" charset="2"/>
              <a:buChar char="Ø"/>
            </a:pPr>
            <a:r>
              <a:rPr lang="en-US" sz="2400" dirty="0"/>
              <a:t>Accountability </a:t>
            </a:r>
          </a:p>
          <a:p>
            <a:pPr marL="514350" indent="-514350">
              <a:buFont typeface="Wingdings" panose="05000000000000000000" pitchFamily="2" charset="2"/>
              <a:buChar char="Ø"/>
            </a:pPr>
            <a:r>
              <a:rPr lang="en-US" sz="2400" dirty="0"/>
              <a:t>Empowerment </a:t>
            </a:r>
          </a:p>
          <a:p>
            <a:pPr marL="514350" indent="-514350">
              <a:buFont typeface="Wingdings" panose="05000000000000000000" pitchFamily="2" charset="2"/>
              <a:buChar char="Ø"/>
            </a:pPr>
            <a:r>
              <a:rPr lang="en-US" sz="2400" dirty="0"/>
              <a:t>Equity </a:t>
            </a:r>
          </a:p>
          <a:p>
            <a:pPr marL="514350" indent="-514350">
              <a:buFont typeface="Wingdings" panose="05000000000000000000" pitchFamily="2" charset="2"/>
              <a:buChar char="Ø"/>
            </a:pPr>
            <a:r>
              <a:rPr lang="en-US" sz="2400" dirty="0"/>
              <a:t>Greater impact and effectiveness</a:t>
            </a:r>
          </a:p>
          <a:p>
            <a:pPr marL="514350" indent="-514350">
              <a:buFont typeface="Wingdings" panose="05000000000000000000" pitchFamily="2" charset="2"/>
              <a:buChar char="Ø"/>
            </a:pPr>
            <a:r>
              <a:rPr lang="en-US" sz="2400" dirty="0"/>
              <a:t>Integrated </a:t>
            </a:r>
          </a:p>
          <a:p>
            <a:pPr marL="514350" indent="-514350">
              <a:buFont typeface="Wingdings" panose="05000000000000000000" pitchFamily="2" charset="2"/>
              <a:buChar char="Ø"/>
            </a:pPr>
            <a:endParaRPr lang="en-US" sz="2400" dirty="0"/>
          </a:p>
          <a:p>
            <a:pPr marL="514350" indent="-514350">
              <a:buFont typeface="+mj-lt"/>
              <a:buAutoNum type="arabicPeriod"/>
            </a:pPr>
            <a:endParaRPr lang="en-US" sz="2400" dirty="0"/>
          </a:p>
          <a:p>
            <a:pPr marL="514350" indent="-514350">
              <a:buFont typeface="+mj-lt"/>
              <a:buAutoNum type="arabicPeriod"/>
            </a:pPr>
            <a:endParaRPr lang="en-US" sz="2400" dirty="0"/>
          </a:p>
        </p:txBody>
      </p:sp>
      <p:sp>
        <p:nvSpPr>
          <p:cNvPr id="6" name="TextBox 5">
            <a:extLst>
              <a:ext uri="{FF2B5EF4-FFF2-40B4-BE49-F238E27FC236}">
                <a16:creationId xmlns:a16="http://schemas.microsoft.com/office/drawing/2014/main" id="{91419499-436F-42FF-82D1-2E4F34DFF404}"/>
              </a:ext>
            </a:extLst>
          </p:cNvPr>
          <p:cNvSpPr txBox="1"/>
          <p:nvPr/>
        </p:nvSpPr>
        <p:spPr>
          <a:xfrm>
            <a:off x="3339091" y="6180109"/>
            <a:ext cx="5652509" cy="338554"/>
          </a:xfrm>
          <a:prstGeom prst="rect">
            <a:avLst/>
          </a:prstGeom>
          <a:noFill/>
        </p:spPr>
        <p:txBody>
          <a:bodyPr wrap="none" rtlCol="0">
            <a:spAutoFit/>
          </a:bodyPr>
          <a:lstStyle/>
          <a:p>
            <a:pPr>
              <a:spcBef>
                <a:spcPct val="0"/>
              </a:spcBef>
              <a:defRPr/>
            </a:pPr>
            <a:r>
              <a:rPr lang="en-US" altLang="en-US" sz="1600" dirty="0">
                <a:solidFill>
                  <a:schemeClr val="bg1">
                    <a:lumMod val="50000"/>
                  </a:schemeClr>
                </a:solidFill>
                <a:latin typeface="Lato" panose="020B0604020202020204" charset="0"/>
              </a:rPr>
              <a:t>Save the Children (2005). </a:t>
            </a:r>
            <a:r>
              <a:rPr lang="en-US" altLang="en-US" sz="1600" i="1" dirty="0">
                <a:solidFill>
                  <a:schemeClr val="bg1">
                    <a:lumMod val="50000"/>
                  </a:schemeClr>
                </a:solidFill>
                <a:latin typeface="Lato" panose="020B0604020202020204" charset="0"/>
              </a:rPr>
              <a:t>Child Rights Programming, 2</a:t>
            </a:r>
            <a:r>
              <a:rPr lang="en-US" altLang="en-US" sz="1600" i="1" baseline="30000" dirty="0">
                <a:solidFill>
                  <a:schemeClr val="bg1">
                    <a:lumMod val="50000"/>
                  </a:schemeClr>
                </a:solidFill>
                <a:latin typeface="Lato" panose="020B0604020202020204" charset="0"/>
              </a:rPr>
              <a:t>nd</a:t>
            </a:r>
            <a:r>
              <a:rPr lang="en-US" altLang="en-US" sz="1600" i="1" dirty="0">
                <a:solidFill>
                  <a:schemeClr val="bg1">
                    <a:lumMod val="50000"/>
                  </a:schemeClr>
                </a:solidFill>
                <a:latin typeface="Lato" panose="020B0604020202020204" charset="0"/>
              </a:rPr>
              <a:t> Edition</a:t>
            </a:r>
            <a:endParaRPr lang="en-US" altLang="en-US" sz="1600" dirty="0">
              <a:solidFill>
                <a:schemeClr val="bg1">
                  <a:lumMod val="50000"/>
                </a:schemeClr>
              </a:solidFill>
              <a:latin typeface="Lato" panose="020B0604020202020204" charset="0"/>
            </a:endParaRPr>
          </a:p>
        </p:txBody>
      </p:sp>
    </p:spTree>
    <p:extLst>
      <p:ext uri="{BB962C8B-B14F-4D97-AF65-F5344CB8AC3E}">
        <p14:creationId xmlns:p14="http://schemas.microsoft.com/office/powerpoint/2010/main" val="29273472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9" name="Shape 129"/>
          <p:cNvSpPr txBox="1">
            <a:spLocks noGrp="1"/>
          </p:cNvSpPr>
          <p:nvPr>
            <p:ph type="title"/>
          </p:nvPr>
        </p:nvSpPr>
        <p:spPr>
          <a:xfrm>
            <a:off x="742006" y="119390"/>
            <a:ext cx="6954900" cy="500390"/>
          </a:xfrm>
          <a:prstGeom prst="rect">
            <a:avLst/>
          </a:prstGeom>
        </p:spPr>
        <p:txBody>
          <a:bodyPr wrap="square" lIns="91425" tIns="91425" rIns="91425" bIns="91425" anchor="b" anchorCtr="0">
            <a:noAutofit/>
          </a:bodyPr>
          <a:lstStyle/>
          <a:p>
            <a:pPr lvl="0">
              <a:spcBef>
                <a:spcPts val="0"/>
              </a:spcBef>
              <a:buNone/>
            </a:pPr>
            <a:r>
              <a:rPr lang="en" sz="2400" dirty="0"/>
              <a:t>Rights-Based Approach vs. Other Approaches</a:t>
            </a:r>
          </a:p>
        </p:txBody>
      </p:sp>
      <p:sp>
        <p:nvSpPr>
          <p:cNvPr id="4" name="TextBox 3"/>
          <p:cNvSpPr txBox="1"/>
          <p:nvPr/>
        </p:nvSpPr>
        <p:spPr>
          <a:xfrm>
            <a:off x="2133600" y="6477000"/>
            <a:ext cx="4915128" cy="261610"/>
          </a:xfrm>
          <a:prstGeom prst="rect">
            <a:avLst/>
          </a:prstGeom>
          <a:noFill/>
        </p:spPr>
        <p:txBody>
          <a:bodyPr wrap="none" rtlCol="0">
            <a:spAutoFit/>
          </a:bodyPr>
          <a:lstStyle/>
          <a:p>
            <a:r>
              <a:rPr lang="en-US" sz="1100" dirty="0">
                <a:solidFill>
                  <a:schemeClr val="bg1">
                    <a:lumMod val="75000"/>
                  </a:schemeClr>
                </a:solidFill>
              </a:rPr>
              <a:t>Copyright © 2021 by Alderman Boreal Consulting®, LLC. All rights reserved</a:t>
            </a:r>
          </a:p>
        </p:txBody>
      </p:sp>
      <p:sp>
        <p:nvSpPr>
          <p:cNvPr id="6" name="TextBox 5">
            <a:extLst>
              <a:ext uri="{FF2B5EF4-FFF2-40B4-BE49-F238E27FC236}">
                <a16:creationId xmlns:a16="http://schemas.microsoft.com/office/drawing/2014/main" id="{91419499-436F-42FF-82D1-2E4F34DFF404}"/>
              </a:ext>
            </a:extLst>
          </p:cNvPr>
          <p:cNvSpPr txBox="1"/>
          <p:nvPr/>
        </p:nvSpPr>
        <p:spPr>
          <a:xfrm>
            <a:off x="3339091" y="6180109"/>
            <a:ext cx="5652509" cy="338554"/>
          </a:xfrm>
          <a:prstGeom prst="rect">
            <a:avLst/>
          </a:prstGeom>
          <a:noFill/>
        </p:spPr>
        <p:txBody>
          <a:bodyPr wrap="none" rtlCol="0">
            <a:spAutoFit/>
          </a:bodyPr>
          <a:lstStyle/>
          <a:p>
            <a:pPr>
              <a:spcBef>
                <a:spcPct val="0"/>
              </a:spcBef>
              <a:defRPr/>
            </a:pPr>
            <a:r>
              <a:rPr lang="en-US" altLang="en-US" sz="1600" dirty="0">
                <a:solidFill>
                  <a:schemeClr val="bg1">
                    <a:lumMod val="50000"/>
                  </a:schemeClr>
                </a:solidFill>
                <a:latin typeface="Lato" panose="020B0604020202020204" charset="0"/>
              </a:rPr>
              <a:t>Save the Children (2005). </a:t>
            </a:r>
            <a:r>
              <a:rPr lang="en-US" altLang="en-US" sz="1600" i="1" dirty="0">
                <a:solidFill>
                  <a:schemeClr val="bg1">
                    <a:lumMod val="50000"/>
                  </a:schemeClr>
                </a:solidFill>
                <a:latin typeface="Lato" panose="020B0604020202020204" charset="0"/>
              </a:rPr>
              <a:t>Child Rights Programming, 2</a:t>
            </a:r>
            <a:r>
              <a:rPr lang="en-US" altLang="en-US" sz="1600" i="1" baseline="30000" dirty="0">
                <a:solidFill>
                  <a:schemeClr val="bg1">
                    <a:lumMod val="50000"/>
                  </a:schemeClr>
                </a:solidFill>
                <a:latin typeface="Lato" panose="020B0604020202020204" charset="0"/>
              </a:rPr>
              <a:t>nd</a:t>
            </a:r>
            <a:r>
              <a:rPr lang="en-US" altLang="en-US" sz="1600" i="1" dirty="0">
                <a:solidFill>
                  <a:schemeClr val="bg1">
                    <a:lumMod val="50000"/>
                  </a:schemeClr>
                </a:solidFill>
                <a:latin typeface="Lato" panose="020B0604020202020204" charset="0"/>
              </a:rPr>
              <a:t> Edition</a:t>
            </a:r>
            <a:endParaRPr lang="en-US" altLang="en-US" sz="1600" dirty="0">
              <a:solidFill>
                <a:schemeClr val="bg1">
                  <a:lumMod val="50000"/>
                </a:schemeClr>
              </a:solidFill>
              <a:latin typeface="Lato" panose="020B0604020202020204" charset="0"/>
            </a:endParaRPr>
          </a:p>
        </p:txBody>
      </p:sp>
      <p:sp>
        <p:nvSpPr>
          <p:cNvPr id="5" name="Text Placeholder 4">
            <a:extLst>
              <a:ext uri="{FF2B5EF4-FFF2-40B4-BE49-F238E27FC236}">
                <a16:creationId xmlns:a16="http://schemas.microsoft.com/office/drawing/2014/main" id="{032A6830-C287-499B-B6BA-721AC81EB709}"/>
              </a:ext>
            </a:extLst>
          </p:cNvPr>
          <p:cNvSpPr>
            <a:spLocks noGrp="1"/>
          </p:cNvSpPr>
          <p:nvPr>
            <p:ph type="body" idx="2"/>
          </p:nvPr>
        </p:nvSpPr>
        <p:spPr/>
        <p:txBody>
          <a:bodyPr/>
          <a:lstStyle/>
          <a:p>
            <a:endParaRPr lang="en-US"/>
          </a:p>
        </p:txBody>
      </p:sp>
      <p:graphicFrame>
        <p:nvGraphicFramePr>
          <p:cNvPr id="7" name="Table 7">
            <a:extLst>
              <a:ext uri="{FF2B5EF4-FFF2-40B4-BE49-F238E27FC236}">
                <a16:creationId xmlns:a16="http://schemas.microsoft.com/office/drawing/2014/main" id="{C8ADD5EB-814A-4223-8A51-9D16ACD51BD7}"/>
              </a:ext>
            </a:extLst>
          </p:cNvPr>
          <p:cNvGraphicFramePr>
            <a:graphicFrameLocks noGrp="1"/>
          </p:cNvGraphicFramePr>
          <p:nvPr>
            <p:extLst>
              <p:ext uri="{D42A27DB-BD31-4B8C-83A1-F6EECF244321}">
                <p14:modId xmlns:p14="http://schemas.microsoft.com/office/powerpoint/2010/main" val="2675469660"/>
              </p:ext>
            </p:extLst>
          </p:nvPr>
        </p:nvGraphicFramePr>
        <p:xfrm>
          <a:off x="742006" y="657880"/>
          <a:ext cx="7639994" cy="5328920"/>
        </p:xfrm>
        <a:graphic>
          <a:graphicData uri="http://schemas.openxmlformats.org/drawingml/2006/table">
            <a:tbl>
              <a:tblPr firstRow="1" bandRow="1">
                <a:tableStyleId>{3C2FFA5D-87B4-456A-9821-1D502468CF0F}</a:tableStyleId>
              </a:tblPr>
              <a:tblGrid>
                <a:gridCol w="3819997">
                  <a:extLst>
                    <a:ext uri="{9D8B030D-6E8A-4147-A177-3AD203B41FA5}">
                      <a16:colId xmlns:a16="http://schemas.microsoft.com/office/drawing/2014/main" val="710085705"/>
                    </a:ext>
                  </a:extLst>
                </a:gridCol>
                <a:gridCol w="3819997">
                  <a:extLst>
                    <a:ext uri="{9D8B030D-6E8A-4147-A177-3AD203B41FA5}">
                      <a16:colId xmlns:a16="http://schemas.microsoft.com/office/drawing/2014/main" val="3963146772"/>
                    </a:ext>
                  </a:extLst>
                </a:gridCol>
              </a:tblGrid>
              <a:tr h="370840">
                <a:tc>
                  <a:txBody>
                    <a:bodyPr/>
                    <a:lstStyle/>
                    <a:p>
                      <a:pPr algn="ctr"/>
                      <a:r>
                        <a:rPr lang="en-US" sz="1800" dirty="0">
                          <a:solidFill>
                            <a:schemeClr val="bg1"/>
                          </a:solidFill>
                        </a:rPr>
                        <a:t>Other Approaches</a:t>
                      </a:r>
                    </a:p>
                  </a:txBody>
                  <a:tcPr/>
                </a:tc>
                <a:tc>
                  <a:txBody>
                    <a:bodyPr/>
                    <a:lstStyle/>
                    <a:p>
                      <a:pPr algn="ctr"/>
                      <a:r>
                        <a:rPr lang="en-US" sz="1800" dirty="0">
                          <a:solidFill>
                            <a:schemeClr val="bg1"/>
                          </a:solidFill>
                        </a:rPr>
                        <a:t>Rights-based Approaches</a:t>
                      </a:r>
                    </a:p>
                  </a:txBody>
                  <a:tcPr/>
                </a:tc>
                <a:extLst>
                  <a:ext uri="{0D108BD9-81ED-4DB2-BD59-A6C34878D82A}">
                    <a16:rowId xmlns:a16="http://schemas.microsoft.com/office/drawing/2014/main" val="285880469"/>
                  </a:ext>
                </a:extLst>
              </a:tr>
              <a:tr h="370840">
                <a:tc>
                  <a:txBody>
                    <a:bodyPr/>
                    <a:lstStyle/>
                    <a:p>
                      <a:r>
                        <a:rPr lang="en-US" sz="1800" dirty="0"/>
                        <a:t>Action is voluntary</a:t>
                      </a:r>
                    </a:p>
                  </a:txBody>
                  <a:tcPr/>
                </a:tc>
                <a:tc>
                  <a:txBody>
                    <a:bodyPr/>
                    <a:lstStyle/>
                    <a:p>
                      <a:r>
                        <a:rPr lang="en-US" sz="1800" dirty="0"/>
                        <a:t>Action is mandatory</a:t>
                      </a:r>
                    </a:p>
                  </a:txBody>
                  <a:tcPr/>
                </a:tc>
                <a:extLst>
                  <a:ext uri="{0D108BD9-81ED-4DB2-BD59-A6C34878D82A}">
                    <a16:rowId xmlns:a16="http://schemas.microsoft.com/office/drawing/2014/main" val="1752002415"/>
                  </a:ext>
                </a:extLst>
              </a:tr>
              <a:tr h="370840">
                <a:tc>
                  <a:txBody>
                    <a:bodyPr/>
                    <a:lstStyle/>
                    <a:p>
                      <a:r>
                        <a:rPr lang="en-US" sz="1800" dirty="0"/>
                        <a:t>People have needs</a:t>
                      </a:r>
                    </a:p>
                  </a:txBody>
                  <a:tcPr/>
                </a:tc>
                <a:tc>
                  <a:txBody>
                    <a:bodyPr/>
                    <a:lstStyle/>
                    <a:p>
                      <a:r>
                        <a:rPr lang="en-US" sz="1800" dirty="0"/>
                        <a:t>People have claims and entitlement</a:t>
                      </a:r>
                    </a:p>
                  </a:txBody>
                  <a:tcPr/>
                </a:tc>
                <a:extLst>
                  <a:ext uri="{0D108BD9-81ED-4DB2-BD59-A6C34878D82A}">
                    <a16:rowId xmlns:a16="http://schemas.microsoft.com/office/drawing/2014/main" val="2737826763"/>
                  </a:ext>
                </a:extLst>
              </a:tr>
              <a:tr h="370840">
                <a:tc>
                  <a:txBody>
                    <a:bodyPr/>
                    <a:lstStyle/>
                    <a:p>
                      <a:r>
                        <a:rPr lang="en-US" sz="1800" dirty="0"/>
                        <a:t>Poor people deserve help</a:t>
                      </a:r>
                    </a:p>
                  </a:txBody>
                  <a:tcPr/>
                </a:tc>
                <a:tc>
                  <a:txBody>
                    <a:bodyPr/>
                    <a:lstStyle/>
                    <a:p>
                      <a:r>
                        <a:rPr lang="en-US" sz="1800" dirty="0"/>
                        <a:t>Poor people are entitled to rights</a:t>
                      </a:r>
                    </a:p>
                  </a:txBody>
                  <a:tcPr/>
                </a:tc>
                <a:extLst>
                  <a:ext uri="{0D108BD9-81ED-4DB2-BD59-A6C34878D82A}">
                    <a16:rowId xmlns:a16="http://schemas.microsoft.com/office/drawing/2014/main" val="1058334675"/>
                  </a:ext>
                </a:extLst>
              </a:tr>
              <a:tr h="370840">
                <a:tc>
                  <a:txBody>
                    <a:bodyPr/>
                    <a:lstStyle/>
                    <a:p>
                      <a:r>
                        <a:rPr lang="en-US" sz="1800" dirty="0"/>
                        <a:t>Some may be left out</a:t>
                      </a:r>
                    </a:p>
                  </a:txBody>
                  <a:tcPr/>
                </a:tc>
                <a:tc>
                  <a:txBody>
                    <a:bodyPr/>
                    <a:lstStyle/>
                    <a:p>
                      <a:r>
                        <a:rPr lang="en-US" sz="1800" dirty="0"/>
                        <a:t>All people have the same rights</a:t>
                      </a:r>
                    </a:p>
                  </a:txBody>
                  <a:tcPr/>
                </a:tc>
                <a:extLst>
                  <a:ext uri="{0D108BD9-81ED-4DB2-BD59-A6C34878D82A}">
                    <a16:rowId xmlns:a16="http://schemas.microsoft.com/office/drawing/2014/main" val="3708068505"/>
                  </a:ext>
                </a:extLst>
              </a:tr>
              <a:tr h="370840">
                <a:tc>
                  <a:txBody>
                    <a:bodyPr/>
                    <a:lstStyle/>
                    <a:p>
                      <a:r>
                        <a:rPr lang="en-US" sz="1800" dirty="0"/>
                        <a:t>People invited as passive beneficiaries</a:t>
                      </a:r>
                    </a:p>
                  </a:txBody>
                  <a:tcPr/>
                </a:tc>
                <a:tc>
                  <a:txBody>
                    <a:bodyPr/>
                    <a:lstStyle/>
                    <a:p>
                      <a:r>
                        <a:rPr lang="en-US" sz="1800" dirty="0"/>
                        <a:t>People are active participants</a:t>
                      </a:r>
                    </a:p>
                  </a:txBody>
                  <a:tcPr/>
                </a:tc>
                <a:extLst>
                  <a:ext uri="{0D108BD9-81ED-4DB2-BD59-A6C34878D82A}">
                    <a16:rowId xmlns:a16="http://schemas.microsoft.com/office/drawing/2014/main" val="1015609114"/>
                  </a:ext>
                </a:extLst>
              </a:tr>
              <a:tr h="370840">
                <a:tc>
                  <a:txBody>
                    <a:bodyPr/>
                    <a:lstStyle/>
                    <a:p>
                      <a:r>
                        <a:rPr lang="en-US" sz="1800" dirty="0"/>
                        <a:t>Some cultures do not recognize some needs</a:t>
                      </a:r>
                    </a:p>
                  </a:txBody>
                  <a:tcPr/>
                </a:tc>
                <a:tc>
                  <a:txBody>
                    <a:bodyPr/>
                    <a:lstStyle/>
                    <a:p>
                      <a:r>
                        <a:rPr lang="en-US" sz="1800" dirty="0"/>
                        <a:t>Rights are universal and inalienable</a:t>
                      </a:r>
                    </a:p>
                  </a:txBody>
                  <a:tcPr/>
                </a:tc>
                <a:extLst>
                  <a:ext uri="{0D108BD9-81ED-4DB2-BD59-A6C34878D82A}">
                    <a16:rowId xmlns:a16="http://schemas.microsoft.com/office/drawing/2014/main" val="2446907194"/>
                  </a:ext>
                </a:extLst>
              </a:tr>
              <a:tr h="370840">
                <a:tc>
                  <a:txBody>
                    <a:bodyPr/>
                    <a:lstStyle/>
                    <a:p>
                      <a:r>
                        <a:rPr lang="en-US" sz="1800" dirty="0"/>
                        <a:t>Need to be pragmatic and work within the power structure</a:t>
                      </a:r>
                    </a:p>
                  </a:txBody>
                  <a:tcPr/>
                </a:tc>
                <a:tc>
                  <a:txBody>
                    <a:bodyPr/>
                    <a:lstStyle/>
                    <a:p>
                      <a:r>
                        <a:rPr lang="en-US" sz="1800" dirty="0"/>
                        <a:t>Power structures that block realizing rights must be changed</a:t>
                      </a:r>
                    </a:p>
                  </a:txBody>
                  <a:tcPr/>
                </a:tc>
                <a:extLst>
                  <a:ext uri="{0D108BD9-81ED-4DB2-BD59-A6C34878D82A}">
                    <a16:rowId xmlns:a16="http://schemas.microsoft.com/office/drawing/2014/main" val="3117484627"/>
                  </a:ext>
                </a:extLst>
              </a:tr>
              <a:tr h="370840">
                <a:tc>
                  <a:txBody>
                    <a:bodyPr/>
                    <a:lstStyle/>
                    <a:p>
                      <a:r>
                        <a:rPr lang="en-US" sz="1800" dirty="0"/>
                        <a:t>Development is technocratic, led by “experts”</a:t>
                      </a:r>
                    </a:p>
                  </a:txBody>
                  <a:tcPr/>
                </a:tc>
                <a:tc>
                  <a:txBody>
                    <a:bodyPr/>
                    <a:lstStyle/>
                    <a:p>
                      <a:r>
                        <a:rPr lang="en-US" sz="1800" dirty="0"/>
                        <a:t>Development process must empower rights-holders and involve them in public decision-making</a:t>
                      </a:r>
                    </a:p>
                  </a:txBody>
                  <a:tcPr/>
                </a:tc>
                <a:extLst>
                  <a:ext uri="{0D108BD9-81ED-4DB2-BD59-A6C34878D82A}">
                    <a16:rowId xmlns:a16="http://schemas.microsoft.com/office/drawing/2014/main" val="3752681129"/>
                  </a:ext>
                </a:extLst>
              </a:tr>
              <a:tr h="370840">
                <a:tc>
                  <a:txBody>
                    <a:bodyPr/>
                    <a:lstStyle/>
                    <a:p>
                      <a:r>
                        <a:rPr lang="en-US" sz="1800" dirty="0"/>
                        <a:t>Hierarchy of needs</a:t>
                      </a:r>
                    </a:p>
                  </a:txBody>
                  <a:tcPr/>
                </a:tc>
                <a:tc>
                  <a:txBody>
                    <a:bodyPr/>
                    <a:lstStyle/>
                    <a:p>
                      <a:r>
                        <a:rPr lang="en-US" sz="1800" dirty="0"/>
                        <a:t>Rights are indivisible and interdependent</a:t>
                      </a:r>
                    </a:p>
                  </a:txBody>
                  <a:tcPr/>
                </a:tc>
                <a:extLst>
                  <a:ext uri="{0D108BD9-81ED-4DB2-BD59-A6C34878D82A}">
                    <a16:rowId xmlns:a16="http://schemas.microsoft.com/office/drawing/2014/main" val="1928216403"/>
                  </a:ext>
                </a:extLst>
              </a:tr>
            </a:tbl>
          </a:graphicData>
        </a:graphic>
      </p:graphicFrame>
    </p:spTree>
    <p:extLst>
      <p:ext uri="{BB962C8B-B14F-4D97-AF65-F5344CB8AC3E}">
        <p14:creationId xmlns:p14="http://schemas.microsoft.com/office/powerpoint/2010/main" val="40550903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ctrTitle"/>
          </p:nvPr>
        </p:nvSpPr>
        <p:spPr>
          <a:xfrm>
            <a:off x="685800" y="2111123"/>
            <a:ext cx="7772400" cy="1546500"/>
          </a:xfrm>
          <a:prstGeom prst="rect">
            <a:avLst/>
          </a:prstGeom>
        </p:spPr>
        <p:txBody>
          <a:bodyPr wrap="square" lIns="91425" tIns="91425" rIns="91425" bIns="91425" anchor="b" anchorCtr="0">
            <a:noAutofit/>
          </a:bodyPr>
          <a:lstStyle/>
          <a:p>
            <a:pPr lvl="0" rtl="0">
              <a:spcBef>
                <a:spcPts val="0"/>
              </a:spcBef>
              <a:buNone/>
            </a:pPr>
            <a:r>
              <a:rPr lang="en" sz="4000" dirty="0">
                <a:solidFill>
                  <a:srgbClr val="7ECEFD"/>
                </a:solidFill>
              </a:rPr>
              <a:t>IV.</a:t>
            </a:r>
          </a:p>
          <a:p>
            <a:pPr lvl="0" rtl="0">
              <a:spcBef>
                <a:spcPts val="0"/>
              </a:spcBef>
              <a:buNone/>
            </a:pPr>
            <a:r>
              <a:rPr lang="en-US" sz="4000" dirty="0"/>
              <a:t>Child Rights Programming</a:t>
            </a:r>
            <a:endParaRPr lang="en" sz="4000" dirty="0"/>
          </a:p>
        </p:txBody>
      </p:sp>
      <p:sp>
        <p:nvSpPr>
          <p:cNvPr id="3" name="TextBox 2"/>
          <p:cNvSpPr txBox="1"/>
          <p:nvPr/>
        </p:nvSpPr>
        <p:spPr>
          <a:xfrm>
            <a:off x="2133600" y="6477000"/>
            <a:ext cx="4915128" cy="261610"/>
          </a:xfrm>
          <a:prstGeom prst="rect">
            <a:avLst/>
          </a:prstGeom>
          <a:noFill/>
        </p:spPr>
        <p:txBody>
          <a:bodyPr wrap="none" rtlCol="0">
            <a:spAutoFit/>
          </a:bodyPr>
          <a:lstStyle/>
          <a:p>
            <a:r>
              <a:rPr lang="en-US" sz="1100" dirty="0">
                <a:solidFill>
                  <a:schemeClr val="bg1">
                    <a:lumMod val="75000"/>
                  </a:schemeClr>
                </a:solidFill>
              </a:rPr>
              <a:t>Copyright © 2021 by Alderman Boreal Consulting®, LLC. All rights reserved</a:t>
            </a:r>
          </a:p>
        </p:txBody>
      </p:sp>
    </p:spTree>
    <p:extLst>
      <p:ext uri="{BB962C8B-B14F-4D97-AF65-F5344CB8AC3E}">
        <p14:creationId xmlns:p14="http://schemas.microsoft.com/office/powerpoint/2010/main" val="19257831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8" name="Shape 118"/>
          <p:cNvSpPr txBox="1">
            <a:spLocks noGrp="1"/>
          </p:cNvSpPr>
          <p:nvPr>
            <p:ph type="subTitle" idx="4294967295"/>
          </p:nvPr>
        </p:nvSpPr>
        <p:spPr>
          <a:xfrm>
            <a:off x="893700" y="3124200"/>
            <a:ext cx="8024550" cy="1046400"/>
          </a:xfrm>
          <a:prstGeom prst="rect">
            <a:avLst/>
          </a:prstGeom>
        </p:spPr>
        <p:txBody>
          <a:bodyPr wrap="square" lIns="91425" tIns="91425" rIns="91425" bIns="91425" anchor="t" anchorCtr="0">
            <a:noAutofit/>
          </a:bodyPr>
          <a:lstStyle/>
          <a:p>
            <a:pPr marL="514350" lvl="0" indent="-514350">
              <a:spcBef>
                <a:spcPts val="0"/>
              </a:spcBef>
              <a:buFont typeface="+mj-lt"/>
              <a:buAutoNum type="arabicPeriod"/>
            </a:pPr>
            <a:r>
              <a:rPr lang="en" sz="2800" dirty="0">
                <a:solidFill>
                  <a:schemeClr val="bg1"/>
                </a:solidFill>
              </a:rPr>
              <a:t>Using the principles of child rights to plan, implement, and monitor programs </a:t>
            </a:r>
          </a:p>
          <a:p>
            <a:pPr marL="514350" lvl="0" indent="-514350">
              <a:spcBef>
                <a:spcPts val="0"/>
              </a:spcBef>
              <a:buFont typeface="+mj-lt"/>
              <a:buAutoNum type="arabicPeriod"/>
            </a:pPr>
            <a:r>
              <a:rPr lang="en" sz="2800" dirty="0">
                <a:solidFill>
                  <a:schemeClr val="bg1"/>
                </a:solidFill>
              </a:rPr>
              <a:t>With the overall goal of improving the position of children</a:t>
            </a:r>
          </a:p>
          <a:p>
            <a:pPr marL="514350" lvl="0" indent="-514350">
              <a:spcBef>
                <a:spcPts val="0"/>
              </a:spcBef>
              <a:buFont typeface="+mj-lt"/>
              <a:buAutoNum type="arabicPeriod"/>
            </a:pPr>
            <a:r>
              <a:rPr lang="en" sz="2800" dirty="0">
                <a:solidFill>
                  <a:schemeClr val="bg1"/>
                </a:solidFill>
              </a:rPr>
              <a:t>So that all children can fully enjoy their rights </a:t>
            </a:r>
          </a:p>
          <a:p>
            <a:pPr marL="514350" lvl="0" indent="-514350">
              <a:spcBef>
                <a:spcPts val="0"/>
              </a:spcBef>
              <a:buFont typeface="+mj-lt"/>
              <a:buAutoNum type="arabicPeriod"/>
            </a:pPr>
            <a:r>
              <a:rPr lang="en" sz="2800" dirty="0">
                <a:solidFill>
                  <a:schemeClr val="bg1"/>
                </a:solidFill>
              </a:rPr>
              <a:t>And can live in societies that acknowledge and respect children’s rights </a:t>
            </a:r>
          </a:p>
          <a:p>
            <a:pPr lvl="0">
              <a:spcBef>
                <a:spcPts val="0"/>
              </a:spcBef>
              <a:buNone/>
            </a:pPr>
            <a:endParaRPr lang="en" sz="2800" dirty="0">
              <a:solidFill>
                <a:schemeClr val="bg1"/>
              </a:solidFill>
            </a:endParaRPr>
          </a:p>
        </p:txBody>
      </p:sp>
      <p:grpSp>
        <p:nvGrpSpPr>
          <p:cNvPr id="119" name="Shape 119"/>
          <p:cNvGrpSpPr/>
          <p:nvPr/>
        </p:nvGrpSpPr>
        <p:grpSpPr>
          <a:xfrm>
            <a:off x="1392061" y="448354"/>
            <a:ext cx="2235784" cy="2235777"/>
            <a:chOff x="570875" y="4322250"/>
            <a:chExt cx="443300" cy="443325"/>
          </a:xfrm>
        </p:grpSpPr>
        <p:sp>
          <p:nvSpPr>
            <p:cNvPr id="120" name="Shape 120"/>
            <p:cNvSpPr/>
            <p:nvPr/>
          </p:nvSpPr>
          <p:spPr>
            <a:xfrm>
              <a:off x="570875" y="4322250"/>
              <a:ext cx="443300" cy="443325"/>
            </a:xfrm>
            <a:custGeom>
              <a:avLst/>
              <a:gdLst/>
              <a:ahLst/>
              <a:cxnLst/>
              <a:rect l="0" t="0" r="0" b="0"/>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a:p>
          </p:txBody>
        </p:sp>
        <p:sp>
          <p:nvSpPr>
            <p:cNvPr id="121" name="Shape 121"/>
            <p:cNvSpPr/>
            <p:nvPr/>
          </p:nvSpPr>
          <p:spPr>
            <a:xfrm>
              <a:off x="597725" y="4665400"/>
              <a:ext cx="73300" cy="73300"/>
            </a:xfrm>
            <a:custGeom>
              <a:avLst/>
              <a:gdLst/>
              <a:ahLst/>
              <a:cxnLst/>
              <a:rect l="0" t="0" r="0" b="0"/>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a:p>
          </p:txBody>
        </p:sp>
        <p:sp>
          <p:nvSpPr>
            <p:cNvPr id="122" name="Shape 122"/>
            <p:cNvSpPr/>
            <p:nvPr/>
          </p:nvSpPr>
          <p:spPr>
            <a:xfrm>
              <a:off x="654525" y="4708150"/>
              <a:ext cx="47025" cy="47025"/>
            </a:xfrm>
            <a:custGeom>
              <a:avLst/>
              <a:gdLst/>
              <a:ahLst/>
              <a:cxnLst/>
              <a:rect l="0" t="0" r="0" b="0"/>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a:p>
          </p:txBody>
        </p:sp>
        <p:sp>
          <p:nvSpPr>
            <p:cNvPr id="123" name="Shape 123"/>
            <p:cNvSpPr/>
            <p:nvPr/>
          </p:nvSpPr>
          <p:spPr>
            <a:xfrm>
              <a:off x="581250" y="4634875"/>
              <a:ext cx="47050" cy="47050"/>
            </a:xfrm>
            <a:custGeom>
              <a:avLst/>
              <a:gdLst/>
              <a:ahLst/>
              <a:cxnLst/>
              <a:rect l="0" t="0" r="0" b="0"/>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a:p>
          </p:txBody>
        </p:sp>
      </p:grpSp>
      <p:sp>
        <p:nvSpPr>
          <p:cNvPr id="116" name="Shape 116"/>
          <p:cNvSpPr/>
          <p:nvPr/>
        </p:nvSpPr>
        <p:spPr>
          <a:xfrm>
            <a:off x="893700" y="3550"/>
            <a:ext cx="3232500" cy="3125400"/>
          </a:xfrm>
          <a:prstGeom prst="rect">
            <a:avLst/>
          </a:prstGeom>
          <a:solidFill>
            <a:srgbClr val="FFC000"/>
          </a:solidFill>
          <a:ln>
            <a:noFill/>
          </a:ln>
        </p:spPr>
        <p:txBody>
          <a:bodyPr wrap="square" lIns="91425" tIns="91425" rIns="91425" bIns="91425" anchor="ctr" anchorCtr="0">
            <a:noAutofit/>
          </a:bodyPr>
          <a:lstStyle/>
          <a:p>
            <a:pPr lvl="0">
              <a:spcBef>
                <a:spcPts val="0"/>
              </a:spcBef>
              <a:buNone/>
            </a:pPr>
            <a:endParaRPr/>
          </a:p>
        </p:txBody>
      </p:sp>
      <p:sp>
        <p:nvSpPr>
          <p:cNvPr id="11" name="TextBox 10"/>
          <p:cNvSpPr txBox="1"/>
          <p:nvPr/>
        </p:nvSpPr>
        <p:spPr>
          <a:xfrm>
            <a:off x="2133600" y="6477000"/>
            <a:ext cx="4915128" cy="261610"/>
          </a:xfrm>
          <a:prstGeom prst="rect">
            <a:avLst/>
          </a:prstGeom>
          <a:noFill/>
        </p:spPr>
        <p:txBody>
          <a:bodyPr wrap="none" rtlCol="0">
            <a:spAutoFit/>
          </a:bodyPr>
          <a:lstStyle/>
          <a:p>
            <a:r>
              <a:rPr lang="en-US" sz="1100" dirty="0">
                <a:solidFill>
                  <a:schemeClr val="bg1">
                    <a:lumMod val="75000"/>
                  </a:schemeClr>
                </a:solidFill>
              </a:rPr>
              <a:t>Copyright © 2021 by Alderman Boreal Consulting®, LLC. All rights reserved</a:t>
            </a:r>
          </a:p>
        </p:txBody>
      </p:sp>
      <p:sp>
        <p:nvSpPr>
          <p:cNvPr id="10" name="Shape 118">
            <a:extLst>
              <a:ext uri="{FF2B5EF4-FFF2-40B4-BE49-F238E27FC236}">
                <a16:creationId xmlns:a16="http://schemas.microsoft.com/office/drawing/2014/main" id="{92F19103-5ADA-41C5-AB0A-451AF03B828B}"/>
              </a:ext>
            </a:extLst>
          </p:cNvPr>
          <p:cNvSpPr txBox="1">
            <a:spLocks/>
          </p:cNvSpPr>
          <p:nvPr/>
        </p:nvSpPr>
        <p:spPr>
          <a:xfrm>
            <a:off x="893700" y="858600"/>
            <a:ext cx="3068700" cy="1046400"/>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677480"/>
              </a:buClr>
              <a:buSzPts val="3000"/>
              <a:buFont typeface="Lato"/>
              <a:buChar char="▷"/>
              <a:defRPr sz="3000" b="0" i="0" u="none" strike="noStrike" cap="none">
                <a:solidFill>
                  <a:srgbClr val="677480"/>
                </a:solidFill>
                <a:latin typeface="Lato"/>
                <a:ea typeface="Lato"/>
                <a:cs typeface="Lato"/>
                <a:sym typeface="Lato"/>
              </a:defRPr>
            </a:lvl1pPr>
            <a:lvl2pPr marR="0" lvl="1" algn="l" rtl="0">
              <a:lnSpc>
                <a:spcPct val="100000"/>
              </a:lnSpc>
              <a:spcBef>
                <a:spcPts val="480"/>
              </a:spcBef>
              <a:spcAft>
                <a:spcPts val="0"/>
              </a:spcAft>
              <a:buClr>
                <a:srgbClr val="677480"/>
              </a:buClr>
              <a:buSzPts val="2400"/>
              <a:buFont typeface="Lato"/>
              <a:buChar char="○"/>
              <a:defRPr sz="2400" b="0" i="0" u="none" strike="noStrike" cap="none">
                <a:solidFill>
                  <a:srgbClr val="677480"/>
                </a:solidFill>
                <a:latin typeface="Lato"/>
                <a:ea typeface="Lato"/>
                <a:cs typeface="Lato"/>
                <a:sym typeface="Lato"/>
              </a:defRPr>
            </a:lvl2pPr>
            <a:lvl3pPr marR="0" lvl="2" algn="l" rtl="0">
              <a:lnSpc>
                <a:spcPct val="100000"/>
              </a:lnSpc>
              <a:spcBef>
                <a:spcPts val="480"/>
              </a:spcBef>
              <a:spcAft>
                <a:spcPts val="0"/>
              </a:spcAft>
              <a:buClr>
                <a:srgbClr val="677480"/>
              </a:buClr>
              <a:buSzPts val="2400"/>
              <a:buFont typeface="Lato"/>
              <a:buChar char="■"/>
              <a:defRPr sz="2400" b="0" i="0" u="none" strike="noStrike" cap="none">
                <a:solidFill>
                  <a:srgbClr val="677480"/>
                </a:solidFill>
                <a:latin typeface="Lato"/>
                <a:ea typeface="Lato"/>
                <a:cs typeface="Lato"/>
                <a:sym typeface="Lato"/>
              </a:defRPr>
            </a:lvl3pPr>
            <a:lvl4pPr marR="0" lvl="3" algn="l" rtl="0">
              <a:lnSpc>
                <a:spcPct val="100000"/>
              </a:lnSpc>
              <a:spcBef>
                <a:spcPts val="360"/>
              </a:spcBef>
              <a:spcAft>
                <a:spcPts val="0"/>
              </a:spcAft>
              <a:buClr>
                <a:srgbClr val="677480"/>
              </a:buClr>
              <a:buSzPts val="1800"/>
              <a:buFont typeface="Lato"/>
              <a:buChar char="●"/>
              <a:defRPr sz="1800" b="0" i="0" u="none" strike="noStrike" cap="none">
                <a:solidFill>
                  <a:srgbClr val="677480"/>
                </a:solidFill>
                <a:latin typeface="Lato"/>
                <a:ea typeface="Lato"/>
                <a:cs typeface="Lato"/>
                <a:sym typeface="Lato"/>
              </a:defRPr>
            </a:lvl4pPr>
            <a:lvl5pPr marR="0" lvl="4" algn="l" rtl="0">
              <a:lnSpc>
                <a:spcPct val="100000"/>
              </a:lnSpc>
              <a:spcBef>
                <a:spcPts val="360"/>
              </a:spcBef>
              <a:spcAft>
                <a:spcPts val="0"/>
              </a:spcAft>
              <a:buClr>
                <a:srgbClr val="677480"/>
              </a:buClr>
              <a:buSzPts val="1800"/>
              <a:buFont typeface="Lato"/>
              <a:buChar char="○"/>
              <a:defRPr sz="1800" b="0" i="0" u="none" strike="noStrike" cap="none">
                <a:solidFill>
                  <a:srgbClr val="677480"/>
                </a:solidFill>
                <a:latin typeface="Lato"/>
                <a:ea typeface="Lato"/>
                <a:cs typeface="Lato"/>
                <a:sym typeface="Lato"/>
              </a:defRPr>
            </a:lvl5pPr>
            <a:lvl6pPr marR="0" lvl="5" algn="l" rtl="0">
              <a:lnSpc>
                <a:spcPct val="100000"/>
              </a:lnSpc>
              <a:spcBef>
                <a:spcPts val="360"/>
              </a:spcBef>
              <a:spcAft>
                <a:spcPts val="0"/>
              </a:spcAft>
              <a:buClr>
                <a:srgbClr val="677480"/>
              </a:buClr>
              <a:buSzPts val="1800"/>
              <a:buFont typeface="Lato"/>
              <a:buChar char="■"/>
              <a:defRPr sz="1800" b="0" i="0" u="none" strike="noStrike" cap="none">
                <a:solidFill>
                  <a:srgbClr val="677480"/>
                </a:solidFill>
                <a:latin typeface="Lato"/>
                <a:ea typeface="Lato"/>
                <a:cs typeface="Lato"/>
                <a:sym typeface="Lato"/>
              </a:defRPr>
            </a:lvl6pPr>
            <a:lvl7pPr marR="0" lvl="6" algn="l" rtl="0">
              <a:lnSpc>
                <a:spcPct val="100000"/>
              </a:lnSpc>
              <a:spcBef>
                <a:spcPts val="360"/>
              </a:spcBef>
              <a:spcAft>
                <a:spcPts val="0"/>
              </a:spcAft>
              <a:buClr>
                <a:srgbClr val="677480"/>
              </a:buClr>
              <a:buSzPts val="1800"/>
              <a:buFont typeface="Lato"/>
              <a:buChar char="●"/>
              <a:defRPr sz="1800" b="0" i="0" u="none" strike="noStrike" cap="none">
                <a:solidFill>
                  <a:srgbClr val="677480"/>
                </a:solidFill>
                <a:latin typeface="Lato"/>
                <a:ea typeface="Lato"/>
                <a:cs typeface="Lato"/>
                <a:sym typeface="Lato"/>
              </a:defRPr>
            </a:lvl7pPr>
            <a:lvl8pPr marR="0" lvl="7" algn="l" rtl="0">
              <a:lnSpc>
                <a:spcPct val="100000"/>
              </a:lnSpc>
              <a:spcBef>
                <a:spcPts val="360"/>
              </a:spcBef>
              <a:spcAft>
                <a:spcPts val="0"/>
              </a:spcAft>
              <a:buClr>
                <a:srgbClr val="677480"/>
              </a:buClr>
              <a:buSzPts val="1800"/>
              <a:buFont typeface="Lato"/>
              <a:buChar char="○"/>
              <a:defRPr sz="1800" b="0" i="0" u="none" strike="noStrike" cap="none">
                <a:solidFill>
                  <a:srgbClr val="677480"/>
                </a:solidFill>
                <a:latin typeface="Lato"/>
                <a:ea typeface="Lato"/>
                <a:cs typeface="Lato"/>
                <a:sym typeface="Lato"/>
              </a:defRPr>
            </a:lvl8pPr>
            <a:lvl9pPr marR="0" lvl="8" algn="l" rtl="0">
              <a:lnSpc>
                <a:spcPct val="100000"/>
              </a:lnSpc>
              <a:spcBef>
                <a:spcPts val="360"/>
              </a:spcBef>
              <a:spcAft>
                <a:spcPts val="0"/>
              </a:spcAft>
              <a:buClr>
                <a:srgbClr val="677480"/>
              </a:buClr>
              <a:buSzPts val="1800"/>
              <a:buFont typeface="Lato"/>
              <a:buChar char="■"/>
              <a:defRPr sz="1800" b="0" i="0" u="none" strike="noStrike" cap="none">
                <a:solidFill>
                  <a:srgbClr val="677480"/>
                </a:solidFill>
                <a:latin typeface="Lato"/>
                <a:ea typeface="Lato"/>
                <a:cs typeface="Lato"/>
                <a:sym typeface="Lato"/>
              </a:defRPr>
            </a:lvl9pPr>
          </a:lstStyle>
          <a:p>
            <a:pPr>
              <a:spcBef>
                <a:spcPts val="0"/>
              </a:spcBef>
              <a:buFont typeface="Lato"/>
              <a:buNone/>
            </a:pPr>
            <a:r>
              <a:rPr lang="en" sz="3600" dirty="0">
                <a:solidFill>
                  <a:schemeClr val="bg1"/>
                </a:solidFill>
              </a:rPr>
              <a:t>Child Rights Programming</a:t>
            </a:r>
          </a:p>
          <a:p>
            <a:pPr>
              <a:spcBef>
                <a:spcPts val="0"/>
              </a:spcBef>
              <a:buFont typeface="Lato"/>
              <a:buNone/>
            </a:pPr>
            <a:endParaRPr lang="en" sz="2800" dirty="0">
              <a:solidFill>
                <a:schemeClr val="bg1"/>
              </a:solidFill>
            </a:endParaRPr>
          </a:p>
        </p:txBody>
      </p:sp>
    </p:spTree>
    <p:extLst>
      <p:ext uri="{BB962C8B-B14F-4D97-AF65-F5344CB8AC3E}">
        <p14:creationId xmlns:p14="http://schemas.microsoft.com/office/powerpoint/2010/main" val="7598584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9" name="Shape 129"/>
          <p:cNvSpPr txBox="1">
            <a:spLocks noGrp="1"/>
          </p:cNvSpPr>
          <p:nvPr>
            <p:ph type="title"/>
          </p:nvPr>
        </p:nvSpPr>
        <p:spPr>
          <a:xfrm>
            <a:off x="893700" y="960450"/>
            <a:ext cx="6462600" cy="1143000"/>
          </a:xfrm>
          <a:prstGeom prst="rect">
            <a:avLst/>
          </a:prstGeom>
        </p:spPr>
        <p:txBody>
          <a:bodyPr wrap="square" lIns="91425" tIns="91425" rIns="91425" bIns="91425" anchor="b" anchorCtr="0">
            <a:noAutofit/>
          </a:bodyPr>
          <a:lstStyle/>
          <a:p>
            <a:pPr lvl="0">
              <a:spcBef>
                <a:spcPts val="0"/>
              </a:spcBef>
              <a:buNone/>
            </a:pPr>
            <a:br>
              <a:rPr lang="en" dirty="0"/>
            </a:br>
            <a:r>
              <a:rPr lang="en" dirty="0"/>
              <a:t>Child Rights Programming Aim</a:t>
            </a:r>
          </a:p>
        </p:txBody>
      </p:sp>
      <p:sp>
        <p:nvSpPr>
          <p:cNvPr id="4" name="TextBox 3"/>
          <p:cNvSpPr txBox="1"/>
          <p:nvPr/>
        </p:nvSpPr>
        <p:spPr>
          <a:xfrm>
            <a:off x="2133600" y="6477000"/>
            <a:ext cx="4915128" cy="261610"/>
          </a:xfrm>
          <a:prstGeom prst="rect">
            <a:avLst/>
          </a:prstGeom>
          <a:noFill/>
        </p:spPr>
        <p:txBody>
          <a:bodyPr wrap="none" rtlCol="0">
            <a:spAutoFit/>
          </a:bodyPr>
          <a:lstStyle/>
          <a:p>
            <a:r>
              <a:rPr lang="en-US" sz="1100" dirty="0">
                <a:solidFill>
                  <a:schemeClr val="bg1">
                    <a:lumMod val="75000"/>
                  </a:schemeClr>
                </a:solidFill>
              </a:rPr>
              <a:t>Copyright © 2021 by Alderman Boreal Consulting®, LLC. All rights reserved</a:t>
            </a:r>
          </a:p>
        </p:txBody>
      </p:sp>
      <p:sp>
        <p:nvSpPr>
          <p:cNvPr id="2" name="Text Placeholder 1"/>
          <p:cNvSpPr>
            <a:spLocks noGrp="1"/>
          </p:cNvSpPr>
          <p:nvPr>
            <p:ph type="body" idx="2"/>
          </p:nvPr>
        </p:nvSpPr>
        <p:spPr>
          <a:xfrm>
            <a:off x="990600" y="2209800"/>
            <a:ext cx="6858000" cy="2743200"/>
          </a:xfrm>
        </p:spPr>
        <p:txBody>
          <a:bodyPr/>
          <a:lstStyle/>
          <a:p>
            <a:pPr marL="514350" indent="-514350">
              <a:buFont typeface="Wingdings" panose="05000000000000000000" pitchFamily="2" charset="2"/>
              <a:buChar char="Ø"/>
            </a:pPr>
            <a:r>
              <a:rPr lang="en-US" sz="2400" dirty="0"/>
              <a:t>Address gaps and violations of rights</a:t>
            </a:r>
          </a:p>
          <a:p>
            <a:pPr marL="514350" indent="-514350">
              <a:buFont typeface="Wingdings" panose="05000000000000000000" pitchFamily="2" charset="2"/>
              <a:buChar char="Ø"/>
            </a:pPr>
            <a:r>
              <a:rPr lang="en-US" sz="2400" dirty="0"/>
              <a:t>Strengthen physical structures or mechanisms/systems</a:t>
            </a:r>
          </a:p>
          <a:p>
            <a:pPr marL="514350" indent="-514350">
              <a:buFont typeface="Wingdings" panose="05000000000000000000" pitchFamily="2" charset="2"/>
              <a:buChar char="Ø"/>
            </a:pPr>
            <a:r>
              <a:rPr lang="en-US" sz="2400" dirty="0"/>
              <a:t>Strengthen communities and civil societies capable of supporting children’s rights</a:t>
            </a:r>
          </a:p>
          <a:p>
            <a:pPr marL="514350" indent="-514350">
              <a:buFont typeface="Wingdings" panose="05000000000000000000" pitchFamily="2" charset="2"/>
              <a:buChar char="Ø"/>
            </a:pPr>
            <a:endParaRPr lang="en-US" sz="2400" dirty="0"/>
          </a:p>
          <a:p>
            <a:pPr marL="514350" indent="-514350">
              <a:buFont typeface="Wingdings" panose="05000000000000000000" pitchFamily="2" charset="2"/>
              <a:buChar char="Ø"/>
            </a:pPr>
            <a:endParaRPr lang="en-US" sz="2400" dirty="0"/>
          </a:p>
          <a:p>
            <a:pPr marL="514350" indent="-514350">
              <a:buFont typeface="+mj-lt"/>
              <a:buAutoNum type="arabicPeriod"/>
            </a:pPr>
            <a:endParaRPr lang="en-US" sz="2400" dirty="0"/>
          </a:p>
          <a:p>
            <a:pPr marL="514350" indent="-514350">
              <a:buFont typeface="+mj-lt"/>
              <a:buAutoNum type="arabicPeriod"/>
            </a:pPr>
            <a:endParaRPr lang="en-US" sz="2400" dirty="0"/>
          </a:p>
        </p:txBody>
      </p:sp>
      <p:sp>
        <p:nvSpPr>
          <p:cNvPr id="6" name="TextBox 5">
            <a:extLst>
              <a:ext uri="{FF2B5EF4-FFF2-40B4-BE49-F238E27FC236}">
                <a16:creationId xmlns:a16="http://schemas.microsoft.com/office/drawing/2014/main" id="{91419499-436F-42FF-82D1-2E4F34DFF404}"/>
              </a:ext>
            </a:extLst>
          </p:cNvPr>
          <p:cNvSpPr txBox="1"/>
          <p:nvPr/>
        </p:nvSpPr>
        <p:spPr>
          <a:xfrm>
            <a:off x="3339091" y="6180109"/>
            <a:ext cx="5652509" cy="338554"/>
          </a:xfrm>
          <a:prstGeom prst="rect">
            <a:avLst/>
          </a:prstGeom>
          <a:noFill/>
        </p:spPr>
        <p:txBody>
          <a:bodyPr wrap="none" rtlCol="0">
            <a:spAutoFit/>
          </a:bodyPr>
          <a:lstStyle/>
          <a:p>
            <a:pPr>
              <a:spcBef>
                <a:spcPct val="0"/>
              </a:spcBef>
              <a:defRPr/>
            </a:pPr>
            <a:r>
              <a:rPr lang="en-US" altLang="en-US" sz="1600" dirty="0">
                <a:solidFill>
                  <a:schemeClr val="bg1">
                    <a:lumMod val="50000"/>
                  </a:schemeClr>
                </a:solidFill>
                <a:latin typeface="Lato" panose="020B0604020202020204" charset="0"/>
              </a:rPr>
              <a:t>Save the Children (2005). </a:t>
            </a:r>
            <a:r>
              <a:rPr lang="en-US" altLang="en-US" sz="1600" i="1" dirty="0">
                <a:solidFill>
                  <a:schemeClr val="bg1">
                    <a:lumMod val="50000"/>
                  </a:schemeClr>
                </a:solidFill>
                <a:latin typeface="Lato" panose="020B0604020202020204" charset="0"/>
              </a:rPr>
              <a:t>Child Rights Programming, 2</a:t>
            </a:r>
            <a:r>
              <a:rPr lang="en-US" altLang="en-US" sz="1600" i="1" baseline="30000" dirty="0">
                <a:solidFill>
                  <a:schemeClr val="bg1">
                    <a:lumMod val="50000"/>
                  </a:schemeClr>
                </a:solidFill>
                <a:latin typeface="Lato" panose="020B0604020202020204" charset="0"/>
              </a:rPr>
              <a:t>nd</a:t>
            </a:r>
            <a:r>
              <a:rPr lang="en-US" altLang="en-US" sz="1600" i="1" dirty="0">
                <a:solidFill>
                  <a:schemeClr val="bg1">
                    <a:lumMod val="50000"/>
                  </a:schemeClr>
                </a:solidFill>
                <a:latin typeface="Lato" panose="020B0604020202020204" charset="0"/>
              </a:rPr>
              <a:t> Edition</a:t>
            </a:r>
            <a:endParaRPr lang="en-US" altLang="en-US" sz="1600" dirty="0">
              <a:solidFill>
                <a:schemeClr val="bg1">
                  <a:lumMod val="50000"/>
                </a:schemeClr>
              </a:solidFill>
              <a:latin typeface="Lato" panose="020B0604020202020204" charset="0"/>
            </a:endParaRPr>
          </a:p>
        </p:txBody>
      </p:sp>
    </p:spTree>
    <p:extLst>
      <p:ext uri="{BB962C8B-B14F-4D97-AF65-F5344CB8AC3E}">
        <p14:creationId xmlns:p14="http://schemas.microsoft.com/office/powerpoint/2010/main" val="17955471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9" name="Shape 129"/>
          <p:cNvSpPr txBox="1">
            <a:spLocks noGrp="1"/>
          </p:cNvSpPr>
          <p:nvPr>
            <p:ph type="title"/>
          </p:nvPr>
        </p:nvSpPr>
        <p:spPr>
          <a:xfrm>
            <a:off x="893700" y="960450"/>
            <a:ext cx="6462600" cy="1143000"/>
          </a:xfrm>
          <a:prstGeom prst="rect">
            <a:avLst/>
          </a:prstGeom>
        </p:spPr>
        <p:txBody>
          <a:bodyPr wrap="square" lIns="91425" tIns="91425" rIns="91425" bIns="91425" anchor="b" anchorCtr="0">
            <a:noAutofit/>
          </a:bodyPr>
          <a:lstStyle/>
          <a:p>
            <a:pPr lvl="0">
              <a:spcBef>
                <a:spcPts val="0"/>
              </a:spcBef>
              <a:buNone/>
            </a:pPr>
            <a:br>
              <a:rPr lang="en" dirty="0"/>
            </a:br>
            <a:r>
              <a:rPr lang="en" dirty="0"/>
              <a:t>Child Rights Programming Key Components</a:t>
            </a:r>
          </a:p>
        </p:txBody>
      </p:sp>
      <p:sp>
        <p:nvSpPr>
          <p:cNvPr id="4" name="TextBox 3"/>
          <p:cNvSpPr txBox="1"/>
          <p:nvPr/>
        </p:nvSpPr>
        <p:spPr>
          <a:xfrm>
            <a:off x="2133600" y="6477000"/>
            <a:ext cx="4915128" cy="261610"/>
          </a:xfrm>
          <a:prstGeom prst="rect">
            <a:avLst/>
          </a:prstGeom>
          <a:noFill/>
        </p:spPr>
        <p:txBody>
          <a:bodyPr wrap="none" rtlCol="0">
            <a:spAutoFit/>
          </a:bodyPr>
          <a:lstStyle/>
          <a:p>
            <a:r>
              <a:rPr lang="en-US" sz="1100" dirty="0">
                <a:solidFill>
                  <a:schemeClr val="bg1">
                    <a:lumMod val="75000"/>
                  </a:schemeClr>
                </a:solidFill>
              </a:rPr>
              <a:t>Copyright © 2021 by Alderman Boreal Consulting®, LLC. All rights reserved</a:t>
            </a:r>
          </a:p>
        </p:txBody>
      </p:sp>
      <p:sp>
        <p:nvSpPr>
          <p:cNvPr id="2" name="Text Placeholder 1"/>
          <p:cNvSpPr>
            <a:spLocks noGrp="1"/>
          </p:cNvSpPr>
          <p:nvPr>
            <p:ph type="body" idx="2"/>
          </p:nvPr>
        </p:nvSpPr>
        <p:spPr>
          <a:xfrm>
            <a:off x="990600" y="2209800"/>
            <a:ext cx="6858000" cy="2743200"/>
          </a:xfrm>
        </p:spPr>
        <p:txBody>
          <a:bodyPr/>
          <a:lstStyle/>
          <a:p>
            <a:pPr marL="514350" indent="-514350">
              <a:buFont typeface="Wingdings" panose="05000000000000000000" pitchFamily="2" charset="2"/>
              <a:buChar char="Ø"/>
            </a:pPr>
            <a:r>
              <a:rPr lang="en-US" sz="2800" dirty="0"/>
              <a:t>Focus on children</a:t>
            </a:r>
          </a:p>
          <a:p>
            <a:pPr marL="514350" indent="-514350">
              <a:buFont typeface="Wingdings" panose="05000000000000000000" pitchFamily="2" charset="2"/>
              <a:buChar char="Ø"/>
            </a:pPr>
            <a:r>
              <a:rPr lang="en-US" sz="2800" dirty="0"/>
              <a:t>Holistic view of children</a:t>
            </a:r>
          </a:p>
          <a:p>
            <a:pPr marL="514350" indent="-514350">
              <a:buFont typeface="Wingdings" panose="05000000000000000000" pitchFamily="2" charset="2"/>
              <a:buChar char="Ø"/>
            </a:pPr>
            <a:r>
              <a:rPr lang="en-US" sz="2800" dirty="0"/>
              <a:t>Accountability</a:t>
            </a:r>
          </a:p>
          <a:p>
            <a:pPr marL="514350" indent="-514350">
              <a:buFont typeface="Wingdings" panose="05000000000000000000" pitchFamily="2" charset="2"/>
              <a:buChar char="Ø"/>
            </a:pPr>
            <a:r>
              <a:rPr lang="en-US" sz="2800" dirty="0"/>
              <a:t>Supporting duty-bearers</a:t>
            </a:r>
          </a:p>
          <a:p>
            <a:pPr marL="514350" indent="-514350">
              <a:buFont typeface="Wingdings" panose="05000000000000000000" pitchFamily="2" charset="2"/>
              <a:buChar char="Ø"/>
            </a:pPr>
            <a:r>
              <a:rPr lang="en-US" sz="2800" dirty="0"/>
              <a:t>Advocacy </a:t>
            </a:r>
          </a:p>
          <a:p>
            <a:pPr marL="514350" indent="-514350">
              <a:buFont typeface="Wingdings" panose="05000000000000000000" pitchFamily="2" charset="2"/>
              <a:buChar char="Ø"/>
            </a:pPr>
            <a:r>
              <a:rPr lang="en-US" sz="2800" dirty="0"/>
              <a:t>Participation</a:t>
            </a:r>
          </a:p>
          <a:p>
            <a:pPr marL="514350" indent="-514350">
              <a:buFont typeface="Wingdings" panose="05000000000000000000" pitchFamily="2" charset="2"/>
              <a:buChar char="Ø"/>
            </a:pPr>
            <a:endParaRPr lang="en-US" sz="2800" dirty="0"/>
          </a:p>
          <a:p>
            <a:pPr marL="514350" indent="-514350">
              <a:buFont typeface="Wingdings" panose="05000000000000000000" pitchFamily="2" charset="2"/>
              <a:buChar char="Ø"/>
            </a:pPr>
            <a:endParaRPr lang="en-US" sz="2800" dirty="0"/>
          </a:p>
          <a:p>
            <a:pPr marL="514350" indent="-514350">
              <a:buFont typeface="Wingdings" panose="05000000000000000000" pitchFamily="2" charset="2"/>
              <a:buChar char="Ø"/>
            </a:pPr>
            <a:endParaRPr lang="en-US" sz="2800" dirty="0"/>
          </a:p>
          <a:p>
            <a:pPr marL="514350" indent="-514350">
              <a:buFont typeface="Wingdings" panose="05000000000000000000" pitchFamily="2" charset="2"/>
              <a:buChar char="Ø"/>
            </a:pPr>
            <a:endParaRPr lang="en-US" sz="2800" dirty="0"/>
          </a:p>
          <a:p>
            <a:pPr marL="514350" indent="-514350">
              <a:buFont typeface="Wingdings" panose="05000000000000000000" pitchFamily="2" charset="2"/>
              <a:buChar char="Ø"/>
            </a:pPr>
            <a:endParaRPr lang="en-US" sz="2800" dirty="0"/>
          </a:p>
          <a:p>
            <a:pPr marL="514350" indent="-514350">
              <a:buFont typeface="Wingdings" panose="05000000000000000000" pitchFamily="2" charset="2"/>
              <a:buChar char="Ø"/>
            </a:pPr>
            <a:endParaRPr lang="en-US" sz="2800" dirty="0"/>
          </a:p>
          <a:p>
            <a:pPr marL="514350" indent="-514350">
              <a:buFont typeface="+mj-lt"/>
              <a:buAutoNum type="arabicPeriod"/>
            </a:pPr>
            <a:endParaRPr lang="en-US" sz="2800" dirty="0"/>
          </a:p>
          <a:p>
            <a:pPr marL="514350" indent="-514350">
              <a:buFont typeface="+mj-lt"/>
              <a:buAutoNum type="arabicPeriod"/>
            </a:pPr>
            <a:endParaRPr lang="en-US" sz="2800" dirty="0"/>
          </a:p>
        </p:txBody>
      </p:sp>
      <p:sp>
        <p:nvSpPr>
          <p:cNvPr id="6" name="TextBox 5">
            <a:extLst>
              <a:ext uri="{FF2B5EF4-FFF2-40B4-BE49-F238E27FC236}">
                <a16:creationId xmlns:a16="http://schemas.microsoft.com/office/drawing/2014/main" id="{91419499-436F-42FF-82D1-2E4F34DFF404}"/>
              </a:ext>
            </a:extLst>
          </p:cNvPr>
          <p:cNvSpPr txBox="1"/>
          <p:nvPr/>
        </p:nvSpPr>
        <p:spPr>
          <a:xfrm>
            <a:off x="3339091" y="6180109"/>
            <a:ext cx="5652509" cy="338554"/>
          </a:xfrm>
          <a:prstGeom prst="rect">
            <a:avLst/>
          </a:prstGeom>
          <a:noFill/>
        </p:spPr>
        <p:txBody>
          <a:bodyPr wrap="none" rtlCol="0">
            <a:spAutoFit/>
          </a:bodyPr>
          <a:lstStyle/>
          <a:p>
            <a:pPr>
              <a:spcBef>
                <a:spcPct val="0"/>
              </a:spcBef>
              <a:defRPr/>
            </a:pPr>
            <a:r>
              <a:rPr lang="en-US" altLang="en-US" sz="1600" dirty="0">
                <a:solidFill>
                  <a:schemeClr val="bg1">
                    <a:lumMod val="50000"/>
                  </a:schemeClr>
                </a:solidFill>
                <a:latin typeface="Lato" panose="020B0604020202020204" charset="0"/>
              </a:rPr>
              <a:t>Save the Children (2005). </a:t>
            </a:r>
            <a:r>
              <a:rPr lang="en-US" altLang="en-US" sz="1600" i="1" dirty="0">
                <a:solidFill>
                  <a:schemeClr val="bg1">
                    <a:lumMod val="50000"/>
                  </a:schemeClr>
                </a:solidFill>
                <a:latin typeface="Lato" panose="020B0604020202020204" charset="0"/>
              </a:rPr>
              <a:t>Child Rights Programming, 2</a:t>
            </a:r>
            <a:r>
              <a:rPr lang="en-US" altLang="en-US" sz="1600" i="1" baseline="30000" dirty="0">
                <a:solidFill>
                  <a:schemeClr val="bg1">
                    <a:lumMod val="50000"/>
                  </a:schemeClr>
                </a:solidFill>
                <a:latin typeface="Lato" panose="020B0604020202020204" charset="0"/>
              </a:rPr>
              <a:t>nd</a:t>
            </a:r>
            <a:r>
              <a:rPr lang="en-US" altLang="en-US" sz="1600" i="1" dirty="0">
                <a:solidFill>
                  <a:schemeClr val="bg1">
                    <a:lumMod val="50000"/>
                  </a:schemeClr>
                </a:solidFill>
                <a:latin typeface="Lato" panose="020B0604020202020204" charset="0"/>
              </a:rPr>
              <a:t> Edition</a:t>
            </a:r>
            <a:endParaRPr lang="en-US" altLang="en-US" sz="1600" dirty="0">
              <a:solidFill>
                <a:schemeClr val="bg1">
                  <a:lumMod val="50000"/>
                </a:schemeClr>
              </a:solidFill>
              <a:latin typeface="Lato" panose="020B0604020202020204" charset="0"/>
            </a:endParaRPr>
          </a:p>
        </p:txBody>
      </p:sp>
    </p:spTree>
    <p:extLst>
      <p:ext uri="{BB962C8B-B14F-4D97-AF65-F5344CB8AC3E}">
        <p14:creationId xmlns:p14="http://schemas.microsoft.com/office/powerpoint/2010/main" val="720110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ctrTitle" idx="4294967295"/>
          </p:nvPr>
        </p:nvSpPr>
        <p:spPr>
          <a:xfrm>
            <a:off x="916025" y="587125"/>
            <a:ext cx="5561100" cy="1546500"/>
          </a:xfrm>
          <a:prstGeom prst="rect">
            <a:avLst/>
          </a:prstGeom>
        </p:spPr>
        <p:txBody>
          <a:bodyPr wrap="square" lIns="91425" tIns="91425" rIns="91425" bIns="91425" anchor="b" anchorCtr="0">
            <a:noAutofit/>
          </a:bodyPr>
          <a:lstStyle/>
          <a:p>
            <a:pPr lvl="0">
              <a:spcBef>
                <a:spcPts val="0"/>
              </a:spcBef>
              <a:buNone/>
            </a:pPr>
            <a:r>
              <a:rPr lang="en" sz="4000" dirty="0">
                <a:solidFill>
                  <a:srgbClr val="7ECEFD"/>
                </a:solidFill>
              </a:rPr>
              <a:t>Agenda</a:t>
            </a:r>
          </a:p>
        </p:txBody>
      </p:sp>
      <p:sp>
        <p:nvSpPr>
          <p:cNvPr id="92" name="Shape 92"/>
          <p:cNvSpPr txBox="1">
            <a:spLocks noGrp="1"/>
          </p:cNvSpPr>
          <p:nvPr>
            <p:ph type="subTitle" idx="4294967295"/>
          </p:nvPr>
        </p:nvSpPr>
        <p:spPr>
          <a:xfrm>
            <a:off x="916025" y="1957950"/>
            <a:ext cx="5713375" cy="1013850"/>
          </a:xfrm>
          <a:prstGeom prst="rect">
            <a:avLst/>
          </a:prstGeom>
        </p:spPr>
        <p:txBody>
          <a:bodyPr wrap="square" lIns="91425" tIns="91425" rIns="91425" bIns="91425" anchor="t" anchorCtr="0">
            <a:noAutofit/>
          </a:bodyPr>
          <a:lstStyle/>
          <a:p>
            <a:pPr marL="514350" lvl="0" indent="-514350">
              <a:spcBef>
                <a:spcPts val="0"/>
              </a:spcBef>
              <a:buFont typeface="+mj-lt"/>
              <a:buAutoNum type="romanUcPeriod"/>
            </a:pPr>
            <a:r>
              <a:rPr lang="en-US" sz="2400" b="1" dirty="0">
                <a:solidFill>
                  <a:srgbClr val="2185C5"/>
                </a:solidFill>
              </a:rPr>
              <a:t>Human Rights Basics</a:t>
            </a:r>
          </a:p>
          <a:p>
            <a:pPr marL="514350" lvl="0" indent="-514350">
              <a:spcBef>
                <a:spcPts val="0"/>
              </a:spcBef>
              <a:buFont typeface="+mj-lt"/>
              <a:buAutoNum type="romanUcPeriod"/>
            </a:pPr>
            <a:r>
              <a:rPr lang="en-US" sz="2400" b="1" dirty="0">
                <a:solidFill>
                  <a:srgbClr val="2185C5"/>
                </a:solidFill>
              </a:rPr>
              <a:t>Child Rights</a:t>
            </a:r>
          </a:p>
          <a:p>
            <a:pPr marL="514350" lvl="0" indent="-514350">
              <a:spcBef>
                <a:spcPts val="0"/>
              </a:spcBef>
              <a:buFont typeface="+mj-lt"/>
              <a:buAutoNum type="romanUcPeriod"/>
            </a:pPr>
            <a:r>
              <a:rPr lang="en-US" sz="2400" b="1" dirty="0">
                <a:solidFill>
                  <a:srgbClr val="2185C5"/>
                </a:solidFill>
              </a:rPr>
              <a:t>Rights-Based Approach to Development</a:t>
            </a:r>
          </a:p>
          <a:p>
            <a:pPr marL="514350" lvl="0" indent="-514350">
              <a:spcBef>
                <a:spcPts val="0"/>
              </a:spcBef>
              <a:buFont typeface="+mj-lt"/>
              <a:buAutoNum type="romanUcPeriod"/>
            </a:pPr>
            <a:r>
              <a:rPr lang="en-US" sz="2400" b="1" dirty="0">
                <a:solidFill>
                  <a:srgbClr val="2185C5"/>
                </a:solidFill>
              </a:rPr>
              <a:t>Child Rights Programming</a:t>
            </a:r>
          </a:p>
          <a:p>
            <a:pPr marL="514350" lvl="0" indent="-514350">
              <a:spcBef>
                <a:spcPts val="0"/>
              </a:spcBef>
              <a:buFont typeface="+mj-lt"/>
              <a:buAutoNum type="romanUcPeriod"/>
            </a:pPr>
            <a:r>
              <a:rPr lang="en-US" sz="2400" b="1" dirty="0">
                <a:solidFill>
                  <a:srgbClr val="2185C5"/>
                </a:solidFill>
              </a:rPr>
              <a:t>Practical Applications</a:t>
            </a:r>
          </a:p>
          <a:p>
            <a:pPr marL="457200" lvl="0" indent="-457200">
              <a:spcBef>
                <a:spcPts val="0"/>
              </a:spcBef>
              <a:buFont typeface="+mj-lt"/>
              <a:buAutoNum type="romanUcPeriod"/>
            </a:pPr>
            <a:endParaRPr lang="en" sz="2400" b="1" dirty="0">
              <a:solidFill>
                <a:srgbClr val="2185C5"/>
              </a:solidFill>
            </a:endParaRPr>
          </a:p>
        </p:txBody>
      </p:sp>
      <p:pic>
        <p:nvPicPr>
          <p:cNvPr id="7" name="Picture 2" descr="E:\photos\all\1984\D-print-84-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30626"/>
            <a:ext cx="4638938" cy="68124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133600" y="6477000"/>
            <a:ext cx="4915128" cy="261610"/>
          </a:xfrm>
          <a:prstGeom prst="rect">
            <a:avLst/>
          </a:prstGeom>
          <a:noFill/>
        </p:spPr>
        <p:txBody>
          <a:bodyPr wrap="none" rtlCol="0">
            <a:spAutoFit/>
          </a:bodyPr>
          <a:lstStyle/>
          <a:p>
            <a:r>
              <a:rPr lang="en-US" sz="1100" dirty="0">
                <a:solidFill>
                  <a:schemeClr val="bg1">
                    <a:lumMod val="75000"/>
                  </a:schemeClr>
                </a:solidFill>
              </a:rPr>
              <a:t>Copyright © 2021 by Alderman Boreal Consulting®, LLC. All rights reserved</a:t>
            </a:r>
          </a:p>
        </p:txBody>
      </p:sp>
    </p:spTree>
    <p:extLst>
      <p:ext uri="{BB962C8B-B14F-4D97-AF65-F5344CB8AC3E}">
        <p14:creationId xmlns:p14="http://schemas.microsoft.com/office/powerpoint/2010/main" val="34179536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9" name="Shape 129"/>
          <p:cNvSpPr txBox="1">
            <a:spLocks noGrp="1"/>
          </p:cNvSpPr>
          <p:nvPr>
            <p:ph type="title"/>
          </p:nvPr>
        </p:nvSpPr>
        <p:spPr>
          <a:xfrm>
            <a:off x="893700" y="960450"/>
            <a:ext cx="6462600" cy="1143000"/>
          </a:xfrm>
          <a:prstGeom prst="rect">
            <a:avLst/>
          </a:prstGeom>
        </p:spPr>
        <p:txBody>
          <a:bodyPr wrap="square" lIns="91425" tIns="91425" rIns="91425" bIns="91425" anchor="b" anchorCtr="0">
            <a:noAutofit/>
          </a:bodyPr>
          <a:lstStyle/>
          <a:p>
            <a:pPr lvl="0">
              <a:spcBef>
                <a:spcPts val="0"/>
              </a:spcBef>
              <a:buNone/>
            </a:pPr>
            <a:br>
              <a:rPr lang="en" dirty="0"/>
            </a:br>
            <a:r>
              <a:rPr lang="en" dirty="0"/>
              <a:t>Child Rights Programming Key Components</a:t>
            </a:r>
          </a:p>
        </p:txBody>
      </p:sp>
      <p:sp>
        <p:nvSpPr>
          <p:cNvPr id="4" name="TextBox 3"/>
          <p:cNvSpPr txBox="1"/>
          <p:nvPr/>
        </p:nvSpPr>
        <p:spPr>
          <a:xfrm>
            <a:off x="2133600" y="6477000"/>
            <a:ext cx="4915128" cy="261610"/>
          </a:xfrm>
          <a:prstGeom prst="rect">
            <a:avLst/>
          </a:prstGeom>
          <a:noFill/>
        </p:spPr>
        <p:txBody>
          <a:bodyPr wrap="none" rtlCol="0">
            <a:spAutoFit/>
          </a:bodyPr>
          <a:lstStyle/>
          <a:p>
            <a:r>
              <a:rPr lang="en-US" sz="1100" dirty="0">
                <a:solidFill>
                  <a:schemeClr val="bg1">
                    <a:lumMod val="75000"/>
                  </a:schemeClr>
                </a:solidFill>
              </a:rPr>
              <a:t>Copyright © 2021 by Alderman Boreal Consulting®, LLC. All rights reserved</a:t>
            </a:r>
          </a:p>
        </p:txBody>
      </p:sp>
      <p:sp>
        <p:nvSpPr>
          <p:cNvPr id="2" name="Text Placeholder 1"/>
          <p:cNvSpPr>
            <a:spLocks noGrp="1"/>
          </p:cNvSpPr>
          <p:nvPr>
            <p:ph type="body" idx="2"/>
          </p:nvPr>
        </p:nvSpPr>
        <p:spPr>
          <a:xfrm>
            <a:off x="990600" y="2209800"/>
            <a:ext cx="6858000" cy="2743200"/>
          </a:xfrm>
        </p:spPr>
        <p:txBody>
          <a:bodyPr/>
          <a:lstStyle/>
          <a:p>
            <a:pPr marL="514350" indent="-514350">
              <a:buFont typeface="Wingdings" panose="05000000000000000000" pitchFamily="2" charset="2"/>
              <a:buChar char="Ø"/>
            </a:pPr>
            <a:r>
              <a:rPr lang="en-US" sz="2800" dirty="0"/>
              <a:t>Non-discrimination</a:t>
            </a:r>
          </a:p>
          <a:p>
            <a:pPr marL="514350" indent="-514350">
              <a:buFont typeface="Wingdings" panose="05000000000000000000" pitchFamily="2" charset="2"/>
              <a:buChar char="Ø"/>
            </a:pPr>
            <a:r>
              <a:rPr lang="en-US" sz="2800" dirty="0"/>
              <a:t>Best interest of children</a:t>
            </a:r>
          </a:p>
          <a:p>
            <a:pPr marL="514350" indent="-514350">
              <a:buFont typeface="Wingdings" panose="05000000000000000000" pitchFamily="2" charset="2"/>
              <a:buChar char="Ø"/>
            </a:pPr>
            <a:r>
              <a:rPr lang="en-US" sz="2800" dirty="0"/>
              <a:t>Survival and development</a:t>
            </a:r>
          </a:p>
          <a:p>
            <a:pPr marL="514350" indent="-514350">
              <a:buFont typeface="Wingdings" panose="05000000000000000000" pitchFamily="2" charset="2"/>
              <a:buChar char="Ø"/>
            </a:pPr>
            <a:r>
              <a:rPr lang="en-US" sz="2800" dirty="0"/>
              <a:t>Children as part of a community</a:t>
            </a:r>
          </a:p>
          <a:p>
            <a:pPr marL="514350" indent="-514350">
              <a:buFont typeface="Wingdings" panose="05000000000000000000" pitchFamily="2" charset="2"/>
              <a:buChar char="Ø"/>
            </a:pPr>
            <a:r>
              <a:rPr lang="en-US" sz="2800" dirty="0"/>
              <a:t>Root causes</a:t>
            </a:r>
          </a:p>
          <a:p>
            <a:pPr marL="514350" indent="-514350">
              <a:buFont typeface="Wingdings" panose="05000000000000000000" pitchFamily="2" charset="2"/>
              <a:buChar char="Ø"/>
            </a:pPr>
            <a:r>
              <a:rPr lang="en-US" sz="2800" dirty="0"/>
              <a:t>Partnerships </a:t>
            </a:r>
          </a:p>
          <a:p>
            <a:pPr marL="514350" indent="-514350">
              <a:buFont typeface="Wingdings" panose="05000000000000000000" pitchFamily="2" charset="2"/>
              <a:buChar char="Ø"/>
            </a:pPr>
            <a:r>
              <a:rPr lang="en-US" sz="2800" b="1" dirty="0"/>
              <a:t>Information and knowledge</a:t>
            </a:r>
          </a:p>
          <a:p>
            <a:pPr marL="514350" indent="-514350">
              <a:buFont typeface="Wingdings" panose="05000000000000000000" pitchFamily="2" charset="2"/>
              <a:buChar char="Ø"/>
            </a:pPr>
            <a:endParaRPr lang="en-US" sz="2800" dirty="0"/>
          </a:p>
          <a:p>
            <a:pPr marL="514350" indent="-514350">
              <a:buFont typeface="Wingdings" panose="05000000000000000000" pitchFamily="2" charset="2"/>
              <a:buChar char="Ø"/>
            </a:pPr>
            <a:endParaRPr lang="en-US" sz="2800" dirty="0"/>
          </a:p>
          <a:p>
            <a:pPr marL="514350" indent="-514350">
              <a:buFont typeface="Wingdings" panose="05000000000000000000" pitchFamily="2" charset="2"/>
              <a:buChar char="Ø"/>
            </a:pPr>
            <a:endParaRPr lang="en-US" sz="2800" dirty="0"/>
          </a:p>
          <a:p>
            <a:pPr marL="514350" indent="-514350">
              <a:buFont typeface="Wingdings" panose="05000000000000000000" pitchFamily="2" charset="2"/>
              <a:buChar char="Ø"/>
            </a:pPr>
            <a:endParaRPr lang="en-US" sz="2800" dirty="0"/>
          </a:p>
          <a:p>
            <a:pPr marL="514350" indent="-514350">
              <a:buFont typeface="Wingdings" panose="05000000000000000000" pitchFamily="2" charset="2"/>
              <a:buChar char="Ø"/>
            </a:pPr>
            <a:endParaRPr lang="en-US" sz="2800" dirty="0"/>
          </a:p>
          <a:p>
            <a:pPr marL="514350" indent="-514350">
              <a:buFont typeface="Wingdings" panose="05000000000000000000" pitchFamily="2" charset="2"/>
              <a:buChar char="Ø"/>
            </a:pPr>
            <a:endParaRPr lang="en-US" sz="2800" dirty="0"/>
          </a:p>
          <a:p>
            <a:pPr marL="514350" indent="-514350">
              <a:buFont typeface="+mj-lt"/>
              <a:buAutoNum type="arabicPeriod"/>
            </a:pPr>
            <a:endParaRPr lang="en-US" sz="2800" dirty="0"/>
          </a:p>
          <a:p>
            <a:pPr marL="514350" indent="-514350">
              <a:buFont typeface="+mj-lt"/>
              <a:buAutoNum type="arabicPeriod"/>
            </a:pPr>
            <a:endParaRPr lang="en-US" sz="2800" dirty="0"/>
          </a:p>
        </p:txBody>
      </p:sp>
      <p:sp>
        <p:nvSpPr>
          <p:cNvPr id="6" name="TextBox 5">
            <a:extLst>
              <a:ext uri="{FF2B5EF4-FFF2-40B4-BE49-F238E27FC236}">
                <a16:creationId xmlns:a16="http://schemas.microsoft.com/office/drawing/2014/main" id="{91419499-436F-42FF-82D1-2E4F34DFF404}"/>
              </a:ext>
            </a:extLst>
          </p:cNvPr>
          <p:cNvSpPr txBox="1"/>
          <p:nvPr/>
        </p:nvSpPr>
        <p:spPr>
          <a:xfrm>
            <a:off x="3339091" y="6180109"/>
            <a:ext cx="5652509" cy="338554"/>
          </a:xfrm>
          <a:prstGeom prst="rect">
            <a:avLst/>
          </a:prstGeom>
          <a:noFill/>
        </p:spPr>
        <p:txBody>
          <a:bodyPr wrap="none" rtlCol="0">
            <a:spAutoFit/>
          </a:bodyPr>
          <a:lstStyle/>
          <a:p>
            <a:pPr>
              <a:spcBef>
                <a:spcPct val="0"/>
              </a:spcBef>
              <a:defRPr/>
            </a:pPr>
            <a:r>
              <a:rPr lang="en-US" altLang="en-US" sz="1600" dirty="0">
                <a:solidFill>
                  <a:schemeClr val="bg1">
                    <a:lumMod val="50000"/>
                  </a:schemeClr>
                </a:solidFill>
                <a:latin typeface="Lato" panose="020B0604020202020204" charset="0"/>
              </a:rPr>
              <a:t>Save the Children (2005). </a:t>
            </a:r>
            <a:r>
              <a:rPr lang="en-US" altLang="en-US" sz="1600" i="1" dirty="0">
                <a:solidFill>
                  <a:schemeClr val="bg1">
                    <a:lumMod val="50000"/>
                  </a:schemeClr>
                </a:solidFill>
                <a:latin typeface="Lato" panose="020B0604020202020204" charset="0"/>
              </a:rPr>
              <a:t>Child Rights Programming, 2</a:t>
            </a:r>
            <a:r>
              <a:rPr lang="en-US" altLang="en-US" sz="1600" i="1" baseline="30000" dirty="0">
                <a:solidFill>
                  <a:schemeClr val="bg1">
                    <a:lumMod val="50000"/>
                  </a:schemeClr>
                </a:solidFill>
                <a:latin typeface="Lato" panose="020B0604020202020204" charset="0"/>
              </a:rPr>
              <a:t>nd</a:t>
            </a:r>
            <a:r>
              <a:rPr lang="en-US" altLang="en-US" sz="1600" i="1" dirty="0">
                <a:solidFill>
                  <a:schemeClr val="bg1">
                    <a:lumMod val="50000"/>
                  </a:schemeClr>
                </a:solidFill>
                <a:latin typeface="Lato" panose="020B0604020202020204" charset="0"/>
              </a:rPr>
              <a:t> Edition</a:t>
            </a:r>
            <a:endParaRPr lang="en-US" altLang="en-US" sz="1600" dirty="0">
              <a:solidFill>
                <a:schemeClr val="bg1">
                  <a:lumMod val="50000"/>
                </a:schemeClr>
              </a:solidFill>
              <a:latin typeface="Lato" panose="020B0604020202020204" charset="0"/>
            </a:endParaRPr>
          </a:p>
        </p:txBody>
      </p:sp>
    </p:spTree>
    <p:extLst>
      <p:ext uri="{BB962C8B-B14F-4D97-AF65-F5344CB8AC3E}">
        <p14:creationId xmlns:p14="http://schemas.microsoft.com/office/powerpoint/2010/main" val="4604196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9" name="Shape 129"/>
          <p:cNvSpPr txBox="1">
            <a:spLocks noGrp="1"/>
          </p:cNvSpPr>
          <p:nvPr>
            <p:ph type="title"/>
          </p:nvPr>
        </p:nvSpPr>
        <p:spPr>
          <a:xfrm>
            <a:off x="893700" y="960450"/>
            <a:ext cx="6462600" cy="1143000"/>
          </a:xfrm>
          <a:prstGeom prst="rect">
            <a:avLst/>
          </a:prstGeom>
        </p:spPr>
        <p:txBody>
          <a:bodyPr wrap="square" lIns="91425" tIns="91425" rIns="91425" bIns="91425" anchor="b" anchorCtr="0">
            <a:noAutofit/>
          </a:bodyPr>
          <a:lstStyle/>
          <a:p>
            <a:pPr lvl="0">
              <a:spcBef>
                <a:spcPts val="0"/>
              </a:spcBef>
              <a:buNone/>
            </a:pPr>
            <a:br>
              <a:rPr lang="en" dirty="0"/>
            </a:br>
            <a:r>
              <a:rPr lang="en" dirty="0"/>
              <a:t>Child Rights Programming Mechanism</a:t>
            </a:r>
          </a:p>
        </p:txBody>
      </p:sp>
      <p:sp>
        <p:nvSpPr>
          <p:cNvPr id="4" name="TextBox 3"/>
          <p:cNvSpPr txBox="1"/>
          <p:nvPr/>
        </p:nvSpPr>
        <p:spPr>
          <a:xfrm>
            <a:off x="2133600" y="6477000"/>
            <a:ext cx="4915128" cy="261610"/>
          </a:xfrm>
          <a:prstGeom prst="rect">
            <a:avLst/>
          </a:prstGeom>
          <a:noFill/>
        </p:spPr>
        <p:txBody>
          <a:bodyPr wrap="none" rtlCol="0">
            <a:spAutoFit/>
          </a:bodyPr>
          <a:lstStyle/>
          <a:p>
            <a:r>
              <a:rPr lang="en-US" sz="1100" dirty="0">
                <a:solidFill>
                  <a:schemeClr val="bg1">
                    <a:lumMod val="75000"/>
                  </a:schemeClr>
                </a:solidFill>
              </a:rPr>
              <a:t>Copyright © 2021 by Alderman Boreal Consulting®, LLC. All rights reserved</a:t>
            </a:r>
          </a:p>
        </p:txBody>
      </p:sp>
      <p:sp>
        <p:nvSpPr>
          <p:cNvPr id="2" name="Text Placeholder 1"/>
          <p:cNvSpPr>
            <a:spLocks noGrp="1"/>
          </p:cNvSpPr>
          <p:nvPr>
            <p:ph type="body" idx="2"/>
          </p:nvPr>
        </p:nvSpPr>
        <p:spPr>
          <a:xfrm>
            <a:off x="990600" y="2209800"/>
            <a:ext cx="6858000" cy="2743200"/>
          </a:xfrm>
        </p:spPr>
        <p:txBody>
          <a:bodyPr/>
          <a:lstStyle/>
          <a:p>
            <a:pPr marL="514350" indent="-514350">
              <a:buFont typeface="+mj-lt"/>
              <a:buAutoNum type="arabicPeriod"/>
            </a:pPr>
            <a:r>
              <a:rPr lang="en-US" sz="2800" dirty="0"/>
              <a:t>Make integrating child rights into all aspects of program development the norm</a:t>
            </a:r>
          </a:p>
          <a:p>
            <a:pPr marL="514350" indent="-514350">
              <a:buFont typeface="+mj-lt"/>
              <a:buAutoNum type="arabicPeriod"/>
            </a:pPr>
            <a:r>
              <a:rPr lang="en-US" sz="2800" dirty="0"/>
              <a:t>Consider the 4 general principles at every juncture</a:t>
            </a:r>
          </a:p>
          <a:p>
            <a:pPr marL="514350" indent="-514350">
              <a:buFont typeface="+mj-lt"/>
              <a:buAutoNum type="arabicPeriod"/>
            </a:pPr>
            <a:r>
              <a:rPr lang="en-US" sz="2800" dirty="0"/>
              <a:t>Identify, engage, support, and hold accountable duty bearers</a:t>
            </a:r>
          </a:p>
          <a:p>
            <a:pPr marL="514350" indent="-514350">
              <a:buFont typeface="+mj-lt"/>
              <a:buAutoNum type="arabicPeriod"/>
            </a:pPr>
            <a:r>
              <a:rPr lang="en-US" sz="2800" dirty="0"/>
              <a:t>Apply to all levels of society and use as linkages to levels</a:t>
            </a:r>
          </a:p>
          <a:p>
            <a:pPr marL="514350" indent="-514350">
              <a:buFont typeface="Wingdings" panose="05000000000000000000" pitchFamily="2" charset="2"/>
              <a:buChar char="Ø"/>
            </a:pPr>
            <a:endParaRPr lang="en-US" sz="2800" dirty="0"/>
          </a:p>
          <a:p>
            <a:pPr marL="514350" indent="-514350">
              <a:buFont typeface="Wingdings" panose="05000000000000000000" pitchFamily="2" charset="2"/>
              <a:buChar char="Ø"/>
            </a:pPr>
            <a:endParaRPr lang="en-US" sz="2800" dirty="0"/>
          </a:p>
          <a:p>
            <a:pPr marL="514350" indent="-514350">
              <a:buFont typeface="Wingdings" panose="05000000000000000000" pitchFamily="2" charset="2"/>
              <a:buChar char="Ø"/>
            </a:pPr>
            <a:endParaRPr lang="en-US" sz="2800" dirty="0"/>
          </a:p>
          <a:p>
            <a:pPr marL="514350" indent="-514350">
              <a:buFont typeface="Wingdings" panose="05000000000000000000" pitchFamily="2" charset="2"/>
              <a:buChar char="Ø"/>
            </a:pPr>
            <a:endParaRPr lang="en-US" sz="2800" dirty="0"/>
          </a:p>
          <a:p>
            <a:pPr marL="514350" indent="-514350">
              <a:buFont typeface="Wingdings" panose="05000000000000000000" pitchFamily="2" charset="2"/>
              <a:buChar char="Ø"/>
            </a:pPr>
            <a:endParaRPr lang="en-US" sz="2800" dirty="0"/>
          </a:p>
          <a:p>
            <a:pPr marL="514350" indent="-514350">
              <a:buFont typeface="Wingdings" panose="05000000000000000000" pitchFamily="2" charset="2"/>
              <a:buChar char="Ø"/>
            </a:pPr>
            <a:endParaRPr lang="en-US" sz="2800" dirty="0"/>
          </a:p>
          <a:p>
            <a:pPr marL="514350" indent="-514350">
              <a:buFont typeface="Wingdings" panose="05000000000000000000" pitchFamily="2" charset="2"/>
              <a:buChar char="Ø"/>
            </a:pPr>
            <a:endParaRPr lang="en-US" sz="2800" dirty="0"/>
          </a:p>
          <a:p>
            <a:pPr marL="514350" indent="-514350">
              <a:buFont typeface="+mj-lt"/>
              <a:buAutoNum type="arabicPeriod"/>
            </a:pPr>
            <a:endParaRPr lang="en-US" sz="2800" dirty="0"/>
          </a:p>
          <a:p>
            <a:pPr marL="514350" indent="-514350">
              <a:buFont typeface="+mj-lt"/>
              <a:buAutoNum type="arabicPeriod"/>
            </a:pPr>
            <a:endParaRPr lang="en-US" sz="2800" dirty="0"/>
          </a:p>
        </p:txBody>
      </p:sp>
      <p:sp>
        <p:nvSpPr>
          <p:cNvPr id="6" name="TextBox 5">
            <a:extLst>
              <a:ext uri="{FF2B5EF4-FFF2-40B4-BE49-F238E27FC236}">
                <a16:creationId xmlns:a16="http://schemas.microsoft.com/office/drawing/2014/main" id="{91419499-436F-42FF-82D1-2E4F34DFF404}"/>
              </a:ext>
            </a:extLst>
          </p:cNvPr>
          <p:cNvSpPr txBox="1"/>
          <p:nvPr/>
        </p:nvSpPr>
        <p:spPr>
          <a:xfrm>
            <a:off x="3339091" y="6180109"/>
            <a:ext cx="5652509" cy="338554"/>
          </a:xfrm>
          <a:prstGeom prst="rect">
            <a:avLst/>
          </a:prstGeom>
          <a:noFill/>
        </p:spPr>
        <p:txBody>
          <a:bodyPr wrap="none" rtlCol="0">
            <a:spAutoFit/>
          </a:bodyPr>
          <a:lstStyle/>
          <a:p>
            <a:pPr>
              <a:spcBef>
                <a:spcPct val="0"/>
              </a:spcBef>
              <a:defRPr/>
            </a:pPr>
            <a:r>
              <a:rPr lang="en-US" altLang="en-US" sz="1600" dirty="0">
                <a:solidFill>
                  <a:schemeClr val="bg1">
                    <a:lumMod val="50000"/>
                  </a:schemeClr>
                </a:solidFill>
                <a:latin typeface="Lato" panose="020B0604020202020204" charset="0"/>
              </a:rPr>
              <a:t>Save the Children (2005). </a:t>
            </a:r>
            <a:r>
              <a:rPr lang="en-US" altLang="en-US" sz="1600" i="1" dirty="0">
                <a:solidFill>
                  <a:schemeClr val="bg1">
                    <a:lumMod val="50000"/>
                  </a:schemeClr>
                </a:solidFill>
                <a:latin typeface="Lato" panose="020B0604020202020204" charset="0"/>
              </a:rPr>
              <a:t>Child Rights Programming, 2</a:t>
            </a:r>
            <a:r>
              <a:rPr lang="en-US" altLang="en-US" sz="1600" i="1" baseline="30000" dirty="0">
                <a:solidFill>
                  <a:schemeClr val="bg1">
                    <a:lumMod val="50000"/>
                  </a:schemeClr>
                </a:solidFill>
                <a:latin typeface="Lato" panose="020B0604020202020204" charset="0"/>
              </a:rPr>
              <a:t>nd</a:t>
            </a:r>
            <a:r>
              <a:rPr lang="en-US" altLang="en-US" sz="1600" i="1" dirty="0">
                <a:solidFill>
                  <a:schemeClr val="bg1">
                    <a:lumMod val="50000"/>
                  </a:schemeClr>
                </a:solidFill>
                <a:latin typeface="Lato" panose="020B0604020202020204" charset="0"/>
              </a:rPr>
              <a:t> Edition</a:t>
            </a:r>
            <a:endParaRPr lang="en-US" altLang="en-US" sz="1600" dirty="0">
              <a:solidFill>
                <a:schemeClr val="bg1">
                  <a:lumMod val="50000"/>
                </a:schemeClr>
              </a:solidFill>
              <a:latin typeface="Lato" panose="020B0604020202020204" charset="0"/>
            </a:endParaRPr>
          </a:p>
        </p:txBody>
      </p:sp>
    </p:spTree>
    <p:extLst>
      <p:ext uri="{BB962C8B-B14F-4D97-AF65-F5344CB8AC3E}">
        <p14:creationId xmlns:p14="http://schemas.microsoft.com/office/powerpoint/2010/main" val="2483402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9" name="Shape 129"/>
          <p:cNvSpPr txBox="1">
            <a:spLocks noGrp="1"/>
          </p:cNvSpPr>
          <p:nvPr>
            <p:ph type="title"/>
          </p:nvPr>
        </p:nvSpPr>
        <p:spPr>
          <a:xfrm>
            <a:off x="893700" y="960450"/>
            <a:ext cx="6462600" cy="1143000"/>
          </a:xfrm>
          <a:prstGeom prst="rect">
            <a:avLst/>
          </a:prstGeom>
        </p:spPr>
        <p:txBody>
          <a:bodyPr wrap="square" lIns="91425" tIns="91425" rIns="91425" bIns="91425" anchor="b" anchorCtr="0">
            <a:noAutofit/>
          </a:bodyPr>
          <a:lstStyle/>
          <a:p>
            <a:pPr lvl="0">
              <a:spcBef>
                <a:spcPts val="0"/>
              </a:spcBef>
              <a:buNone/>
            </a:pPr>
            <a:br>
              <a:rPr lang="en" dirty="0"/>
            </a:br>
            <a:r>
              <a:rPr lang="en" dirty="0"/>
              <a:t>Child Rights Programming Mechanism</a:t>
            </a:r>
          </a:p>
        </p:txBody>
      </p:sp>
      <p:sp>
        <p:nvSpPr>
          <p:cNvPr id="4" name="TextBox 3"/>
          <p:cNvSpPr txBox="1"/>
          <p:nvPr/>
        </p:nvSpPr>
        <p:spPr>
          <a:xfrm>
            <a:off x="2133600" y="6477000"/>
            <a:ext cx="4915128" cy="261610"/>
          </a:xfrm>
          <a:prstGeom prst="rect">
            <a:avLst/>
          </a:prstGeom>
          <a:noFill/>
        </p:spPr>
        <p:txBody>
          <a:bodyPr wrap="none" rtlCol="0">
            <a:spAutoFit/>
          </a:bodyPr>
          <a:lstStyle/>
          <a:p>
            <a:r>
              <a:rPr lang="en-US" sz="1100" dirty="0">
                <a:solidFill>
                  <a:schemeClr val="bg1">
                    <a:lumMod val="75000"/>
                  </a:schemeClr>
                </a:solidFill>
              </a:rPr>
              <a:t>Copyright © 2021 by Alderman Boreal Consulting®, LLC. All rights reserved</a:t>
            </a:r>
          </a:p>
        </p:txBody>
      </p:sp>
      <p:sp>
        <p:nvSpPr>
          <p:cNvPr id="2" name="Text Placeholder 1"/>
          <p:cNvSpPr>
            <a:spLocks noGrp="1"/>
          </p:cNvSpPr>
          <p:nvPr>
            <p:ph type="body" idx="2"/>
          </p:nvPr>
        </p:nvSpPr>
        <p:spPr>
          <a:xfrm>
            <a:off x="990600" y="1828800"/>
            <a:ext cx="6858000" cy="2743200"/>
          </a:xfrm>
        </p:spPr>
        <p:txBody>
          <a:bodyPr/>
          <a:lstStyle/>
          <a:p>
            <a:pPr marL="514350" indent="-514350">
              <a:buFont typeface="Wingdings" panose="05000000000000000000" pitchFamily="2" charset="2"/>
              <a:buChar char="Ø"/>
            </a:pPr>
            <a:r>
              <a:rPr lang="en-US" sz="2800" dirty="0"/>
              <a:t>Make participation an essential component</a:t>
            </a:r>
          </a:p>
          <a:p>
            <a:pPr marL="514350" indent="-514350">
              <a:buFont typeface="Wingdings" panose="05000000000000000000" pitchFamily="2" charset="2"/>
              <a:buChar char="Ø"/>
            </a:pPr>
            <a:r>
              <a:rPr lang="en-US" sz="2800" dirty="0"/>
              <a:t>Define measurable outcomes through child rights lens</a:t>
            </a:r>
          </a:p>
          <a:p>
            <a:pPr marL="514350" indent="-514350">
              <a:buFont typeface="Wingdings" panose="05000000000000000000" pitchFamily="2" charset="2"/>
              <a:buChar char="Ø"/>
            </a:pPr>
            <a:r>
              <a:rPr lang="en-US" sz="2800" dirty="0"/>
              <a:t>Discuss short- and long-term goals in terms of child rights</a:t>
            </a:r>
          </a:p>
          <a:p>
            <a:pPr marL="514350" indent="-514350">
              <a:buFont typeface="Wingdings" panose="05000000000000000000" pitchFamily="2" charset="2"/>
              <a:buChar char="Ø"/>
            </a:pPr>
            <a:r>
              <a:rPr lang="en-US" sz="2800" dirty="0"/>
              <a:t>Be an early adopter and mentor others</a:t>
            </a:r>
          </a:p>
          <a:p>
            <a:pPr marL="514350" indent="-514350">
              <a:buFont typeface="Wingdings" panose="05000000000000000000" pitchFamily="2" charset="2"/>
              <a:buChar char="Ø"/>
            </a:pPr>
            <a:r>
              <a:rPr lang="en-US" sz="2800" dirty="0"/>
              <a:t>Build and embrace diverse forms of partners sharing the same child rights programming approach</a:t>
            </a:r>
          </a:p>
          <a:p>
            <a:pPr marL="514350" indent="-514350">
              <a:buFont typeface="Wingdings" panose="05000000000000000000" pitchFamily="2" charset="2"/>
              <a:buChar char="Ø"/>
            </a:pPr>
            <a:endParaRPr lang="en-US" sz="2800" dirty="0"/>
          </a:p>
          <a:p>
            <a:pPr marL="514350" indent="-514350">
              <a:buFont typeface="Wingdings" panose="05000000000000000000" pitchFamily="2" charset="2"/>
              <a:buChar char="Ø"/>
            </a:pPr>
            <a:endParaRPr lang="en-US" sz="2800" dirty="0"/>
          </a:p>
          <a:p>
            <a:pPr marL="514350" indent="-514350">
              <a:buFont typeface="Wingdings" panose="05000000000000000000" pitchFamily="2" charset="2"/>
              <a:buChar char="Ø"/>
            </a:pPr>
            <a:endParaRPr lang="en-US" sz="2800" dirty="0"/>
          </a:p>
          <a:p>
            <a:pPr marL="514350" indent="-514350">
              <a:buFont typeface="Wingdings" panose="05000000000000000000" pitchFamily="2" charset="2"/>
              <a:buChar char="Ø"/>
            </a:pPr>
            <a:endParaRPr lang="en-US" sz="2800" dirty="0"/>
          </a:p>
          <a:p>
            <a:pPr marL="514350" indent="-514350">
              <a:buFont typeface="Wingdings" panose="05000000000000000000" pitchFamily="2" charset="2"/>
              <a:buChar char="Ø"/>
            </a:pPr>
            <a:endParaRPr lang="en-US" sz="2800" dirty="0"/>
          </a:p>
          <a:p>
            <a:pPr marL="514350" indent="-514350">
              <a:buFont typeface="Wingdings" panose="05000000000000000000" pitchFamily="2" charset="2"/>
              <a:buChar char="Ø"/>
            </a:pPr>
            <a:endParaRPr lang="en-US" sz="2800" dirty="0"/>
          </a:p>
          <a:p>
            <a:pPr marL="514350" indent="-514350">
              <a:buFont typeface="Wingdings" panose="05000000000000000000" pitchFamily="2" charset="2"/>
              <a:buChar char="Ø"/>
            </a:pPr>
            <a:endParaRPr lang="en-US" sz="2800" dirty="0"/>
          </a:p>
          <a:p>
            <a:pPr marL="514350" indent="-514350">
              <a:buFont typeface="Wingdings" panose="05000000000000000000" pitchFamily="2" charset="2"/>
              <a:buChar char="Ø"/>
            </a:pPr>
            <a:endParaRPr lang="en-US" sz="2800" dirty="0"/>
          </a:p>
          <a:p>
            <a:pPr marL="514350" indent="-514350">
              <a:buFont typeface="Wingdings" panose="05000000000000000000" pitchFamily="2" charset="2"/>
              <a:buChar char="Ø"/>
            </a:pPr>
            <a:endParaRPr lang="en-US" sz="2800" dirty="0"/>
          </a:p>
          <a:p>
            <a:pPr marL="514350" indent="-514350">
              <a:buFont typeface="+mj-lt"/>
              <a:buAutoNum type="arabicPeriod"/>
            </a:pPr>
            <a:endParaRPr lang="en-US" sz="2800" dirty="0"/>
          </a:p>
          <a:p>
            <a:pPr marL="514350" indent="-514350">
              <a:buFont typeface="+mj-lt"/>
              <a:buAutoNum type="arabicPeriod"/>
            </a:pPr>
            <a:endParaRPr lang="en-US" sz="2800" dirty="0"/>
          </a:p>
        </p:txBody>
      </p:sp>
      <p:sp>
        <p:nvSpPr>
          <p:cNvPr id="6" name="TextBox 5">
            <a:extLst>
              <a:ext uri="{FF2B5EF4-FFF2-40B4-BE49-F238E27FC236}">
                <a16:creationId xmlns:a16="http://schemas.microsoft.com/office/drawing/2014/main" id="{91419499-436F-42FF-82D1-2E4F34DFF404}"/>
              </a:ext>
            </a:extLst>
          </p:cNvPr>
          <p:cNvSpPr txBox="1"/>
          <p:nvPr/>
        </p:nvSpPr>
        <p:spPr>
          <a:xfrm>
            <a:off x="3339091" y="6180109"/>
            <a:ext cx="5652509" cy="338554"/>
          </a:xfrm>
          <a:prstGeom prst="rect">
            <a:avLst/>
          </a:prstGeom>
          <a:noFill/>
        </p:spPr>
        <p:txBody>
          <a:bodyPr wrap="none" rtlCol="0">
            <a:spAutoFit/>
          </a:bodyPr>
          <a:lstStyle/>
          <a:p>
            <a:pPr>
              <a:spcBef>
                <a:spcPct val="0"/>
              </a:spcBef>
              <a:defRPr/>
            </a:pPr>
            <a:r>
              <a:rPr lang="en-US" altLang="en-US" sz="1600" dirty="0">
                <a:solidFill>
                  <a:schemeClr val="bg1">
                    <a:lumMod val="50000"/>
                  </a:schemeClr>
                </a:solidFill>
                <a:latin typeface="Lato" panose="020B0604020202020204" charset="0"/>
              </a:rPr>
              <a:t>Save the Children (2005). </a:t>
            </a:r>
            <a:r>
              <a:rPr lang="en-US" altLang="en-US" sz="1600" i="1" dirty="0">
                <a:solidFill>
                  <a:schemeClr val="bg1">
                    <a:lumMod val="50000"/>
                  </a:schemeClr>
                </a:solidFill>
                <a:latin typeface="Lato" panose="020B0604020202020204" charset="0"/>
              </a:rPr>
              <a:t>Child Rights Programming, 2</a:t>
            </a:r>
            <a:r>
              <a:rPr lang="en-US" altLang="en-US" sz="1600" i="1" baseline="30000" dirty="0">
                <a:solidFill>
                  <a:schemeClr val="bg1">
                    <a:lumMod val="50000"/>
                  </a:schemeClr>
                </a:solidFill>
                <a:latin typeface="Lato" panose="020B0604020202020204" charset="0"/>
              </a:rPr>
              <a:t>nd</a:t>
            </a:r>
            <a:r>
              <a:rPr lang="en-US" altLang="en-US" sz="1600" i="1" dirty="0">
                <a:solidFill>
                  <a:schemeClr val="bg1">
                    <a:lumMod val="50000"/>
                  </a:schemeClr>
                </a:solidFill>
                <a:latin typeface="Lato" panose="020B0604020202020204" charset="0"/>
              </a:rPr>
              <a:t> Edition</a:t>
            </a:r>
            <a:endParaRPr lang="en-US" altLang="en-US" sz="1600" dirty="0">
              <a:solidFill>
                <a:schemeClr val="bg1">
                  <a:lumMod val="50000"/>
                </a:schemeClr>
              </a:solidFill>
              <a:latin typeface="Lato" panose="020B0604020202020204" charset="0"/>
            </a:endParaRPr>
          </a:p>
        </p:txBody>
      </p:sp>
    </p:spTree>
    <p:extLst>
      <p:ext uri="{BB962C8B-B14F-4D97-AF65-F5344CB8AC3E}">
        <p14:creationId xmlns:p14="http://schemas.microsoft.com/office/powerpoint/2010/main" val="32513707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9" name="Shape 129"/>
          <p:cNvSpPr txBox="1">
            <a:spLocks noGrp="1"/>
          </p:cNvSpPr>
          <p:nvPr>
            <p:ph type="title"/>
          </p:nvPr>
        </p:nvSpPr>
        <p:spPr>
          <a:xfrm>
            <a:off x="893700" y="960450"/>
            <a:ext cx="7793100" cy="1143000"/>
          </a:xfrm>
          <a:prstGeom prst="rect">
            <a:avLst/>
          </a:prstGeom>
        </p:spPr>
        <p:txBody>
          <a:bodyPr wrap="square" lIns="91425" tIns="91425" rIns="91425" bIns="91425" anchor="b" anchorCtr="0">
            <a:noAutofit/>
          </a:bodyPr>
          <a:lstStyle/>
          <a:p>
            <a:pPr lvl="0">
              <a:spcBef>
                <a:spcPts val="0"/>
              </a:spcBef>
              <a:buNone/>
            </a:pPr>
            <a:br>
              <a:rPr lang="en" dirty="0"/>
            </a:br>
            <a:r>
              <a:rPr lang="en" dirty="0"/>
              <a:t>Child Rights Programming Partnerships: </a:t>
            </a:r>
            <a:br>
              <a:rPr lang="en" dirty="0"/>
            </a:br>
            <a:r>
              <a:rPr lang="en" dirty="0"/>
              <a:t>Dynamic &amp; Growth-Promoting</a:t>
            </a:r>
          </a:p>
        </p:txBody>
      </p:sp>
      <p:sp>
        <p:nvSpPr>
          <p:cNvPr id="4" name="TextBox 3"/>
          <p:cNvSpPr txBox="1"/>
          <p:nvPr/>
        </p:nvSpPr>
        <p:spPr>
          <a:xfrm>
            <a:off x="2133600" y="6477000"/>
            <a:ext cx="4915128" cy="261610"/>
          </a:xfrm>
          <a:prstGeom prst="rect">
            <a:avLst/>
          </a:prstGeom>
          <a:noFill/>
        </p:spPr>
        <p:txBody>
          <a:bodyPr wrap="none" rtlCol="0">
            <a:spAutoFit/>
          </a:bodyPr>
          <a:lstStyle/>
          <a:p>
            <a:r>
              <a:rPr lang="en-US" sz="1100" dirty="0">
                <a:solidFill>
                  <a:schemeClr val="bg1">
                    <a:lumMod val="75000"/>
                  </a:schemeClr>
                </a:solidFill>
              </a:rPr>
              <a:t>Copyright © 2021 by Alderman Boreal Consulting®, LLC. All rights reserved</a:t>
            </a:r>
          </a:p>
        </p:txBody>
      </p:sp>
      <p:sp>
        <p:nvSpPr>
          <p:cNvPr id="2" name="Text Placeholder 1"/>
          <p:cNvSpPr>
            <a:spLocks noGrp="1"/>
          </p:cNvSpPr>
          <p:nvPr>
            <p:ph type="body" idx="2"/>
          </p:nvPr>
        </p:nvSpPr>
        <p:spPr>
          <a:xfrm>
            <a:off x="990600" y="2133600"/>
            <a:ext cx="6858000" cy="2743200"/>
          </a:xfrm>
        </p:spPr>
        <p:txBody>
          <a:bodyPr/>
          <a:lstStyle/>
          <a:p>
            <a:pPr marL="514350" indent="-514350">
              <a:buFont typeface="Wingdings" panose="05000000000000000000" pitchFamily="2" charset="2"/>
              <a:buChar char="Ø"/>
            </a:pPr>
            <a:r>
              <a:rPr lang="en-US" sz="2800" dirty="0"/>
              <a:t>Shared vision, values (e.g., 4 Principles)</a:t>
            </a:r>
          </a:p>
          <a:p>
            <a:pPr marL="514350" indent="-514350">
              <a:buFont typeface="Wingdings" panose="05000000000000000000" pitchFamily="2" charset="2"/>
              <a:buChar char="Ø"/>
            </a:pPr>
            <a:r>
              <a:rPr lang="en-US" sz="2800" dirty="0"/>
              <a:t>Common, measurable objectives</a:t>
            </a:r>
          </a:p>
          <a:p>
            <a:pPr marL="514350" indent="-514350">
              <a:buFont typeface="Wingdings" panose="05000000000000000000" pitchFamily="2" charset="2"/>
              <a:buChar char="Ø"/>
            </a:pPr>
            <a:r>
              <a:rPr lang="en-US" sz="2800" dirty="0"/>
              <a:t>Mutual learning and recognition</a:t>
            </a:r>
          </a:p>
          <a:p>
            <a:pPr marL="514350" indent="-514350">
              <a:buFont typeface="Wingdings" panose="05000000000000000000" pitchFamily="2" charset="2"/>
              <a:buChar char="Ø"/>
            </a:pPr>
            <a:r>
              <a:rPr lang="en-US" sz="2800" dirty="0"/>
              <a:t>Mutual respect for differing cultural perspectives</a:t>
            </a:r>
          </a:p>
          <a:p>
            <a:pPr marL="514350" indent="-514350">
              <a:buFont typeface="Wingdings" panose="05000000000000000000" pitchFamily="2" charset="2"/>
              <a:buChar char="Ø"/>
            </a:pPr>
            <a:r>
              <a:rPr lang="en-US" sz="2800" dirty="0"/>
              <a:t>Mutual empowerment</a:t>
            </a:r>
          </a:p>
          <a:p>
            <a:pPr marL="514350" indent="-514350">
              <a:buFont typeface="Wingdings" panose="05000000000000000000" pitchFamily="2" charset="2"/>
              <a:buChar char="Ø"/>
            </a:pPr>
            <a:r>
              <a:rPr lang="en-US" sz="2800" dirty="0"/>
              <a:t>Mutual accountability</a:t>
            </a:r>
          </a:p>
          <a:p>
            <a:pPr marL="514350" indent="-514350">
              <a:buFont typeface="Wingdings" panose="05000000000000000000" pitchFamily="2" charset="2"/>
              <a:buChar char="Ø"/>
            </a:pPr>
            <a:r>
              <a:rPr lang="en-US" sz="2800" dirty="0"/>
              <a:t>Transparency and trust</a:t>
            </a:r>
          </a:p>
          <a:p>
            <a:pPr marL="514350" indent="-514350">
              <a:buFont typeface="Wingdings" panose="05000000000000000000" pitchFamily="2" charset="2"/>
              <a:buChar char="Ø"/>
            </a:pPr>
            <a:endParaRPr lang="en-US" sz="2800" dirty="0"/>
          </a:p>
          <a:p>
            <a:pPr marL="514350" indent="-514350">
              <a:buFont typeface="Wingdings" panose="05000000000000000000" pitchFamily="2" charset="2"/>
              <a:buChar char="Ø"/>
            </a:pPr>
            <a:endParaRPr lang="en-US" sz="2800" dirty="0"/>
          </a:p>
          <a:p>
            <a:pPr marL="514350" indent="-514350">
              <a:buFont typeface="Wingdings" panose="05000000000000000000" pitchFamily="2" charset="2"/>
              <a:buChar char="Ø"/>
            </a:pPr>
            <a:endParaRPr lang="en-US" sz="2800" dirty="0"/>
          </a:p>
          <a:p>
            <a:pPr marL="514350" indent="-514350">
              <a:buFont typeface="Wingdings" panose="05000000000000000000" pitchFamily="2" charset="2"/>
              <a:buChar char="Ø"/>
            </a:pPr>
            <a:endParaRPr lang="en-US" sz="2800" dirty="0"/>
          </a:p>
          <a:p>
            <a:pPr marL="514350" indent="-514350">
              <a:buFont typeface="Wingdings" panose="05000000000000000000" pitchFamily="2" charset="2"/>
              <a:buChar char="Ø"/>
            </a:pPr>
            <a:endParaRPr lang="en-US" sz="2800" dirty="0"/>
          </a:p>
          <a:p>
            <a:pPr marL="514350" indent="-514350">
              <a:buFont typeface="Wingdings" panose="05000000000000000000" pitchFamily="2" charset="2"/>
              <a:buChar char="Ø"/>
            </a:pPr>
            <a:endParaRPr lang="en-US" sz="2800" dirty="0"/>
          </a:p>
          <a:p>
            <a:pPr marL="514350" indent="-514350">
              <a:buFont typeface="Wingdings" panose="05000000000000000000" pitchFamily="2" charset="2"/>
              <a:buChar char="Ø"/>
            </a:pPr>
            <a:endParaRPr lang="en-US" sz="2800" dirty="0"/>
          </a:p>
          <a:p>
            <a:pPr marL="514350" indent="-514350">
              <a:buFont typeface="Wingdings" panose="05000000000000000000" pitchFamily="2" charset="2"/>
              <a:buChar char="Ø"/>
            </a:pPr>
            <a:endParaRPr lang="en-US" sz="2800" dirty="0"/>
          </a:p>
          <a:p>
            <a:pPr marL="514350" indent="-514350">
              <a:buFont typeface="Wingdings" panose="05000000000000000000" pitchFamily="2" charset="2"/>
              <a:buChar char="Ø"/>
            </a:pPr>
            <a:endParaRPr lang="en-US" sz="2800" dirty="0"/>
          </a:p>
          <a:p>
            <a:pPr marL="514350" indent="-514350">
              <a:buFont typeface="+mj-lt"/>
              <a:buAutoNum type="arabicPeriod"/>
            </a:pPr>
            <a:endParaRPr lang="en-US" sz="2800" dirty="0"/>
          </a:p>
          <a:p>
            <a:pPr marL="514350" indent="-514350">
              <a:buFont typeface="+mj-lt"/>
              <a:buAutoNum type="arabicPeriod"/>
            </a:pPr>
            <a:endParaRPr lang="en-US" sz="2800" dirty="0"/>
          </a:p>
        </p:txBody>
      </p:sp>
      <p:sp>
        <p:nvSpPr>
          <p:cNvPr id="6" name="TextBox 5">
            <a:extLst>
              <a:ext uri="{FF2B5EF4-FFF2-40B4-BE49-F238E27FC236}">
                <a16:creationId xmlns:a16="http://schemas.microsoft.com/office/drawing/2014/main" id="{91419499-436F-42FF-82D1-2E4F34DFF404}"/>
              </a:ext>
            </a:extLst>
          </p:cNvPr>
          <p:cNvSpPr txBox="1"/>
          <p:nvPr/>
        </p:nvSpPr>
        <p:spPr>
          <a:xfrm>
            <a:off x="3339091" y="6180109"/>
            <a:ext cx="5652509" cy="338554"/>
          </a:xfrm>
          <a:prstGeom prst="rect">
            <a:avLst/>
          </a:prstGeom>
          <a:noFill/>
        </p:spPr>
        <p:txBody>
          <a:bodyPr wrap="none" rtlCol="0">
            <a:spAutoFit/>
          </a:bodyPr>
          <a:lstStyle/>
          <a:p>
            <a:pPr>
              <a:spcBef>
                <a:spcPct val="0"/>
              </a:spcBef>
              <a:defRPr/>
            </a:pPr>
            <a:r>
              <a:rPr lang="en-US" altLang="en-US" sz="1600" dirty="0">
                <a:solidFill>
                  <a:schemeClr val="bg1">
                    <a:lumMod val="50000"/>
                  </a:schemeClr>
                </a:solidFill>
                <a:latin typeface="Lato" panose="020B0604020202020204" charset="0"/>
              </a:rPr>
              <a:t>Save the Children (2005). </a:t>
            </a:r>
            <a:r>
              <a:rPr lang="en-US" altLang="en-US" sz="1600" i="1" dirty="0">
                <a:solidFill>
                  <a:schemeClr val="bg1">
                    <a:lumMod val="50000"/>
                  </a:schemeClr>
                </a:solidFill>
                <a:latin typeface="Lato" panose="020B0604020202020204" charset="0"/>
              </a:rPr>
              <a:t>Child Rights Programming, 2</a:t>
            </a:r>
            <a:r>
              <a:rPr lang="en-US" altLang="en-US" sz="1600" i="1" baseline="30000" dirty="0">
                <a:solidFill>
                  <a:schemeClr val="bg1">
                    <a:lumMod val="50000"/>
                  </a:schemeClr>
                </a:solidFill>
                <a:latin typeface="Lato" panose="020B0604020202020204" charset="0"/>
              </a:rPr>
              <a:t>nd</a:t>
            </a:r>
            <a:r>
              <a:rPr lang="en-US" altLang="en-US" sz="1600" i="1" dirty="0">
                <a:solidFill>
                  <a:schemeClr val="bg1">
                    <a:lumMod val="50000"/>
                  </a:schemeClr>
                </a:solidFill>
                <a:latin typeface="Lato" panose="020B0604020202020204" charset="0"/>
              </a:rPr>
              <a:t> Edition</a:t>
            </a:r>
            <a:endParaRPr lang="en-US" altLang="en-US" sz="1600" dirty="0">
              <a:solidFill>
                <a:schemeClr val="bg1">
                  <a:lumMod val="50000"/>
                </a:schemeClr>
              </a:solidFill>
              <a:latin typeface="Lato" panose="020B0604020202020204" charset="0"/>
            </a:endParaRPr>
          </a:p>
        </p:txBody>
      </p:sp>
    </p:spTree>
    <p:extLst>
      <p:ext uri="{BB962C8B-B14F-4D97-AF65-F5344CB8AC3E}">
        <p14:creationId xmlns:p14="http://schemas.microsoft.com/office/powerpoint/2010/main" val="19180062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914400" y="2590800"/>
            <a:ext cx="7391400" cy="1093200"/>
          </a:xfrm>
          <a:prstGeom prst="rect">
            <a:avLst/>
          </a:prstGeom>
        </p:spPr>
        <p:txBody>
          <a:bodyPr wrap="square" lIns="91425" tIns="91425" rIns="91425" bIns="91425" anchor="t" anchorCtr="0">
            <a:noAutofit/>
          </a:bodyPr>
          <a:lstStyle/>
          <a:p>
            <a:pPr lvl="0">
              <a:spcBef>
                <a:spcPts val="0"/>
              </a:spcBef>
              <a:buNone/>
            </a:pPr>
            <a:r>
              <a:rPr lang="en" dirty="0"/>
              <a:t>Program perspective of children ensures that children are recognized as whole people with dignity and evolving capacities and that they are empowered to speak out, be heard, and become an integral part of society. </a:t>
            </a:r>
          </a:p>
          <a:p>
            <a:pPr lvl="0">
              <a:spcBef>
                <a:spcPts val="0"/>
              </a:spcBef>
              <a:buNone/>
            </a:pPr>
            <a:endParaRPr lang="en" sz="1800" i="0" dirty="0"/>
          </a:p>
        </p:txBody>
      </p:sp>
      <p:sp>
        <p:nvSpPr>
          <p:cNvPr id="4" name="TextBox 3"/>
          <p:cNvSpPr txBox="1"/>
          <p:nvPr/>
        </p:nvSpPr>
        <p:spPr>
          <a:xfrm>
            <a:off x="2133600" y="6477000"/>
            <a:ext cx="4915128" cy="261610"/>
          </a:xfrm>
          <a:prstGeom prst="rect">
            <a:avLst/>
          </a:prstGeom>
          <a:noFill/>
        </p:spPr>
        <p:txBody>
          <a:bodyPr wrap="none" rtlCol="0">
            <a:spAutoFit/>
          </a:bodyPr>
          <a:lstStyle/>
          <a:p>
            <a:r>
              <a:rPr lang="en-US" sz="1100" dirty="0">
                <a:solidFill>
                  <a:schemeClr val="bg1">
                    <a:lumMod val="75000"/>
                  </a:schemeClr>
                </a:solidFill>
              </a:rPr>
              <a:t>Copyright © 2021 by Alderman Boreal Consulting®, LLC. All rights reserved</a:t>
            </a:r>
          </a:p>
        </p:txBody>
      </p:sp>
    </p:spTree>
    <p:extLst>
      <p:ext uri="{BB962C8B-B14F-4D97-AF65-F5344CB8AC3E}">
        <p14:creationId xmlns:p14="http://schemas.microsoft.com/office/powerpoint/2010/main" val="36266799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ctrTitle"/>
          </p:nvPr>
        </p:nvSpPr>
        <p:spPr>
          <a:xfrm>
            <a:off x="685800" y="2111123"/>
            <a:ext cx="7772400" cy="1546500"/>
          </a:xfrm>
          <a:prstGeom prst="rect">
            <a:avLst/>
          </a:prstGeom>
        </p:spPr>
        <p:txBody>
          <a:bodyPr wrap="square" lIns="91425" tIns="91425" rIns="91425" bIns="91425" anchor="b" anchorCtr="0">
            <a:noAutofit/>
          </a:bodyPr>
          <a:lstStyle/>
          <a:p>
            <a:pPr lvl="0" rtl="0">
              <a:spcBef>
                <a:spcPts val="0"/>
              </a:spcBef>
              <a:buNone/>
            </a:pPr>
            <a:r>
              <a:rPr lang="en" sz="4000" dirty="0">
                <a:solidFill>
                  <a:srgbClr val="7ECEFD"/>
                </a:solidFill>
              </a:rPr>
              <a:t>V.</a:t>
            </a:r>
          </a:p>
          <a:p>
            <a:pPr lvl="0" rtl="0">
              <a:spcBef>
                <a:spcPts val="0"/>
              </a:spcBef>
              <a:buNone/>
            </a:pPr>
            <a:r>
              <a:rPr lang="en-US" sz="4000" dirty="0"/>
              <a:t>Practical Applications</a:t>
            </a:r>
            <a:endParaRPr lang="en" sz="4000" dirty="0"/>
          </a:p>
        </p:txBody>
      </p:sp>
      <p:sp>
        <p:nvSpPr>
          <p:cNvPr id="3" name="TextBox 2"/>
          <p:cNvSpPr txBox="1"/>
          <p:nvPr/>
        </p:nvSpPr>
        <p:spPr>
          <a:xfrm>
            <a:off x="2133600" y="6477000"/>
            <a:ext cx="4915128" cy="261610"/>
          </a:xfrm>
          <a:prstGeom prst="rect">
            <a:avLst/>
          </a:prstGeom>
          <a:noFill/>
        </p:spPr>
        <p:txBody>
          <a:bodyPr wrap="none" rtlCol="0">
            <a:spAutoFit/>
          </a:bodyPr>
          <a:lstStyle/>
          <a:p>
            <a:r>
              <a:rPr lang="en-US" sz="1100" dirty="0">
                <a:solidFill>
                  <a:schemeClr val="bg1">
                    <a:lumMod val="75000"/>
                  </a:schemeClr>
                </a:solidFill>
              </a:rPr>
              <a:t>Copyright © 2021 by Alderman Boreal Consulting®, LLC. All rights reserved</a:t>
            </a:r>
          </a:p>
        </p:txBody>
      </p:sp>
    </p:spTree>
    <p:extLst>
      <p:ext uri="{BB962C8B-B14F-4D97-AF65-F5344CB8AC3E}">
        <p14:creationId xmlns:p14="http://schemas.microsoft.com/office/powerpoint/2010/main" val="15357036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19F069-9C0A-4D06-AFF2-C298158DE192}"/>
              </a:ext>
            </a:extLst>
          </p:cNvPr>
          <p:cNvSpPr txBox="1"/>
          <p:nvPr/>
        </p:nvSpPr>
        <p:spPr>
          <a:xfrm>
            <a:off x="2540034" y="281166"/>
            <a:ext cx="4063933" cy="472437"/>
          </a:xfrm>
          <a:prstGeom prst="rect">
            <a:avLst/>
          </a:prstGeom>
          <a:noFill/>
        </p:spPr>
        <p:txBody>
          <a:bodyPr wrap="none" rtlCol="0">
            <a:spAutoFit/>
          </a:bodyPr>
          <a:lstStyle/>
          <a:p>
            <a:pPr algn="ctr"/>
            <a:r>
              <a:rPr lang="en-US" sz="1235" b="1" dirty="0"/>
              <a:t>TOOL #1: Your Agency through a Child Rights Lens</a:t>
            </a:r>
          </a:p>
          <a:p>
            <a:pPr algn="ctr"/>
            <a:r>
              <a:rPr lang="en-US" sz="1235" b="1" dirty="0"/>
              <a:t>CRC = Convention on the Rights of the Child</a:t>
            </a:r>
          </a:p>
        </p:txBody>
      </p:sp>
      <p:sp>
        <p:nvSpPr>
          <p:cNvPr id="4" name="TextBox 3">
            <a:extLst>
              <a:ext uri="{FF2B5EF4-FFF2-40B4-BE49-F238E27FC236}">
                <a16:creationId xmlns:a16="http://schemas.microsoft.com/office/drawing/2014/main" id="{2A50B0C9-1117-4870-B8A6-1E2C1DC2A043}"/>
              </a:ext>
            </a:extLst>
          </p:cNvPr>
          <p:cNvSpPr txBox="1"/>
          <p:nvPr/>
        </p:nvSpPr>
        <p:spPr>
          <a:xfrm>
            <a:off x="328419" y="980222"/>
            <a:ext cx="3620127" cy="1804725"/>
          </a:xfrm>
          <a:prstGeom prst="rect">
            <a:avLst/>
          </a:prstGeom>
          <a:noFill/>
          <a:ln>
            <a:solidFill>
              <a:schemeClr val="tx1"/>
            </a:solidFill>
          </a:ln>
        </p:spPr>
        <p:txBody>
          <a:bodyPr wrap="square">
            <a:spAutoFit/>
          </a:bodyPr>
          <a:lstStyle/>
          <a:p>
            <a:r>
              <a:rPr lang="en" sz="1600" dirty="0"/>
              <a:t>4 Basic CRC Principles</a:t>
            </a:r>
          </a:p>
          <a:p>
            <a:pPr marL="499249" indent="-499249">
              <a:buFont typeface="+mj-lt"/>
              <a:buAutoNum type="arabicPeriod"/>
            </a:pPr>
            <a:r>
              <a:rPr lang="en-US" sz="1588" dirty="0"/>
              <a:t>Non-discrimination</a:t>
            </a:r>
          </a:p>
          <a:p>
            <a:pPr marL="499249" indent="-499249">
              <a:buFont typeface="+mj-lt"/>
              <a:buAutoNum type="arabicPeriod"/>
            </a:pPr>
            <a:r>
              <a:rPr lang="en-US" sz="1588" dirty="0"/>
              <a:t>Best interests of the child</a:t>
            </a:r>
          </a:p>
          <a:p>
            <a:pPr marL="499249" indent="-499249">
              <a:buFont typeface="+mj-lt"/>
              <a:buAutoNum type="arabicPeriod"/>
            </a:pPr>
            <a:r>
              <a:rPr lang="en-US" sz="1588" dirty="0"/>
              <a:t>Rights to life, survival, and development</a:t>
            </a:r>
          </a:p>
          <a:p>
            <a:pPr marL="499249" indent="-499249">
              <a:buFont typeface="+mj-lt"/>
              <a:buAutoNum type="arabicPeriod"/>
            </a:pPr>
            <a:r>
              <a:rPr lang="en-US" sz="1588" dirty="0"/>
              <a:t>Respect for the views of the child</a:t>
            </a:r>
          </a:p>
        </p:txBody>
      </p:sp>
      <p:sp>
        <p:nvSpPr>
          <p:cNvPr id="6" name="Text Placeholder 1">
            <a:extLst>
              <a:ext uri="{FF2B5EF4-FFF2-40B4-BE49-F238E27FC236}">
                <a16:creationId xmlns:a16="http://schemas.microsoft.com/office/drawing/2014/main" id="{208C28E6-AC02-4661-8C37-E08AB3073BEA}"/>
              </a:ext>
            </a:extLst>
          </p:cNvPr>
          <p:cNvSpPr txBox="1">
            <a:spLocks/>
          </p:cNvSpPr>
          <p:nvPr/>
        </p:nvSpPr>
        <p:spPr>
          <a:xfrm>
            <a:off x="4322217" y="980222"/>
            <a:ext cx="4551194" cy="2905978"/>
          </a:xfrm>
          <a:prstGeom prst="rect">
            <a:avLst/>
          </a:prstGeom>
          <a:ln>
            <a:solidFill>
              <a:schemeClr val="tx1"/>
            </a:solidFill>
          </a:ln>
        </p:spPr>
        <p:txBody>
          <a:bodyPr>
            <a:noAutofit/>
          </a:bodyPr>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marL="0" indent="0">
              <a:lnSpc>
                <a:spcPct val="100000"/>
              </a:lnSpc>
              <a:buNone/>
            </a:pPr>
            <a:r>
              <a:rPr lang="en-US" sz="1588" dirty="0"/>
              <a:t>CRC protects and promotes the rights of all children to:</a:t>
            </a:r>
          </a:p>
          <a:p>
            <a:pPr marL="201717" indent="-201717">
              <a:lnSpc>
                <a:spcPct val="100000"/>
              </a:lnSpc>
              <a:buFont typeface="+mj-lt"/>
              <a:buAutoNum type="arabicPeriod"/>
            </a:pPr>
            <a:r>
              <a:rPr lang="en-US" sz="1588" dirty="0"/>
              <a:t>Participate in family, cultural, and social aspects of life</a:t>
            </a:r>
          </a:p>
          <a:p>
            <a:pPr marL="201717" indent="-201717">
              <a:lnSpc>
                <a:spcPct val="100000"/>
              </a:lnSpc>
              <a:buFont typeface="+mj-lt"/>
              <a:buAutoNum type="arabicPeriod"/>
            </a:pPr>
            <a:r>
              <a:rPr lang="en-US" sz="1588" dirty="0"/>
              <a:t>Right to survival, development, and protection against abuse, neglect, and exploitation</a:t>
            </a:r>
          </a:p>
          <a:p>
            <a:pPr marL="201717" indent="-201717">
              <a:lnSpc>
                <a:spcPct val="100000"/>
              </a:lnSpc>
              <a:buFont typeface="+mj-lt"/>
              <a:buAutoNum type="arabicPeriod"/>
            </a:pPr>
            <a:r>
              <a:rPr lang="en-US" sz="1588" dirty="0"/>
              <a:t>Right to education, health care, juvenile justice</a:t>
            </a:r>
          </a:p>
          <a:p>
            <a:pPr marL="201717" indent="-201717">
              <a:lnSpc>
                <a:spcPct val="100000"/>
              </a:lnSpc>
              <a:buFont typeface="+mj-lt"/>
              <a:buAutoNum type="arabicPeriod"/>
            </a:pPr>
            <a:r>
              <a:rPr lang="en-US" sz="1588" dirty="0"/>
              <a:t>Rights for children with disabilities</a:t>
            </a:r>
          </a:p>
          <a:p>
            <a:pPr marL="499249" indent="-499249">
              <a:buFont typeface="+mj-lt"/>
              <a:buAutoNum type="arabicPeriod"/>
            </a:pPr>
            <a:endParaRPr lang="en-US" sz="1588" dirty="0"/>
          </a:p>
          <a:p>
            <a:pPr marL="499249" indent="-499249">
              <a:buFont typeface="+mj-lt"/>
              <a:buAutoNum type="arabicPeriod"/>
            </a:pPr>
            <a:endParaRPr lang="en-US" sz="1588" dirty="0"/>
          </a:p>
        </p:txBody>
      </p:sp>
      <p:graphicFrame>
        <p:nvGraphicFramePr>
          <p:cNvPr id="7" name="Table 7">
            <a:extLst>
              <a:ext uri="{FF2B5EF4-FFF2-40B4-BE49-F238E27FC236}">
                <a16:creationId xmlns:a16="http://schemas.microsoft.com/office/drawing/2014/main" id="{C51EDD60-BF67-4A62-A650-0CB140FBA38D}"/>
              </a:ext>
            </a:extLst>
          </p:cNvPr>
          <p:cNvGraphicFramePr>
            <a:graphicFrameLocks noGrp="1"/>
          </p:cNvGraphicFramePr>
          <p:nvPr>
            <p:extLst>
              <p:ext uri="{D42A27DB-BD31-4B8C-83A1-F6EECF244321}">
                <p14:modId xmlns:p14="http://schemas.microsoft.com/office/powerpoint/2010/main" val="3898424502"/>
              </p:ext>
            </p:extLst>
          </p:nvPr>
        </p:nvGraphicFramePr>
        <p:xfrm>
          <a:off x="328419" y="4096500"/>
          <a:ext cx="8544995" cy="2660132"/>
        </p:xfrm>
        <a:graphic>
          <a:graphicData uri="http://schemas.openxmlformats.org/drawingml/2006/table">
            <a:tbl>
              <a:tblPr firstRow="1" bandRow="1">
                <a:tableStyleId>{5C22544A-7EE6-4342-B048-85BDC9FD1C3A}</a:tableStyleId>
              </a:tblPr>
              <a:tblGrid>
                <a:gridCol w="1708999">
                  <a:extLst>
                    <a:ext uri="{9D8B030D-6E8A-4147-A177-3AD203B41FA5}">
                      <a16:colId xmlns:a16="http://schemas.microsoft.com/office/drawing/2014/main" val="2081366845"/>
                    </a:ext>
                  </a:extLst>
                </a:gridCol>
                <a:gridCol w="1708999">
                  <a:extLst>
                    <a:ext uri="{9D8B030D-6E8A-4147-A177-3AD203B41FA5}">
                      <a16:colId xmlns:a16="http://schemas.microsoft.com/office/drawing/2014/main" val="2265898286"/>
                    </a:ext>
                  </a:extLst>
                </a:gridCol>
                <a:gridCol w="1708999">
                  <a:extLst>
                    <a:ext uri="{9D8B030D-6E8A-4147-A177-3AD203B41FA5}">
                      <a16:colId xmlns:a16="http://schemas.microsoft.com/office/drawing/2014/main" val="624565780"/>
                    </a:ext>
                  </a:extLst>
                </a:gridCol>
                <a:gridCol w="1708999">
                  <a:extLst>
                    <a:ext uri="{9D8B030D-6E8A-4147-A177-3AD203B41FA5}">
                      <a16:colId xmlns:a16="http://schemas.microsoft.com/office/drawing/2014/main" val="3906446184"/>
                    </a:ext>
                  </a:extLst>
                </a:gridCol>
                <a:gridCol w="1708999">
                  <a:extLst>
                    <a:ext uri="{9D8B030D-6E8A-4147-A177-3AD203B41FA5}">
                      <a16:colId xmlns:a16="http://schemas.microsoft.com/office/drawing/2014/main" val="1832090421"/>
                    </a:ext>
                  </a:extLst>
                </a:gridCol>
              </a:tblGrid>
              <a:tr h="1465000">
                <a:tc>
                  <a:txBody>
                    <a:bodyPr/>
                    <a:lstStyle/>
                    <a:p>
                      <a:pPr algn="ctr"/>
                      <a:r>
                        <a:rPr lang="en-US" sz="1200" dirty="0"/>
                        <a:t>Agency Name</a:t>
                      </a:r>
                    </a:p>
                  </a:txBody>
                  <a:tcPr marL="80682" marR="80682" marT="40341" marB="40341"/>
                </a:tc>
                <a:tc>
                  <a:txBody>
                    <a:bodyPr/>
                    <a:lstStyle/>
                    <a:p>
                      <a:pPr algn="ctr"/>
                      <a:r>
                        <a:rPr lang="en-US" sz="1200" dirty="0"/>
                        <a:t>Mission, Vision, and/or Goal(s)</a:t>
                      </a:r>
                    </a:p>
                  </a:txBody>
                  <a:tcPr marL="80682" marR="80682" marT="40341" marB="40341"/>
                </a:tc>
                <a:tc>
                  <a:txBody>
                    <a:bodyPr/>
                    <a:lstStyle/>
                    <a:p>
                      <a:pPr algn="ctr"/>
                      <a:r>
                        <a:rPr lang="en-US" sz="1200" dirty="0"/>
                        <a:t>Relevant CRC Principle, Protection/Pro-motion, or Article</a:t>
                      </a:r>
                    </a:p>
                  </a:txBody>
                  <a:tcPr marL="80682" marR="80682" marT="40341" marB="40341"/>
                </a:tc>
                <a:tc>
                  <a:txBody>
                    <a:bodyPr/>
                    <a:lstStyle/>
                    <a:p>
                      <a:pPr algn="ctr"/>
                      <a:r>
                        <a:rPr lang="en-US" sz="1200" dirty="0"/>
                        <a:t>Top 1-3 CRC Priorities</a:t>
                      </a:r>
                    </a:p>
                  </a:txBody>
                  <a:tcPr marL="80682" marR="80682" marT="40341" marB="40341"/>
                </a:tc>
                <a:tc>
                  <a:txBody>
                    <a:bodyPr/>
                    <a:lstStyle/>
                    <a:p>
                      <a:pPr algn="ctr"/>
                      <a:r>
                        <a:rPr lang="en-US" sz="1200" dirty="0"/>
                        <a:t>Top 1 or 2 CRC Gap or Opportunity (Principle, Protection/Pro-motion, or Article</a:t>
                      </a:r>
                    </a:p>
                  </a:txBody>
                  <a:tcPr marL="80682" marR="80682" marT="40341" marB="40341"/>
                </a:tc>
                <a:extLst>
                  <a:ext uri="{0D108BD9-81ED-4DB2-BD59-A6C34878D82A}">
                    <a16:rowId xmlns:a16="http://schemas.microsoft.com/office/drawing/2014/main" val="2930130394"/>
                  </a:ext>
                </a:extLst>
              </a:tr>
              <a:tr h="1195132">
                <a:tc>
                  <a:txBody>
                    <a:bodyPr/>
                    <a:lstStyle/>
                    <a:p>
                      <a:endParaRPr lang="en-US" sz="1200" dirty="0"/>
                    </a:p>
                    <a:p>
                      <a:endParaRPr lang="en-US" sz="1200" dirty="0"/>
                    </a:p>
                    <a:p>
                      <a:endParaRPr lang="en-US" sz="1200" dirty="0"/>
                    </a:p>
                    <a:p>
                      <a:endParaRPr lang="en-US" sz="1200" dirty="0"/>
                    </a:p>
                  </a:txBody>
                  <a:tcPr marL="80682" marR="80682" marT="40341" marB="40341"/>
                </a:tc>
                <a:tc>
                  <a:txBody>
                    <a:bodyPr/>
                    <a:lstStyle/>
                    <a:p>
                      <a:endParaRPr lang="en-US" sz="1200"/>
                    </a:p>
                  </a:txBody>
                  <a:tcPr marL="80682" marR="80682" marT="40341" marB="40341"/>
                </a:tc>
                <a:tc>
                  <a:txBody>
                    <a:bodyPr/>
                    <a:lstStyle/>
                    <a:p>
                      <a:endParaRPr lang="en-US" sz="1200" dirty="0"/>
                    </a:p>
                  </a:txBody>
                  <a:tcPr marL="80682" marR="80682" marT="40341" marB="40341"/>
                </a:tc>
                <a:tc>
                  <a:txBody>
                    <a:bodyPr/>
                    <a:lstStyle/>
                    <a:p>
                      <a:endParaRPr lang="en-US" sz="1200" dirty="0"/>
                    </a:p>
                  </a:txBody>
                  <a:tcPr marL="80682" marR="80682" marT="40341" marB="40341"/>
                </a:tc>
                <a:tc>
                  <a:txBody>
                    <a:bodyPr/>
                    <a:lstStyle/>
                    <a:p>
                      <a:endParaRPr lang="en-US" sz="1200" dirty="0"/>
                    </a:p>
                  </a:txBody>
                  <a:tcPr marL="80682" marR="80682" marT="40341" marB="40341"/>
                </a:tc>
                <a:extLst>
                  <a:ext uri="{0D108BD9-81ED-4DB2-BD59-A6C34878D82A}">
                    <a16:rowId xmlns:a16="http://schemas.microsoft.com/office/drawing/2014/main" val="1132483239"/>
                  </a:ext>
                </a:extLst>
              </a:tr>
            </a:tbl>
          </a:graphicData>
        </a:graphic>
      </p:graphicFrame>
      <p:sp>
        <p:nvSpPr>
          <p:cNvPr id="8" name="TextBox 7">
            <a:extLst>
              <a:ext uri="{FF2B5EF4-FFF2-40B4-BE49-F238E27FC236}">
                <a16:creationId xmlns:a16="http://schemas.microsoft.com/office/drawing/2014/main" id="{9B708FF4-B311-4680-8B02-203E48F2ECE1}"/>
              </a:ext>
            </a:extLst>
          </p:cNvPr>
          <p:cNvSpPr txBox="1"/>
          <p:nvPr/>
        </p:nvSpPr>
        <p:spPr>
          <a:xfrm>
            <a:off x="2611480" y="101368"/>
            <a:ext cx="4362092" cy="241733"/>
          </a:xfrm>
          <a:prstGeom prst="rect">
            <a:avLst/>
          </a:prstGeom>
          <a:noFill/>
        </p:spPr>
        <p:txBody>
          <a:bodyPr wrap="none" rtlCol="0">
            <a:spAutoFit/>
          </a:bodyPr>
          <a:lstStyle/>
          <a:p>
            <a:r>
              <a:rPr lang="en-US" sz="971" dirty="0"/>
              <a:t>Copyright © 2021 by Alderman Boreal Consulting®, LLC. All rights reserved</a:t>
            </a:r>
          </a:p>
        </p:txBody>
      </p:sp>
    </p:spTree>
    <p:extLst>
      <p:ext uri="{BB962C8B-B14F-4D97-AF65-F5344CB8AC3E}">
        <p14:creationId xmlns:p14="http://schemas.microsoft.com/office/powerpoint/2010/main" val="29570889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19F069-9C0A-4D06-AFF2-C298158DE192}"/>
              </a:ext>
            </a:extLst>
          </p:cNvPr>
          <p:cNvSpPr txBox="1"/>
          <p:nvPr/>
        </p:nvSpPr>
        <p:spPr>
          <a:xfrm>
            <a:off x="1724912" y="281166"/>
            <a:ext cx="5694188" cy="472437"/>
          </a:xfrm>
          <a:prstGeom prst="rect">
            <a:avLst/>
          </a:prstGeom>
          <a:noFill/>
        </p:spPr>
        <p:txBody>
          <a:bodyPr wrap="none" rtlCol="0">
            <a:spAutoFit/>
          </a:bodyPr>
          <a:lstStyle/>
          <a:p>
            <a:pPr algn="ctr"/>
            <a:r>
              <a:rPr lang="en-US" sz="1235" b="1" dirty="0"/>
              <a:t>TOOL #2: Program or Proposal Development through a Child Rights Lens</a:t>
            </a:r>
          </a:p>
          <a:p>
            <a:pPr algn="ctr"/>
            <a:r>
              <a:rPr lang="en-US" sz="1235" b="1" dirty="0"/>
              <a:t>CRC = Convention on the Rights of the Child</a:t>
            </a:r>
          </a:p>
        </p:txBody>
      </p:sp>
      <p:sp>
        <p:nvSpPr>
          <p:cNvPr id="4" name="TextBox 3">
            <a:extLst>
              <a:ext uri="{FF2B5EF4-FFF2-40B4-BE49-F238E27FC236}">
                <a16:creationId xmlns:a16="http://schemas.microsoft.com/office/drawing/2014/main" id="{2A50B0C9-1117-4870-B8A6-1E2C1DC2A043}"/>
              </a:ext>
            </a:extLst>
          </p:cNvPr>
          <p:cNvSpPr txBox="1"/>
          <p:nvPr/>
        </p:nvSpPr>
        <p:spPr>
          <a:xfrm>
            <a:off x="328419" y="980222"/>
            <a:ext cx="3620127" cy="1804725"/>
          </a:xfrm>
          <a:prstGeom prst="rect">
            <a:avLst/>
          </a:prstGeom>
          <a:noFill/>
          <a:ln>
            <a:solidFill>
              <a:schemeClr val="tx1"/>
            </a:solidFill>
          </a:ln>
        </p:spPr>
        <p:txBody>
          <a:bodyPr wrap="square">
            <a:spAutoFit/>
          </a:bodyPr>
          <a:lstStyle/>
          <a:p>
            <a:r>
              <a:rPr lang="en" sz="1600" dirty="0"/>
              <a:t>4 Basic CRC Principles</a:t>
            </a:r>
          </a:p>
          <a:p>
            <a:pPr marL="499249" indent="-499249">
              <a:buFont typeface="+mj-lt"/>
              <a:buAutoNum type="arabicPeriod"/>
            </a:pPr>
            <a:r>
              <a:rPr lang="en-US" sz="1588" dirty="0"/>
              <a:t>Non-discrimination</a:t>
            </a:r>
          </a:p>
          <a:p>
            <a:pPr marL="499249" indent="-499249">
              <a:buFont typeface="+mj-lt"/>
              <a:buAutoNum type="arabicPeriod"/>
            </a:pPr>
            <a:r>
              <a:rPr lang="en-US" sz="1588" dirty="0"/>
              <a:t>Best interests of the child</a:t>
            </a:r>
          </a:p>
          <a:p>
            <a:pPr marL="499249" indent="-499249">
              <a:buFont typeface="+mj-lt"/>
              <a:buAutoNum type="arabicPeriod"/>
            </a:pPr>
            <a:r>
              <a:rPr lang="en-US" sz="1588" dirty="0"/>
              <a:t>Rights to life, survival, and development</a:t>
            </a:r>
          </a:p>
          <a:p>
            <a:pPr marL="499249" indent="-499249">
              <a:buFont typeface="+mj-lt"/>
              <a:buAutoNum type="arabicPeriod"/>
            </a:pPr>
            <a:r>
              <a:rPr lang="en-US" sz="1588" dirty="0"/>
              <a:t>Respect for the views of the child</a:t>
            </a:r>
          </a:p>
        </p:txBody>
      </p:sp>
      <p:sp>
        <p:nvSpPr>
          <p:cNvPr id="6" name="Text Placeholder 1">
            <a:extLst>
              <a:ext uri="{FF2B5EF4-FFF2-40B4-BE49-F238E27FC236}">
                <a16:creationId xmlns:a16="http://schemas.microsoft.com/office/drawing/2014/main" id="{208C28E6-AC02-4661-8C37-E08AB3073BEA}"/>
              </a:ext>
            </a:extLst>
          </p:cNvPr>
          <p:cNvSpPr txBox="1">
            <a:spLocks/>
          </p:cNvSpPr>
          <p:nvPr/>
        </p:nvSpPr>
        <p:spPr>
          <a:xfrm>
            <a:off x="4322217" y="980222"/>
            <a:ext cx="4551194" cy="2843514"/>
          </a:xfrm>
          <a:prstGeom prst="rect">
            <a:avLst/>
          </a:prstGeom>
          <a:ln>
            <a:solidFill>
              <a:schemeClr val="tx1"/>
            </a:solidFill>
          </a:ln>
        </p:spPr>
        <p:txBody>
          <a:bodyPr>
            <a:noAutofit/>
          </a:bodyPr>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marL="0" indent="0">
              <a:lnSpc>
                <a:spcPct val="100000"/>
              </a:lnSpc>
              <a:buNone/>
            </a:pPr>
            <a:r>
              <a:rPr lang="en-US" sz="1588" dirty="0"/>
              <a:t>CRC protects and promotes the rights of all children to:</a:t>
            </a:r>
          </a:p>
          <a:p>
            <a:pPr marL="201717" indent="-201717">
              <a:lnSpc>
                <a:spcPct val="100000"/>
              </a:lnSpc>
              <a:buFont typeface="+mj-lt"/>
              <a:buAutoNum type="arabicPeriod"/>
            </a:pPr>
            <a:r>
              <a:rPr lang="en-US" sz="1588" dirty="0"/>
              <a:t>Participate in family, cultural, and social aspects of life</a:t>
            </a:r>
          </a:p>
          <a:p>
            <a:pPr marL="201717" indent="-201717">
              <a:lnSpc>
                <a:spcPct val="100000"/>
              </a:lnSpc>
              <a:buFont typeface="+mj-lt"/>
              <a:buAutoNum type="arabicPeriod"/>
            </a:pPr>
            <a:r>
              <a:rPr lang="en-US" sz="1588" dirty="0"/>
              <a:t>Right to survival, development, and protection against abuse, neglect, and exploitation</a:t>
            </a:r>
          </a:p>
          <a:p>
            <a:pPr marL="201717" indent="-201717">
              <a:lnSpc>
                <a:spcPct val="100000"/>
              </a:lnSpc>
              <a:buFont typeface="+mj-lt"/>
              <a:buAutoNum type="arabicPeriod"/>
            </a:pPr>
            <a:r>
              <a:rPr lang="en-US" sz="1588" dirty="0"/>
              <a:t>Right to education, health care, juvenile justice</a:t>
            </a:r>
          </a:p>
          <a:p>
            <a:pPr marL="201717" indent="-201717">
              <a:lnSpc>
                <a:spcPct val="100000"/>
              </a:lnSpc>
              <a:buFont typeface="+mj-lt"/>
              <a:buAutoNum type="arabicPeriod"/>
            </a:pPr>
            <a:r>
              <a:rPr lang="en-US" sz="1588" dirty="0"/>
              <a:t>Rights for children with disabilities</a:t>
            </a:r>
          </a:p>
          <a:p>
            <a:pPr marL="499249" indent="-499249">
              <a:buFont typeface="+mj-lt"/>
              <a:buAutoNum type="arabicPeriod"/>
            </a:pPr>
            <a:endParaRPr lang="en-US" sz="1588" dirty="0"/>
          </a:p>
          <a:p>
            <a:pPr marL="499249" indent="-499249">
              <a:buFont typeface="+mj-lt"/>
              <a:buAutoNum type="arabicPeriod"/>
            </a:pPr>
            <a:endParaRPr lang="en-US" sz="1588" dirty="0"/>
          </a:p>
        </p:txBody>
      </p:sp>
      <p:graphicFrame>
        <p:nvGraphicFramePr>
          <p:cNvPr id="7" name="Table 7">
            <a:extLst>
              <a:ext uri="{FF2B5EF4-FFF2-40B4-BE49-F238E27FC236}">
                <a16:creationId xmlns:a16="http://schemas.microsoft.com/office/drawing/2014/main" id="{C51EDD60-BF67-4A62-A650-0CB140FBA38D}"/>
              </a:ext>
            </a:extLst>
          </p:cNvPr>
          <p:cNvGraphicFramePr>
            <a:graphicFrameLocks noGrp="1"/>
          </p:cNvGraphicFramePr>
          <p:nvPr>
            <p:extLst>
              <p:ext uri="{D42A27DB-BD31-4B8C-83A1-F6EECF244321}">
                <p14:modId xmlns:p14="http://schemas.microsoft.com/office/powerpoint/2010/main" val="2987388573"/>
              </p:ext>
            </p:extLst>
          </p:nvPr>
        </p:nvGraphicFramePr>
        <p:xfrm>
          <a:off x="299502" y="4234238"/>
          <a:ext cx="8544995" cy="2342596"/>
        </p:xfrm>
        <a:graphic>
          <a:graphicData uri="http://schemas.openxmlformats.org/drawingml/2006/table">
            <a:tbl>
              <a:tblPr firstRow="1" bandRow="1">
                <a:tableStyleId>{5C22544A-7EE6-4342-B048-85BDC9FD1C3A}</a:tableStyleId>
              </a:tblPr>
              <a:tblGrid>
                <a:gridCol w="1708999">
                  <a:extLst>
                    <a:ext uri="{9D8B030D-6E8A-4147-A177-3AD203B41FA5}">
                      <a16:colId xmlns:a16="http://schemas.microsoft.com/office/drawing/2014/main" val="2081366845"/>
                    </a:ext>
                  </a:extLst>
                </a:gridCol>
                <a:gridCol w="1708999">
                  <a:extLst>
                    <a:ext uri="{9D8B030D-6E8A-4147-A177-3AD203B41FA5}">
                      <a16:colId xmlns:a16="http://schemas.microsoft.com/office/drawing/2014/main" val="2265898286"/>
                    </a:ext>
                  </a:extLst>
                </a:gridCol>
                <a:gridCol w="1708999">
                  <a:extLst>
                    <a:ext uri="{9D8B030D-6E8A-4147-A177-3AD203B41FA5}">
                      <a16:colId xmlns:a16="http://schemas.microsoft.com/office/drawing/2014/main" val="624565780"/>
                    </a:ext>
                  </a:extLst>
                </a:gridCol>
                <a:gridCol w="1708999">
                  <a:extLst>
                    <a:ext uri="{9D8B030D-6E8A-4147-A177-3AD203B41FA5}">
                      <a16:colId xmlns:a16="http://schemas.microsoft.com/office/drawing/2014/main" val="3906446184"/>
                    </a:ext>
                  </a:extLst>
                </a:gridCol>
                <a:gridCol w="1708999">
                  <a:extLst>
                    <a:ext uri="{9D8B030D-6E8A-4147-A177-3AD203B41FA5}">
                      <a16:colId xmlns:a16="http://schemas.microsoft.com/office/drawing/2014/main" val="1832090421"/>
                    </a:ext>
                  </a:extLst>
                </a:gridCol>
              </a:tblGrid>
              <a:tr h="942016">
                <a:tc>
                  <a:txBody>
                    <a:bodyPr/>
                    <a:lstStyle/>
                    <a:p>
                      <a:pPr algn="ctr"/>
                      <a:r>
                        <a:rPr lang="en-US" sz="1200" dirty="0"/>
                        <a:t>Program or Proposal (hypothetical or real)</a:t>
                      </a:r>
                    </a:p>
                  </a:txBody>
                  <a:tcPr marL="80682" marR="80682" marT="40341" marB="40341"/>
                </a:tc>
                <a:tc>
                  <a:txBody>
                    <a:bodyPr/>
                    <a:lstStyle/>
                    <a:p>
                      <a:pPr algn="ctr"/>
                      <a:r>
                        <a:rPr lang="en-US" sz="1200" dirty="0"/>
                        <a:t>Gap or opportunity addressed by program or proposal</a:t>
                      </a:r>
                    </a:p>
                  </a:txBody>
                  <a:tcPr marL="80682" marR="80682" marT="40341" marB="40341"/>
                </a:tc>
                <a:tc>
                  <a:txBody>
                    <a:bodyPr/>
                    <a:lstStyle/>
                    <a:p>
                      <a:pPr algn="ctr"/>
                      <a:r>
                        <a:rPr lang="en-US" sz="1200" dirty="0"/>
                        <a:t>Relevant CRC Principle, Protection, Promotion, or Article</a:t>
                      </a:r>
                    </a:p>
                  </a:txBody>
                  <a:tcPr marL="80682" marR="80682" marT="40341" marB="40341"/>
                </a:tc>
                <a:tc>
                  <a:txBody>
                    <a:bodyPr/>
                    <a:lstStyle/>
                    <a:p>
                      <a:pPr algn="ctr"/>
                      <a:r>
                        <a:rPr lang="en-US" sz="1200" dirty="0"/>
                        <a:t>Partner(s)</a:t>
                      </a:r>
                    </a:p>
                    <a:p>
                      <a:pPr algn="ctr"/>
                      <a:r>
                        <a:rPr lang="en-US" sz="1200" dirty="0"/>
                        <a:t>(hypothetical or real)</a:t>
                      </a:r>
                    </a:p>
                  </a:txBody>
                  <a:tcPr marL="80682" marR="80682" marT="40341" marB="40341"/>
                </a:tc>
                <a:tc>
                  <a:txBody>
                    <a:bodyPr/>
                    <a:lstStyle/>
                    <a:p>
                      <a:pPr algn="ctr"/>
                      <a:r>
                        <a:rPr lang="en-US" sz="1200" dirty="0"/>
                        <a:t>Shared Vision, Value, or Goal (Principle or Right) </a:t>
                      </a:r>
                    </a:p>
                    <a:p>
                      <a:pPr algn="ctr"/>
                      <a:endParaRPr lang="en-US" sz="1200" dirty="0"/>
                    </a:p>
                  </a:txBody>
                  <a:tcPr marL="80682" marR="80682" marT="40341" marB="40341"/>
                </a:tc>
                <a:extLst>
                  <a:ext uri="{0D108BD9-81ED-4DB2-BD59-A6C34878D82A}">
                    <a16:rowId xmlns:a16="http://schemas.microsoft.com/office/drawing/2014/main" val="2930130394"/>
                  </a:ext>
                </a:extLst>
              </a:tr>
              <a:tr h="1400580">
                <a:tc>
                  <a:txBody>
                    <a:bodyPr/>
                    <a:lstStyle/>
                    <a:p>
                      <a:endParaRPr lang="en-US" sz="1200" dirty="0"/>
                    </a:p>
                    <a:p>
                      <a:endParaRPr lang="en-US" sz="1200" dirty="0"/>
                    </a:p>
                    <a:p>
                      <a:endParaRPr lang="en-US" sz="1200" dirty="0"/>
                    </a:p>
                    <a:p>
                      <a:endParaRPr lang="en-US" sz="1200" dirty="0"/>
                    </a:p>
                  </a:txBody>
                  <a:tcPr marL="80682" marR="80682" marT="40341" marB="40341"/>
                </a:tc>
                <a:tc>
                  <a:txBody>
                    <a:bodyPr/>
                    <a:lstStyle/>
                    <a:p>
                      <a:endParaRPr lang="en-US" sz="1200"/>
                    </a:p>
                  </a:txBody>
                  <a:tcPr marL="80682" marR="80682" marT="40341" marB="40341"/>
                </a:tc>
                <a:tc>
                  <a:txBody>
                    <a:bodyPr/>
                    <a:lstStyle/>
                    <a:p>
                      <a:endParaRPr lang="en-US" sz="1200" dirty="0"/>
                    </a:p>
                  </a:txBody>
                  <a:tcPr marL="80682" marR="80682" marT="40341" marB="40341"/>
                </a:tc>
                <a:tc>
                  <a:txBody>
                    <a:bodyPr/>
                    <a:lstStyle/>
                    <a:p>
                      <a:endParaRPr lang="en-US" sz="1200" dirty="0"/>
                    </a:p>
                  </a:txBody>
                  <a:tcPr marL="80682" marR="80682" marT="40341" marB="40341"/>
                </a:tc>
                <a:tc>
                  <a:txBody>
                    <a:bodyPr/>
                    <a:lstStyle/>
                    <a:p>
                      <a:endParaRPr lang="en-US" sz="1200" dirty="0"/>
                    </a:p>
                  </a:txBody>
                  <a:tcPr marL="80682" marR="80682" marT="40341" marB="40341"/>
                </a:tc>
                <a:extLst>
                  <a:ext uri="{0D108BD9-81ED-4DB2-BD59-A6C34878D82A}">
                    <a16:rowId xmlns:a16="http://schemas.microsoft.com/office/drawing/2014/main" val="1132483239"/>
                  </a:ext>
                </a:extLst>
              </a:tr>
            </a:tbl>
          </a:graphicData>
        </a:graphic>
      </p:graphicFrame>
      <p:sp>
        <p:nvSpPr>
          <p:cNvPr id="8" name="TextBox 7">
            <a:extLst>
              <a:ext uri="{FF2B5EF4-FFF2-40B4-BE49-F238E27FC236}">
                <a16:creationId xmlns:a16="http://schemas.microsoft.com/office/drawing/2014/main" id="{2AF2CB1A-D4EB-403D-A169-9B54A6FB1873}"/>
              </a:ext>
            </a:extLst>
          </p:cNvPr>
          <p:cNvSpPr txBox="1"/>
          <p:nvPr/>
        </p:nvSpPr>
        <p:spPr>
          <a:xfrm>
            <a:off x="2611480" y="101368"/>
            <a:ext cx="4362092" cy="241733"/>
          </a:xfrm>
          <a:prstGeom prst="rect">
            <a:avLst/>
          </a:prstGeom>
          <a:noFill/>
        </p:spPr>
        <p:txBody>
          <a:bodyPr wrap="none" rtlCol="0">
            <a:spAutoFit/>
          </a:bodyPr>
          <a:lstStyle/>
          <a:p>
            <a:r>
              <a:rPr lang="en-US" sz="971" dirty="0"/>
              <a:t>Copyright © 2021 by Alderman Boreal Consulting®, LLC. All rights reserved</a:t>
            </a:r>
          </a:p>
        </p:txBody>
      </p:sp>
    </p:spTree>
    <p:extLst>
      <p:ext uri="{BB962C8B-B14F-4D97-AF65-F5344CB8AC3E}">
        <p14:creationId xmlns:p14="http://schemas.microsoft.com/office/powerpoint/2010/main" val="36537626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19F069-9C0A-4D06-AFF2-C298158DE192}"/>
              </a:ext>
            </a:extLst>
          </p:cNvPr>
          <p:cNvSpPr txBox="1"/>
          <p:nvPr/>
        </p:nvSpPr>
        <p:spPr>
          <a:xfrm>
            <a:off x="1724913" y="281166"/>
            <a:ext cx="5694187" cy="662489"/>
          </a:xfrm>
          <a:prstGeom prst="rect">
            <a:avLst/>
          </a:prstGeom>
          <a:noFill/>
        </p:spPr>
        <p:txBody>
          <a:bodyPr wrap="none" rtlCol="0">
            <a:spAutoFit/>
          </a:bodyPr>
          <a:lstStyle/>
          <a:p>
            <a:pPr algn="ctr"/>
            <a:r>
              <a:rPr lang="en-US" sz="1235" b="1" dirty="0"/>
              <a:t>EXAMPLE: Children’s Presidential Election</a:t>
            </a:r>
          </a:p>
          <a:p>
            <a:pPr algn="ctr"/>
            <a:r>
              <a:rPr lang="en-US" sz="1235" b="1" dirty="0"/>
              <a:t>TOOL #2: Program or Proposal Development through a Child Rights Lens</a:t>
            </a:r>
          </a:p>
          <a:p>
            <a:pPr algn="ctr"/>
            <a:r>
              <a:rPr lang="en-US" sz="1235" b="1" dirty="0"/>
              <a:t>CRC = Convention on the Rights of the Child</a:t>
            </a:r>
          </a:p>
        </p:txBody>
      </p:sp>
      <p:sp>
        <p:nvSpPr>
          <p:cNvPr id="4" name="TextBox 3">
            <a:extLst>
              <a:ext uri="{FF2B5EF4-FFF2-40B4-BE49-F238E27FC236}">
                <a16:creationId xmlns:a16="http://schemas.microsoft.com/office/drawing/2014/main" id="{2A50B0C9-1117-4870-B8A6-1E2C1DC2A043}"/>
              </a:ext>
            </a:extLst>
          </p:cNvPr>
          <p:cNvSpPr txBox="1"/>
          <p:nvPr/>
        </p:nvSpPr>
        <p:spPr>
          <a:xfrm>
            <a:off x="328419" y="980222"/>
            <a:ext cx="3620127" cy="1804725"/>
          </a:xfrm>
          <a:prstGeom prst="rect">
            <a:avLst/>
          </a:prstGeom>
          <a:noFill/>
          <a:ln>
            <a:solidFill>
              <a:schemeClr val="tx1"/>
            </a:solidFill>
          </a:ln>
        </p:spPr>
        <p:txBody>
          <a:bodyPr wrap="square">
            <a:spAutoFit/>
          </a:bodyPr>
          <a:lstStyle/>
          <a:p>
            <a:r>
              <a:rPr lang="en" sz="1600" dirty="0"/>
              <a:t>4 Basic CRC Principles</a:t>
            </a:r>
          </a:p>
          <a:p>
            <a:pPr marL="499249" indent="-499249">
              <a:buFont typeface="+mj-lt"/>
              <a:buAutoNum type="arabicPeriod"/>
            </a:pPr>
            <a:r>
              <a:rPr lang="en-US" sz="1588" dirty="0"/>
              <a:t>Non-discrimination</a:t>
            </a:r>
          </a:p>
          <a:p>
            <a:pPr marL="499249" indent="-499249">
              <a:buFont typeface="+mj-lt"/>
              <a:buAutoNum type="arabicPeriod"/>
            </a:pPr>
            <a:r>
              <a:rPr lang="en-US" sz="1588" dirty="0"/>
              <a:t>Best interests of the child</a:t>
            </a:r>
          </a:p>
          <a:p>
            <a:pPr marL="499249" indent="-499249">
              <a:buFont typeface="+mj-lt"/>
              <a:buAutoNum type="arabicPeriod"/>
            </a:pPr>
            <a:r>
              <a:rPr lang="en-US" sz="1588" dirty="0"/>
              <a:t>Rights to life, survival, and development</a:t>
            </a:r>
          </a:p>
          <a:p>
            <a:pPr marL="499249" indent="-499249">
              <a:buFont typeface="+mj-lt"/>
              <a:buAutoNum type="arabicPeriod"/>
            </a:pPr>
            <a:r>
              <a:rPr lang="en-US" sz="1588" dirty="0"/>
              <a:t>Respect for the views of the child</a:t>
            </a:r>
          </a:p>
        </p:txBody>
      </p:sp>
      <p:sp>
        <p:nvSpPr>
          <p:cNvPr id="6" name="Text Placeholder 1">
            <a:extLst>
              <a:ext uri="{FF2B5EF4-FFF2-40B4-BE49-F238E27FC236}">
                <a16:creationId xmlns:a16="http://schemas.microsoft.com/office/drawing/2014/main" id="{208C28E6-AC02-4661-8C37-E08AB3073BEA}"/>
              </a:ext>
            </a:extLst>
          </p:cNvPr>
          <p:cNvSpPr txBox="1">
            <a:spLocks/>
          </p:cNvSpPr>
          <p:nvPr/>
        </p:nvSpPr>
        <p:spPr>
          <a:xfrm>
            <a:off x="4322217" y="980222"/>
            <a:ext cx="4551194" cy="2905978"/>
          </a:xfrm>
          <a:prstGeom prst="rect">
            <a:avLst/>
          </a:prstGeom>
          <a:ln>
            <a:solidFill>
              <a:schemeClr val="tx1"/>
            </a:solidFill>
          </a:ln>
        </p:spPr>
        <p:txBody>
          <a:bodyPr>
            <a:noAutofit/>
          </a:bodyPr>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marL="0" indent="0">
              <a:lnSpc>
                <a:spcPct val="100000"/>
              </a:lnSpc>
              <a:buNone/>
            </a:pPr>
            <a:r>
              <a:rPr lang="en-US" sz="1588" dirty="0"/>
              <a:t>CRC protects and promotes the rights of all children to:</a:t>
            </a:r>
          </a:p>
          <a:p>
            <a:pPr marL="201717" indent="-201717">
              <a:lnSpc>
                <a:spcPct val="100000"/>
              </a:lnSpc>
              <a:buFont typeface="+mj-lt"/>
              <a:buAutoNum type="arabicPeriod"/>
            </a:pPr>
            <a:r>
              <a:rPr lang="en-US" sz="1588" dirty="0"/>
              <a:t>Participate in family, cultural, and social aspects of life</a:t>
            </a:r>
          </a:p>
          <a:p>
            <a:pPr marL="201717" indent="-201717">
              <a:lnSpc>
                <a:spcPct val="100000"/>
              </a:lnSpc>
              <a:buFont typeface="+mj-lt"/>
              <a:buAutoNum type="arabicPeriod"/>
            </a:pPr>
            <a:r>
              <a:rPr lang="en-US" sz="1588" dirty="0"/>
              <a:t>Right to survival, development, and protection against abuse, neglect, and exploitation</a:t>
            </a:r>
          </a:p>
          <a:p>
            <a:pPr marL="201717" indent="-201717">
              <a:lnSpc>
                <a:spcPct val="100000"/>
              </a:lnSpc>
              <a:buFont typeface="+mj-lt"/>
              <a:buAutoNum type="arabicPeriod"/>
            </a:pPr>
            <a:r>
              <a:rPr lang="en-US" sz="1588" dirty="0"/>
              <a:t>Right to education, health care, juvenile justice</a:t>
            </a:r>
          </a:p>
          <a:p>
            <a:pPr marL="201717" indent="-201717">
              <a:lnSpc>
                <a:spcPct val="100000"/>
              </a:lnSpc>
              <a:buFont typeface="+mj-lt"/>
              <a:buAutoNum type="arabicPeriod"/>
            </a:pPr>
            <a:r>
              <a:rPr lang="en-US" sz="1588" dirty="0"/>
              <a:t>Rights for children with disabilities</a:t>
            </a:r>
          </a:p>
          <a:p>
            <a:pPr marL="499249" indent="-499249">
              <a:buFont typeface="+mj-lt"/>
              <a:buAutoNum type="arabicPeriod"/>
            </a:pPr>
            <a:endParaRPr lang="en-US" sz="1588" dirty="0"/>
          </a:p>
          <a:p>
            <a:pPr marL="499249" indent="-499249">
              <a:buFont typeface="+mj-lt"/>
              <a:buAutoNum type="arabicPeriod"/>
            </a:pPr>
            <a:endParaRPr lang="en-US" sz="1588" dirty="0"/>
          </a:p>
        </p:txBody>
      </p:sp>
      <p:graphicFrame>
        <p:nvGraphicFramePr>
          <p:cNvPr id="7" name="Table 7">
            <a:extLst>
              <a:ext uri="{FF2B5EF4-FFF2-40B4-BE49-F238E27FC236}">
                <a16:creationId xmlns:a16="http://schemas.microsoft.com/office/drawing/2014/main" id="{C51EDD60-BF67-4A62-A650-0CB140FBA38D}"/>
              </a:ext>
            </a:extLst>
          </p:cNvPr>
          <p:cNvGraphicFramePr>
            <a:graphicFrameLocks noGrp="1"/>
          </p:cNvGraphicFramePr>
          <p:nvPr>
            <p:extLst>
              <p:ext uri="{D42A27DB-BD31-4B8C-83A1-F6EECF244321}">
                <p14:modId xmlns:p14="http://schemas.microsoft.com/office/powerpoint/2010/main" val="1257377005"/>
              </p:ext>
            </p:extLst>
          </p:nvPr>
        </p:nvGraphicFramePr>
        <p:xfrm>
          <a:off x="299502" y="4033689"/>
          <a:ext cx="8544995" cy="2722943"/>
        </p:xfrm>
        <a:graphic>
          <a:graphicData uri="http://schemas.openxmlformats.org/drawingml/2006/table">
            <a:tbl>
              <a:tblPr firstRow="1" bandRow="1">
                <a:tableStyleId>{5C22544A-7EE6-4342-B048-85BDC9FD1C3A}</a:tableStyleId>
              </a:tblPr>
              <a:tblGrid>
                <a:gridCol w="1708999">
                  <a:extLst>
                    <a:ext uri="{9D8B030D-6E8A-4147-A177-3AD203B41FA5}">
                      <a16:colId xmlns:a16="http://schemas.microsoft.com/office/drawing/2014/main" val="2081366845"/>
                    </a:ext>
                  </a:extLst>
                </a:gridCol>
                <a:gridCol w="1708999">
                  <a:extLst>
                    <a:ext uri="{9D8B030D-6E8A-4147-A177-3AD203B41FA5}">
                      <a16:colId xmlns:a16="http://schemas.microsoft.com/office/drawing/2014/main" val="2265898286"/>
                    </a:ext>
                  </a:extLst>
                </a:gridCol>
                <a:gridCol w="1708999">
                  <a:extLst>
                    <a:ext uri="{9D8B030D-6E8A-4147-A177-3AD203B41FA5}">
                      <a16:colId xmlns:a16="http://schemas.microsoft.com/office/drawing/2014/main" val="624565780"/>
                    </a:ext>
                  </a:extLst>
                </a:gridCol>
                <a:gridCol w="1708999">
                  <a:extLst>
                    <a:ext uri="{9D8B030D-6E8A-4147-A177-3AD203B41FA5}">
                      <a16:colId xmlns:a16="http://schemas.microsoft.com/office/drawing/2014/main" val="3906446184"/>
                    </a:ext>
                  </a:extLst>
                </a:gridCol>
                <a:gridCol w="1708999">
                  <a:extLst>
                    <a:ext uri="{9D8B030D-6E8A-4147-A177-3AD203B41FA5}">
                      <a16:colId xmlns:a16="http://schemas.microsoft.com/office/drawing/2014/main" val="1832090421"/>
                    </a:ext>
                  </a:extLst>
                </a:gridCol>
              </a:tblGrid>
              <a:tr h="965861">
                <a:tc>
                  <a:txBody>
                    <a:bodyPr/>
                    <a:lstStyle/>
                    <a:p>
                      <a:pPr algn="ctr"/>
                      <a:r>
                        <a:rPr lang="en-US" sz="1200" dirty="0"/>
                        <a:t>Program or Proposal (hypothetical or real)</a:t>
                      </a:r>
                    </a:p>
                  </a:txBody>
                  <a:tcPr marL="80682" marR="80682" marT="40341" marB="40341"/>
                </a:tc>
                <a:tc>
                  <a:txBody>
                    <a:bodyPr/>
                    <a:lstStyle/>
                    <a:p>
                      <a:pPr algn="ctr"/>
                      <a:r>
                        <a:rPr lang="en-US" sz="1200" dirty="0"/>
                        <a:t>Gap or opportunity addressed by program or proposal</a:t>
                      </a:r>
                    </a:p>
                  </a:txBody>
                  <a:tcPr marL="80682" marR="80682" marT="40341" marB="40341"/>
                </a:tc>
                <a:tc>
                  <a:txBody>
                    <a:bodyPr/>
                    <a:lstStyle/>
                    <a:p>
                      <a:pPr algn="ctr"/>
                      <a:r>
                        <a:rPr lang="en-US" sz="1200" dirty="0"/>
                        <a:t>Relevant CRC Principle, Protection, Promotion, or Article</a:t>
                      </a:r>
                    </a:p>
                  </a:txBody>
                  <a:tcPr marL="80682" marR="80682" marT="40341" marB="40341"/>
                </a:tc>
                <a:tc>
                  <a:txBody>
                    <a:bodyPr/>
                    <a:lstStyle/>
                    <a:p>
                      <a:pPr algn="ctr"/>
                      <a:r>
                        <a:rPr lang="en-US" sz="1200" dirty="0"/>
                        <a:t>Partner(s)</a:t>
                      </a:r>
                    </a:p>
                    <a:p>
                      <a:pPr algn="ctr"/>
                      <a:r>
                        <a:rPr lang="en-US" sz="1200" dirty="0"/>
                        <a:t>(hypothetical or real)</a:t>
                      </a:r>
                    </a:p>
                  </a:txBody>
                  <a:tcPr marL="80682" marR="80682" marT="40341" marB="40341"/>
                </a:tc>
                <a:tc>
                  <a:txBody>
                    <a:bodyPr/>
                    <a:lstStyle/>
                    <a:p>
                      <a:pPr algn="ctr"/>
                      <a:r>
                        <a:rPr lang="en-US" sz="1200" dirty="0"/>
                        <a:t>Shared Vision, Value, or Goal (Principle or Right) </a:t>
                      </a:r>
                    </a:p>
                    <a:p>
                      <a:pPr algn="ctr"/>
                      <a:endParaRPr lang="en-US" sz="1200" dirty="0"/>
                    </a:p>
                  </a:txBody>
                  <a:tcPr marL="80682" marR="80682" marT="40341" marB="40341"/>
                </a:tc>
                <a:extLst>
                  <a:ext uri="{0D108BD9-81ED-4DB2-BD59-A6C34878D82A}">
                    <a16:rowId xmlns:a16="http://schemas.microsoft.com/office/drawing/2014/main" val="2930130394"/>
                  </a:ext>
                </a:extLst>
              </a:tr>
              <a:tr h="1532965">
                <a:tc>
                  <a:txBody>
                    <a:bodyPr/>
                    <a:lstStyle/>
                    <a:p>
                      <a:r>
                        <a:rPr lang="en-US" sz="1100" dirty="0"/>
                        <a:t>Children shall have the opportunity to vote in the presidential election</a:t>
                      </a:r>
                    </a:p>
                  </a:txBody>
                  <a:tcPr marL="80682" marR="80682" marT="40341" marB="40341"/>
                </a:tc>
                <a:tc>
                  <a:txBody>
                    <a:bodyPr/>
                    <a:lstStyle/>
                    <a:p>
                      <a:r>
                        <a:rPr lang="en-US" sz="1100" dirty="0"/>
                        <a:t>Children lack opportunity to participate in social aspects of life</a:t>
                      </a:r>
                    </a:p>
                    <a:p>
                      <a:r>
                        <a:rPr lang="en-US" sz="1100" dirty="0"/>
                        <a:t>Children lack opportunities to develop skills and experience in civic responsibility</a:t>
                      </a:r>
                    </a:p>
                  </a:txBody>
                  <a:tcPr marL="80682" marR="80682" marT="40341" marB="40341"/>
                </a:tc>
                <a:tc>
                  <a:txBody>
                    <a:bodyPr/>
                    <a:lstStyle/>
                    <a:p>
                      <a:r>
                        <a:rPr lang="en-US" sz="1100" dirty="0"/>
                        <a:t>Respect for the views of the children</a:t>
                      </a:r>
                    </a:p>
                    <a:p>
                      <a:r>
                        <a:rPr lang="en-US" sz="1100" dirty="0"/>
                        <a:t>Right to education in civics</a:t>
                      </a:r>
                    </a:p>
                    <a:p>
                      <a:r>
                        <a:rPr lang="en-US" sz="1100" dirty="0"/>
                        <a:t>Article 6: ensure the maximum extent possible the development of child</a:t>
                      </a:r>
                    </a:p>
                    <a:p>
                      <a:r>
                        <a:rPr lang="en-US" sz="1100" dirty="0"/>
                        <a:t>Article 12: right of child to express their views</a:t>
                      </a:r>
                    </a:p>
                  </a:txBody>
                  <a:tcPr marL="80682" marR="80682" marT="40341" marB="40341"/>
                </a:tc>
                <a:tc>
                  <a:txBody>
                    <a:bodyPr/>
                    <a:lstStyle/>
                    <a:p>
                      <a:r>
                        <a:rPr lang="en-US" sz="1100" dirty="0"/>
                        <a:t>League of Women Voters</a:t>
                      </a:r>
                    </a:p>
                    <a:p>
                      <a:r>
                        <a:rPr lang="en-US" sz="1100" dirty="0"/>
                        <a:t>Early Learning Hubs</a:t>
                      </a:r>
                    </a:p>
                    <a:p>
                      <a:r>
                        <a:rPr lang="en-US" sz="1100" dirty="0"/>
                        <a:t>State’s Association of the Education of Young Children</a:t>
                      </a:r>
                    </a:p>
                  </a:txBody>
                  <a:tcPr marL="80682" marR="80682" marT="40341" marB="40341"/>
                </a:tc>
                <a:tc>
                  <a:txBody>
                    <a:bodyPr/>
                    <a:lstStyle/>
                    <a:p>
                      <a:r>
                        <a:rPr lang="en-US" sz="1100" dirty="0"/>
                        <a:t>Children have a right to access to education and experiences to achieve their full potential including civic participation</a:t>
                      </a:r>
                    </a:p>
                  </a:txBody>
                  <a:tcPr marL="80682" marR="80682" marT="40341" marB="40341"/>
                </a:tc>
                <a:extLst>
                  <a:ext uri="{0D108BD9-81ED-4DB2-BD59-A6C34878D82A}">
                    <a16:rowId xmlns:a16="http://schemas.microsoft.com/office/drawing/2014/main" val="1132483239"/>
                  </a:ext>
                </a:extLst>
              </a:tr>
            </a:tbl>
          </a:graphicData>
        </a:graphic>
      </p:graphicFrame>
      <p:sp>
        <p:nvSpPr>
          <p:cNvPr id="8" name="TextBox 7">
            <a:extLst>
              <a:ext uri="{FF2B5EF4-FFF2-40B4-BE49-F238E27FC236}">
                <a16:creationId xmlns:a16="http://schemas.microsoft.com/office/drawing/2014/main" id="{2AF2CB1A-D4EB-403D-A169-9B54A6FB1873}"/>
              </a:ext>
            </a:extLst>
          </p:cNvPr>
          <p:cNvSpPr txBox="1"/>
          <p:nvPr/>
        </p:nvSpPr>
        <p:spPr>
          <a:xfrm>
            <a:off x="2611480" y="101368"/>
            <a:ext cx="4362092" cy="241733"/>
          </a:xfrm>
          <a:prstGeom prst="rect">
            <a:avLst/>
          </a:prstGeom>
          <a:noFill/>
        </p:spPr>
        <p:txBody>
          <a:bodyPr wrap="none" rtlCol="0">
            <a:spAutoFit/>
          </a:bodyPr>
          <a:lstStyle/>
          <a:p>
            <a:r>
              <a:rPr lang="en-US" sz="971" dirty="0"/>
              <a:t>Copyright © 2021 by Alderman Boreal Consulting®, LLC. All rights reserved</a:t>
            </a:r>
          </a:p>
        </p:txBody>
      </p:sp>
    </p:spTree>
    <p:extLst>
      <p:ext uri="{BB962C8B-B14F-4D97-AF65-F5344CB8AC3E}">
        <p14:creationId xmlns:p14="http://schemas.microsoft.com/office/powerpoint/2010/main" val="7499871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9" name="Shape 129"/>
          <p:cNvSpPr txBox="1">
            <a:spLocks noGrp="1"/>
          </p:cNvSpPr>
          <p:nvPr>
            <p:ph type="title"/>
          </p:nvPr>
        </p:nvSpPr>
        <p:spPr>
          <a:xfrm>
            <a:off x="893700" y="960450"/>
            <a:ext cx="6462600" cy="1143000"/>
          </a:xfrm>
          <a:prstGeom prst="rect">
            <a:avLst/>
          </a:prstGeom>
        </p:spPr>
        <p:txBody>
          <a:bodyPr wrap="square" lIns="91425" tIns="91425" rIns="91425" bIns="91425" anchor="b" anchorCtr="0">
            <a:noAutofit/>
          </a:bodyPr>
          <a:lstStyle/>
          <a:p>
            <a:pPr lvl="0">
              <a:spcBef>
                <a:spcPts val="0"/>
              </a:spcBef>
              <a:buNone/>
            </a:pPr>
            <a:br>
              <a:rPr lang="en" dirty="0"/>
            </a:br>
            <a:r>
              <a:rPr lang="en" dirty="0"/>
              <a:t>Summary</a:t>
            </a:r>
          </a:p>
        </p:txBody>
      </p:sp>
      <p:sp>
        <p:nvSpPr>
          <p:cNvPr id="4" name="TextBox 3"/>
          <p:cNvSpPr txBox="1"/>
          <p:nvPr/>
        </p:nvSpPr>
        <p:spPr>
          <a:xfrm>
            <a:off x="2133600" y="6477000"/>
            <a:ext cx="4915128" cy="261610"/>
          </a:xfrm>
          <a:prstGeom prst="rect">
            <a:avLst/>
          </a:prstGeom>
          <a:noFill/>
        </p:spPr>
        <p:txBody>
          <a:bodyPr wrap="none" rtlCol="0">
            <a:spAutoFit/>
          </a:bodyPr>
          <a:lstStyle/>
          <a:p>
            <a:r>
              <a:rPr lang="en-US" sz="1100" dirty="0">
                <a:solidFill>
                  <a:schemeClr val="bg1">
                    <a:lumMod val="75000"/>
                  </a:schemeClr>
                </a:solidFill>
              </a:rPr>
              <a:t>Copyright © 2021 by Alderman Boreal Consulting®, LLC. All rights reserved</a:t>
            </a:r>
          </a:p>
        </p:txBody>
      </p:sp>
      <p:sp>
        <p:nvSpPr>
          <p:cNvPr id="2" name="Text Placeholder 1"/>
          <p:cNvSpPr>
            <a:spLocks noGrp="1"/>
          </p:cNvSpPr>
          <p:nvPr>
            <p:ph type="body" idx="2"/>
          </p:nvPr>
        </p:nvSpPr>
        <p:spPr>
          <a:xfrm>
            <a:off x="990600" y="2209800"/>
            <a:ext cx="6858000" cy="2743200"/>
          </a:xfrm>
        </p:spPr>
        <p:txBody>
          <a:bodyPr/>
          <a:lstStyle/>
          <a:p>
            <a:pPr marL="514350" indent="-514350">
              <a:buFont typeface="Wingdings" panose="05000000000000000000" pitchFamily="2" charset="2"/>
              <a:buChar char="Ø"/>
            </a:pPr>
            <a:r>
              <a:rPr lang="en-US" sz="2000" dirty="0"/>
              <a:t>Children are human beings with vulnerabilities who must have basic human rights afforded adults AND rights that recognize their special needs</a:t>
            </a:r>
          </a:p>
          <a:p>
            <a:pPr marL="514350" indent="-514350">
              <a:buFont typeface="Wingdings" panose="05000000000000000000" pitchFamily="2" charset="2"/>
              <a:buChar char="Ø"/>
            </a:pPr>
            <a:r>
              <a:rPr lang="en-US" sz="2000" dirty="0"/>
              <a:t>CRC is the most comprehensive, most widely adopted human rights treaty in history, and cross-cultural</a:t>
            </a:r>
          </a:p>
          <a:p>
            <a:pPr marL="514350" indent="-514350">
              <a:buFont typeface="Wingdings" panose="05000000000000000000" pitchFamily="2" charset="2"/>
              <a:buChar char="Ø"/>
            </a:pPr>
            <a:r>
              <a:rPr lang="en-US" sz="2000" dirty="0"/>
              <a:t>Assuring children’s rights to non-discrimination, societal commitment to the best interests of the child, and opportunities to participate in society and decision-making assure their survival and optimal development</a:t>
            </a:r>
          </a:p>
          <a:p>
            <a:pPr marL="514350" indent="-514350">
              <a:buFont typeface="Wingdings" panose="05000000000000000000" pitchFamily="2" charset="2"/>
              <a:buChar char="Ø"/>
            </a:pPr>
            <a:r>
              <a:rPr lang="en-US" sz="2000" dirty="0"/>
              <a:t>Rights-based approaches to planning and program development unite and coordinate funding streams and initiatives, build synergism, and promote innovative partnerships </a:t>
            </a:r>
          </a:p>
          <a:p>
            <a:pPr marL="514350" indent="-514350">
              <a:buFont typeface="Wingdings" panose="05000000000000000000" pitchFamily="2" charset="2"/>
              <a:buChar char="Ø"/>
            </a:pPr>
            <a:endParaRPr lang="en-US" sz="2000" dirty="0"/>
          </a:p>
          <a:p>
            <a:pPr marL="514350" indent="-514350">
              <a:buFont typeface="Wingdings" panose="05000000000000000000" pitchFamily="2" charset="2"/>
              <a:buChar char="Ø"/>
            </a:pPr>
            <a:endParaRPr lang="en-US" sz="2000" dirty="0"/>
          </a:p>
          <a:p>
            <a:pPr marL="514350" indent="-514350">
              <a:buFont typeface="Wingdings" panose="05000000000000000000" pitchFamily="2" charset="2"/>
              <a:buChar char="Ø"/>
            </a:pPr>
            <a:endParaRPr lang="en-US" sz="2000" dirty="0"/>
          </a:p>
          <a:p>
            <a:pPr marL="514350" indent="-514350">
              <a:buFont typeface="Wingdings" panose="05000000000000000000" pitchFamily="2" charset="2"/>
              <a:buChar char="Ø"/>
            </a:pPr>
            <a:endParaRPr lang="en-US" sz="2000" dirty="0"/>
          </a:p>
          <a:p>
            <a:pPr marL="514350" indent="-514350">
              <a:buFont typeface="Wingdings" panose="05000000000000000000" pitchFamily="2" charset="2"/>
              <a:buChar char="Ø"/>
            </a:pPr>
            <a:endParaRPr lang="en-US" sz="2000" dirty="0"/>
          </a:p>
          <a:p>
            <a:pPr marL="514350" indent="-514350">
              <a:buFont typeface="Wingdings" panose="05000000000000000000" pitchFamily="2" charset="2"/>
              <a:buChar char="Ø"/>
            </a:pPr>
            <a:endParaRPr lang="en-US" sz="2000" dirty="0"/>
          </a:p>
          <a:p>
            <a:pPr marL="514350" indent="-514350">
              <a:buFont typeface="Wingdings" panose="05000000000000000000" pitchFamily="2" charset="2"/>
              <a:buChar char="Ø"/>
            </a:pPr>
            <a:endParaRPr lang="en-US" sz="2000" dirty="0"/>
          </a:p>
          <a:p>
            <a:pPr marL="514350" indent="-514350">
              <a:buFont typeface="+mj-lt"/>
              <a:buAutoNum type="arabicPeriod"/>
            </a:pPr>
            <a:endParaRPr lang="en-US" sz="2000" dirty="0"/>
          </a:p>
          <a:p>
            <a:pPr marL="514350" indent="-514350">
              <a:buFont typeface="+mj-lt"/>
              <a:buAutoNum type="arabicPeriod"/>
            </a:pPr>
            <a:endParaRPr lang="en-US" sz="2000" dirty="0"/>
          </a:p>
        </p:txBody>
      </p:sp>
    </p:spTree>
    <p:extLst>
      <p:ext uri="{BB962C8B-B14F-4D97-AF65-F5344CB8AC3E}">
        <p14:creationId xmlns:p14="http://schemas.microsoft.com/office/powerpoint/2010/main" val="836222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ctrTitle" idx="4294967295"/>
          </p:nvPr>
        </p:nvSpPr>
        <p:spPr>
          <a:xfrm>
            <a:off x="916025" y="587125"/>
            <a:ext cx="5561100" cy="1546500"/>
          </a:xfrm>
          <a:prstGeom prst="rect">
            <a:avLst/>
          </a:prstGeom>
        </p:spPr>
        <p:txBody>
          <a:bodyPr wrap="square" lIns="91425" tIns="91425" rIns="91425" bIns="91425" anchor="b" anchorCtr="0">
            <a:noAutofit/>
          </a:bodyPr>
          <a:lstStyle/>
          <a:p>
            <a:pPr lvl="0">
              <a:spcBef>
                <a:spcPts val="0"/>
              </a:spcBef>
              <a:buNone/>
            </a:pPr>
            <a:r>
              <a:rPr lang="en" sz="2400" dirty="0">
                <a:solidFill>
                  <a:srgbClr val="7ECEFD"/>
                </a:solidFill>
              </a:rPr>
              <a:t>Infant Mental Heath Endorsement Core Competency</a:t>
            </a:r>
          </a:p>
        </p:txBody>
      </p:sp>
      <p:sp>
        <p:nvSpPr>
          <p:cNvPr id="92" name="Shape 92"/>
          <p:cNvSpPr txBox="1">
            <a:spLocks noGrp="1"/>
          </p:cNvSpPr>
          <p:nvPr>
            <p:ph type="subTitle" idx="4294967295"/>
          </p:nvPr>
        </p:nvSpPr>
        <p:spPr>
          <a:xfrm>
            <a:off x="916025" y="1957950"/>
            <a:ext cx="5713375" cy="1013850"/>
          </a:xfrm>
          <a:prstGeom prst="rect">
            <a:avLst/>
          </a:prstGeom>
        </p:spPr>
        <p:txBody>
          <a:bodyPr wrap="square" lIns="91425" tIns="91425" rIns="91425" bIns="91425" anchor="t" anchorCtr="0">
            <a:noAutofit/>
          </a:bodyPr>
          <a:lstStyle/>
          <a:p>
            <a:pPr lvl="0">
              <a:spcBef>
                <a:spcPts val="0"/>
              </a:spcBef>
              <a:buNone/>
            </a:pPr>
            <a:r>
              <a:rPr lang="en-US" sz="2400" b="1" dirty="0">
                <a:solidFill>
                  <a:srgbClr val="2185C5"/>
                </a:solidFill>
              </a:rPr>
              <a:t>Advocacy</a:t>
            </a:r>
          </a:p>
          <a:p>
            <a:pPr marL="457200" lvl="0" indent="-457200">
              <a:spcBef>
                <a:spcPts val="0"/>
              </a:spcBef>
              <a:buFont typeface="+mj-lt"/>
              <a:buAutoNum type="romanUcPeriod"/>
            </a:pPr>
            <a:endParaRPr lang="en" sz="2400" b="1" dirty="0">
              <a:solidFill>
                <a:srgbClr val="2185C5"/>
              </a:solidFill>
            </a:endParaRPr>
          </a:p>
        </p:txBody>
      </p:sp>
      <p:pic>
        <p:nvPicPr>
          <p:cNvPr id="7" name="Picture 2" descr="E:\photos\all\1984\D-print-84-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30626"/>
            <a:ext cx="4638938" cy="68124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133600" y="6477000"/>
            <a:ext cx="4915128" cy="261610"/>
          </a:xfrm>
          <a:prstGeom prst="rect">
            <a:avLst/>
          </a:prstGeom>
          <a:noFill/>
        </p:spPr>
        <p:txBody>
          <a:bodyPr wrap="none" rtlCol="0">
            <a:spAutoFit/>
          </a:bodyPr>
          <a:lstStyle/>
          <a:p>
            <a:r>
              <a:rPr lang="en-US" sz="1100" dirty="0">
                <a:solidFill>
                  <a:schemeClr val="bg1">
                    <a:lumMod val="75000"/>
                  </a:schemeClr>
                </a:solidFill>
              </a:rPr>
              <a:t>Copyright © 2021 by Alderman Boreal Consulting®, LLC. All rights reserved</a:t>
            </a:r>
          </a:p>
        </p:txBody>
      </p:sp>
    </p:spTree>
    <p:extLst>
      <p:ext uri="{BB962C8B-B14F-4D97-AF65-F5344CB8AC3E}">
        <p14:creationId xmlns:p14="http://schemas.microsoft.com/office/powerpoint/2010/main" val="4202898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ctrTitle" idx="4294967295"/>
          </p:nvPr>
        </p:nvSpPr>
        <p:spPr>
          <a:xfrm>
            <a:off x="940350" y="4619100"/>
            <a:ext cx="6444600" cy="1095900"/>
          </a:xfrm>
          <a:prstGeom prst="rect">
            <a:avLst/>
          </a:prstGeom>
        </p:spPr>
        <p:txBody>
          <a:bodyPr wrap="square" lIns="91425" tIns="91425" rIns="91425" bIns="91425" anchor="b" anchorCtr="0">
            <a:noAutofit/>
          </a:bodyPr>
          <a:lstStyle/>
          <a:p>
            <a:pPr lvl="0" rtl="0">
              <a:spcBef>
                <a:spcPts val="0"/>
              </a:spcBef>
              <a:buNone/>
            </a:pPr>
            <a:r>
              <a:rPr lang="en" sz="4400" b="1" dirty="0">
                <a:solidFill>
                  <a:srgbClr val="FFFFFF"/>
                </a:solidFill>
                <a:latin typeface="Lato"/>
                <a:ea typeface="Lato"/>
                <a:cs typeface="Lato"/>
                <a:sym typeface="Lato"/>
              </a:rPr>
              <a:t>Thank you!</a:t>
            </a:r>
            <a:br>
              <a:rPr lang="en" sz="2800" b="1" dirty="0">
                <a:solidFill>
                  <a:srgbClr val="FFFFFF"/>
                </a:solidFill>
                <a:latin typeface="Lato"/>
                <a:ea typeface="Lato"/>
                <a:cs typeface="Lato"/>
                <a:sym typeface="Lato"/>
              </a:rPr>
            </a:br>
            <a:br>
              <a:rPr lang="en" sz="2800" b="1" dirty="0">
                <a:solidFill>
                  <a:srgbClr val="FFFFFF"/>
                </a:solidFill>
                <a:latin typeface="Lato"/>
                <a:ea typeface="Lato"/>
                <a:cs typeface="Lato"/>
                <a:sym typeface="Lato"/>
              </a:rPr>
            </a:br>
            <a:r>
              <a:rPr lang="en" b="1" dirty="0">
                <a:solidFill>
                  <a:srgbClr val="FFFFFF"/>
                </a:solidFill>
                <a:latin typeface="Lato"/>
                <a:ea typeface="Lato"/>
                <a:cs typeface="Lato"/>
                <a:sym typeface="Lato"/>
              </a:rPr>
              <a:t>Questions:</a:t>
            </a:r>
            <a:br>
              <a:rPr lang="en" sz="2800" b="1" dirty="0">
                <a:solidFill>
                  <a:srgbClr val="FFFFFF"/>
                </a:solidFill>
                <a:latin typeface="Lato"/>
                <a:ea typeface="Lato"/>
                <a:cs typeface="Lato"/>
                <a:sym typeface="Lato"/>
              </a:rPr>
            </a:br>
            <a:r>
              <a:rPr lang="en" sz="2800" b="1" dirty="0">
                <a:solidFill>
                  <a:srgbClr val="FFFFFF"/>
                </a:solidFill>
                <a:latin typeface="Lato"/>
                <a:ea typeface="Lato"/>
                <a:cs typeface="Lato"/>
                <a:sym typeface="Lato"/>
              </a:rPr>
              <a:t>aldermanborealconsulting@gmail.com</a:t>
            </a:r>
          </a:p>
        </p:txBody>
      </p:sp>
      <p:sp>
        <p:nvSpPr>
          <p:cNvPr id="201" name="Shape 201"/>
          <p:cNvSpPr/>
          <p:nvPr/>
        </p:nvSpPr>
        <p:spPr>
          <a:xfrm>
            <a:off x="0" y="2881050"/>
            <a:ext cx="940500" cy="891600"/>
          </a:xfrm>
          <a:prstGeom prst="rightArrow">
            <a:avLst>
              <a:gd name="adj1" fmla="val 61815"/>
              <a:gd name="adj2" fmla="val 50000"/>
            </a:avLst>
          </a:prstGeom>
          <a:solidFill>
            <a:srgbClr val="FFFFFF"/>
          </a:solidFill>
          <a:ln>
            <a:noFill/>
          </a:ln>
        </p:spPr>
        <p:txBody>
          <a:bodyPr wrap="square" lIns="91425" tIns="91425" rIns="91425" bIns="91425" anchor="ctr" anchorCtr="0">
            <a:noAutofit/>
          </a:bodyPr>
          <a:lstStyle/>
          <a:p>
            <a:pPr lvl="0">
              <a:spcBef>
                <a:spcPts val="0"/>
              </a:spcBef>
              <a:buNone/>
            </a:pPr>
            <a:endParaRPr/>
          </a:p>
        </p:txBody>
      </p:sp>
      <p:sp>
        <p:nvSpPr>
          <p:cNvPr id="4" name="TextBox 3">
            <a:extLst>
              <a:ext uri="{FF2B5EF4-FFF2-40B4-BE49-F238E27FC236}">
                <a16:creationId xmlns:a16="http://schemas.microsoft.com/office/drawing/2014/main" id="{CBE7DCCA-6E62-4588-B920-B6F74968C063}"/>
              </a:ext>
            </a:extLst>
          </p:cNvPr>
          <p:cNvSpPr txBox="1"/>
          <p:nvPr/>
        </p:nvSpPr>
        <p:spPr>
          <a:xfrm>
            <a:off x="2133600" y="6477000"/>
            <a:ext cx="4915128" cy="261610"/>
          </a:xfrm>
          <a:prstGeom prst="rect">
            <a:avLst/>
          </a:prstGeom>
          <a:noFill/>
        </p:spPr>
        <p:txBody>
          <a:bodyPr wrap="none" rtlCol="0">
            <a:spAutoFit/>
          </a:bodyPr>
          <a:lstStyle/>
          <a:p>
            <a:r>
              <a:rPr lang="en-US" sz="1100" dirty="0">
                <a:solidFill>
                  <a:schemeClr val="bg1">
                    <a:lumMod val="75000"/>
                  </a:schemeClr>
                </a:solidFill>
              </a:rPr>
              <a:t>Copyright © 2021 by Alderman Boreal Consulting®, LLC. All rights reserved</a:t>
            </a:r>
          </a:p>
        </p:txBody>
      </p:sp>
    </p:spTree>
    <p:extLst>
      <p:ext uri="{BB962C8B-B14F-4D97-AF65-F5344CB8AC3E}">
        <p14:creationId xmlns:p14="http://schemas.microsoft.com/office/powerpoint/2010/main" val="3611286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1710425" y="2590800"/>
            <a:ext cx="5723700" cy="1093200"/>
          </a:xfrm>
          <a:prstGeom prst="rect">
            <a:avLst/>
          </a:prstGeom>
        </p:spPr>
        <p:txBody>
          <a:bodyPr wrap="square" lIns="91425" tIns="91425" rIns="91425" bIns="91425" anchor="t" anchorCtr="0">
            <a:noAutofit/>
          </a:bodyPr>
          <a:lstStyle/>
          <a:p>
            <a:pPr lvl="0">
              <a:spcBef>
                <a:spcPts val="0"/>
              </a:spcBef>
              <a:buNone/>
            </a:pPr>
            <a:r>
              <a:rPr lang="en" dirty="0"/>
              <a:t>How we care for our children is how, at last, we take charge of our destiny.</a:t>
            </a:r>
          </a:p>
          <a:p>
            <a:pPr lvl="0">
              <a:spcBef>
                <a:spcPts val="0"/>
              </a:spcBef>
              <a:buNone/>
            </a:pPr>
            <a:endParaRPr lang="en" sz="1800" i="0" dirty="0"/>
          </a:p>
          <a:p>
            <a:pPr lvl="0">
              <a:spcBef>
                <a:spcPts val="0"/>
              </a:spcBef>
              <a:buNone/>
            </a:pPr>
            <a:r>
              <a:rPr lang="en" sz="1800" i="0" dirty="0"/>
              <a:t>Laurence Frank, 1939</a:t>
            </a:r>
          </a:p>
        </p:txBody>
      </p:sp>
      <p:sp>
        <p:nvSpPr>
          <p:cNvPr id="4" name="TextBox 3"/>
          <p:cNvSpPr txBox="1"/>
          <p:nvPr/>
        </p:nvSpPr>
        <p:spPr>
          <a:xfrm>
            <a:off x="2133600" y="6477000"/>
            <a:ext cx="4915128" cy="261610"/>
          </a:xfrm>
          <a:prstGeom prst="rect">
            <a:avLst/>
          </a:prstGeom>
          <a:noFill/>
        </p:spPr>
        <p:txBody>
          <a:bodyPr wrap="none" rtlCol="0">
            <a:spAutoFit/>
          </a:bodyPr>
          <a:lstStyle/>
          <a:p>
            <a:r>
              <a:rPr lang="en-US" sz="1100" dirty="0">
                <a:solidFill>
                  <a:schemeClr val="bg1">
                    <a:lumMod val="75000"/>
                  </a:schemeClr>
                </a:solidFill>
              </a:rPr>
              <a:t>Copyright © 2021 by Alderman Boreal Consulting®, LLC. All rights reserved</a:t>
            </a:r>
          </a:p>
        </p:txBody>
      </p:sp>
    </p:spTree>
    <p:extLst>
      <p:ext uri="{BB962C8B-B14F-4D97-AF65-F5344CB8AC3E}">
        <p14:creationId xmlns:p14="http://schemas.microsoft.com/office/powerpoint/2010/main" val="90111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ctrTitle"/>
          </p:nvPr>
        </p:nvSpPr>
        <p:spPr>
          <a:xfrm>
            <a:off x="685800" y="2111123"/>
            <a:ext cx="7772400" cy="1546500"/>
          </a:xfrm>
          <a:prstGeom prst="rect">
            <a:avLst/>
          </a:prstGeom>
        </p:spPr>
        <p:txBody>
          <a:bodyPr wrap="square" lIns="91425" tIns="91425" rIns="91425" bIns="91425" anchor="b" anchorCtr="0">
            <a:noAutofit/>
          </a:bodyPr>
          <a:lstStyle/>
          <a:p>
            <a:pPr lvl="0" rtl="0">
              <a:spcBef>
                <a:spcPts val="0"/>
              </a:spcBef>
              <a:buNone/>
            </a:pPr>
            <a:r>
              <a:rPr lang="en" sz="4000" dirty="0">
                <a:solidFill>
                  <a:srgbClr val="7ECEFD"/>
                </a:solidFill>
              </a:rPr>
              <a:t>I.</a:t>
            </a:r>
          </a:p>
          <a:p>
            <a:pPr lvl="0" rtl="0">
              <a:spcBef>
                <a:spcPts val="0"/>
              </a:spcBef>
              <a:buNone/>
            </a:pPr>
            <a:r>
              <a:rPr lang="en-US" sz="4000" dirty="0"/>
              <a:t>Human Rights Basics</a:t>
            </a:r>
            <a:endParaRPr lang="en" sz="4000" dirty="0"/>
          </a:p>
        </p:txBody>
      </p:sp>
      <p:sp>
        <p:nvSpPr>
          <p:cNvPr id="3" name="TextBox 2"/>
          <p:cNvSpPr txBox="1"/>
          <p:nvPr/>
        </p:nvSpPr>
        <p:spPr>
          <a:xfrm>
            <a:off x="2133600" y="6477000"/>
            <a:ext cx="4915128" cy="261610"/>
          </a:xfrm>
          <a:prstGeom prst="rect">
            <a:avLst/>
          </a:prstGeom>
          <a:noFill/>
        </p:spPr>
        <p:txBody>
          <a:bodyPr wrap="none" rtlCol="0">
            <a:spAutoFit/>
          </a:bodyPr>
          <a:lstStyle/>
          <a:p>
            <a:r>
              <a:rPr lang="en-US" sz="1100" dirty="0">
                <a:solidFill>
                  <a:schemeClr val="bg1">
                    <a:lumMod val="75000"/>
                  </a:schemeClr>
                </a:solidFill>
              </a:rPr>
              <a:t>Copyright © 2021 by Alderman Boreal Consulting®, LLC. All rights reserved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8" name="Shape 118"/>
          <p:cNvSpPr txBox="1">
            <a:spLocks noGrp="1"/>
          </p:cNvSpPr>
          <p:nvPr>
            <p:ph type="subTitle" idx="4294967295"/>
          </p:nvPr>
        </p:nvSpPr>
        <p:spPr>
          <a:xfrm>
            <a:off x="814650" y="3581400"/>
            <a:ext cx="6623100" cy="1046400"/>
          </a:xfrm>
          <a:prstGeom prst="rect">
            <a:avLst/>
          </a:prstGeom>
        </p:spPr>
        <p:txBody>
          <a:bodyPr wrap="square" lIns="91425" tIns="91425" rIns="91425" bIns="91425" anchor="t" anchorCtr="0">
            <a:noAutofit/>
          </a:bodyPr>
          <a:lstStyle/>
          <a:p>
            <a:pPr lvl="0">
              <a:spcBef>
                <a:spcPts val="0"/>
              </a:spcBef>
              <a:buNone/>
            </a:pPr>
            <a:r>
              <a:rPr lang="en" sz="3600" dirty="0">
                <a:solidFill>
                  <a:schemeClr val="bg1"/>
                </a:solidFill>
              </a:rPr>
              <a:t>Human Rights</a:t>
            </a:r>
          </a:p>
          <a:p>
            <a:pPr lvl="0">
              <a:spcBef>
                <a:spcPts val="0"/>
              </a:spcBef>
              <a:buNone/>
            </a:pPr>
            <a:r>
              <a:rPr lang="en" sz="2800" dirty="0">
                <a:solidFill>
                  <a:schemeClr val="bg1"/>
                </a:solidFill>
              </a:rPr>
              <a:t>Standards that recognize and protect the dignity of all human beings</a:t>
            </a:r>
            <a:endParaRPr lang="en" sz="2800" dirty="0">
              <a:solidFill>
                <a:schemeClr val="bg1">
                  <a:lumMod val="75000"/>
                </a:schemeClr>
              </a:solidFill>
            </a:endParaRPr>
          </a:p>
        </p:txBody>
      </p:sp>
      <p:grpSp>
        <p:nvGrpSpPr>
          <p:cNvPr id="119" name="Shape 119"/>
          <p:cNvGrpSpPr/>
          <p:nvPr/>
        </p:nvGrpSpPr>
        <p:grpSpPr>
          <a:xfrm>
            <a:off x="1392061" y="448354"/>
            <a:ext cx="2235784" cy="2235777"/>
            <a:chOff x="570875" y="4322250"/>
            <a:chExt cx="443300" cy="443325"/>
          </a:xfrm>
        </p:grpSpPr>
        <p:sp>
          <p:nvSpPr>
            <p:cNvPr id="120" name="Shape 120"/>
            <p:cNvSpPr/>
            <p:nvPr/>
          </p:nvSpPr>
          <p:spPr>
            <a:xfrm>
              <a:off x="570875" y="4322250"/>
              <a:ext cx="443300" cy="443325"/>
            </a:xfrm>
            <a:custGeom>
              <a:avLst/>
              <a:gdLst/>
              <a:ahLst/>
              <a:cxnLst/>
              <a:rect l="0" t="0" r="0" b="0"/>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a:p>
          </p:txBody>
        </p:sp>
        <p:sp>
          <p:nvSpPr>
            <p:cNvPr id="121" name="Shape 121"/>
            <p:cNvSpPr/>
            <p:nvPr/>
          </p:nvSpPr>
          <p:spPr>
            <a:xfrm>
              <a:off x="597725" y="4665400"/>
              <a:ext cx="73300" cy="73300"/>
            </a:xfrm>
            <a:custGeom>
              <a:avLst/>
              <a:gdLst/>
              <a:ahLst/>
              <a:cxnLst/>
              <a:rect l="0" t="0" r="0" b="0"/>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a:p>
          </p:txBody>
        </p:sp>
        <p:sp>
          <p:nvSpPr>
            <p:cNvPr id="122" name="Shape 122"/>
            <p:cNvSpPr/>
            <p:nvPr/>
          </p:nvSpPr>
          <p:spPr>
            <a:xfrm>
              <a:off x="654525" y="4708150"/>
              <a:ext cx="47025" cy="47025"/>
            </a:xfrm>
            <a:custGeom>
              <a:avLst/>
              <a:gdLst/>
              <a:ahLst/>
              <a:cxnLst/>
              <a:rect l="0" t="0" r="0" b="0"/>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a:p>
          </p:txBody>
        </p:sp>
        <p:sp>
          <p:nvSpPr>
            <p:cNvPr id="123" name="Shape 123"/>
            <p:cNvSpPr/>
            <p:nvPr/>
          </p:nvSpPr>
          <p:spPr>
            <a:xfrm>
              <a:off x="581250" y="4634875"/>
              <a:ext cx="47050" cy="47050"/>
            </a:xfrm>
            <a:custGeom>
              <a:avLst/>
              <a:gdLst/>
              <a:ahLst/>
              <a:cxnLst/>
              <a:rect l="0" t="0" r="0" b="0"/>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a:p>
          </p:txBody>
        </p:sp>
      </p:grpSp>
      <p:sp>
        <p:nvSpPr>
          <p:cNvPr id="116" name="Shape 116"/>
          <p:cNvSpPr/>
          <p:nvPr/>
        </p:nvSpPr>
        <p:spPr>
          <a:xfrm>
            <a:off x="893700" y="3550"/>
            <a:ext cx="3232500" cy="3125400"/>
          </a:xfrm>
          <a:prstGeom prst="rect">
            <a:avLst/>
          </a:prstGeom>
          <a:solidFill>
            <a:srgbClr val="92D050"/>
          </a:solidFill>
          <a:ln>
            <a:noFill/>
          </a:ln>
        </p:spPr>
        <p:txBody>
          <a:bodyPr wrap="square" lIns="91425" tIns="91425" rIns="91425" bIns="91425" anchor="ctr" anchorCtr="0">
            <a:noAutofit/>
          </a:bodyPr>
          <a:lstStyle/>
          <a:p>
            <a:pPr lvl="0">
              <a:spcBef>
                <a:spcPts val="0"/>
              </a:spcBef>
              <a:buNone/>
            </a:pPr>
            <a:endParaRPr/>
          </a:p>
        </p:txBody>
      </p:sp>
      <p:sp>
        <p:nvSpPr>
          <p:cNvPr id="11" name="TextBox 10"/>
          <p:cNvSpPr txBox="1"/>
          <p:nvPr/>
        </p:nvSpPr>
        <p:spPr>
          <a:xfrm>
            <a:off x="2133600" y="6477000"/>
            <a:ext cx="4915128" cy="261610"/>
          </a:xfrm>
          <a:prstGeom prst="rect">
            <a:avLst/>
          </a:prstGeom>
          <a:noFill/>
        </p:spPr>
        <p:txBody>
          <a:bodyPr wrap="none" rtlCol="0">
            <a:spAutoFit/>
          </a:bodyPr>
          <a:lstStyle/>
          <a:p>
            <a:r>
              <a:rPr lang="en-US" sz="1100" dirty="0">
                <a:solidFill>
                  <a:schemeClr val="bg1">
                    <a:lumMod val="75000"/>
                  </a:schemeClr>
                </a:solidFill>
              </a:rPr>
              <a:t>Copyright © 2021 by Alderman Boreal Consulting®, LLC. All rights reserved</a:t>
            </a:r>
          </a:p>
        </p:txBody>
      </p:sp>
    </p:spTree>
    <p:extLst>
      <p:ext uri="{BB962C8B-B14F-4D97-AF65-F5344CB8AC3E}">
        <p14:creationId xmlns:p14="http://schemas.microsoft.com/office/powerpoint/2010/main" val="3384242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9" name="Shape 129"/>
          <p:cNvSpPr txBox="1">
            <a:spLocks noGrp="1"/>
          </p:cNvSpPr>
          <p:nvPr>
            <p:ph type="title"/>
          </p:nvPr>
        </p:nvSpPr>
        <p:spPr>
          <a:xfrm>
            <a:off x="893700" y="960450"/>
            <a:ext cx="6462600" cy="1143000"/>
          </a:xfrm>
          <a:prstGeom prst="rect">
            <a:avLst/>
          </a:prstGeom>
        </p:spPr>
        <p:txBody>
          <a:bodyPr wrap="square" lIns="91425" tIns="91425" rIns="91425" bIns="91425" anchor="b" anchorCtr="0">
            <a:noAutofit/>
          </a:bodyPr>
          <a:lstStyle/>
          <a:p>
            <a:pPr lvl="0">
              <a:spcBef>
                <a:spcPts val="0"/>
              </a:spcBef>
              <a:buNone/>
            </a:pPr>
            <a:br>
              <a:rPr lang="en" dirty="0"/>
            </a:br>
            <a:r>
              <a:rPr lang="en" dirty="0"/>
              <a:t>Human Rights</a:t>
            </a:r>
          </a:p>
        </p:txBody>
      </p:sp>
      <p:sp>
        <p:nvSpPr>
          <p:cNvPr id="4" name="TextBox 3"/>
          <p:cNvSpPr txBox="1"/>
          <p:nvPr/>
        </p:nvSpPr>
        <p:spPr>
          <a:xfrm>
            <a:off x="2133600" y="6477000"/>
            <a:ext cx="4915128" cy="261610"/>
          </a:xfrm>
          <a:prstGeom prst="rect">
            <a:avLst/>
          </a:prstGeom>
          <a:noFill/>
        </p:spPr>
        <p:txBody>
          <a:bodyPr wrap="none" rtlCol="0">
            <a:spAutoFit/>
          </a:bodyPr>
          <a:lstStyle/>
          <a:p>
            <a:r>
              <a:rPr lang="en-US" sz="1100" dirty="0">
                <a:solidFill>
                  <a:schemeClr val="bg1">
                    <a:lumMod val="75000"/>
                  </a:schemeClr>
                </a:solidFill>
              </a:rPr>
              <a:t>Copyright © 2021 by Alderman Boreal Consulting®, LLC. All rights reserved</a:t>
            </a:r>
          </a:p>
        </p:txBody>
      </p:sp>
      <p:sp>
        <p:nvSpPr>
          <p:cNvPr id="2" name="Text Placeholder 1"/>
          <p:cNvSpPr>
            <a:spLocks noGrp="1"/>
          </p:cNvSpPr>
          <p:nvPr>
            <p:ph type="body" idx="2"/>
          </p:nvPr>
        </p:nvSpPr>
        <p:spPr>
          <a:xfrm>
            <a:off x="990600" y="2209800"/>
            <a:ext cx="6858000" cy="2743200"/>
          </a:xfrm>
        </p:spPr>
        <p:txBody>
          <a:bodyPr/>
          <a:lstStyle/>
          <a:p>
            <a:pPr marL="285750" indent="-285750">
              <a:buFont typeface="Wingdings" panose="05000000000000000000" pitchFamily="2" charset="2"/>
              <a:buChar char="Ø"/>
            </a:pPr>
            <a:r>
              <a:rPr lang="en-US" sz="2400" dirty="0"/>
              <a:t>Values that can be found in all cultures and all religious, moral, and ethical traditions</a:t>
            </a:r>
          </a:p>
          <a:p>
            <a:pPr marL="285750" indent="-285750">
              <a:buFont typeface="Wingdings" panose="05000000000000000000" pitchFamily="2" charset="2"/>
              <a:buChar char="Ø"/>
            </a:pPr>
            <a:endParaRPr lang="en-US" sz="2400" dirty="0"/>
          </a:p>
          <a:p>
            <a:pPr marL="285750" indent="-285750">
              <a:buFont typeface="Wingdings" panose="05000000000000000000" pitchFamily="2" charset="2"/>
              <a:buChar char="Ø"/>
            </a:pPr>
            <a:r>
              <a:rPr lang="en-US" sz="2400" dirty="0"/>
              <a:t>Common standards of conduct</a:t>
            </a:r>
          </a:p>
          <a:p>
            <a:pPr marL="285750" indent="-285750">
              <a:buFont typeface="Wingdings" panose="05000000000000000000" pitchFamily="2" charset="2"/>
              <a:buChar char="Ø"/>
            </a:pPr>
            <a:endParaRPr lang="en-US" sz="2400" dirty="0"/>
          </a:p>
          <a:p>
            <a:pPr marL="285750" indent="-285750">
              <a:buFont typeface="Wingdings" panose="05000000000000000000" pitchFamily="2" charset="2"/>
              <a:buChar char="Ø"/>
            </a:pPr>
            <a:r>
              <a:rPr lang="en-US" sz="2400" dirty="0"/>
              <a:t>Create a normative framework and common goals universally applicable</a:t>
            </a:r>
          </a:p>
          <a:p>
            <a:pPr marL="285750" indent="-285750">
              <a:buFont typeface="Wingdings" panose="05000000000000000000" pitchFamily="2" charset="2"/>
              <a:buChar char="Ø"/>
            </a:pPr>
            <a:endParaRPr lang="en-US" sz="2400" dirty="0"/>
          </a:p>
          <a:p>
            <a:endParaRPr lang="en-US" sz="2400" dirty="0"/>
          </a:p>
        </p:txBody>
      </p:sp>
      <p:sp>
        <p:nvSpPr>
          <p:cNvPr id="5" name="TextBox 4">
            <a:extLst>
              <a:ext uri="{FF2B5EF4-FFF2-40B4-BE49-F238E27FC236}">
                <a16:creationId xmlns:a16="http://schemas.microsoft.com/office/drawing/2014/main" id="{B6BA3E26-B4F5-41C3-BB26-10070DFDA1D8}"/>
              </a:ext>
            </a:extLst>
          </p:cNvPr>
          <p:cNvSpPr txBox="1"/>
          <p:nvPr/>
        </p:nvSpPr>
        <p:spPr>
          <a:xfrm>
            <a:off x="3339091" y="6180109"/>
            <a:ext cx="5652509" cy="338554"/>
          </a:xfrm>
          <a:prstGeom prst="rect">
            <a:avLst/>
          </a:prstGeom>
          <a:noFill/>
        </p:spPr>
        <p:txBody>
          <a:bodyPr wrap="none" rtlCol="0">
            <a:spAutoFit/>
          </a:bodyPr>
          <a:lstStyle/>
          <a:p>
            <a:pPr>
              <a:spcBef>
                <a:spcPct val="0"/>
              </a:spcBef>
              <a:defRPr/>
            </a:pPr>
            <a:r>
              <a:rPr lang="en-US" altLang="en-US" sz="1600" dirty="0">
                <a:solidFill>
                  <a:schemeClr val="bg1">
                    <a:lumMod val="50000"/>
                  </a:schemeClr>
                </a:solidFill>
                <a:latin typeface="Lato" panose="020B0604020202020204" charset="0"/>
              </a:rPr>
              <a:t>Save the Children (2005). </a:t>
            </a:r>
            <a:r>
              <a:rPr lang="en-US" altLang="en-US" sz="1600" i="1" dirty="0">
                <a:solidFill>
                  <a:schemeClr val="bg1">
                    <a:lumMod val="50000"/>
                  </a:schemeClr>
                </a:solidFill>
                <a:latin typeface="Lato" panose="020B0604020202020204" charset="0"/>
              </a:rPr>
              <a:t>Child Rights Programming, 2</a:t>
            </a:r>
            <a:r>
              <a:rPr lang="en-US" altLang="en-US" sz="1600" i="1" baseline="30000" dirty="0">
                <a:solidFill>
                  <a:schemeClr val="bg1">
                    <a:lumMod val="50000"/>
                  </a:schemeClr>
                </a:solidFill>
                <a:latin typeface="Lato" panose="020B0604020202020204" charset="0"/>
              </a:rPr>
              <a:t>nd</a:t>
            </a:r>
            <a:r>
              <a:rPr lang="en-US" altLang="en-US" sz="1600" i="1" dirty="0">
                <a:solidFill>
                  <a:schemeClr val="bg1">
                    <a:lumMod val="50000"/>
                  </a:schemeClr>
                </a:solidFill>
                <a:latin typeface="Lato" panose="020B0604020202020204" charset="0"/>
              </a:rPr>
              <a:t> Edition</a:t>
            </a:r>
            <a:endParaRPr lang="en-US" altLang="en-US" sz="1600" dirty="0">
              <a:solidFill>
                <a:schemeClr val="bg1">
                  <a:lumMod val="50000"/>
                </a:schemeClr>
              </a:solidFill>
              <a:latin typeface="Lato" panose="020B0604020202020204" charset="0"/>
            </a:endParaRPr>
          </a:p>
        </p:txBody>
      </p:sp>
    </p:spTree>
    <p:extLst>
      <p:ext uri="{BB962C8B-B14F-4D97-AF65-F5344CB8AC3E}">
        <p14:creationId xmlns:p14="http://schemas.microsoft.com/office/powerpoint/2010/main" val="3416204418"/>
      </p:ext>
    </p:extLst>
  </p:cSld>
  <p:clrMapOvr>
    <a:masterClrMapping/>
  </p:clrMapOvr>
</p:sld>
</file>

<file path=ppt/theme/theme1.xml><?xml version="1.0" encoding="utf-8"?>
<a:theme xmlns:a="http://schemas.openxmlformats.org/drawingml/2006/main" name="Anton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12030</TotalTime>
  <Words>3479</Words>
  <Application>Microsoft Office PowerPoint</Application>
  <PresentationFormat>On-screen Show (4:3)</PresentationFormat>
  <Paragraphs>525</Paragraphs>
  <Slides>50</Slides>
  <Notes>48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Lato</vt:lpstr>
      <vt:lpstr>Raleway</vt:lpstr>
      <vt:lpstr>Arial</vt:lpstr>
      <vt:lpstr>Wingdings</vt:lpstr>
      <vt:lpstr>Antonio template</vt:lpstr>
      <vt:lpstr>Strengthening Early Childhood Policy, Programs, and Advocacy Using a Child Rights-Based Approach  Sherri L. Alderman, MD, MPH, IMH-E Mentor Clinical &amp; Policy, FAAP  Help Me Grow National Forum September 22, 2021</vt:lpstr>
      <vt:lpstr>Disclaimer</vt:lpstr>
      <vt:lpstr>Goals &amp; Objectives</vt:lpstr>
      <vt:lpstr>Agenda</vt:lpstr>
      <vt:lpstr>Infant Mental Heath Endorsement Core Competency</vt:lpstr>
      <vt:lpstr>PowerPoint Presentation</vt:lpstr>
      <vt:lpstr>I. Human Rights Basics</vt:lpstr>
      <vt:lpstr>PowerPoint Presentation</vt:lpstr>
      <vt:lpstr> Human Rights</vt:lpstr>
      <vt:lpstr> Human Rights Documents are:</vt:lpstr>
      <vt:lpstr> Human Rights Principles</vt:lpstr>
      <vt:lpstr> Brief History of Human Rights</vt:lpstr>
      <vt:lpstr>II. Child Rights</vt:lpstr>
      <vt:lpstr> Why Child Rights?</vt:lpstr>
      <vt:lpstr> Why Child Rights?</vt:lpstr>
      <vt:lpstr> Child Rights</vt:lpstr>
      <vt:lpstr> History of Child Rights Documents</vt:lpstr>
      <vt:lpstr> History of Child Rights Documents</vt:lpstr>
      <vt:lpstr> Convention on the Rights of the Child (CRC)</vt:lpstr>
      <vt:lpstr> Convention on the Rights of the Child (CRC)</vt:lpstr>
      <vt:lpstr> 4 Basic CRC Principles</vt:lpstr>
      <vt:lpstr> 4 Basic CRC Principles</vt:lpstr>
      <vt:lpstr> CRC protects and promotes the rights of all children to:</vt:lpstr>
      <vt:lpstr> Child Participation</vt:lpstr>
      <vt:lpstr> Child Participation</vt:lpstr>
      <vt:lpstr>PowerPoint Presentation</vt:lpstr>
      <vt:lpstr>PowerPoint Presentation</vt:lpstr>
      <vt:lpstr> Rights of Infants</vt:lpstr>
      <vt:lpstr>III. Rights-Based Approach to Program Development</vt:lpstr>
      <vt:lpstr> Rights-Based Approach to Program Development</vt:lpstr>
      <vt:lpstr> Rights-Based Approach to Program Development</vt:lpstr>
      <vt:lpstr> Rights-Based Approach to Program Development</vt:lpstr>
      <vt:lpstr> Rights-Based Approach to Program Development</vt:lpstr>
      <vt:lpstr> Rights-Based Approach to Program Development Benefits</vt:lpstr>
      <vt:lpstr>Rights-Based Approach vs. Other Approaches</vt:lpstr>
      <vt:lpstr>IV. Child Rights Programming</vt:lpstr>
      <vt:lpstr>PowerPoint Presentation</vt:lpstr>
      <vt:lpstr> Child Rights Programming Aim</vt:lpstr>
      <vt:lpstr> Child Rights Programming Key Components</vt:lpstr>
      <vt:lpstr> Child Rights Programming Key Components</vt:lpstr>
      <vt:lpstr> Child Rights Programming Mechanism</vt:lpstr>
      <vt:lpstr> Child Rights Programming Mechanism</vt:lpstr>
      <vt:lpstr> Child Rights Programming Partnerships:  Dynamic &amp; Growth-Promoting</vt:lpstr>
      <vt:lpstr>PowerPoint Presentation</vt:lpstr>
      <vt:lpstr>V. Practical Applications</vt:lpstr>
      <vt:lpstr>PowerPoint Presentation</vt:lpstr>
      <vt:lpstr>PowerPoint Presentation</vt:lpstr>
      <vt:lpstr>PowerPoint Presentation</vt:lpstr>
      <vt:lpstr> Summary</vt:lpstr>
      <vt:lpstr>Thank you!  Questions: aldermanborealconsulting@gmail.com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Influence of Trauma on Children’s Social and Emotional Development</dc:title>
  <dc:creator>Sherri</dc:creator>
  <cp:lastModifiedBy>Sherri Alderman</cp:lastModifiedBy>
  <cp:revision>451</cp:revision>
  <cp:lastPrinted>2017-11-29T20:14:09Z</cp:lastPrinted>
  <dcterms:modified xsi:type="dcterms:W3CDTF">2021-09-03T11:51:06Z</dcterms:modified>
</cp:coreProperties>
</file>