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7" r:id="rId2"/>
  </p:sldMasterIdLst>
  <p:notesMasterIdLst>
    <p:notesMasterId r:id="rId32"/>
  </p:notesMasterIdLst>
  <p:handoutMasterIdLst>
    <p:handoutMasterId r:id="rId33"/>
  </p:handoutMasterIdLst>
  <p:sldIdLst>
    <p:sldId id="280" r:id="rId3"/>
    <p:sldId id="282" r:id="rId4"/>
    <p:sldId id="283" r:id="rId5"/>
    <p:sldId id="291" r:id="rId6"/>
    <p:sldId id="292" r:id="rId7"/>
    <p:sldId id="293" r:id="rId8"/>
    <p:sldId id="294" r:id="rId9"/>
    <p:sldId id="295" r:id="rId10"/>
    <p:sldId id="296" r:id="rId11"/>
    <p:sldId id="308" r:id="rId12"/>
    <p:sldId id="298" r:id="rId13"/>
    <p:sldId id="299" r:id="rId14"/>
    <p:sldId id="309" r:id="rId15"/>
    <p:sldId id="301" r:id="rId16"/>
    <p:sldId id="302" r:id="rId17"/>
    <p:sldId id="303" r:id="rId18"/>
    <p:sldId id="304" r:id="rId19"/>
    <p:sldId id="305" r:id="rId20"/>
    <p:sldId id="306" r:id="rId21"/>
    <p:sldId id="260" r:id="rId22"/>
    <p:sldId id="285" r:id="rId23"/>
    <p:sldId id="284" r:id="rId24"/>
    <p:sldId id="271" r:id="rId25"/>
    <p:sldId id="288" r:id="rId26"/>
    <p:sldId id="267" r:id="rId27"/>
    <p:sldId id="286" r:id="rId28"/>
    <p:sldId id="290" r:id="rId29"/>
    <p:sldId id="289" r:id="rId30"/>
    <p:sldId id="26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A1A8"/>
    <a:srgbClr val="E19D39"/>
    <a:srgbClr val="548FD6"/>
    <a:srgbClr val="1D375A"/>
    <a:srgbClr val="D86036"/>
    <a:srgbClr val="1335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04"/>
    <p:restoredTop sz="88869" autoAdjust="0"/>
  </p:normalViewPr>
  <p:slideViewPr>
    <p:cSldViewPr snapToGrid="0" snapToObjects="1">
      <p:cViewPr varScale="1">
        <p:scale>
          <a:sx n="65" d="100"/>
          <a:sy n="65" d="100"/>
        </p:scale>
        <p:origin x="1308" y="66"/>
      </p:cViewPr>
      <p:guideLst/>
    </p:cSldViewPr>
  </p:slideViewPr>
  <p:notesTextViewPr>
    <p:cViewPr>
      <p:scale>
        <a:sx n="1" d="1"/>
        <a:sy n="1" d="1"/>
      </p:scale>
      <p:origin x="0" y="0"/>
    </p:cViewPr>
  </p:notesTextViewPr>
  <p:notesViewPr>
    <p:cSldViewPr snapToGrid="0" snapToObjects="1">
      <p:cViewPr varScale="1">
        <p:scale>
          <a:sx n="139" d="100"/>
          <a:sy n="139" d="100"/>
        </p:scale>
        <p:origin x="347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10.png"/><Relationship Id="rId6" Type="http://schemas.openxmlformats.org/officeDocument/2006/relationships/image" Target="../media/image14.svg"/><Relationship Id="rId5" Type="http://schemas.openxmlformats.org/officeDocument/2006/relationships/image" Target="../media/image12.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10.png"/><Relationship Id="rId6" Type="http://schemas.openxmlformats.org/officeDocument/2006/relationships/image" Target="../media/image14.svg"/><Relationship Id="rId5" Type="http://schemas.openxmlformats.org/officeDocument/2006/relationships/image" Target="../media/image12.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1130A-94B0-45CC-9A2C-25FBB11BABB2}" type="doc">
      <dgm:prSet loTypeId="urn:microsoft.com/office/officeart/2005/8/layout/chevron1" loCatId="process" qsTypeId="urn:microsoft.com/office/officeart/2005/8/quickstyle/simple1" qsCatId="simple" csTypeId="urn:microsoft.com/office/officeart/2005/8/colors/accent1_2" csCatId="accent1" phldr="1"/>
      <dgm:spPr/>
    </dgm:pt>
    <dgm:pt modelId="{EDCC924D-F24A-4038-AF7B-A99F85E17CE2}">
      <dgm:prSet phldrT="[Text]"/>
      <dgm:spPr>
        <a:solidFill>
          <a:srgbClr val="24A1A8"/>
        </a:solidFill>
      </dgm:spPr>
      <dgm:t>
        <a:bodyPr/>
        <a:lstStyle/>
        <a:p>
          <a:r>
            <a:rPr lang="en-US" dirty="0"/>
            <a:t>Ensure a common understanding of FEDM and its importance</a:t>
          </a:r>
        </a:p>
      </dgm:t>
    </dgm:pt>
    <dgm:pt modelId="{746D39F7-B807-4E56-A693-69F9E4712892}" type="parTrans" cxnId="{7AA82DA3-B783-4806-9A14-49C47F513CB5}">
      <dgm:prSet/>
      <dgm:spPr/>
      <dgm:t>
        <a:bodyPr/>
        <a:lstStyle/>
        <a:p>
          <a:endParaRPr lang="en-US"/>
        </a:p>
      </dgm:t>
    </dgm:pt>
    <dgm:pt modelId="{342BCA50-0626-4C11-A4F5-ADB5631A6D84}" type="sibTrans" cxnId="{7AA82DA3-B783-4806-9A14-49C47F513CB5}">
      <dgm:prSet/>
      <dgm:spPr/>
      <dgm:t>
        <a:bodyPr/>
        <a:lstStyle/>
        <a:p>
          <a:endParaRPr lang="en-US"/>
        </a:p>
      </dgm:t>
    </dgm:pt>
    <dgm:pt modelId="{CDE92E7A-10EE-4F23-942F-FF4C9423FD07}">
      <dgm:prSet phldrT="[Text]"/>
      <dgm:spPr>
        <a:solidFill>
          <a:srgbClr val="548FD6"/>
        </a:solidFill>
      </dgm:spPr>
      <dgm:t>
        <a:bodyPr/>
        <a:lstStyle/>
        <a:p>
          <a:r>
            <a:rPr lang="en-US" dirty="0"/>
            <a:t>Standardize practice</a:t>
          </a:r>
        </a:p>
      </dgm:t>
    </dgm:pt>
    <dgm:pt modelId="{A477F8FA-AB0B-4B69-AC28-2F9EF7F64D33}" type="parTrans" cxnId="{A5882247-3185-4219-8C8E-87AEC9919721}">
      <dgm:prSet/>
      <dgm:spPr/>
      <dgm:t>
        <a:bodyPr/>
        <a:lstStyle/>
        <a:p>
          <a:endParaRPr lang="en-US"/>
        </a:p>
      </dgm:t>
    </dgm:pt>
    <dgm:pt modelId="{8BC856CD-E32B-4EEF-84B3-A89446DE3672}" type="sibTrans" cxnId="{A5882247-3185-4219-8C8E-87AEC9919721}">
      <dgm:prSet/>
      <dgm:spPr/>
      <dgm:t>
        <a:bodyPr/>
        <a:lstStyle/>
        <a:p>
          <a:endParaRPr lang="en-US"/>
        </a:p>
      </dgm:t>
    </dgm:pt>
    <dgm:pt modelId="{8AC14B7F-2CE4-48DE-BA45-0CF1B0928703}">
      <dgm:prSet phldrT="[Text]"/>
      <dgm:spPr>
        <a:solidFill>
          <a:srgbClr val="1D375A"/>
        </a:solidFill>
      </dgm:spPr>
      <dgm:t>
        <a:bodyPr/>
        <a:lstStyle/>
        <a:p>
          <a:r>
            <a:rPr lang="en-US" dirty="0"/>
            <a:t>Measure practice</a:t>
          </a:r>
        </a:p>
      </dgm:t>
    </dgm:pt>
    <dgm:pt modelId="{5B673A47-B234-4ABF-88EC-249B308C62BB}" type="parTrans" cxnId="{2D581472-76E7-4E0C-9583-E50634614F3F}">
      <dgm:prSet/>
      <dgm:spPr/>
      <dgm:t>
        <a:bodyPr/>
        <a:lstStyle/>
        <a:p>
          <a:endParaRPr lang="en-US"/>
        </a:p>
      </dgm:t>
    </dgm:pt>
    <dgm:pt modelId="{BDFA293F-1B6C-42F8-AE62-255185759916}" type="sibTrans" cxnId="{2D581472-76E7-4E0C-9583-E50634614F3F}">
      <dgm:prSet/>
      <dgm:spPr/>
      <dgm:t>
        <a:bodyPr/>
        <a:lstStyle/>
        <a:p>
          <a:endParaRPr lang="en-US"/>
        </a:p>
      </dgm:t>
    </dgm:pt>
    <dgm:pt modelId="{F2FD0173-D7B6-435D-BB90-1558B3F221B9}">
      <dgm:prSet phldrT="[Text]"/>
      <dgm:spPr>
        <a:solidFill>
          <a:srgbClr val="24A1A8"/>
        </a:solidFill>
      </dgm:spPr>
      <dgm:t>
        <a:bodyPr/>
        <a:lstStyle/>
        <a:p>
          <a:r>
            <a:rPr lang="en-US" dirty="0"/>
            <a:t>Feed data into a CIDSEI/link to other components</a:t>
          </a:r>
        </a:p>
      </dgm:t>
    </dgm:pt>
    <dgm:pt modelId="{A10E5C72-BBFB-4832-AEF1-E9A8CAC0301E}" type="parTrans" cxnId="{72E362A5-A531-40DD-B0AD-54FA9C290DC6}">
      <dgm:prSet/>
      <dgm:spPr/>
      <dgm:t>
        <a:bodyPr/>
        <a:lstStyle/>
        <a:p>
          <a:endParaRPr lang="en-US"/>
        </a:p>
      </dgm:t>
    </dgm:pt>
    <dgm:pt modelId="{05576B43-07F7-4DC6-8179-15D6D46295C6}" type="sibTrans" cxnId="{72E362A5-A531-40DD-B0AD-54FA9C290DC6}">
      <dgm:prSet/>
      <dgm:spPr/>
      <dgm:t>
        <a:bodyPr/>
        <a:lstStyle/>
        <a:p>
          <a:endParaRPr lang="en-US"/>
        </a:p>
      </dgm:t>
    </dgm:pt>
    <dgm:pt modelId="{9BA108F7-16BA-47CB-8853-E8E7F595BC77}" type="pres">
      <dgm:prSet presAssocID="{BFD1130A-94B0-45CC-9A2C-25FBB11BABB2}" presName="Name0" presStyleCnt="0">
        <dgm:presLayoutVars>
          <dgm:dir/>
          <dgm:animLvl val="lvl"/>
          <dgm:resizeHandles val="exact"/>
        </dgm:presLayoutVars>
      </dgm:prSet>
      <dgm:spPr/>
    </dgm:pt>
    <dgm:pt modelId="{83F8F6E3-8D26-4979-9263-313C175ED9BA}" type="pres">
      <dgm:prSet presAssocID="{EDCC924D-F24A-4038-AF7B-A99F85E17CE2}" presName="parTxOnly" presStyleLbl="node1" presStyleIdx="0" presStyleCnt="4">
        <dgm:presLayoutVars>
          <dgm:chMax val="0"/>
          <dgm:chPref val="0"/>
          <dgm:bulletEnabled val="1"/>
        </dgm:presLayoutVars>
      </dgm:prSet>
      <dgm:spPr/>
      <dgm:t>
        <a:bodyPr/>
        <a:lstStyle/>
        <a:p>
          <a:endParaRPr lang="en-US"/>
        </a:p>
      </dgm:t>
    </dgm:pt>
    <dgm:pt modelId="{5596DA39-871D-4442-92B7-C0D8CAF4A4B1}" type="pres">
      <dgm:prSet presAssocID="{342BCA50-0626-4C11-A4F5-ADB5631A6D84}" presName="parTxOnlySpace" presStyleCnt="0"/>
      <dgm:spPr/>
    </dgm:pt>
    <dgm:pt modelId="{080C0CE4-1F58-40BB-9F65-616261FF73D3}" type="pres">
      <dgm:prSet presAssocID="{CDE92E7A-10EE-4F23-942F-FF4C9423FD07}" presName="parTxOnly" presStyleLbl="node1" presStyleIdx="1" presStyleCnt="4">
        <dgm:presLayoutVars>
          <dgm:chMax val="0"/>
          <dgm:chPref val="0"/>
          <dgm:bulletEnabled val="1"/>
        </dgm:presLayoutVars>
      </dgm:prSet>
      <dgm:spPr/>
      <dgm:t>
        <a:bodyPr/>
        <a:lstStyle/>
        <a:p>
          <a:endParaRPr lang="en-US"/>
        </a:p>
      </dgm:t>
    </dgm:pt>
    <dgm:pt modelId="{F31047C8-E0B6-484E-A1EA-95D3975D85FF}" type="pres">
      <dgm:prSet presAssocID="{8BC856CD-E32B-4EEF-84B3-A89446DE3672}" presName="parTxOnlySpace" presStyleCnt="0"/>
      <dgm:spPr/>
    </dgm:pt>
    <dgm:pt modelId="{4BD0F58F-2BDF-4C62-B02E-B9067B969AF5}" type="pres">
      <dgm:prSet presAssocID="{8AC14B7F-2CE4-48DE-BA45-0CF1B0928703}" presName="parTxOnly" presStyleLbl="node1" presStyleIdx="2" presStyleCnt="4">
        <dgm:presLayoutVars>
          <dgm:chMax val="0"/>
          <dgm:chPref val="0"/>
          <dgm:bulletEnabled val="1"/>
        </dgm:presLayoutVars>
      </dgm:prSet>
      <dgm:spPr/>
      <dgm:t>
        <a:bodyPr/>
        <a:lstStyle/>
        <a:p>
          <a:endParaRPr lang="en-US"/>
        </a:p>
      </dgm:t>
    </dgm:pt>
    <dgm:pt modelId="{4066850F-9681-4101-9FC9-F78D9FD20585}" type="pres">
      <dgm:prSet presAssocID="{BDFA293F-1B6C-42F8-AE62-255185759916}" presName="parTxOnlySpace" presStyleCnt="0"/>
      <dgm:spPr/>
    </dgm:pt>
    <dgm:pt modelId="{07B47FD1-966A-4F56-9FA3-DBA37BACD82E}" type="pres">
      <dgm:prSet presAssocID="{F2FD0173-D7B6-435D-BB90-1558B3F221B9}" presName="parTxOnly" presStyleLbl="node1" presStyleIdx="3" presStyleCnt="4">
        <dgm:presLayoutVars>
          <dgm:chMax val="0"/>
          <dgm:chPref val="0"/>
          <dgm:bulletEnabled val="1"/>
        </dgm:presLayoutVars>
      </dgm:prSet>
      <dgm:spPr/>
      <dgm:t>
        <a:bodyPr/>
        <a:lstStyle/>
        <a:p>
          <a:endParaRPr lang="en-US"/>
        </a:p>
      </dgm:t>
    </dgm:pt>
  </dgm:ptLst>
  <dgm:cxnLst>
    <dgm:cxn modelId="{A5882247-3185-4219-8C8E-87AEC9919721}" srcId="{BFD1130A-94B0-45CC-9A2C-25FBB11BABB2}" destId="{CDE92E7A-10EE-4F23-942F-FF4C9423FD07}" srcOrd="1" destOrd="0" parTransId="{A477F8FA-AB0B-4B69-AC28-2F9EF7F64D33}" sibTransId="{8BC856CD-E32B-4EEF-84B3-A89446DE3672}"/>
    <dgm:cxn modelId="{72E362A5-A531-40DD-B0AD-54FA9C290DC6}" srcId="{BFD1130A-94B0-45CC-9A2C-25FBB11BABB2}" destId="{F2FD0173-D7B6-435D-BB90-1558B3F221B9}" srcOrd="3" destOrd="0" parTransId="{A10E5C72-BBFB-4832-AEF1-E9A8CAC0301E}" sibTransId="{05576B43-07F7-4DC6-8179-15D6D46295C6}"/>
    <dgm:cxn modelId="{C0BBA3B3-81EA-4829-BF81-F3B4FC886D68}" type="presOf" srcId="{EDCC924D-F24A-4038-AF7B-A99F85E17CE2}" destId="{83F8F6E3-8D26-4979-9263-313C175ED9BA}" srcOrd="0" destOrd="0" presId="urn:microsoft.com/office/officeart/2005/8/layout/chevron1"/>
    <dgm:cxn modelId="{FE2D477A-E42F-4B76-A126-66B7B1AA7F0C}" type="presOf" srcId="{BFD1130A-94B0-45CC-9A2C-25FBB11BABB2}" destId="{9BA108F7-16BA-47CB-8853-E8E7F595BC77}" srcOrd="0" destOrd="0" presId="urn:microsoft.com/office/officeart/2005/8/layout/chevron1"/>
    <dgm:cxn modelId="{291F10AD-4903-40CF-B376-39D829F42711}" type="presOf" srcId="{8AC14B7F-2CE4-48DE-BA45-0CF1B0928703}" destId="{4BD0F58F-2BDF-4C62-B02E-B9067B969AF5}" srcOrd="0" destOrd="0" presId="urn:microsoft.com/office/officeart/2005/8/layout/chevron1"/>
    <dgm:cxn modelId="{2D581472-76E7-4E0C-9583-E50634614F3F}" srcId="{BFD1130A-94B0-45CC-9A2C-25FBB11BABB2}" destId="{8AC14B7F-2CE4-48DE-BA45-0CF1B0928703}" srcOrd="2" destOrd="0" parTransId="{5B673A47-B234-4ABF-88EC-249B308C62BB}" sibTransId="{BDFA293F-1B6C-42F8-AE62-255185759916}"/>
    <dgm:cxn modelId="{7AA82DA3-B783-4806-9A14-49C47F513CB5}" srcId="{BFD1130A-94B0-45CC-9A2C-25FBB11BABB2}" destId="{EDCC924D-F24A-4038-AF7B-A99F85E17CE2}" srcOrd="0" destOrd="0" parTransId="{746D39F7-B807-4E56-A693-69F9E4712892}" sibTransId="{342BCA50-0626-4C11-A4F5-ADB5631A6D84}"/>
    <dgm:cxn modelId="{C4D2BFC0-ED15-4D02-9B70-E48FA45863C9}" type="presOf" srcId="{CDE92E7A-10EE-4F23-942F-FF4C9423FD07}" destId="{080C0CE4-1F58-40BB-9F65-616261FF73D3}" srcOrd="0" destOrd="0" presId="urn:microsoft.com/office/officeart/2005/8/layout/chevron1"/>
    <dgm:cxn modelId="{CD44D51B-F02A-4F88-91B1-2B94FA1C08E1}" type="presOf" srcId="{F2FD0173-D7B6-435D-BB90-1558B3F221B9}" destId="{07B47FD1-966A-4F56-9FA3-DBA37BACD82E}" srcOrd="0" destOrd="0" presId="urn:microsoft.com/office/officeart/2005/8/layout/chevron1"/>
    <dgm:cxn modelId="{CFDE2C6C-1C32-4DAB-899E-A1245F52C8AC}" type="presParOf" srcId="{9BA108F7-16BA-47CB-8853-E8E7F595BC77}" destId="{83F8F6E3-8D26-4979-9263-313C175ED9BA}" srcOrd="0" destOrd="0" presId="urn:microsoft.com/office/officeart/2005/8/layout/chevron1"/>
    <dgm:cxn modelId="{442DD6E5-3EB2-40D8-8FFB-2657F09B6175}" type="presParOf" srcId="{9BA108F7-16BA-47CB-8853-E8E7F595BC77}" destId="{5596DA39-871D-4442-92B7-C0D8CAF4A4B1}" srcOrd="1" destOrd="0" presId="urn:microsoft.com/office/officeart/2005/8/layout/chevron1"/>
    <dgm:cxn modelId="{FC50C1DA-DB2F-477F-B620-5DFC539D04AC}" type="presParOf" srcId="{9BA108F7-16BA-47CB-8853-E8E7F595BC77}" destId="{080C0CE4-1F58-40BB-9F65-616261FF73D3}" srcOrd="2" destOrd="0" presId="urn:microsoft.com/office/officeart/2005/8/layout/chevron1"/>
    <dgm:cxn modelId="{E80E64F0-7FC2-4FBA-B3FC-A5251806AD01}" type="presParOf" srcId="{9BA108F7-16BA-47CB-8853-E8E7F595BC77}" destId="{F31047C8-E0B6-484E-A1EA-95D3975D85FF}" srcOrd="3" destOrd="0" presId="urn:microsoft.com/office/officeart/2005/8/layout/chevron1"/>
    <dgm:cxn modelId="{814233ED-D3DC-469C-AA07-1AEE757222D1}" type="presParOf" srcId="{9BA108F7-16BA-47CB-8853-E8E7F595BC77}" destId="{4BD0F58F-2BDF-4C62-B02E-B9067B969AF5}" srcOrd="4" destOrd="0" presId="urn:microsoft.com/office/officeart/2005/8/layout/chevron1"/>
    <dgm:cxn modelId="{D3C332C1-87FB-4977-97EC-DFF746A7315B}" type="presParOf" srcId="{9BA108F7-16BA-47CB-8853-E8E7F595BC77}" destId="{4066850F-9681-4101-9FC9-F78D9FD20585}" srcOrd="5" destOrd="0" presId="urn:microsoft.com/office/officeart/2005/8/layout/chevron1"/>
    <dgm:cxn modelId="{2D56C3F2-584E-4515-98EC-CB47AAA4037C}" type="presParOf" srcId="{9BA108F7-16BA-47CB-8853-E8E7F595BC77}" destId="{07B47FD1-966A-4F56-9FA3-DBA37BACD82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0B4EEE-8371-429B-BD12-724DBABBE291}"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44475060-52FE-456F-8FBE-BD1834636D94}">
      <dgm:prSet phldrT="[Text]"/>
      <dgm:spPr/>
      <dgm:t>
        <a:bodyPr/>
        <a:lstStyle/>
        <a:p>
          <a:r>
            <a:rPr lang="en-US" b="1" dirty="0">
              <a:solidFill>
                <a:srgbClr val="D86036"/>
              </a:solidFill>
            </a:rPr>
            <a:t>A Framework for Early Identification </a:t>
          </a:r>
        </a:p>
      </dgm:t>
    </dgm:pt>
    <dgm:pt modelId="{6B63237E-3FB9-47BA-86AB-E3D398BC33C7}" type="parTrans" cxnId="{37220F5D-D804-4879-AE7C-ED47A6FEAC24}">
      <dgm:prSet/>
      <dgm:spPr/>
      <dgm:t>
        <a:bodyPr/>
        <a:lstStyle/>
        <a:p>
          <a:endParaRPr lang="en-US"/>
        </a:p>
      </dgm:t>
    </dgm:pt>
    <dgm:pt modelId="{E6BF9201-463C-46EE-9F5E-FE4C8B3C438C}" type="sibTrans" cxnId="{37220F5D-D804-4879-AE7C-ED47A6FEAC24}">
      <dgm:prSet/>
      <dgm:spPr/>
      <dgm:t>
        <a:bodyPr/>
        <a:lstStyle/>
        <a:p>
          <a:endParaRPr lang="en-US"/>
        </a:p>
      </dgm:t>
    </dgm:pt>
    <dgm:pt modelId="{82D81365-2255-4B8B-8490-48AB6EEBD6F6}">
      <dgm:prSet phldrT="[Text]"/>
      <dgm:spPr/>
      <dgm:t>
        <a:bodyPr/>
        <a:lstStyle/>
        <a:p>
          <a:r>
            <a:rPr lang="en-US" b="1" dirty="0">
              <a:solidFill>
                <a:srgbClr val="D86036"/>
              </a:solidFill>
            </a:rPr>
            <a:t>A Framework for Children’s Healthy Development &amp; Family Well-Being </a:t>
          </a:r>
        </a:p>
      </dgm:t>
    </dgm:pt>
    <dgm:pt modelId="{98E4AA0C-0C21-404A-A574-5DBBCDDE7B52}" type="parTrans" cxnId="{5372397D-697C-445D-948E-A353FD2AC41E}">
      <dgm:prSet/>
      <dgm:spPr/>
      <dgm:t>
        <a:bodyPr/>
        <a:lstStyle/>
        <a:p>
          <a:endParaRPr lang="en-US"/>
        </a:p>
      </dgm:t>
    </dgm:pt>
    <dgm:pt modelId="{65965201-0845-44EF-A376-019EB997396B}" type="sibTrans" cxnId="{5372397D-697C-445D-948E-A353FD2AC41E}">
      <dgm:prSet/>
      <dgm:spPr/>
      <dgm:t>
        <a:bodyPr/>
        <a:lstStyle/>
        <a:p>
          <a:endParaRPr lang="en-US"/>
        </a:p>
      </dgm:t>
    </dgm:pt>
    <dgm:pt modelId="{FBF0BD41-FDE1-4B6D-BC53-8E27E444D70C}" type="pres">
      <dgm:prSet presAssocID="{F00B4EEE-8371-429B-BD12-724DBABBE291}" presName="Name0" presStyleCnt="0">
        <dgm:presLayoutVars>
          <dgm:chMax val="7"/>
          <dgm:chPref val="7"/>
          <dgm:dir/>
          <dgm:animLvl val="lvl"/>
        </dgm:presLayoutVars>
      </dgm:prSet>
      <dgm:spPr/>
      <dgm:t>
        <a:bodyPr/>
        <a:lstStyle/>
        <a:p>
          <a:endParaRPr lang="en-US"/>
        </a:p>
      </dgm:t>
    </dgm:pt>
    <dgm:pt modelId="{49BEAA43-4ED2-4940-B954-E077A7637FC9}" type="pres">
      <dgm:prSet presAssocID="{44475060-52FE-456F-8FBE-BD1834636D94}" presName="Accent1" presStyleCnt="0"/>
      <dgm:spPr/>
    </dgm:pt>
    <dgm:pt modelId="{40922566-1F5B-4F78-86C4-103581F86E23}" type="pres">
      <dgm:prSet presAssocID="{44475060-52FE-456F-8FBE-BD1834636D94}" presName="Accent" presStyleLbl="node1" presStyleIdx="0" presStyleCnt="2"/>
      <dgm:spPr>
        <a:solidFill>
          <a:srgbClr val="E19D39"/>
        </a:solidFill>
      </dgm:spPr>
    </dgm:pt>
    <dgm:pt modelId="{7E7C0B00-827E-45B9-9CD7-F1C86BADFEBE}" type="pres">
      <dgm:prSet presAssocID="{44475060-52FE-456F-8FBE-BD1834636D94}" presName="Parent1" presStyleLbl="revTx" presStyleIdx="0" presStyleCnt="2">
        <dgm:presLayoutVars>
          <dgm:chMax val="1"/>
          <dgm:chPref val="1"/>
          <dgm:bulletEnabled val="1"/>
        </dgm:presLayoutVars>
      </dgm:prSet>
      <dgm:spPr/>
      <dgm:t>
        <a:bodyPr/>
        <a:lstStyle/>
        <a:p>
          <a:endParaRPr lang="en-US"/>
        </a:p>
      </dgm:t>
    </dgm:pt>
    <dgm:pt modelId="{20A04988-C97B-4C4E-BBDF-C87E0C788A72}" type="pres">
      <dgm:prSet presAssocID="{82D81365-2255-4B8B-8490-48AB6EEBD6F6}" presName="Accent2" presStyleCnt="0"/>
      <dgm:spPr/>
    </dgm:pt>
    <dgm:pt modelId="{4D9BDF54-C8A2-4BE5-A6CB-612D98B4FD0F}" type="pres">
      <dgm:prSet presAssocID="{82D81365-2255-4B8B-8490-48AB6EEBD6F6}" presName="Accent" presStyleLbl="node1" presStyleIdx="1" presStyleCnt="2"/>
      <dgm:spPr>
        <a:solidFill>
          <a:srgbClr val="E19D39"/>
        </a:solidFill>
      </dgm:spPr>
    </dgm:pt>
    <dgm:pt modelId="{8F7B64CF-9B4A-4D9E-9DA0-63FD557E2CF5}" type="pres">
      <dgm:prSet presAssocID="{82D81365-2255-4B8B-8490-48AB6EEBD6F6}" presName="Parent2" presStyleLbl="revTx" presStyleIdx="1" presStyleCnt="2">
        <dgm:presLayoutVars>
          <dgm:chMax val="1"/>
          <dgm:chPref val="1"/>
          <dgm:bulletEnabled val="1"/>
        </dgm:presLayoutVars>
      </dgm:prSet>
      <dgm:spPr/>
      <dgm:t>
        <a:bodyPr/>
        <a:lstStyle/>
        <a:p>
          <a:endParaRPr lang="en-US"/>
        </a:p>
      </dgm:t>
    </dgm:pt>
  </dgm:ptLst>
  <dgm:cxnLst>
    <dgm:cxn modelId="{5372397D-697C-445D-948E-A353FD2AC41E}" srcId="{F00B4EEE-8371-429B-BD12-724DBABBE291}" destId="{82D81365-2255-4B8B-8490-48AB6EEBD6F6}" srcOrd="1" destOrd="0" parTransId="{98E4AA0C-0C21-404A-A574-5DBBCDDE7B52}" sibTransId="{65965201-0845-44EF-A376-019EB997396B}"/>
    <dgm:cxn modelId="{7C34066F-2490-440C-9AAA-FC204AF6DAA0}" type="presOf" srcId="{F00B4EEE-8371-429B-BD12-724DBABBE291}" destId="{FBF0BD41-FDE1-4B6D-BC53-8E27E444D70C}" srcOrd="0" destOrd="0" presId="urn:microsoft.com/office/officeart/2009/layout/CircleArrowProcess"/>
    <dgm:cxn modelId="{2C7F47AA-689E-4885-BEC1-C9C8958370DD}" type="presOf" srcId="{44475060-52FE-456F-8FBE-BD1834636D94}" destId="{7E7C0B00-827E-45B9-9CD7-F1C86BADFEBE}" srcOrd="0" destOrd="0" presId="urn:microsoft.com/office/officeart/2009/layout/CircleArrowProcess"/>
    <dgm:cxn modelId="{37220F5D-D804-4879-AE7C-ED47A6FEAC24}" srcId="{F00B4EEE-8371-429B-BD12-724DBABBE291}" destId="{44475060-52FE-456F-8FBE-BD1834636D94}" srcOrd="0" destOrd="0" parTransId="{6B63237E-3FB9-47BA-86AB-E3D398BC33C7}" sibTransId="{E6BF9201-463C-46EE-9F5E-FE4C8B3C438C}"/>
    <dgm:cxn modelId="{4EBD8A91-1249-4671-9A2B-859768AB8EAA}" type="presOf" srcId="{82D81365-2255-4B8B-8490-48AB6EEBD6F6}" destId="{8F7B64CF-9B4A-4D9E-9DA0-63FD557E2CF5}" srcOrd="0" destOrd="0" presId="urn:microsoft.com/office/officeart/2009/layout/CircleArrowProcess"/>
    <dgm:cxn modelId="{F31F3084-851F-4642-AC04-38732AA82D89}" type="presParOf" srcId="{FBF0BD41-FDE1-4B6D-BC53-8E27E444D70C}" destId="{49BEAA43-4ED2-4940-B954-E077A7637FC9}" srcOrd="0" destOrd="0" presId="urn:microsoft.com/office/officeart/2009/layout/CircleArrowProcess"/>
    <dgm:cxn modelId="{695AEBE3-ADFB-404E-9E0D-F3684154EF7B}" type="presParOf" srcId="{49BEAA43-4ED2-4940-B954-E077A7637FC9}" destId="{40922566-1F5B-4F78-86C4-103581F86E23}" srcOrd="0" destOrd="0" presId="urn:microsoft.com/office/officeart/2009/layout/CircleArrowProcess"/>
    <dgm:cxn modelId="{EAA6CD5E-C075-4A97-A1B7-D57A81BB2421}" type="presParOf" srcId="{FBF0BD41-FDE1-4B6D-BC53-8E27E444D70C}" destId="{7E7C0B00-827E-45B9-9CD7-F1C86BADFEBE}" srcOrd="1" destOrd="0" presId="urn:microsoft.com/office/officeart/2009/layout/CircleArrowProcess"/>
    <dgm:cxn modelId="{6D64D492-3596-4429-B0E3-FAF0298D857C}" type="presParOf" srcId="{FBF0BD41-FDE1-4B6D-BC53-8E27E444D70C}" destId="{20A04988-C97B-4C4E-BBDF-C87E0C788A72}" srcOrd="2" destOrd="0" presId="urn:microsoft.com/office/officeart/2009/layout/CircleArrowProcess"/>
    <dgm:cxn modelId="{E7167C32-B13A-456F-8CF7-FEEB750900E2}" type="presParOf" srcId="{20A04988-C97B-4C4E-BBDF-C87E0C788A72}" destId="{4D9BDF54-C8A2-4BE5-A6CB-612D98B4FD0F}" srcOrd="0" destOrd="0" presId="urn:microsoft.com/office/officeart/2009/layout/CircleArrowProcess"/>
    <dgm:cxn modelId="{035DE01F-D7C2-4D09-84CB-5DC84F20B841}" type="presParOf" srcId="{FBF0BD41-FDE1-4B6D-BC53-8E27E444D70C}" destId="{8F7B64CF-9B4A-4D9E-9DA0-63FD557E2CF5}" srcOrd="3"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3708A1-0974-48E2-B2C4-41C1D8841E72}" type="doc">
      <dgm:prSet loTypeId="urn:microsoft.com/office/officeart/2005/8/layout/vList3" loCatId="list" qsTypeId="urn:microsoft.com/office/officeart/2005/8/quickstyle/simple1" qsCatId="simple" csTypeId="urn:microsoft.com/office/officeart/2005/8/colors/accent1_2" csCatId="accent1" phldr="1"/>
      <dgm:spPr/>
    </dgm:pt>
    <dgm:pt modelId="{83A1F6C1-7948-46B0-AE8D-0D2F7944312A}">
      <dgm:prSet phldrT="[Text]"/>
      <dgm:spPr>
        <a:solidFill>
          <a:srgbClr val="24A1A8"/>
        </a:solidFill>
      </dgm:spPr>
      <dgm:t>
        <a:bodyPr/>
        <a:lstStyle/>
        <a:p>
          <a:r>
            <a:rPr lang="en-US" dirty="0"/>
            <a:t>Families are the experts</a:t>
          </a:r>
        </a:p>
      </dgm:t>
    </dgm:pt>
    <dgm:pt modelId="{E3080418-F7CC-4EE5-AB21-62DC9EB6A3C4}" type="parTrans" cxnId="{F4735FAE-CEFB-40D6-A0A0-AE455549AD62}">
      <dgm:prSet/>
      <dgm:spPr/>
      <dgm:t>
        <a:bodyPr/>
        <a:lstStyle/>
        <a:p>
          <a:endParaRPr lang="en-US"/>
        </a:p>
      </dgm:t>
    </dgm:pt>
    <dgm:pt modelId="{DD168C3B-25BD-45E4-A0C0-74A91C51ECAB}" type="sibTrans" cxnId="{F4735FAE-CEFB-40D6-A0A0-AE455549AD62}">
      <dgm:prSet/>
      <dgm:spPr/>
      <dgm:t>
        <a:bodyPr/>
        <a:lstStyle/>
        <a:p>
          <a:endParaRPr lang="en-US"/>
        </a:p>
      </dgm:t>
    </dgm:pt>
    <dgm:pt modelId="{4F1816DE-3BD9-4497-9827-67F2CF1CCDA3}">
      <dgm:prSet phldrT="[Text]"/>
      <dgm:spPr>
        <a:solidFill>
          <a:srgbClr val="548FD6"/>
        </a:solidFill>
      </dgm:spPr>
      <dgm:t>
        <a:bodyPr/>
        <a:lstStyle/>
        <a:p>
          <a:r>
            <a:rPr lang="en-US" dirty="0"/>
            <a:t>Holistic picture of child’s development</a:t>
          </a:r>
        </a:p>
      </dgm:t>
    </dgm:pt>
    <dgm:pt modelId="{6701B0C1-6044-4E05-BD50-8AAA3276A962}" type="parTrans" cxnId="{41DEAE95-4775-41D8-90F6-57156A49AE7A}">
      <dgm:prSet/>
      <dgm:spPr/>
      <dgm:t>
        <a:bodyPr/>
        <a:lstStyle/>
        <a:p>
          <a:endParaRPr lang="en-US"/>
        </a:p>
      </dgm:t>
    </dgm:pt>
    <dgm:pt modelId="{8FA40332-07B7-4794-BBEB-9EB88D678D58}" type="sibTrans" cxnId="{41DEAE95-4775-41D8-90F6-57156A49AE7A}">
      <dgm:prSet/>
      <dgm:spPr/>
      <dgm:t>
        <a:bodyPr/>
        <a:lstStyle/>
        <a:p>
          <a:endParaRPr lang="en-US"/>
        </a:p>
      </dgm:t>
    </dgm:pt>
    <dgm:pt modelId="{CB57D1F8-A8BB-488D-AD23-85AD7F13EFDF}">
      <dgm:prSet phldrT="[Text]"/>
      <dgm:spPr>
        <a:solidFill>
          <a:srgbClr val="E19D39"/>
        </a:solidFill>
      </dgm:spPr>
      <dgm:t>
        <a:bodyPr/>
        <a:lstStyle/>
        <a:p>
          <a:r>
            <a:rPr lang="en-US" dirty="0"/>
            <a:t>Development is discussed longitudinally </a:t>
          </a:r>
        </a:p>
      </dgm:t>
    </dgm:pt>
    <dgm:pt modelId="{E66FC104-9C80-4C36-805D-1A17B19B5DB1}" type="parTrans" cxnId="{067E41F1-2ED8-4049-8851-97FFDE79D0C2}">
      <dgm:prSet/>
      <dgm:spPr/>
      <dgm:t>
        <a:bodyPr/>
        <a:lstStyle/>
        <a:p>
          <a:endParaRPr lang="en-US"/>
        </a:p>
      </dgm:t>
    </dgm:pt>
    <dgm:pt modelId="{589836CF-6846-41A4-A131-A05716A0C14D}" type="sibTrans" cxnId="{067E41F1-2ED8-4049-8851-97FFDE79D0C2}">
      <dgm:prSet/>
      <dgm:spPr/>
      <dgm:t>
        <a:bodyPr/>
        <a:lstStyle/>
        <a:p>
          <a:endParaRPr lang="en-US"/>
        </a:p>
      </dgm:t>
    </dgm:pt>
    <dgm:pt modelId="{041A5BF8-FE14-4CD5-AE6D-8AEFBF037728}" type="pres">
      <dgm:prSet presAssocID="{FB3708A1-0974-48E2-B2C4-41C1D8841E72}" presName="linearFlow" presStyleCnt="0">
        <dgm:presLayoutVars>
          <dgm:dir/>
          <dgm:resizeHandles val="exact"/>
        </dgm:presLayoutVars>
      </dgm:prSet>
      <dgm:spPr/>
    </dgm:pt>
    <dgm:pt modelId="{B632B959-C5B6-44BB-98D8-EF9A58EADF9C}" type="pres">
      <dgm:prSet presAssocID="{83A1F6C1-7948-46B0-AE8D-0D2F7944312A}" presName="composite" presStyleCnt="0"/>
      <dgm:spPr/>
    </dgm:pt>
    <dgm:pt modelId="{BB93454A-E7C3-4674-9984-1268D8EA885A}" type="pres">
      <dgm:prSet presAssocID="{83A1F6C1-7948-46B0-AE8D-0D2F7944312A}"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Man with baby with solid fill"/>
        </a:ext>
      </dgm:extLst>
    </dgm:pt>
    <dgm:pt modelId="{1F39CABA-442F-4CC7-BD88-053620D36AB0}" type="pres">
      <dgm:prSet presAssocID="{83A1F6C1-7948-46B0-AE8D-0D2F7944312A}" presName="txShp" presStyleLbl="node1" presStyleIdx="0" presStyleCnt="3">
        <dgm:presLayoutVars>
          <dgm:bulletEnabled val="1"/>
        </dgm:presLayoutVars>
      </dgm:prSet>
      <dgm:spPr/>
      <dgm:t>
        <a:bodyPr/>
        <a:lstStyle/>
        <a:p>
          <a:endParaRPr lang="en-US"/>
        </a:p>
      </dgm:t>
    </dgm:pt>
    <dgm:pt modelId="{513BD3A5-33CB-452E-BA82-03B6DED722AD}" type="pres">
      <dgm:prSet presAssocID="{DD168C3B-25BD-45E4-A0C0-74A91C51ECAB}" presName="spacing" presStyleCnt="0"/>
      <dgm:spPr/>
    </dgm:pt>
    <dgm:pt modelId="{493F437E-73A2-4D90-A4E9-E9025D337E81}" type="pres">
      <dgm:prSet presAssocID="{4F1816DE-3BD9-4497-9827-67F2CF1CCDA3}" presName="composite" presStyleCnt="0"/>
      <dgm:spPr/>
    </dgm:pt>
    <dgm:pt modelId="{EB87BF87-E204-4811-9B20-D81901C76E61}" type="pres">
      <dgm:prSet presAssocID="{4F1816DE-3BD9-4497-9827-67F2CF1CCDA3}"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Children with solid fill"/>
        </a:ext>
      </dgm:extLst>
    </dgm:pt>
    <dgm:pt modelId="{E61278E7-42BC-414A-89AB-1776C0218EB0}" type="pres">
      <dgm:prSet presAssocID="{4F1816DE-3BD9-4497-9827-67F2CF1CCDA3}" presName="txShp" presStyleLbl="node1" presStyleIdx="1" presStyleCnt="3">
        <dgm:presLayoutVars>
          <dgm:bulletEnabled val="1"/>
        </dgm:presLayoutVars>
      </dgm:prSet>
      <dgm:spPr/>
      <dgm:t>
        <a:bodyPr/>
        <a:lstStyle/>
        <a:p>
          <a:endParaRPr lang="en-US"/>
        </a:p>
      </dgm:t>
    </dgm:pt>
    <dgm:pt modelId="{FFDF38EF-8654-489F-AC69-345EE791915F}" type="pres">
      <dgm:prSet presAssocID="{8FA40332-07B7-4794-BBEB-9EB88D678D58}" presName="spacing" presStyleCnt="0"/>
      <dgm:spPr/>
    </dgm:pt>
    <dgm:pt modelId="{A9FC365D-2729-40A1-90D5-BCBAB77E4299}" type="pres">
      <dgm:prSet presAssocID="{CB57D1F8-A8BB-488D-AD23-85AD7F13EFDF}" presName="composite" presStyleCnt="0"/>
      <dgm:spPr/>
    </dgm:pt>
    <dgm:pt modelId="{46582A42-2EDB-4E5C-8669-943F5694A238}" type="pres">
      <dgm:prSet presAssocID="{CB57D1F8-A8BB-488D-AD23-85AD7F13EFDF}"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Hourglass 60% with solid fill"/>
        </a:ext>
      </dgm:extLst>
    </dgm:pt>
    <dgm:pt modelId="{556807DF-0A1C-476A-82CA-C2CAF3906F6A}" type="pres">
      <dgm:prSet presAssocID="{CB57D1F8-A8BB-488D-AD23-85AD7F13EFDF}" presName="txShp" presStyleLbl="node1" presStyleIdx="2" presStyleCnt="3">
        <dgm:presLayoutVars>
          <dgm:bulletEnabled val="1"/>
        </dgm:presLayoutVars>
      </dgm:prSet>
      <dgm:spPr/>
      <dgm:t>
        <a:bodyPr/>
        <a:lstStyle/>
        <a:p>
          <a:endParaRPr lang="en-US"/>
        </a:p>
      </dgm:t>
    </dgm:pt>
  </dgm:ptLst>
  <dgm:cxnLst>
    <dgm:cxn modelId="{F4735FAE-CEFB-40D6-A0A0-AE455549AD62}" srcId="{FB3708A1-0974-48E2-B2C4-41C1D8841E72}" destId="{83A1F6C1-7948-46B0-AE8D-0D2F7944312A}" srcOrd="0" destOrd="0" parTransId="{E3080418-F7CC-4EE5-AB21-62DC9EB6A3C4}" sibTransId="{DD168C3B-25BD-45E4-A0C0-74A91C51ECAB}"/>
    <dgm:cxn modelId="{7279639B-96E6-43B4-8768-61DF3F8C382C}" type="presOf" srcId="{4F1816DE-3BD9-4497-9827-67F2CF1CCDA3}" destId="{E61278E7-42BC-414A-89AB-1776C0218EB0}" srcOrd="0" destOrd="0" presId="urn:microsoft.com/office/officeart/2005/8/layout/vList3"/>
    <dgm:cxn modelId="{41DEAE95-4775-41D8-90F6-57156A49AE7A}" srcId="{FB3708A1-0974-48E2-B2C4-41C1D8841E72}" destId="{4F1816DE-3BD9-4497-9827-67F2CF1CCDA3}" srcOrd="1" destOrd="0" parTransId="{6701B0C1-6044-4E05-BD50-8AAA3276A962}" sibTransId="{8FA40332-07B7-4794-BBEB-9EB88D678D58}"/>
    <dgm:cxn modelId="{DDAE3FAC-15EF-4228-B373-548F34189D62}" type="presOf" srcId="{CB57D1F8-A8BB-488D-AD23-85AD7F13EFDF}" destId="{556807DF-0A1C-476A-82CA-C2CAF3906F6A}" srcOrd="0" destOrd="0" presId="urn:microsoft.com/office/officeart/2005/8/layout/vList3"/>
    <dgm:cxn modelId="{2D650301-3937-4263-9A0A-62C8201AF654}" type="presOf" srcId="{FB3708A1-0974-48E2-B2C4-41C1D8841E72}" destId="{041A5BF8-FE14-4CD5-AE6D-8AEFBF037728}" srcOrd="0" destOrd="0" presId="urn:microsoft.com/office/officeart/2005/8/layout/vList3"/>
    <dgm:cxn modelId="{2FFA641C-1D04-444A-B245-82B6F8FCD350}" type="presOf" srcId="{83A1F6C1-7948-46B0-AE8D-0D2F7944312A}" destId="{1F39CABA-442F-4CC7-BD88-053620D36AB0}" srcOrd="0" destOrd="0" presId="urn:microsoft.com/office/officeart/2005/8/layout/vList3"/>
    <dgm:cxn modelId="{067E41F1-2ED8-4049-8851-97FFDE79D0C2}" srcId="{FB3708A1-0974-48E2-B2C4-41C1D8841E72}" destId="{CB57D1F8-A8BB-488D-AD23-85AD7F13EFDF}" srcOrd="2" destOrd="0" parTransId="{E66FC104-9C80-4C36-805D-1A17B19B5DB1}" sibTransId="{589836CF-6846-41A4-A131-A05716A0C14D}"/>
    <dgm:cxn modelId="{FD9D673E-AA69-4AC0-A7D0-61A3806E9CCE}" type="presParOf" srcId="{041A5BF8-FE14-4CD5-AE6D-8AEFBF037728}" destId="{B632B959-C5B6-44BB-98D8-EF9A58EADF9C}" srcOrd="0" destOrd="0" presId="urn:microsoft.com/office/officeart/2005/8/layout/vList3"/>
    <dgm:cxn modelId="{3A3AA943-D95F-4F02-A34A-84DE7B864F1D}" type="presParOf" srcId="{B632B959-C5B6-44BB-98D8-EF9A58EADF9C}" destId="{BB93454A-E7C3-4674-9984-1268D8EA885A}" srcOrd="0" destOrd="0" presId="urn:microsoft.com/office/officeart/2005/8/layout/vList3"/>
    <dgm:cxn modelId="{CAE7FFE5-DA74-42E9-BB11-CF5860FE6BBB}" type="presParOf" srcId="{B632B959-C5B6-44BB-98D8-EF9A58EADF9C}" destId="{1F39CABA-442F-4CC7-BD88-053620D36AB0}" srcOrd="1" destOrd="0" presId="urn:microsoft.com/office/officeart/2005/8/layout/vList3"/>
    <dgm:cxn modelId="{44338650-7F5A-45FC-87F8-8DEB771C78BC}" type="presParOf" srcId="{041A5BF8-FE14-4CD5-AE6D-8AEFBF037728}" destId="{513BD3A5-33CB-452E-BA82-03B6DED722AD}" srcOrd="1" destOrd="0" presId="urn:microsoft.com/office/officeart/2005/8/layout/vList3"/>
    <dgm:cxn modelId="{BD480820-D006-4584-B4C4-89CC6C947A07}" type="presParOf" srcId="{041A5BF8-FE14-4CD5-AE6D-8AEFBF037728}" destId="{493F437E-73A2-4D90-A4E9-E9025D337E81}" srcOrd="2" destOrd="0" presId="urn:microsoft.com/office/officeart/2005/8/layout/vList3"/>
    <dgm:cxn modelId="{86AB1CD2-9D42-46A7-81EC-FFA5F077CE53}" type="presParOf" srcId="{493F437E-73A2-4D90-A4E9-E9025D337E81}" destId="{EB87BF87-E204-4811-9B20-D81901C76E61}" srcOrd="0" destOrd="0" presId="urn:microsoft.com/office/officeart/2005/8/layout/vList3"/>
    <dgm:cxn modelId="{92348800-7D4E-488B-8F8D-A3A2AC0D47A7}" type="presParOf" srcId="{493F437E-73A2-4D90-A4E9-E9025D337E81}" destId="{E61278E7-42BC-414A-89AB-1776C0218EB0}" srcOrd="1" destOrd="0" presId="urn:microsoft.com/office/officeart/2005/8/layout/vList3"/>
    <dgm:cxn modelId="{3DB134F1-7841-4E1F-BD4E-3DF64AA46AC9}" type="presParOf" srcId="{041A5BF8-FE14-4CD5-AE6D-8AEFBF037728}" destId="{FFDF38EF-8654-489F-AC69-345EE791915F}" srcOrd="3" destOrd="0" presId="urn:microsoft.com/office/officeart/2005/8/layout/vList3"/>
    <dgm:cxn modelId="{B6DC2661-2CEE-45B9-AE6F-BEBB1AF714A4}" type="presParOf" srcId="{041A5BF8-FE14-4CD5-AE6D-8AEFBF037728}" destId="{A9FC365D-2729-40A1-90D5-BCBAB77E4299}" srcOrd="4" destOrd="0" presId="urn:microsoft.com/office/officeart/2005/8/layout/vList3"/>
    <dgm:cxn modelId="{1321B45C-EC54-4188-9380-8F0D06BDF94E}" type="presParOf" srcId="{A9FC365D-2729-40A1-90D5-BCBAB77E4299}" destId="{46582A42-2EDB-4E5C-8669-943F5694A238}" srcOrd="0" destOrd="0" presId="urn:microsoft.com/office/officeart/2005/8/layout/vList3"/>
    <dgm:cxn modelId="{CAB87E47-4385-441E-AD04-45F5D9A1B2E3}" type="presParOf" srcId="{A9FC365D-2729-40A1-90D5-BCBAB77E4299}" destId="{556807DF-0A1C-476A-82CA-C2CAF3906F6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F76F84-244A-44CC-9D23-16E72BA90CB5}" type="doc">
      <dgm:prSet loTypeId="urn:microsoft.com/office/officeart/2005/8/layout/arrow6" loCatId="relationship" qsTypeId="urn:microsoft.com/office/officeart/2005/8/quickstyle/simple1" qsCatId="simple" csTypeId="urn:microsoft.com/office/officeart/2005/8/colors/accent0_3" csCatId="mainScheme" phldr="1"/>
      <dgm:spPr/>
      <dgm:t>
        <a:bodyPr/>
        <a:lstStyle/>
        <a:p>
          <a:endParaRPr lang="en-US"/>
        </a:p>
      </dgm:t>
    </dgm:pt>
    <dgm:pt modelId="{CCD239D5-2E31-4039-A3F4-DF4E41A12BFC}">
      <dgm:prSet phldrT="[Text]"/>
      <dgm:spPr>
        <a:solidFill>
          <a:srgbClr val="FC9554"/>
        </a:solidFill>
      </dgm:spPr>
      <dgm:t>
        <a:bodyPr/>
        <a:lstStyle/>
        <a:p>
          <a:r>
            <a:rPr lang="en-US" dirty="0"/>
            <a:t>Developmental Promotion </a:t>
          </a:r>
        </a:p>
      </dgm:t>
    </dgm:pt>
    <dgm:pt modelId="{1A3F4ECF-0E75-48B7-9F7D-19F2FD407E47}" type="parTrans" cxnId="{6917707C-D365-4CFB-9C4E-56A1DCE27AF4}">
      <dgm:prSet/>
      <dgm:spPr/>
      <dgm:t>
        <a:bodyPr/>
        <a:lstStyle/>
        <a:p>
          <a:endParaRPr lang="en-US"/>
        </a:p>
      </dgm:t>
    </dgm:pt>
    <dgm:pt modelId="{4E5EA6AD-A9B5-4220-A285-C9D2F88CA1C8}" type="sibTrans" cxnId="{6917707C-D365-4CFB-9C4E-56A1DCE27AF4}">
      <dgm:prSet/>
      <dgm:spPr/>
      <dgm:t>
        <a:bodyPr/>
        <a:lstStyle/>
        <a:p>
          <a:endParaRPr lang="en-US"/>
        </a:p>
      </dgm:t>
    </dgm:pt>
    <dgm:pt modelId="{093DBF2F-011E-4D33-A076-CFB976EB4EB4}">
      <dgm:prSet phldrT="[Text]"/>
      <dgm:spPr/>
      <dgm:t>
        <a:bodyPr/>
        <a:lstStyle/>
        <a:p>
          <a:r>
            <a:rPr lang="en-US" dirty="0"/>
            <a:t>FEDM</a:t>
          </a:r>
        </a:p>
      </dgm:t>
    </dgm:pt>
    <dgm:pt modelId="{A4C629E8-D062-476D-BD33-F9193DB5868E}" type="parTrans" cxnId="{945405B1-3D09-4467-86EE-AA8AECBED65D}">
      <dgm:prSet/>
      <dgm:spPr/>
      <dgm:t>
        <a:bodyPr/>
        <a:lstStyle/>
        <a:p>
          <a:endParaRPr lang="en-US"/>
        </a:p>
      </dgm:t>
    </dgm:pt>
    <dgm:pt modelId="{35A6D86F-3853-4069-B2F9-642980034DB1}" type="sibTrans" cxnId="{945405B1-3D09-4467-86EE-AA8AECBED65D}">
      <dgm:prSet/>
      <dgm:spPr/>
      <dgm:t>
        <a:bodyPr/>
        <a:lstStyle/>
        <a:p>
          <a:endParaRPr lang="en-US"/>
        </a:p>
      </dgm:t>
    </dgm:pt>
    <dgm:pt modelId="{BEB3DDDC-12C5-49DF-9CC2-645F154A86DF}" type="pres">
      <dgm:prSet presAssocID="{ABF76F84-244A-44CC-9D23-16E72BA90CB5}" presName="compositeShape" presStyleCnt="0">
        <dgm:presLayoutVars>
          <dgm:chMax val="2"/>
          <dgm:dir/>
          <dgm:resizeHandles val="exact"/>
        </dgm:presLayoutVars>
      </dgm:prSet>
      <dgm:spPr/>
      <dgm:t>
        <a:bodyPr/>
        <a:lstStyle/>
        <a:p>
          <a:endParaRPr lang="en-US"/>
        </a:p>
      </dgm:t>
    </dgm:pt>
    <dgm:pt modelId="{48A88478-8634-4611-8D61-EAEB3740693C}" type="pres">
      <dgm:prSet presAssocID="{ABF76F84-244A-44CC-9D23-16E72BA90CB5}" presName="ribbon" presStyleLbl="node1" presStyleIdx="0" presStyleCnt="1"/>
      <dgm:spPr>
        <a:solidFill>
          <a:schemeClr val="tx1"/>
        </a:solidFill>
        <a:ln>
          <a:noFill/>
        </a:ln>
      </dgm:spPr>
    </dgm:pt>
    <dgm:pt modelId="{C43F7584-B2AC-44E9-934D-FD0518979FDF}" type="pres">
      <dgm:prSet presAssocID="{ABF76F84-244A-44CC-9D23-16E72BA90CB5}" presName="leftArrowText" presStyleLbl="node1" presStyleIdx="0" presStyleCnt="1">
        <dgm:presLayoutVars>
          <dgm:chMax val="0"/>
          <dgm:bulletEnabled val="1"/>
        </dgm:presLayoutVars>
      </dgm:prSet>
      <dgm:spPr/>
      <dgm:t>
        <a:bodyPr/>
        <a:lstStyle/>
        <a:p>
          <a:endParaRPr lang="en-US"/>
        </a:p>
      </dgm:t>
    </dgm:pt>
    <dgm:pt modelId="{5FF36217-B70C-4305-A8DE-6E8114EB777C}" type="pres">
      <dgm:prSet presAssocID="{ABF76F84-244A-44CC-9D23-16E72BA90CB5}" presName="rightArrowText" presStyleLbl="node1" presStyleIdx="0" presStyleCnt="1">
        <dgm:presLayoutVars>
          <dgm:chMax val="0"/>
          <dgm:bulletEnabled val="1"/>
        </dgm:presLayoutVars>
      </dgm:prSet>
      <dgm:spPr/>
      <dgm:t>
        <a:bodyPr/>
        <a:lstStyle/>
        <a:p>
          <a:endParaRPr lang="en-US"/>
        </a:p>
      </dgm:t>
    </dgm:pt>
  </dgm:ptLst>
  <dgm:cxnLst>
    <dgm:cxn modelId="{6917707C-D365-4CFB-9C4E-56A1DCE27AF4}" srcId="{ABF76F84-244A-44CC-9D23-16E72BA90CB5}" destId="{CCD239D5-2E31-4039-A3F4-DF4E41A12BFC}" srcOrd="0" destOrd="0" parTransId="{1A3F4ECF-0E75-48B7-9F7D-19F2FD407E47}" sibTransId="{4E5EA6AD-A9B5-4220-A285-C9D2F88CA1C8}"/>
    <dgm:cxn modelId="{945405B1-3D09-4467-86EE-AA8AECBED65D}" srcId="{ABF76F84-244A-44CC-9D23-16E72BA90CB5}" destId="{093DBF2F-011E-4D33-A076-CFB976EB4EB4}" srcOrd="1" destOrd="0" parTransId="{A4C629E8-D062-476D-BD33-F9193DB5868E}" sibTransId="{35A6D86F-3853-4069-B2F9-642980034DB1}"/>
    <dgm:cxn modelId="{8BB0BE36-C2B2-41B8-9CBD-3B92E6BA5855}" type="presOf" srcId="{093DBF2F-011E-4D33-A076-CFB976EB4EB4}" destId="{5FF36217-B70C-4305-A8DE-6E8114EB777C}" srcOrd="0" destOrd="0" presId="urn:microsoft.com/office/officeart/2005/8/layout/arrow6"/>
    <dgm:cxn modelId="{F315F8BF-3F56-4C24-913E-7CCB8BB1CE2A}" type="presOf" srcId="{CCD239D5-2E31-4039-A3F4-DF4E41A12BFC}" destId="{C43F7584-B2AC-44E9-934D-FD0518979FDF}" srcOrd="0" destOrd="0" presId="urn:microsoft.com/office/officeart/2005/8/layout/arrow6"/>
    <dgm:cxn modelId="{5ED1EACA-22B5-4784-A6F0-38DD9C0DC69B}" type="presOf" srcId="{ABF76F84-244A-44CC-9D23-16E72BA90CB5}" destId="{BEB3DDDC-12C5-49DF-9CC2-645F154A86DF}" srcOrd="0" destOrd="0" presId="urn:microsoft.com/office/officeart/2005/8/layout/arrow6"/>
    <dgm:cxn modelId="{F95FA67D-0A1D-4856-945D-BBB25CEAB1B4}" type="presParOf" srcId="{BEB3DDDC-12C5-49DF-9CC2-645F154A86DF}" destId="{48A88478-8634-4611-8D61-EAEB3740693C}" srcOrd="0" destOrd="0" presId="urn:microsoft.com/office/officeart/2005/8/layout/arrow6"/>
    <dgm:cxn modelId="{AB967358-FCA7-44CB-9049-8C2FD1CD2229}" type="presParOf" srcId="{BEB3DDDC-12C5-49DF-9CC2-645F154A86DF}" destId="{C43F7584-B2AC-44E9-934D-FD0518979FDF}" srcOrd="1" destOrd="0" presId="urn:microsoft.com/office/officeart/2005/8/layout/arrow6"/>
    <dgm:cxn modelId="{BC29F06D-D1DA-43F8-BCF1-6A660E2EE8C9}" type="presParOf" srcId="{BEB3DDDC-12C5-49DF-9CC2-645F154A86DF}" destId="{5FF36217-B70C-4305-A8DE-6E8114EB777C}"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8F6E3-8D26-4979-9263-313C175ED9BA}">
      <dsp:nvSpPr>
        <dsp:cNvPr id="0" name=""/>
        <dsp:cNvSpPr/>
      </dsp:nvSpPr>
      <dsp:spPr>
        <a:xfrm>
          <a:off x="5102" y="689836"/>
          <a:ext cx="2970409" cy="1188163"/>
        </a:xfrm>
        <a:prstGeom prst="chevron">
          <a:avLst/>
        </a:prstGeom>
        <a:solidFill>
          <a:srgbClr val="24A1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a:t>Ensure a common understanding of FEDM and its importance</a:t>
          </a:r>
        </a:p>
      </dsp:txBody>
      <dsp:txXfrm>
        <a:off x="599184" y="689836"/>
        <a:ext cx="1782246" cy="1188163"/>
      </dsp:txXfrm>
    </dsp:sp>
    <dsp:sp modelId="{080C0CE4-1F58-40BB-9F65-616261FF73D3}">
      <dsp:nvSpPr>
        <dsp:cNvPr id="0" name=""/>
        <dsp:cNvSpPr/>
      </dsp:nvSpPr>
      <dsp:spPr>
        <a:xfrm>
          <a:off x="2678471" y="689836"/>
          <a:ext cx="2970409" cy="1188163"/>
        </a:xfrm>
        <a:prstGeom prst="chevron">
          <a:avLst/>
        </a:prstGeom>
        <a:solidFill>
          <a:srgbClr val="548F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a:t>Standardize practice</a:t>
          </a:r>
        </a:p>
      </dsp:txBody>
      <dsp:txXfrm>
        <a:off x="3272553" y="689836"/>
        <a:ext cx="1782246" cy="1188163"/>
      </dsp:txXfrm>
    </dsp:sp>
    <dsp:sp modelId="{4BD0F58F-2BDF-4C62-B02E-B9067B969AF5}">
      <dsp:nvSpPr>
        <dsp:cNvPr id="0" name=""/>
        <dsp:cNvSpPr/>
      </dsp:nvSpPr>
      <dsp:spPr>
        <a:xfrm>
          <a:off x="5351839" y="689836"/>
          <a:ext cx="2970409" cy="1188163"/>
        </a:xfrm>
        <a:prstGeom prst="chevron">
          <a:avLst/>
        </a:prstGeom>
        <a:solidFill>
          <a:srgbClr val="1D37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a:t>Measure practice</a:t>
          </a:r>
        </a:p>
      </dsp:txBody>
      <dsp:txXfrm>
        <a:off x="5945921" y="689836"/>
        <a:ext cx="1782246" cy="1188163"/>
      </dsp:txXfrm>
    </dsp:sp>
    <dsp:sp modelId="{07B47FD1-966A-4F56-9FA3-DBA37BACD82E}">
      <dsp:nvSpPr>
        <dsp:cNvPr id="0" name=""/>
        <dsp:cNvSpPr/>
      </dsp:nvSpPr>
      <dsp:spPr>
        <a:xfrm>
          <a:off x="8025207" y="689836"/>
          <a:ext cx="2970409" cy="1188163"/>
        </a:xfrm>
        <a:prstGeom prst="chevron">
          <a:avLst/>
        </a:prstGeom>
        <a:solidFill>
          <a:srgbClr val="24A1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a:t>Feed data into a CIDSEI/link to other components</a:t>
          </a:r>
        </a:p>
      </dsp:txBody>
      <dsp:txXfrm>
        <a:off x="8619289" y="689836"/>
        <a:ext cx="1782246" cy="11881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22566-1F5B-4F78-86C4-103581F86E23}">
      <dsp:nvSpPr>
        <dsp:cNvPr id="0" name=""/>
        <dsp:cNvSpPr/>
      </dsp:nvSpPr>
      <dsp:spPr>
        <a:xfrm>
          <a:off x="1410809" y="718154"/>
          <a:ext cx="2791398" cy="2791478"/>
        </a:xfrm>
        <a:prstGeom prst="circularArrow">
          <a:avLst>
            <a:gd name="adj1" fmla="val 10980"/>
            <a:gd name="adj2" fmla="val 1142322"/>
            <a:gd name="adj3" fmla="val 4500000"/>
            <a:gd name="adj4" fmla="val 10800000"/>
            <a:gd name="adj5" fmla="val 12500"/>
          </a:avLst>
        </a:prstGeom>
        <a:solidFill>
          <a:srgbClr val="E19D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7C0B00-827E-45B9-9CD7-F1C86BADFEBE}">
      <dsp:nvSpPr>
        <dsp:cNvPr id="0" name=""/>
        <dsp:cNvSpPr/>
      </dsp:nvSpPr>
      <dsp:spPr>
        <a:xfrm>
          <a:off x="2027314" y="1728782"/>
          <a:ext cx="1557380" cy="778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a:solidFill>
                <a:srgbClr val="D86036"/>
              </a:solidFill>
            </a:rPr>
            <a:t>A Framework for Early Identification </a:t>
          </a:r>
        </a:p>
      </dsp:txBody>
      <dsp:txXfrm>
        <a:off x="2027314" y="1728782"/>
        <a:ext cx="1557380" cy="778598"/>
      </dsp:txXfrm>
    </dsp:sp>
    <dsp:sp modelId="{4D9BDF54-C8A2-4BE5-A6CB-612D98B4FD0F}">
      <dsp:nvSpPr>
        <dsp:cNvPr id="0" name=""/>
        <dsp:cNvSpPr/>
      </dsp:nvSpPr>
      <dsp:spPr>
        <a:xfrm>
          <a:off x="834598" y="2507380"/>
          <a:ext cx="2398023" cy="2399037"/>
        </a:xfrm>
        <a:prstGeom prst="blockArc">
          <a:avLst>
            <a:gd name="adj1" fmla="val 0"/>
            <a:gd name="adj2" fmla="val 18900000"/>
            <a:gd name="adj3" fmla="val 12740"/>
          </a:avLst>
        </a:prstGeom>
        <a:solidFill>
          <a:srgbClr val="E19D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7B64CF-9B4A-4D9E-9DA0-63FD557E2CF5}">
      <dsp:nvSpPr>
        <dsp:cNvPr id="0" name=""/>
        <dsp:cNvSpPr/>
      </dsp:nvSpPr>
      <dsp:spPr>
        <a:xfrm>
          <a:off x="1248624" y="3335819"/>
          <a:ext cx="1557380" cy="778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a:solidFill>
                <a:srgbClr val="D86036"/>
              </a:solidFill>
            </a:rPr>
            <a:t>A Framework for Children’s Healthy Development &amp; Family Well-Being </a:t>
          </a:r>
        </a:p>
      </dsp:txBody>
      <dsp:txXfrm>
        <a:off x="1248624" y="3335819"/>
        <a:ext cx="1557380" cy="7785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9CABA-442F-4CC7-BD88-053620D36AB0}">
      <dsp:nvSpPr>
        <dsp:cNvPr id="0" name=""/>
        <dsp:cNvSpPr/>
      </dsp:nvSpPr>
      <dsp:spPr>
        <a:xfrm rot="10800000">
          <a:off x="1944971" y="315"/>
          <a:ext cx="6988651" cy="738687"/>
        </a:xfrm>
        <a:prstGeom prst="homePlate">
          <a:avLst/>
        </a:prstGeom>
        <a:solidFill>
          <a:srgbClr val="24A1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5741" tIns="114300" rIns="213360" bIns="114300" numCol="1" spcCol="1270" anchor="ctr" anchorCtr="0">
          <a:noAutofit/>
        </a:bodyPr>
        <a:lstStyle/>
        <a:p>
          <a:pPr lvl="0" algn="ctr" defTabSz="1333500">
            <a:lnSpc>
              <a:spcPct val="90000"/>
            </a:lnSpc>
            <a:spcBef>
              <a:spcPct val="0"/>
            </a:spcBef>
            <a:spcAft>
              <a:spcPct val="35000"/>
            </a:spcAft>
          </a:pPr>
          <a:r>
            <a:rPr lang="en-US" sz="3000" kern="1200" dirty="0"/>
            <a:t>Families are the experts</a:t>
          </a:r>
        </a:p>
      </dsp:txBody>
      <dsp:txXfrm rot="10800000">
        <a:off x="2129643" y="315"/>
        <a:ext cx="6803979" cy="738687"/>
      </dsp:txXfrm>
    </dsp:sp>
    <dsp:sp modelId="{BB93454A-E7C3-4674-9984-1268D8EA885A}">
      <dsp:nvSpPr>
        <dsp:cNvPr id="0" name=""/>
        <dsp:cNvSpPr/>
      </dsp:nvSpPr>
      <dsp:spPr>
        <a:xfrm>
          <a:off x="1575627" y="315"/>
          <a:ext cx="738687" cy="73868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1278E7-42BC-414A-89AB-1776C0218EB0}">
      <dsp:nvSpPr>
        <dsp:cNvPr id="0" name=""/>
        <dsp:cNvSpPr/>
      </dsp:nvSpPr>
      <dsp:spPr>
        <a:xfrm rot="10800000">
          <a:off x="1944971" y="923675"/>
          <a:ext cx="6988651" cy="738687"/>
        </a:xfrm>
        <a:prstGeom prst="homePlate">
          <a:avLst/>
        </a:prstGeom>
        <a:solidFill>
          <a:srgbClr val="548F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5741" tIns="114300" rIns="213360" bIns="114300" numCol="1" spcCol="1270" anchor="ctr" anchorCtr="0">
          <a:noAutofit/>
        </a:bodyPr>
        <a:lstStyle/>
        <a:p>
          <a:pPr lvl="0" algn="ctr" defTabSz="1333500">
            <a:lnSpc>
              <a:spcPct val="90000"/>
            </a:lnSpc>
            <a:spcBef>
              <a:spcPct val="0"/>
            </a:spcBef>
            <a:spcAft>
              <a:spcPct val="35000"/>
            </a:spcAft>
          </a:pPr>
          <a:r>
            <a:rPr lang="en-US" sz="3000" kern="1200" dirty="0"/>
            <a:t>Holistic picture of child’s development</a:t>
          </a:r>
        </a:p>
      </dsp:txBody>
      <dsp:txXfrm rot="10800000">
        <a:off x="2129643" y="923675"/>
        <a:ext cx="6803979" cy="738687"/>
      </dsp:txXfrm>
    </dsp:sp>
    <dsp:sp modelId="{EB87BF87-E204-4811-9B20-D81901C76E61}">
      <dsp:nvSpPr>
        <dsp:cNvPr id="0" name=""/>
        <dsp:cNvSpPr/>
      </dsp:nvSpPr>
      <dsp:spPr>
        <a:xfrm>
          <a:off x="1575627" y="923675"/>
          <a:ext cx="738687" cy="73868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6807DF-0A1C-476A-82CA-C2CAF3906F6A}">
      <dsp:nvSpPr>
        <dsp:cNvPr id="0" name=""/>
        <dsp:cNvSpPr/>
      </dsp:nvSpPr>
      <dsp:spPr>
        <a:xfrm rot="10800000">
          <a:off x="1944971" y="1847034"/>
          <a:ext cx="6988651" cy="738687"/>
        </a:xfrm>
        <a:prstGeom prst="homePlate">
          <a:avLst/>
        </a:prstGeom>
        <a:solidFill>
          <a:srgbClr val="E19D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5741" tIns="114300" rIns="213360" bIns="114300" numCol="1" spcCol="1270" anchor="ctr" anchorCtr="0">
          <a:noAutofit/>
        </a:bodyPr>
        <a:lstStyle/>
        <a:p>
          <a:pPr lvl="0" algn="ctr" defTabSz="1333500">
            <a:lnSpc>
              <a:spcPct val="90000"/>
            </a:lnSpc>
            <a:spcBef>
              <a:spcPct val="0"/>
            </a:spcBef>
            <a:spcAft>
              <a:spcPct val="35000"/>
            </a:spcAft>
          </a:pPr>
          <a:r>
            <a:rPr lang="en-US" sz="3000" kern="1200" dirty="0"/>
            <a:t>Development is discussed longitudinally </a:t>
          </a:r>
        </a:p>
      </dsp:txBody>
      <dsp:txXfrm rot="10800000">
        <a:off x="2129643" y="1847034"/>
        <a:ext cx="6803979" cy="738687"/>
      </dsp:txXfrm>
    </dsp:sp>
    <dsp:sp modelId="{46582A42-2EDB-4E5C-8669-943F5694A238}">
      <dsp:nvSpPr>
        <dsp:cNvPr id="0" name=""/>
        <dsp:cNvSpPr/>
      </dsp:nvSpPr>
      <dsp:spPr>
        <a:xfrm>
          <a:off x="1575627" y="1847034"/>
          <a:ext cx="738687" cy="73868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88478-8634-4611-8D61-EAEB3740693C}">
      <dsp:nvSpPr>
        <dsp:cNvPr id="0" name=""/>
        <dsp:cNvSpPr/>
      </dsp:nvSpPr>
      <dsp:spPr>
        <a:xfrm>
          <a:off x="0" y="890308"/>
          <a:ext cx="5682268" cy="2272907"/>
        </a:xfrm>
        <a:prstGeom prst="leftRightRibbon">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3F7584-B2AC-44E9-934D-FD0518979FDF}">
      <dsp:nvSpPr>
        <dsp:cNvPr id="0" name=""/>
        <dsp:cNvSpPr/>
      </dsp:nvSpPr>
      <dsp:spPr>
        <a:xfrm>
          <a:off x="681872" y="1288067"/>
          <a:ext cx="1875148" cy="11137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1788" rIns="0" bIns="87630" numCol="1" spcCol="1270" anchor="ctr" anchorCtr="0">
          <a:noAutofit/>
        </a:bodyPr>
        <a:lstStyle/>
        <a:p>
          <a:pPr lvl="0" algn="ctr" defTabSz="1022350">
            <a:lnSpc>
              <a:spcPct val="90000"/>
            </a:lnSpc>
            <a:spcBef>
              <a:spcPct val="0"/>
            </a:spcBef>
            <a:spcAft>
              <a:spcPct val="35000"/>
            </a:spcAft>
          </a:pPr>
          <a:r>
            <a:rPr lang="en-US" sz="2300" kern="1200" dirty="0"/>
            <a:t>Developmental Promotion </a:t>
          </a:r>
        </a:p>
      </dsp:txBody>
      <dsp:txXfrm>
        <a:off x="681872" y="1288067"/>
        <a:ext cx="1875148" cy="1113724"/>
      </dsp:txXfrm>
    </dsp:sp>
    <dsp:sp modelId="{5FF36217-B70C-4305-A8DE-6E8114EB777C}">
      <dsp:nvSpPr>
        <dsp:cNvPr id="0" name=""/>
        <dsp:cNvSpPr/>
      </dsp:nvSpPr>
      <dsp:spPr>
        <a:xfrm>
          <a:off x="2841134" y="1651732"/>
          <a:ext cx="2216084" cy="11137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1788" rIns="0" bIns="87630" numCol="1" spcCol="1270" anchor="ctr" anchorCtr="0">
          <a:noAutofit/>
        </a:bodyPr>
        <a:lstStyle/>
        <a:p>
          <a:pPr lvl="0" algn="ctr" defTabSz="1022350">
            <a:lnSpc>
              <a:spcPct val="90000"/>
            </a:lnSpc>
            <a:spcBef>
              <a:spcPct val="0"/>
            </a:spcBef>
            <a:spcAft>
              <a:spcPct val="35000"/>
            </a:spcAft>
          </a:pPr>
          <a:r>
            <a:rPr lang="en-US" sz="2300" kern="1200" dirty="0"/>
            <a:t>FEDM</a:t>
          </a:r>
        </a:p>
      </dsp:txBody>
      <dsp:txXfrm>
        <a:off x="2841134" y="1651732"/>
        <a:ext cx="2216084" cy="111372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B690CC-C5AF-E54C-A446-3C7C4808A010}" type="datetimeFigureOut">
              <a:rPr lang="en-US" smtClean="0"/>
              <a:t>4/20/2023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2F9C3-B332-8649-9590-D41EDC8F6286}" type="slidenum">
              <a:rPr lang="en-US" smtClean="0"/>
              <a:t>‹#›</a:t>
            </a:fld>
            <a:endParaRPr lang="en-US"/>
          </a:p>
        </p:txBody>
      </p:sp>
    </p:spTree>
    <p:extLst>
      <p:ext uri="{BB962C8B-B14F-4D97-AF65-F5344CB8AC3E}">
        <p14:creationId xmlns:p14="http://schemas.microsoft.com/office/powerpoint/2010/main" val="210923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0CC02-3280-7941-B209-BD5DF8003E2F}" type="datetimeFigureOut">
              <a:rPr lang="en-US" smtClean="0"/>
              <a:t>4/20/2023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6BE0-7377-BE4C-8104-3C9C9ED1F901}" type="slidenum">
              <a:rPr lang="en-US" smtClean="0"/>
              <a:t>‹#›</a:t>
            </a:fld>
            <a:endParaRPr lang="en-US"/>
          </a:p>
        </p:txBody>
      </p:sp>
    </p:spTree>
    <p:extLst>
      <p:ext uri="{BB962C8B-B14F-4D97-AF65-F5344CB8AC3E}">
        <p14:creationId xmlns:p14="http://schemas.microsoft.com/office/powerpoint/2010/main" val="1287727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6BE0-7377-BE4C-8104-3C9C9ED1F9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499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6BE0-7377-BE4C-8104-3C9C9ED1F901}" type="slidenum">
              <a:rPr lang="en-US" smtClean="0"/>
              <a:t>15</a:t>
            </a:fld>
            <a:endParaRPr lang="en-US"/>
          </a:p>
        </p:txBody>
      </p:sp>
    </p:spTree>
    <p:extLst>
      <p:ext uri="{BB962C8B-B14F-4D97-AF65-F5344CB8AC3E}">
        <p14:creationId xmlns:p14="http://schemas.microsoft.com/office/powerpoint/2010/main" val="3532707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6BE0-7377-BE4C-8104-3C9C9ED1F901}" type="slidenum">
              <a:rPr lang="en-US" smtClean="0"/>
              <a:t>20</a:t>
            </a:fld>
            <a:endParaRPr lang="en-US"/>
          </a:p>
        </p:txBody>
      </p:sp>
    </p:spTree>
    <p:extLst>
      <p:ext uri="{BB962C8B-B14F-4D97-AF65-F5344CB8AC3E}">
        <p14:creationId xmlns:p14="http://schemas.microsoft.com/office/powerpoint/2010/main" val="159003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6BE0-7377-BE4C-8104-3C9C9ED1F901}" type="slidenum">
              <a:rPr lang="en-US" smtClean="0"/>
              <a:t>22</a:t>
            </a:fld>
            <a:endParaRPr lang="en-US"/>
          </a:p>
        </p:txBody>
      </p:sp>
    </p:spTree>
    <p:extLst>
      <p:ext uri="{BB962C8B-B14F-4D97-AF65-F5344CB8AC3E}">
        <p14:creationId xmlns:p14="http://schemas.microsoft.com/office/powerpoint/2010/main" val="1409962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6BE0-7377-BE4C-8104-3C9C9ED1F901}" type="slidenum">
              <a:rPr lang="en-US" smtClean="0"/>
              <a:t>29</a:t>
            </a:fld>
            <a:endParaRPr lang="en-US"/>
          </a:p>
        </p:txBody>
      </p:sp>
    </p:spTree>
    <p:extLst>
      <p:ext uri="{BB962C8B-B14F-4D97-AF65-F5344CB8AC3E}">
        <p14:creationId xmlns:p14="http://schemas.microsoft.com/office/powerpoint/2010/main" val="1292611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6BE0-7377-BE4C-8104-3C9C9ED1F901}" type="slidenum">
              <a:rPr lang="en-US" smtClean="0"/>
              <a:t>5</a:t>
            </a:fld>
            <a:endParaRPr lang="en-US"/>
          </a:p>
        </p:txBody>
      </p:sp>
    </p:spTree>
    <p:extLst>
      <p:ext uri="{BB962C8B-B14F-4D97-AF65-F5344CB8AC3E}">
        <p14:creationId xmlns:p14="http://schemas.microsoft.com/office/powerpoint/2010/main" val="358353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6BE0-7377-BE4C-8104-3C9C9ED1F901}" type="slidenum">
              <a:rPr lang="en-US" smtClean="0"/>
              <a:t>6</a:t>
            </a:fld>
            <a:endParaRPr lang="en-US"/>
          </a:p>
        </p:txBody>
      </p:sp>
    </p:spTree>
    <p:extLst>
      <p:ext uri="{BB962C8B-B14F-4D97-AF65-F5344CB8AC3E}">
        <p14:creationId xmlns:p14="http://schemas.microsoft.com/office/powerpoint/2010/main" val="2742982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6BE0-7377-BE4C-8104-3C9C9ED1F901}" type="slidenum">
              <a:rPr lang="en-US" smtClean="0"/>
              <a:t>7</a:t>
            </a:fld>
            <a:endParaRPr lang="en-US"/>
          </a:p>
        </p:txBody>
      </p:sp>
    </p:spTree>
    <p:extLst>
      <p:ext uri="{BB962C8B-B14F-4D97-AF65-F5344CB8AC3E}">
        <p14:creationId xmlns:p14="http://schemas.microsoft.com/office/powerpoint/2010/main" val="1039157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6BE0-7377-BE4C-8104-3C9C9ED1F901}" type="slidenum">
              <a:rPr lang="en-US" smtClean="0"/>
              <a:t>9</a:t>
            </a:fld>
            <a:endParaRPr lang="en-US"/>
          </a:p>
        </p:txBody>
      </p:sp>
    </p:spTree>
    <p:extLst>
      <p:ext uri="{BB962C8B-B14F-4D97-AF65-F5344CB8AC3E}">
        <p14:creationId xmlns:p14="http://schemas.microsoft.com/office/powerpoint/2010/main" val="1506410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6BE0-7377-BE4C-8104-3C9C9ED1F9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213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6BE0-7377-BE4C-8104-3C9C9ED1F901}" type="slidenum">
              <a:rPr lang="en-US" smtClean="0"/>
              <a:t>11</a:t>
            </a:fld>
            <a:endParaRPr lang="en-US"/>
          </a:p>
        </p:txBody>
      </p:sp>
    </p:spTree>
    <p:extLst>
      <p:ext uri="{BB962C8B-B14F-4D97-AF65-F5344CB8AC3E}">
        <p14:creationId xmlns:p14="http://schemas.microsoft.com/office/powerpoint/2010/main" val="656067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6BE0-7377-BE4C-8104-3C9C9ED1F9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168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6BE0-7377-BE4C-8104-3C9C9ED1F901}" type="slidenum">
              <a:rPr lang="en-US" smtClean="0"/>
              <a:t>14</a:t>
            </a:fld>
            <a:endParaRPr lang="en-US"/>
          </a:p>
        </p:txBody>
      </p:sp>
    </p:spTree>
    <p:extLst>
      <p:ext uri="{BB962C8B-B14F-4D97-AF65-F5344CB8AC3E}">
        <p14:creationId xmlns:p14="http://schemas.microsoft.com/office/powerpoint/2010/main" val="1517290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l="4073" t="1617" b="3932"/>
          <a:stretch/>
        </p:blipFill>
        <p:spPr>
          <a:xfrm>
            <a:off x="-15241" y="247498"/>
            <a:ext cx="12219709" cy="6610502"/>
          </a:xfrm>
          <a:prstGeom prst="rect">
            <a:avLst/>
          </a:prstGeom>
        </p:spPr>
      </p:pic>
    </p:spTree>
    <p:extLst>
      <p:ext uri="{BB962C8B-B14F-4D97-AF65-F5344CB8AC3E}">
        <p14:creationId xmlns:p14="http://schemas.microsoft.com/office/powerpoint/2010/main" val="8019110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Autofit/>
          </a:bodyPr>
          <a:lstStyle>
            <a:lvl1pPr>
              <a:defRPr sz="3200" b="0" i="0">
                <a:solidFill>
                  <a:srgbClr val="24A1A8"/>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24A1A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24A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5" name="Content Placeholder 4"/>
          <p:cNvSpPr>
            <a:spLocks noGrp="1"/>
          </p:cNvSpPr>
          <p:nvPr>
            <p:ph sz="quarter" idx="13"/>
          </p:nvPr>
        </p:nvSpPr>
        <p:spPr>
          <a:xfrm>
            <a:off x="843377" y="2419350"/>
            <a:ext cx="10509598" cy="271621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74579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Autofit/>
          </a:bodyPr>
          <a:lstStyle>
            <a:lvl1pPr>
              <a:defRPr sz="3200" b="0" i="0">
                <a:solidFill>
                  <a:srgbClr val="24A1A8"/>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24A1A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24A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3" name="TextBox 2"/>
          <p:cNvSpPr txBox="1"/>
          <p:nvPr userDrawn="1"/>
        </p:nvSpPr>
        <p:spPr>
          <a:xfrm>
            <a:off x="843376" y="2281382"/>
            <a:ext cx="10641487" cy="461665"/>
          </a:xfrm>
          <a:prstGeom prst="rect">
            <a:avLst/>
          </a:prstGeom>
          <a:noFill/>
        </p:spPr>
        <p:txBody>
          <a:bodyPr wrap="square" rtlCol="0">
            <a:spAutoFit/>
          </a:bodyPr>
          <a:lstStyle/>
          <a:p>
            <a:r>
              <a:rPr lang="en-US" sz="2400" dirty="0" smtClean="0"/>
              <a:t>Click to add text</a:t>
            </a:r>
            <a:endParaRPr lang="en-US" sz="2400" dirty="0"/>
          </a:p>
        </p:txBody>
      </p:sp>
    </p:spTree>
    <p:extLst>
      <p:ext uri="{BB962C8B-B14F-4D97-AF65-F5344CB8AC3E}">
        <p14:creationId xmlns:p14="http://schemas.microsoft.com/office/powerpoint/2010/main" val="38172050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D86036"/>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857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D86036"/>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914400" y="2761673"/>
            <a:ext cx="7758545" cy="707886"/>
          </a:xfrm>
          <a:prstGeom prst="rect">
            <a:avLst/>
          </a:prstGeom>
          <a:noFill/>
        </p:spPr>
        <p:txBody>
          <a:bodyPr wrap="square" rtlCol="0">
            <a:spAutoFit/>
          </a:bodyPr>
          <a:lstStyle/>
          <a:p>
            <a:r>
              <a:rPr lang="en-US" sz="4000" dirty="0" smtClean="0">
                <a:solidFill>
                  <a:schemeClr val="bg1"/>
                </a:solidFill>
                <a:latin typeface="+mj-lt"/>
              </a:rPr>
              <a:t>Click to add section title</a:t>
            </a:r>
            <a:endParaRPr lang="en-US" sz="4000" dirty="0">
              <a:solidFill>
                <a:schemeClr val="bg1"/>
              </a:solidFill>
              <a:latin typeface="+mj-lt"/>
            </a:endParaRPr>
          </a:p>
        </p:txBody>
      </p:sp>
    </p:spTree>
    <p:extLst>
      <p:ext uri="{BB962C8B-B14F-4D97-AF65-F5344CB8AC3E}">
        <p14:creationId xmlns:p14="http://schemas.microsoft.com/office/powerpoint/2010/main" val="21169777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7374" y="1097280"/>
            <a:ext cx="10515600" cy="491864"/>
          </a:xfrm>
        </p:spPr>
        <p:txBody>
          <a:bodyPr anchor="t">
            <a:noAutofit/>
          </a:bodyPr>
          <a:lstStyle>
            <a:lvl1pPr>
              <a:defRPr sz="3200" b="1" i="0">
                <a:solidFill>
                  <a:srgbClr val="D86036"/>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Click to edit Master title style</a:t>
            </a:r>
          </a:p>
        </p:txBody>
      </p:sp>
      <p:sp>
        <p:nvSpPr>
          <p:cNvPr id="8" name="Rectangle 7"/>
          <p:cNvSpPr/>
          <p:nvPr userDrawn="1"/>
        </p:nvSpPr>
        <p:spPr>
          <a:xfrm>
            <a:off x="0" y="0"/>
            <a:ext cx="270933" cy="6858000"/>
          </a:xfrm>
          <a:prstGeom prst="rect">
            <a:avLst/>
          </a:prstGeom>
          <a:solidFill>
            <a:srgbClr val="D8603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D8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88798"/>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5" name="Content Placeholder 4"/>
          <p:cNvSpPr>
            <a:spLocks noGrp="1"/>
          </p:cNvSpPr>
          <p:nvPr>
            <p:ph sz="quarter" idx="13"/>
          </p:nvPr>
        </p:nvSpPr>
        <p:spPr>
          <a:xfrm>
            <a:off x="843376" y="2428875"/>
            <a:ext cx="10509598" cy="24109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60059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7374" y="1097280"/>
            <a:ext cx="10515600" cy="491864"/>
          </a:xfrm>
        </p:spPr>
        <p:txBody>
          <a:bodyPr anchor="t">
            <a:noAutofit/>
          </a:bodyPr>
          <a:lstStyle>
            <a:lvl1pPr>
              <a:defRPr sz="3200" b="1" i="0">
                <a:solidFill>
                  <a:srgbClr val="D86036"/>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Click to edit Master title style</a:t>
            </a:r>
          </a:p>
        </p:txBody>
      </p:sp>
      <p:sp>
        <p:nvSpPr>
          <p:cNvPr id="8" name="Rectangle 7"/>
          <p:cNvSpPr/>
          <p:nvPr userDrawn="1"/>
        </p:nvSpPr>
        <p:spPr>
          <a:xfrm>
            <a:off x="0" y="0"/>
            <a:ext cx="270933" cy="6858000"/>
          </a:xfrm>
          <a:prstGeom prst="rect">
            <a:avLst/>
          </a:prstGeom>
          <a:solidFill>
            <a:srgbClr val="D8603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D8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88798"/>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3" name="TextBox 2"/>
          <p:cNvSpPr txBox="1"/>
          <p:nvPr userDrawn="1"/>
        </p:nvSpPr>
        <p:spPr>
          <a:xfrm>
            <a:off x="843376" y="2078182"/>
            <a:ext cx="10509598" cy="461665"/>
          </a:xfrm>
          <a:prstGeom prst="rect">
            <a:avLst/>
          </a:prstGeom>
          <a:noFill/>
        </p:spPr>
        <p:txBody>
          <a:bodyPr wrap="square" rtlCol="0">
            <a:spAutoFit/>
          </a:bodyPr>
          <a:lstStyle/>
          <a:p>
            <a:r>
              <a:rPr lang="en-US" sz="2400" dirty="0" smtClean="0"/>
              <a:t>Click to add text</a:t>
            </a:r>
            <a:endParaRPr lang="en-US" sz="2400" dirty="0"/>
          </a:p>
        </p:txBody>
      </p:sp>
    </p:spTree>
    <p:extLst>
      <p:ext uri="{BB962C8B-B14F-4D97-AF65-F5344CB8AC3E}">
        <p14:creationId xmlns:p14="http://schemas.microsoft.com/office/powerpoint/2010/main" val="37791256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1D375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1D375A"/>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7603159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1D375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1D375A"/>
                </a:solidFill>
              </a:defRPr>
            </a:lvl1pPr>
          </a:lstStyle>
          <a:p>
            <a:fld id="{02752262-9B0A-E64D-B1C3-707FD47A2213}" type="slidenum">
              <a:rPr lang="en-US" smtClean="0"/>
              <a:pPr/>
              <a:t>‹#›</a:t>
            </a:fld>
            <a:endParaRPr lang="en-US" dirty="0"/>
          </a:p>
        </p:txBody>
      </p:sp>
      <p:sp>
        <p:nvSpPr>
          <p:cNvPr id="3" name="TextBox 2"/>
          <p:cNvSpPr txBox="1"/>
          <p:nvPr userDrawn="1"/>
        </p:nvSpPr>
        <p:spPr>
          <a:xfrm>
            <a:off x="840509" y="3232727"/>
            <a:ext cx="8977746" cy="707886"/>
          </a:xfrm>
          <a:prstGeom prst="rect">
            <a:avLst/>
          </a:prstGeom>
          <a:noFill/>
        </p:spPr>
        <p:txBody>
          <a:bodyPr wrap="square" rtlCol="0">
            <a:spAutoFit/>
          </a:bodyPr>
          <a:lstStyle/>
          <a:p>
            <a:r>
              <a:rPr lang="en-US" sz="4000" dirty="0" smtClean="0">
                <a:solidFill>
                  <a:schemeClr val="bg1"/>
                </a:solidFill>
                <a:latin typeface="+mj-lt"/>
              </a:rPr>
              <a:t>Click to add section title</a:t>
            </a:r>
            <a:endParaRPr lang="en-US" sz="4000" dirty="0">
              <a:solidFill>
                <a:schemeClr val="bg1"/>
              </a:solidFill>
              <a:latin typeface="+mj-lt"/>
            </a:endParaRPr>
          </a:p>
        </p:txBody>
      </p:sp>
    </p:spTree>
    <p:extLst>
      <p:ext uri="{BB962C8B-B14F-4D97-AF65-F5344CB8AC3E}">
        <p14:creationId xmlns:p14="http://schemas.microsoft.com/office/powerpoint/2010/main" val="143267543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rmAutofit/>
          </a:bodyPr>
          <a:lstStyle>
            <a:lvl1pPr>
              <a:defRPr sz="4000" b="0" i="0">
                <a:solidFill>
                  <a:srgbClr val="1D375A"/>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1D375A"/>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1D3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19533851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rmAutofit/>
          </a:bodyPr>
          <a:lstStyle>
            <a:lvl1pPr>
              <a:defRPr sz="4000" b="0" i="0">
                <a:solidFill>
                  <a:srgbClr val="1D375A"/>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1D375A"/>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1D3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3" name="TextBox 2"/>
          <p:cNvSpPr txBox="1"/>
          <p:nvPr userDrawn="1"/>
        </p:nvSpPr>
        <p:spPr>
          <a:xfrm>
            <a:off x="843376" y="2096655"/>
            <a:ext cx="10589502" cy="461665"/>
          </a:xfrm>
          <a:prstGeom prst="rect">
            <a:avLst/>
          </a:prstGeom>
          <a:noFill/>
        </p:spPr>
        <p:txBody>
          <a:bodyPr wrap="square" rtlCol="0">
            <a:spAutoFit/>
          </a:bodyPr>
          <a:lstStyle/>
          <a:p>
            <a:r>
              <a:rPr lang="en-US" sz="2400" dirty="0" smtClean="0">
                <a:solidFill>
                  <a:schemeClr val="bg2">
                    <a:lumMod val="25000"/>
                  </a:schemeClr>
                </a:solidFill>
                <a:latin typeface="Calibri" panose="020F0502020204030204" pitchFamily="34" charset="0"/>
                <a:cs typeface="Calibri" panose="020F0502020204030204" pitchFamily="34" charset="0"/>
              </a:rPr>
              <a:t>Click to add text</a:t>
            </a:r>
            <a:endParaRPr lang="en-US" sz="2400" dirty="0">
              <a:solidFill>
                <a:schemeClr val="bg2">
                  <a:lumMod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5751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E19D3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E19D39"/>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4822099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rmAutofit/>
          </a:bodyPr>
          <a:lstStyle>
            <a:lvl1pPr>
              <a:defRPr sz="4000" b="0" i="0">
                <a:solidFill>
                  <a:srgbClr val="1D375A"/>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1D375A"/>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1D3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5" name="Content Placeholder 4"/>
          <p:cNvSpPr>
            <a:spLocks noGrp="1"/>
          </p:cNvSpPr>
          <p:nvPr>
            <p:ph sz="quarter" idx="13"/>
          </p:nvPr>
        </p:nvSpPr>
        <p:spPr>
          <a:xfrm>
            <a:off x="842963" y="2189163"/>
            <a:ext cx="10509250" cy="39433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056805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71428286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3115543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736381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20754938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56201593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96165138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F7F1003-8A2E-5D45-ACA1-3AE2D5D6020E}"/>
              </a:ext>
            </a:extLst>
          </p:cNvPr>
          <p:cNvSpPr/>
          <p:nvPr userDrawn="1"/>
        </p:nvSpPr>
        <p:spPr>
          <a:xfrm>
            <a:off x="926756" y="689637"/>
            <a:ext cx="5288692" cy="210065"/>
          </a:xfrm>
          <a:prstGeom prst="rect">
            <a:avLst/>
          </a:prstGeom>
          <a:solidFill>
            <a:srgbClr val="76A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36EE859-45A2-AF4C-8B72-45800620B9BF}"/>
              </a:ext>
            </a:extLst>
          </p:cNvPr>
          <p:cNvSpPr/>
          <p:nvPr userDrawn="1"/>
        </p:nvSpPr>
        <p:spPr>
          <a:xfrm>
            <a:off x="6318420" y="689637"/>
            <a:ext cx="5288692" cy="2100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8D27B8F-9AB5-C048-8E60-0B32F8BB4CEA}"/>
              </a:ext>
            </a:extLst>
          </p:cNvPr>
          <p:cNvPicPr>
            <a:picLocks noChangeAspect="1"/>
          </p:cNvPicPr>
          <p:nvPr userDrawn="1"/>
        </p:nvPicPr>
        <p:blipFill rotWithShape="1">
          <a:blip r:embed="rId2"/>
          <a:srcRect l="1" r="70541"/>
          <a:stretch/>
        </p:blipFill>
        <p:spPr>
          <a:xfrm>
            <a:off x="8235863" y="6142471"/>
            <a:ext cx="2040909" cy="612388"/>
          </a:xfrm>
          <a:prstGeom prst="rect">
            <a:avLst/>
          </a:prstGeom>
        </p:spPr>
      </p:pic>
      <p:pic>
        <p:nvPicPr>
          <p:cNvPr id="12" name="Picture 11">
            <a:extLst>
              <a:ext uri="{FF2B5EF4-FFF2-40B4-BE49-F238E27FC236}">
                <a16:creationId xmlns:a16="http://schemas.microsoft.com/office/drawing/2014/main" id="{AB16E10B-BF91-664C-B8D4-31C975C2990C}"/>
              </a:ext>
            </a:extLst>
          </p:cNvPr>
          <p:cNvPicPr>
            <a:picLocks noChangeAspect="1"/>
          </p:cNvPicPr>
          <p:nvPr userDrawn="1"/>
        </p:nvPicPr>
        <p:blipFill>
          <a:blip r:embed="rId3"/>
          <a:stretch>
            <a:fillRect/>
          </a:stretch>
        </p:blipFill>
        <p:spPr>
          <a:xfrm>
            <a:off x="10012102" y="5792002"/>
            <a:ext cx="1881045" cy="962857"/>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12205" y="6057656"/>
            <a:ext cx="2311449" cy="595492"/>
          </a:xfrm>
          <a:prstGeom prst="rect">
            <a:avLst/>
          </a:prstGeom>
        </p:spPr>
      </p:pic>
    </p:spTree>
    <p:extLst>
      <p:ext uri="{BB962C8B-B14F-4D97-AF65-F5344CB8AC3E}">
        <p14:creationId xmlns:p14="http://schemas.microsoft.com/office/powerpoint/2010/main" val="1507019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l="4073" t="1617" b="3932"/>
          <a:stretch/>
        </p:blipFill>
        <p:spPr>
          <a:xfrm>
            <a:off x="-15241" y="247498"/>
            <a:ext cx="12219709" cy="6610502"/>
          </a:xfrm>
          <a:prstGeom prst="rect">
            <a:avLst/>
          </a:prstGeom>
        </p:spPr>
      </p:pic>
    </p:spTree>
    <p:extLst>
      <p:ext uri="{BB962C8B-B14F-4D97-AF65-F5344CB8AC3E}">
        <p14:creationId xmlns:p14="http://schemas.microsoft.com/office/powerpoint/2010/main" val="49488971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E19D3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E19D39"/>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26677949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E19D3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E19D39"/>
                </a:solidFill>
              </a:defRPr>
            </a:lvl1pPr>
          </a:lstStyle>
          <a:p>
            <a:fld id="{02752262-9B0A-E64D-B1C3-707FD47A2213}" type="slidenum">
              <a:rPr lang="en-US" smtClean="0"/>
              <a:pPr/>
              <a:t>‹#›</a:t>
            </a:fld>
            <a:endParaRPr lang="en-US" dirty="0"/>
          </a:p>
        </p:txBody>
      </p:sp>
      <p:sp>
        <p:nvSpPr>
          <p:cNvPr id="3" name="TextBox 2"/>
          <p:cNvSpPr txBox="1"/>
          <p:nvPr userDrawn="1"/>
        </p:nvSpPr>
        <p:spPr>
          <a:xfrm>
            <a:off x="1043709" y="2752436"/>
            <a:ext cx="8488218" cy="707886"/>
          </a:xfrm>
          <a:prstGeom prst="rect">
            <a:avLst/>
          </a:prstGeom>
          <a:noFill/>
        </p:spPr>
        <p:txBody>
          <a:bodyPr wrap="square" rtlCol="0">
            <a:spAutoFit/>
          </a:bodyPr>
          <a:lstStyle/>
          <a:p>
            <a:r>
              <a:rPr lang="en-US" sz="4000" dirty="0" smtClean="0">
                <a:solidFill>
                  <a:schemeClr val="bg1"/>
                </a:solidFill>
                <a:latin typeface="+mj-lt"/>
              </a:rPr>
              <a:t>Click to add section title</a:t>
            </a:r>
            <a:endParaRPr lang="en-US" sz="4000" dirty="0">
              <a:solidFill>
                <a:schemeClr val="bg1"/>
              </a:solidFill>
              <a:latin typeface="+mj-lt"/>
            </a:endParaRPr>
          </a:p>
        </p:txBody>
      </p:sp>
    </p:spTree>
    <p:extLst>
      <p:ext uri="{BB962C8B-B14F-4D97-AF65-F5344CB8AC3E}">
        <p14:creationId xmlns:p14="http://schemas.microsoft.com/office/powerpoint/2010/main" val="271239032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E19D3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E19D39"/>
                </a:solidFill>
              </a:defRPr>
            </a:lvl1pPr>
          </a:lstStyle>
          <a:p>
            <a:fld id="{02752262-9B0A-E64D-B1C3-707FD47A2213}" type="slidenum">
              <a:rPr lang="en-US" smtClean="0"/>
              <a:pPr/>
              <a:t>‹#›</a:t>
            </a:fld>
            <a:endParaRPr lang="en-US" dirty="0"/>
          </a:p>
        </p:txBody>
      </p:sp>
      <p:sp>
        <p:nvSpPr>
          <p:cNvPr id="3" name="TextBox 2"/>
          <p:cNvSpPr txBox="1"/>
          <p:nvPr userDrawn="1"/>
        </p:nvSpPr>
        <p:spPr>
          <a:xfrm>
            <a:off x="1043709" y="2752436"/>
            <a:ext cx="8488218" cy="707886"/>
          </a:xfrm>
          <a:prstGeom prst="rect">
            <a:avLst/>
          </a:prstGeom>
          <a:noFill/>
        </p:spPr>
        <p:txBody>
          <a:bodyPr wrap="square" rtlCol="0">
            <a:spAutoFit/>
          </a:bodyPr>
          <a:lstStyle/>
          <a:p>
            <a:r>
              <a:rPr lang="en-US" sz="4000" dirty="0" smtClean="0">
                <a:solidFill>
                  <a:schemeClr val="bg1"/>
                </a:solidFill>
                <a:latin typeface="+mj-lt"/>
              </a:rPr>
              <a:t>Click to add section title</a:t>
            </a:r>
            <a:endParaRPr lang="en-US" sz="4000" dirty="0">
              <a:solidFill>
                <a:schemeClr val="bg1"/>
              </a:solidFill>
              <a:latin typeface="+mj-lt"/>
            </a:endParaRPr>
          </a:p>
        </p:txBody>
      </p:sp>
    </p:spTree>
    <p:extLst>
      <p:ext uri="{BB962C8B-B14F-4D97-AF65-F5344CB8AC3E}">
        <p14:creationId xmlns:p14="http://schemas.microsoft.com/office/powerpoint/2010/main" val="322704913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Autofit/>
          </a:bodyPr>
          <a:lstStyle>
            <a:lvl1pPr>
              <a:defRPr sz="4000" b="0" i="0">
                <a:solidFill>
                  <a:srgbClr val="E19D39"/>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E19D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E19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11" name="Text Placeholder 10"/>
          <p:cNvSpPr>
            <a:spLocks noGrp="1"/>
          </p:cNvSpPr>
          <p:nvPr>
            <p:ph type="body" sz="quarter" idx="13"/>
          </p:nvPr>
        </p:nvSpPr>
        <p:spPr>
          <a:xfrm>
            <a:off x="842963" y="1966913"/>
            <a:ext cx="10509250" cy="34178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602602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548FD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548FD6"/>
                </a:solidFill>
              </a:defRPr>
            </a:lvl1pPr>
          </a:lstStyle>
          <a:p>
            <a:fld id="{02752262-9B0A-E64D-B1C3-707FD47A2213}" type="slidenum">
              <a:rPr lang="en-US" smtClean="0"/>
              <a:pPr/>
              <a:t>‹#›</a:t>
            </a:fld>
            <a:endParaRPr lang="en-US" dirty="0"/>
          </a:p>
        </p:txBody>
      </p:sp>
      <p:sp>
        <p:nvSpPr>
          <p:cNvPr id="5" name="Text Placeholder 4"/>
          <p:cNvSpPr>
            <a:spLocks noGrp="1"/>
          </p:cNvSpPr>
          <p:nvPr>
            <p:ph type="body" sz="quarter" idx="13" hasCustomPrompt="1"/>
          </p:nvPr>
        </p:nvSpPr>
        <p:spPr>
          <a:xfrm>
            <a:off x="1090613" y="2854325"/>
            <a:ext cx="8580437" cy="969963"/>
          </a:xfrm>
        </p:spPr>
        <p:txBody>
          <a:bodyPr>
            <a:normAutofit/>
          </a:bodyPr>
          <a:lstStyle>
            <a:lvl1pPr marL="0" indent="0">
              <a:buNone/>
              <a:defRPr sz="4000" baseline="0">
                <a:solidFill>
                  <a:schemeClr val="bg1"/>
                </a:solidFill>
                <a:latin typeface="Calibri Light" panose="020F0302020204030204" pitchFamily="34" charset="0"/>
                <a:cs typeface="Calibri Light" panose="020F0302020204030204" pitchFamily="34" charset="0"/>
              </a:defRPr>
            </a:lvl1pPr>
          </a:lstStyle>
          <a:p>
            <a:pPr lvl="0"/>
            <a:r>
              <a:rPr lang="en-US" dirty="0" smtClean="0"/>
              <a:t>Click to add section title</a:t>
            </a:r>
            <a:endParaRPr lang="en-US" dirty="0"/>
          </a:p>
        </p:txBody>
      </p:sp>
    </p:spTree>
    <p:extLst>
      <p:ext uri="{BB962C8B-B14F-4D97-AF65-F5344CB8AC3E}">
        <p14:creationId xmlns:p14="http://schemas.microsoft.com/office/powerpoint/2010/main" val="17237473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Autofit/>
          </a:bodyPr>
          <a:lstStyle>
            <a:lvl1pPr>
              <a:defRPr sz="4000" b="0" i="0">
                <a:solidFill>
                  <a:srgbClr val="548FD6"/>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548FD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548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5" name="Content Placeholder 4"/>
          <p:cNvSpPr>
            <a:spLocks noGrp="1"/>
          </p:cNvSpPr>
          <p:nvPr>
            <p:ph sz="quarter" idx="13"/>
          </p:nvPr>
        </p:nvSpPr>
        <p:spPr>
          <a:xfrm>
            <a:off x="843376" y="2245013"/>
            <a:ext cx="10509598" cy="25860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199451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Autofit/>
          </a:bodyPr>
          <a:lstStyle>
            <a:lvl1pPr>
              <a:defRPr sz="4000" b="0" i="0">
                <a:solidFill>
                  <a:srgbClr val="548FD6"/>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548FD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548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3" name="TextBox 2"/>
          <p:cNvSpPr txBox="1"/>
          <p:nvPr userDrawn="1"/>
        </p:nvSpPr>
        <p:spPr>
          <a:xfrm>
            <a:off x="843376" y="2244436"/>
            <a:ext cx="10509598" cy="461665"/>
          </a:xfrm>
          <a:prstGeom prst="rect">
            <a:avLst/>
          </a:prstGeom>
          <a:noFill/>
        </p:spPr>
        <p:txBody>
          <a:bodyPr wrap="square" rtlCol="0">
            <a:spAutoFit/>
          </a:bodyPr>
          <a:lstStyle/>
          <a:p>
            <a:r>
              <a:rPr lang="en-US" sz="2400" dirty="0" smtClean="0">
                <a:solidFill>
                  <a:schemeClr val="bg2">
                    <a:lumMod val="25000"/>
                  </a:schemeClr>
                </a:solidFill>
                <a:latin typeface="Calibri" panose="020F0502020204030204" pitchFamily="34" charset="0"/>
                <a:cs typeface="Calibri" panose="020F0502020204030204" pitchFamily="34" charset="0"/>
              </a:rPr>
              <a:t>Click to add text</a:t>
            </a:r>
            <a:endParaRPr lang="en-US" sz="2400" dirty="0">
              <a:solidFill>
                <a:schemeClr val="bg2">
                  <a:lumMod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71492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24A1A8"/>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24A1A8"/>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38174751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24A1A8"/>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24A1A8"/>
                </a:solidFill>
              </a:defRPr>
            </a:lvl1pPr>
          </a:lstStyle>
          <a:p>
            <a:fld id="{02752262-9B0A-E64D-B1C3-707FD47A2213}" type="slidenum">
              <a:rPr lang="en-US" smtClean="0"/>
              <a:pPr/>
              <a:t>‹#›</a:t>
            </a:fld>
            <a:endParaRPr lang="en-US" dirty="0"/>
          </a:p>
        </p:txBody>
      </p:sp>
      <p:sp>
        <p:nvSpPr>
          <p:cNvPr id="3" name="TextBox 2"/>
          <p:cNvSpPr txBox="1"/>
          <p:nvPr userDrawn="1"/>
        </p:nvSpPr>
        <p:spPr>
          <a:xfrm>
            <a:off x="914400" y="2955636"/>
            <a:ext cx="8174182" cy="707886"/>
          </a:xfrm>
          <a:prstGeom prst="rect">
            <a:avLst/>
          </a:prstGeom>
          <a:noFill/>
        </p:spPr>
        <p:txBody>
          <a:bodyPr wrap="square" rtlCol="0">
            <a:spAutoFit/>
          </a:bodyPr>
          <a:lstStyle/>
          <a:p>
            <a:r>
              <a:rPr lang="en-US" sz="4000" dirty="0" smtClean="0">
                <a:solidFill>
                  <a:schemeClr val="bg1"/>
                </a:solidFill>
                <a:latin typeface="+mj-lt"/>
              </a:rPr>
              <a:t>Click</a:t>
            </a:r>
            <a:r>
              <a:rPr lang="en-US" sz="4000" baseline="0" dirty="0" smtClean="0">
                <a:solidFill>
                  <a:schemeClr val="bg1"/>
                </a:solidFill>
                <a:latin typeface="+mj-lt"/>
              </a:rPr>
              <a:t> to add section title</a:t>
            </a:r>
            <a:endParaRPr lang="en-US" sz="4000" dirty="0">
              <a:solidFill>
                <a:schemeClr val="bg1"/>
              </a:solidFill>
              <a:latin typeface="+mj-lt"/>
            </a:endParaRPr>
          </a:p>
        </p:txBody>
      </p:sp>
    </p:spTree>
    <p:extLst>
      <p:ext uri="{BB962C8B-B14F-4D97-AF65-F5344CB8AC3E}">
        <p14:creationId xmlns:p14="http://schemas.microsoft.com/office/powerpoint/2010/main" val="124687661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Autofit/>
          </a:bodyPr>
          <a:lstStyle>
            <a:lvl1pPr>
              <a:defRPr sz="3200" b="0" i="0">
                <a:solidFill>
                  <a:srgbClr val="24A1A8"/>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24A1A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24A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5" name="Content Placeholder 4"/>
          <p:cNvSpPr>
            <a:spLocks noGrp="1"/>
          </p:cNvSpPr>
          <p:nvPr>
            <p:ph sz="quarter" idx="13"/>
          </p:nvPr>
        </p:nvSpPr>
        <p:spPr>
          <a:xfrm>
            <a:off x="843377" y="2419350"/>
            <a:ext cx="10509598" cy="27162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008039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Autofit/>
          </a:bodyPr>
          <a:lstStyle>
            <a:lvl1pPr>
              <a:defRPr sz="3200" b="0" i="0">
                <a:solidFill>
                  <a:srgbClr val="24A1A8"/>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24A1A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24A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3" name="TextBox 2"/>
          <p:cNvSpPr txBox="1"/>
          <p:nvPr userDrawn="1"/>
        </p:nvSpPr>
        <p:spPr>
          <a:xfrm>
            <a:off x="843376" y="2281382"/>
            <a:ext cx="10641487" cy="461665"/>
          </a:xfrm>
          <a:prstGeom prst="rect">
            <a:avLst/>
          </a:prstGeom>
          <a:noFill/>
        </p:spPr>
        <p:txBody>
          <a:bodyPr wrap="square" rtlCol="0">
            <a:spAutoFit/>
          </a:bodyPr>
          <a:lstStyle/>
          <a:p>
            <a:r>
              <a:rPr lang="en-US" sz="2400" dirty="0" smtClean="0"/>
              <a:t>Click to add text</a:t>
            </a:r>
            <a:endParaRPr lang="en-US" sz="2400" dirty="0"/>
          </a:p>
        </p:txBody>
      </p:sp>
    </p:spTree>
    <p:extLst>
      <p:ext uri="{BB962C8B-B14F-4D97-AF65-F5344CB8AC3E}">
        <p14:creationId xmlns:p14="http://schemas.microsoft.com/office/powerpoint/2010/main" val="407529576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D86036"/>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4368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Autofit/>
          </a:bodyPr>
          <a:lstStyle>
            <a:lvl1pPr>
              <a:defRPr sz="4000" b="0" i="0">
                <a:solidFill>
                  <a:srgbClr val="E19D39"/>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E19D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E19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11" name="Text Placeholder 10"/>
          <p:cNvSpPr>
            <a:spLocks noGrp="1"/>
          </p:cNvSpPr>
          <p:nvPr>
            <p:ph type="body" sz="quarter" idx="13"/>
          </p:nvPr>
        </p:nvSpPr>
        <p:spPr>
          <a:xfrm>
            <a:off x="842963" y="1966913"/>
            <a:ext cx="10509250" cy="3417887"/>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676328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D86036"/>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914400" y="2761673"/>
            <a:ext cx="7758545" cy="707886"/>
          </a:xfrm>
          <a:prstGeom prst="rect">
            <a:avLst/>
          </a:prstGeom>
          <a:noFill/>
        </p:spPr>
        <p:txBody>
          <a:bodyPr wrap="square" rtlCol="0">
            <a:spAutoFit/>
          </a:bodyPr>
          <a:lstStyle/>
          <a:p>
            <a:r>
              <a:rPr lang="en-US" sz="4000" dirty="0" smtClean="0">
                <a:solidFill>
                  <a:schemeClr val="bg1"/>
                </a:solidFill>
                <a:latin typeface="+mj-lt"/>
              </a:rPr>
              <a:t>Click to add section title</a:t>
            </a:r>
            <a:endParaRPr lang="en-US" sz="4000" dirty="0">
              <a:solidFill>
                <a:schemeClr val="bg1"/>
              </a:solidFill>
              <a:latin typeface="+mj-lt"/>
            </a:endParaRPr>
          </a:p>
        </p:txBody>
      </p:sp>
    </p:spTree>
    <p:extLst>
      <p:ext uri="{BB962C8B-B14F-4D97-AF65-F5344CB8AC3E}">
        <p14:creationId xmlns:p14="http://schemas.microsoft.com/office/powerpoint/2010/main" val="77616957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7374" y="1097280"/>
            <a:ext cx="10515600" cy="491864"/>
          </a:xfrm>
        </p:spPr>
        <p:txBody>
          <a:bodyPr anchor="t">
            <a:noAutofit/>
          </a:bodyPr>
          <a:lstStyle>
            <a:lvl1pPr>
              <a:defRPr sz="3200" b="1" i="0">
                <a:solidFill>
                  <a:srgbClr val="D86036"/>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smtClean="0"/>
              <a:t>Click to edit Master title style</a:t>
            </a:r>
            <a:endParaRPr lang="en-US" dirty="0"/>
          </a:p>
        </p:txBody>
      </p:sp>
      <p:sp>
        <p:nvSpPr>
          <p:cNvPr id="8" name="Rectangle 7"/>
          <p:cNvSpPr/>
          <p:nvPr userDrawn="1"/>
        </p:nvSpPr>
        <p:spPr>
          <a:xfrm>
            <a:off x="0" y="0"/>
            <a:ext cx="270933" cy="6858000"/>
          </a:xfrm>
          <a:prstGeom prst="rect">
            <a:avLst/>
          </a:prstGeom>
          <a:solidFill>
            <a:srgbClr val="D8603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D8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88798"/>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5" name="Content Placeholder 4"/>
          <p:cNvSpPr>
            <a:spLocks noGrp="1"/>
          </p:cNvSpPr>
          <p:nvPr>
            <p:ph sz="quarter" idx="13"/>
          </p:nvPr>
        </p:nvSpPr>
        <p:spPr>
          <a:xfrm>
            <a:off x="843376" y="2428875"/>
            <a:ext cx="10509598" cy="24109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641630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7374" y="1097280"/>
            <a:ext cx="10515600" cy="491864"/>
          </a:xfrm>
        </p:spPr>
        <p:txBody>
          <a:bodyPr anchor="t">
            <a:noAutofit/>
          </a:bodyPr>
          <a:lstStyle>
            <a:lvl1pPr>
              <a:defRPr sz="3200" b="1" i="0">
                <a:solidFill>
                  <a:srgbClr val="D86036"/>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smtClean="0"/>
              <a:t>Click to edit Master title style</a:t>
            </a:r>
            <a:endParaRPr lang="en-US" dirty="0"/>
          </a:p>
        </p:txBody>
      </p:sp>
      <p:sp>
        <p:nvSpPr>
          <p:cNvPr id="8" name="Rectangle 7"/>
          <p:cNvSpPr/>
          <p:nvPr userDrawn="1"/>
        </p:nvSpPr>
        <p:spPr>
          <a:xfrm>
            <a:off x="0" y="0"/>
            <a:ext cx="270933" cy="6858000"/>
          </a:xfrm>
          <a:prstGeom prst="rect">
            <a:avLst/>
          </a:prstGeom>
          <a:solidFill>
            <a:srgbClr val="D8603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D8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88798"/>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3" name="TextBox 2"/>
          <p:cNvSpPr txBox="1"/>
          <p:nvPr userDrawn="1"/>
        </p:nvSpPr>
        <p:spPr>
          <a:xfrm>
            <a:off x="843376" y="2078182"/>
            <a:ext cx="10509598" cy="461665"/>
          </a:xfrm>
          <a:prstGeom prst="rect">
            <a:avLst/>
          </a:prstGeom>
          <a:noFill/>
        </p:spPr>
        <p:txBody>
          <a:bodyPr wrap="square" rtlCol="0">
            <a:spAutoFit/>
          </a:bodyPr>
          <a:lstStyle/>
          <a:p>
            <a:r>
              <a:rPr lang="en-US" sz="2400" dirty="0" smtClean="0"/>
              <a:t>Click to add text</a:t>
            </a:r>
            <a:endParaRPr lang="en-US" sz="2400" dirty="0"/>
          </a:p>
        </p:txBody>
      </p:sp>
    </p:spTree>
    <p:extLst>
      <p:ext uri="{BB962C8B-B14F-4D97-AF65-F5344CB8AC3E}">
        <p14:creationId xmlns:p14="http://schemas.microsoft.com/office/powerpoint/2010/main" val="103874613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1D375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1D375A"/>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118008953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1D375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1D375A"/>
                </a:solidFill>
              </a:defRPr>
            </a:lvl1pPr>
          </a:lstStyle>
          <a:p>
            <a:fld id="{02752262-9B0A-E64D-B1C3-707FD47A2213}" type="slidenum">
              <a:rPr lang="en-US" smtClean="0"/>
              <a:pPr/>
              <a:t>‹#›</a:t>
            </a:fld>
            <a:endParaRPr lang="en-US" dirty="0"/>
          </a:p>
        </p:txBody>
      </p:sp>
      <p:sp>
        <p:nvSpPr>
          <p:cNvPr id="3" name="TextBox 2"/>
          <p:cNvSpPr txBox="1"/>
          <p:nvPr userDrawn="1"/>
        </p:nvSpPr>
        <p:spPr>
          <a:xfrm>
            <a:off x="840509" y="3232727"/>
            <a:ext cx="8977746" cy="707886"/>
          </a:xfrm>
          <a:prstGeom prst="rect">
            <a:avLst/>
          </a:prstGeom>
          <a:noFill/>
        </p:spPr>
        <p:txBody>
          <a:bodyPr wrap="square" rtlCol="0">
            <a:spAutoFit/>
          </a:bodyPr>
          <a:lstStyle/>
          <a:p>
            <a:r>
              <a:rPr lang="en-US" sz="4000" dirty="0" smtClean="0">
                <a:solidFill>
                  <a:schemeClr val="bg1"/>
                </a:solidFill>
                <a:latin typeface="+mj-lt"/>
              </a:rPr>
              <a:t>Click to add section title</a:t>
            </a:r>
            <a:endParaRPr lang="en-US" sz="4000" dirty="0">
              <a:solidFill>
                <a:schemeClr val="bg1"/>
              </a:solidFill>
              <a:latin typeface="+mj-lt"/>
            </a:endParaRPr>
          </a:p>
        </p:txBody>
      </p:sp>
    </p:spTree>
    <p:extLst>
      <p:ext uri="{BB962C8B-B14F-4D97-AF65-F5344CB8AC3E}">
        <p14:creationId xmlns:p14="http://schemas.microsoft.com/office/powerpoint/2010/main" val="132419329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rmAutofit/>
          </a:bodyPr>
          <a:lstStyle>
            <a:lvl1pPr>
              <a:defRPr sz="4000" b="0" i="0">
                <a:solidFill>
                  <a:srgbClr val="1D375A"/>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1D375A"/>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1D3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274490662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rmAutofit/>
          </a:bodyPr>
          <a:lstStyle>
            <a:lvl1pPr>
              <a:defRPr sz="4000" b="0" i="0">
                <a:solidFill>
                  <a:srgbClr val="1D375A"/>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1D375A"/>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1D3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3" name="TextBox 2"/>
          <p:cNvSpPr txBox="1"/>
          <p:nvPr userDrawn="1"/>
        </p:nvSpPr>
        <p:spPr>
          <a:xfrm>
            <a:off x="843376" y="2096655"/>
            <a:ext cx="10589502" cy="461665"/>
          </a:xfrm>
          <a:prstGeom prst="rect">
            <a:avLst/>
          </a:prstGeom>
          <a:noFill/>
        </p:spPr>
        <p:txBody>
          <a:bodyPr wrap="square" rtlCol="0">
            <a:spAutoFit/>
          </a:bodyPr>
          <a:lstStyle/>
          <a:p>
            <a:r>
              <a:rPr lang="en-US" sz="2400" dirty="0" smtClean="0">
                <a:solidFill>
                  <a:schemeClr val="bg2">
                    <a:lumMod val="25000"/>
                  </a:schemeClr>
                </a:solidFill>
                <a:latin typeface="Calibri" panose="020F0502020204030204" pitchFamily="34" charset="0"/>
                <a:cs typeface="Calibri" panose="020F0502020204030204" pitchFamily="34" charset="0"/>
              </a:rPr>
              <a:t>Click to add text</a:t>
            </a:r>
            <a:endParaRPr lang="en-US" sz="2400" dirty="0">
              <a:solidFill>
                <a:schemeClr val="bg2">
                  <a:lumMod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371203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rmAutofit/>
          </a:bodyPr>
          <a:lstStyle>
            <a:lvl1pPr>
              <a:defRPr sz="4000" b="0" i="0">
                <a:solidFill>
                  <a:srgbClr val="1D375A"/>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1D375A"/>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1D3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5" name="Content Placeholder 4"/>
          <p:cNvSpPr>
            <a:spLocks noGrp="1"/>
          </p:cNvSpPr>
          <p:nvPr>
            <p:ph sz="quarter" idx="13"/>
          </p:nvPr>
        </p:nvSpPr>
        <p:spPr>
          <a:xfrm>
            <a:off x="842963" y="2189163"/>
            <a:ext cx="10509250" cy="39433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829336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415138003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33934885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548FD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548FD6"/>
                </a:solidFill>
              </a:defRPr>
            </a:lvl1pPr>
          </a:lstStyle>
          <a:p>
            <a:fld id="{02752262-9B0A-E64D-B1C3-707FD47A2213}" type="slidenum">
              <a:rPr lang="en-US" smtClean="0"/>
              <a:pPr/>
              <a:t>‹#›</a:t>
            </a:fld>
            <a:endParaRPr lang="en-US" dirty="0"/>
          </a:p>
        </p:txBody>
      </p:sp>
      <p:sp>
        <p:nvSpPr>
          <p:cNvPr id="5" name="Text Placeholder 4"/>
          <p:cNvSpPr>
            <a:spLocks noGrp="1"/>
          </p:cNvSpPr>
          <p:nvPr>
            <p:ph type="body" sz="quarter" idx="13" hasCustomPrompt="1"/>
          </p:nvPr>
        </p:nvSpPr>
        <p:spPr>
          <a:xfrm>
            <a:off x="1090613" y="2854325"/>
            <a:ext cx="8580437" cy="969963"/>
          </a:xfrm>
        </p:spPr>
        <p:txBody>
          <a:bodyPr>
            <a:normAutofit/>
          </a:bodyPr>
          <a:lstStyle>
            <a:lvl1pPr marL="0" indent="0">
              <a:buNone/>
              <a:defRPr sz="4000" baseline="0">
                <a:solidFill>
                  <a:schemeClr val="bg1"/>
                </a:solidFill>
                <a:latin typeface="Calibri Light" panose="020F0302020204030204" pitchFamily="34" charset="0"/>
                <a:cs typeface="Calibri Light" panose="020F0302020204030204" pitchFamily="34" charset="0"/>
              </a:defRPr>
            </a:lvl1pPr>
          </a:lstStyle>
          <a:p>
            <a:pPr lvl="0"/>
            <a:r>
              <a:rPr lang="en-US" dirty="0" smtClean="0"/>
              <a:t>Click to add section title</a:t>
            </a:r>
            <a:endParaRPr lang="en-US" dirty="0"/>
          </a:p>
        </p:txBody>
      </p:sp>
    </p:spTree>
    <p:extLst>
      <p:ext uri="{BB962C8B-B14F-4D97-AF65-F5344CB8AC3E}">
        <p14:creationId xmlns:p14="http://schemas.microsoft.com/office/powerpoint/2010/main" val="355075855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9795096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239352744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46582113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5079280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0C2AD0-1335-4299-9EAC-58AE2BF4406B}"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92F2F-0DFB-40DD-B1B6-336EA8DDED3B}" type="slidenum">
              <a:rPr lang="en-US" smtClean="0"/>
              <a:t>‹#›</a:t>
            </a:fld>
            <a:endParaRPr lang="en-US"/>
          </a:p>
        </p:txBody>
      </p:sp>
    </p:spTree>
    <p:extLst>
      <p:ext uri="{BB962C8B-B14F-4D97-AF65-F5344CB8AC3E}">
        <p14:creationId xmlns:p14="http://schemas.microsoft.com/office/powerpoint/2010/main" val="3104420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Autofit/>
          </a:bodyPr>
          <a:lstStyle>
            <a:lvl1pPr>
              <a:defRPr sz="4000" b="0" i="0">
                <a:solidFill>
                  <a:srgbClr val="548FD6"/>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548FD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548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5" name="Content Placeholder 4"/>
          <p:cNvSpPr>
            <a:spLocks noGrp="1"/>
          </p:cNvSpPr>
          <p:nvPr>
            <p:ph sz="quarter" idx="13"/>
          </p:nvPr>
        </p:nvSpPr>
        <p:spPr>
          <a:xfrm>
            <a:off x="843376" y="2245013"/>
            <a:ext cx="10509598" cy="25860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04830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Autofit/>
          </a:bodyPr>
          <a:lstStyle>
            <a:lvl1pPr>
              <a:defRPr sz="4000" b="0" i="0">
                <a:solidFill>
                  <a:srgbClr val="548FD6"/>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548FD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548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3" name="TextBox 2"/>
          <p:cNvSpPr txBox="1"/>
          <p:nvPr userDrawn="1"/>
        </p:nvSpPr>
        <p:spPr>
          <a:xfrm>
            <a:off x="843376" y="2244436"/>
            <a:ext cx="10509598" cy="461665"/>
          </a:xfrm>
          <a:prstGeom prst="rect">
            <a:avLst/>
          </a:prstGeom>
          <a:noFill/>
        </p:spPr>
        <p:txBody>
          <a:bodyPr wrap="square" rtlCol="0">
            <a:spAutoFit/>
          </a:bodyPr>
          <a:lstStyle/>
          <a:p>
            <a:r>
              <a:rPr lang="en-US" sz="2400" dirty="0" smtClean="0">
                <a:solidFill>
                  <a:schemeClr val="bg2">
                    <a:lumMod val="25000"/>
                  </a:schemeClr>
                </a:solidFill>
                <a:latin typeface="Calibri" panose="020F0502020204030204" pitchFamily="34" charset="0"/>
                <a:cs typeface="Calibri" panose="020F0502020204030204" pitchFamily="34" charset="0"/>
              </a:rPr>
              <a:t>Click to add text</a:t>
            </a:r>
            <a:endParaRPr lang="en-US" sz="2400" dirty="0">
              <a:solidFill>
                <a:schemeClr val="bg2">
                  <a:lumMod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46387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24A1A8"/>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24A1A8"/>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6416028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24A1A8"/>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24A1A8"/>
                </a:solidFill>
              </a:defRPr>
            </a:lvl1pPr>
          </a:lstStyle>
          <a:p>
            <a:fld id="{02752262-9B0A-E64D-B1C3-707FD47A2213}" type="slidenum">
              <a:rPr lang="en-US" smtClean="0"/>
              <a:pPr/>
              <a:t>‹#›</a:t>
            </a:fld>
            <a:endParaRPr lang="en-US" dirty="0"/>
          </a:p>
        </p:txBody>
      </p:sp>
      <p:sp>
        <p:nvSpPr>
          <p:cNvPr id="3" name="TextBox 2"/>
          <p:cNvSpPr txBox="1"/>
          <p:nvPr userDrawn="1"/>
        </p:nvSpPr>
        <p:spPr>
          <a:xfrm>
            <a:off x="914400" y="2955636"/>
            <a:ext cx="8174182" cy="707886"/>
          </a:xfrm>
          <a:prstGeom prst="rect">
            <a:avLst/>
          </a:prstGeom>
          <a:noFill/>
        </p:spPr>
        <p:txBody>
          <a:bodyPr wrap="square" rtlCol="0">
            <a:spAutoFit/>
          </a:bodyPr>
          <a:lstStyle/>
          <a:p>
            <a:r>
              <a:rPr lang="en-US" sz="4000" dirty="0" smtClean="0">
                <a:solidFill>
                  <a:schemeClr val="bg1"/>
                </a:solidFill>
                <a:latin typeface="+mj-lt"/>
              </a:rPr>
              <a:t>Click</a:t>
            </a:r>
            <a:r>
              <a:rPr lang="en-US" sz="4000" baseline="0" dirty="0" smtClean="0">
                <a:solidFill>
                  <a:schemeClr val="bg1"/>
                </a:solidFill>
                <a:latin typeface="+mj-lt"/>
              </a:rPr>
              <a:t> to add section title</a:t>
            </a:r>
            <a:endParaRPr lang="en-US" sz="4000" dirty="0">
              <a:solidFill>
                <a:schemeClr val="bg1"/>
              </a:solidFill>
              <a:latin typeface="+mj-lt"/>
            </a:endParaRPr>
          </a:p>
        </p:txBody>
      </p:sp>
    </p:spTree>
    <p:extLst>
      <p:ext uri="{BB962C8B-B14F-4D97-AF65-F5344CB8AC3E}">
        <p14:creationId xmlns:p14="http://schemas.microsoft.com/office/powerpoint/2010/main" val="41984716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52262-9B0A-E64D-B1C3-707FD47A2213}" type="slidenum">
              <a:rPr lang="en-US" smtClean="0"/>
              <a:t>‹#›</a:t>
            </a:fld>
            <a:endParaRPr lang="en-US"/>
          </a:p>
        </p:txBody>
      </p:sp>
    </p:spTree>
    <p:extLst>
      <p:ext uri="{BB962C8B-B14F-4D97-AF65-F5344CB8AC3E}">
        <p14:creationId xmlns:p14="http://schemas.microsoft.com/office/powerpoint/2010/main" val="3569642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4" r:id="rId3"/>
    <p:sldLayoutId id="2147483660" r:id="rId4"/>
    <p:sldLayoutId id="2147483663" r:id="rId5"/>
    <p:sldLayoutId id="2147483662" r:id="rId6"/>
    <p:sldLayoutId id="2147483673" r:id="rId7"/>
    <p:sldLayoutId id="2147483664" r:id="rId8"/>
    <p:sldLayoutId id="2147483669" r:id="rId9"/>
    <p:sldLayoutId id="2147483661" r:id="rId10"/>
    <p:sldLayoutId id="2147483668" r:id="rId11"/>
    <p:sldLayoutId id="2147483650" r:id="rId12"/>
    <p:sldLayoutId id="2147483670" r:id="rId13"/>
    <p:sldLayoutId id="2147483652" r:id="rId14"/>
    <p:sldLayoutId id="2147483667" r:id="rId15"/>
    <p:sldLayoutId id="2147483665" r:id="rId16"/>
    <p:sldLayoutId id="2147483671" r:id="rId17"/>
    <p:sldLayoutId id="2147483666" r:id="rId18"/>
    <p:sldLayoutId id="2147483672" r:id="rId19"/>
    <p:sldLayoutId id="2147483675" r:id="rId20"/>
    <p:sldLayoutId id="2147483653" r:id="rId21"/>
    <p:sldLayoutId id="2147483654" r:id="rId22"/>
    <p:sldLayoutId id="2147483656" r:id="rId23"/>
    <p:sldLayoutId id="2147483657" r:id="rId24"/>
    <p:sldLayoutId id="2147483658" r:id="rId25"/>
    <p:sldLayoutId id="2147483659" r:id="rId26"/>
    <p:sldLayoutId id="2147483676" r:id="rId2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52262-9B0A-E64D-B1C3-707FD47A2213}" type="slidenum">
              <a:rPr lang="en-US" smtClean="0"/>
              <a:t>‹#›</a:t>
            </a:fld>
            <a:endParaRPr lang="en-US"/>
          </a:p>
        </p:txBody>
      </p:sp>
    </p:spTree>
    <p:extLst>
      <p:ext uri="{BB962C8B-B14F-4D97-AF65-F5344CB8AC3E}">
        <p14:creationId xmlns:p14="http://schemas.microsoft.com/office/powerpoint/2010/main" val="67412774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hyperlink" Target="https://helpmegrownational.org/resources/help-me-grow-affiliate-connections-directory/" TargetMode="External"/><Relationship Id="rId2" Type="http://schemas.openxmlformats.org/officeDocument/2006/relationships/hyperlink" Target="https://helpmegrownational.org/resources/help-me-grow-outreach-coordinator-network-resources-information/" TargetMode="Externa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2286" y="-16829"/>
            <a:ext cx="12309015" cy="6874829"/>
          </a:xfrm>
          <a:prstGeom prst="rect">
            <a:avLst/>
          </a:prstGeom>
          <a:solidFill>
            <a:srgbClr val="F5E9D3"/>
          </a:solidFill>
        </p:spPr>
      </p:pic>
      <p:cxnSp>
        <p:nvCxnSpPr>
          <p:cNvPr id="6" name="Straight Connector 5"/>
          <p:cNvCxnSpPr/>
          <p:nvPr/>
        </p:nvCxnSpPr>
        <p:spPr>
          <a:xfrm flipV="1">
            <a:off x="1940849" y="2562452"/>
            <a:ext cx="2011680" cy="14514"/>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V="1">
            <a:off x="1940849" y="601814"/>
            <a:ext cx="2011680" cy="14514"/>
          </a:xfrm>
          <a:prstGeom prst="line">
            <a:avLst/>
          </a:prstGeom>
          <a:ln w="28575"/>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278670" y="803003"/>
            <a:ext cx="533603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Help </a:t>
            </a: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mn-cs"/>
              </a:rPr>
              <a:t>Me Grow </a:t>
            </a:r>
            <a:r>
              <a:rPr kumimoji="0" lang="en-US" sz="32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a:r>
            <a:br>
              <a:rPr kumimoji="0" lang="en-US" sz="3200" b="0" i="0" u="none" strike="noStrike" kern="1200" cap="none" spc="0" normalizeH="0" baseline="0" noProof="0" dirty="0" smtClean="0">
                <a:ln>
                  <a:noFill/>
                </a:ln>
                <a:solidFill>
                  <a:prstClr val="black"/>
                </a:solidFill>
                <a:effectLst/>
                <a:uLnTx/>
                <a:uFillTx/>
                <a:latin typeface="Calibri Light" panose="020F0302020204030204"/>
                <a:ea typeface="+mn-ea"/>
                <a:cs typeface="+mn-cs"/>
              </a:rPr>
            </a:br>
            <a:r>
              <a:rPr kumimoji="0" lang="en-US" sz="3200" b="0" i="1" u="none" strike="noStrike" kern="1200" cap="none" spc="0" normalizeH="0" baseline="0" noProof="0" dirty="0" smtClean="0">
                <a:ln>
                  <a:noFill/>
                </a:ln>
                <a:solidFill>
                  <a:prstClr val="black"/>
                </a:solidFill>
                <a:effectLst/>
                <a:uLnTx/>
                <a:uFillTx/>
                <a:latin typeface="Calibri Light" panose="020F0302020204030204"/>
                <a:ea typeface="+mn-ea"/>
                <a:cs typeface="+mn-cs"/>
              </a:rPr>
              <a:t>Building Connections</a:t>
            </a:r>
            <a:br>
              <a:rPr kumimoji="0" lang="en-US" sz="3200" b="0" i="1" u="none" strike="noStrike" kern="1200" cap="none" spc="0" normalizeH="0" baseline="0" noProof="0" dirty="0" smtClean="0">
                <a:ln>
                  <a:noFill/>
                </a:ln>
                <a:solidFill>
                  <a:prstClr val="black"/>
                </a:solidFill>
                <a:effectLst/>
                <a:uLnTx/>
                <a:uFillTx/>
                <a:latin typeface="Calibri Light" panose="020F0302020204030204"/>
                <a:ea typeface="+mn-ea"/>
                <a:cs typeface="+mn-cs"/>
              </a:rPr>
            </a:br>
            <a:r>
              <a:rPr kumimoji="0" lang="en-US" sz="32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Outreach </a:t>
            </a: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mn-cs"/>
              </a:rPr>
              <a:t>Coordinator </a:t>
            </a:r>
            <a:r>
              <a:rPr kumimoji="0" lang="en-US" sz="32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Network</a:t>
            </a:r>
            <a:endPar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0" name="TextBox 9"/>
          <p:cNvSpPr txBox="1"/>
          <p:nvPr/>
        </p:nvSpPr>
        <p:spPr>
          <a:xfrm>
            <a:off x="735388" y="2835153"/>
            <a:ext cx="4421639"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prstClr val="black"/>
                </a:solidFill>
                <a:latin typeface="Calibri Light" panose="020F0302020204030204"/>
              </a:rPr>
              <a:t>April 19</a:t>
            </a:r>
            <a:r>
              <a:rPr kumimoji="0" lang="en-US" sz="2000" b="0" i="0" u="none" strike="noStrike" kern="1200" cap="none" spc="0" normalizeH="0" baseline="0" noProof="0" dirty="0" smtClean="0">
                <a:ln>
                  <a:noFill/>
                </a:ln>
                <a:solidFill>
                  <a:prstClr val="black"/>
                </a:solidFill>
                <a:effectLst/>
                <a:uLnTx/>
                <a:uFillTx/>
                <a:latin typeface="Calibri Light" panose="020F0302020204030204"/>
              </a:rPr>
              <a:t>, 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Light" panose="020F0302020204030204"/>
              <a:ea typeface="+mn-ea"/>
              <a:cs typeface="+mn-cs"/>
            </a:endParaRPr>
          </a:p>
          <a:p>
            <a:pPr lvl="0" algn="ctr">
              <a:defRPr/>
            </a:pPr>
            <a:r>
              <a:rPr lang="en-US" sz="2400" b="1" dirty="0">
                <a:solidFill>
                  <a:srgbClr val="24A1A8"/>
                </a:solidFill>
                <a:latin typeface="Calibri Light" panose="020F0302020204030204"/>
              </a:rPr>
              <a:t>Parents as Partners: </a:t>
            </a:r>
            <a:endParaRPr lang="en-US" sz="2400" b="1" dirty="0" smtClean="0">
              <a:solidFill>
                <a:srgbClr val="24A1A8"/>
              </a:solidFill>
              <a:latin typeface="Calibri Light" panose="020F0302020204030204"/>
            </a:endParaRPr>
          </a:p>
          <a:p>
            <a:pPr lvl="0" algn="ctr">
              <a:defRPr/>
            </a:pPr>
            <a:r>
              <a:rPr lang="en-US" sz="2400" b="1" dirty="0" smtClean="0">
                <a:solidFill>
                  <a:srgbClr val="24A1A8"/>
                </a:solidFill>
                <a:latin typeface="Calibri Light" panose="020F0302020204030204"/>
              </a:rPr>
              <a:t>How </a:t>
            </a:r>
            <a:r>
              <a:rPr lang="en-US" sz="2400" b="1" dirty="0">
                <a:solidFill>
                  <a:srgbClr val="24A1A8"/>
                </a:solidFill>
                <a:latin typeface="Calibri Light" panose="020F0302020204030204"/>
              </a:rPr>
              <a:t>HMG Outreach Coordinators Can Work with Families to Monitor Children's Development</a:t>
            </a:r>
            <a:endParaRPr kumimoji="0" lang="en-US" sz="2400" b="1" i="0" u="none" strike="noStrike" kern="1200" cap="none" spc="0" normalizeH="0" baseline="0" noProof="0" dirty="0" smtClean="0">
              <a:ln>
                <a:noFill/>
              </a:ln>
              <a:solidFill>
                <a:srgbClr val="24A1A8"/>
              </a:solidFill>
              <a:effectLst/>
              <a:uLnTx/>
              <a:uFillTx/>
              <a:latin typeface="Calibri Light" panose="020F0302020204030204"/>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86" y="5152017"/>
            <a:ext cx="1696699" cy="1705983"/>
          </a:xfrm>
          <a:prstGeom prst="rect">
            <a:avLst/>
          </a:prstGeom>
        </p:spPr>
      </p:pic>
    </p:spTree>
    <p:extLst>
      <p:ext uri="{BB962C8B-B14F-4D97-AF65-F5344CB8AC3E}">
        <p14:creationId xmlns:p14="http://schemas.microsoft.com/office/powerpoint/2010/main" val="2619720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305824" y="1783638"/>
            <a:ext cx="5053152" cy="4673983"/>
          </a:xfrm>
          <a:prstGeom prst="rect">
            <a:avLst/>
          </a:prstGeom>
        </p:spPr>
      </p:pic>
      <p:sp>
        <p:nvSpPr>
          <p:cNvPr id="2" name="Title 1"/>
          <p:cNvSpPr>
            <a:spLocks noGrp="1"/>
          </p:cNvSpPr>
          <p:nvPr>
            <p:ph type="title"/>
          </p:nvPr>
        </p:nvSpPr>
        <p:spPr>
          <a:xfrm>
            <a:off x="843376" y="517134"/>
            <a:ext cx="10515600" cy="491864"/>
          </a:xfrm>
        </p:spPr>
        <p:txBody>
          <a:bodyPr/>
          <a:lstStyle/>
          <a:p>
            <a:r>
              <a:rPr lang="en-US" b="0" dirty="0"/>
              <a:t>A Framework for Children’s Healthy Development &amp; Family Well-Being </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752262-9B0A-E64D-B1C3-707FD47A2213}"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Content Placeholder 7">
            <a:extLst>
              <a:ext uri="{FF2B5EF4-FFF2-40B4-BE49-F238E27FC236}">
                <a16:creationId xmlns:a16="http://schemas.microsoft.com/office/drawing/2014/main" id="{917B2913-3387-771B-1A7E-E5DE14C511C5}"/>
              </a:ext>
            </a:extLst>
          </p:cNvPr>
          <p:cNvSpPr>
            <a:spLocks noGrp="1"/>
          </p:cNvSpPr>
          <p:nvPr>
            <p:ph sz="quarter" idx="13"/>
          </p:nvPr>
        </p:nvSpPr>
        <p:spPr>
          <a:xfrm>
            <a:off x="858977" y="1979562"/>
            <a:ext cx="5906814" cy="4029886"/>
          </a:xfrm>
        </p:spPr>
        <p:txBody>
          <a:bodyPr>
            <a:noAutofit/>
          </a:bodyPr>
          <a:lstStyle/>
          <a:p>
            <a:pPr>
              <a:buClr>
                <a:srgbClr val="D86036"/>
              </a:buClr>
            </a:pPr>
            <a:r>
              <a:rPr lang="en-US" sz="1800" dirty="0"/>
              <a:t>Framework describes the process needed </a:t>
            </a:r>
            <a:r>
              <a:rPr lang="en-US" sz="1800" dirty="0" smtClean="0"/>
              <a:t>to support child and family wellbeing, inclusive of early identification</a:t>
            </a:r>
            <a:endParaRPr lang="en-US" sz="1800" dirty="0"/>
          </a:p>
          <a:p>
            <a:pPr>
              <a:buClr>
                <a:srgbClr val="D86036"/>
              </a:buClr>
            </a:pPr>
            <a:r>
              <a:rPr lang="en-US" sz="1800" dirty="0" smtClean="0"/>
              <a:t>Inclusive of ongoing </a:t>
            </a:r>
            <a:r>
              <a:rPr lang="en-US" sz="1800" dirty="0"/>
              <a:t>monitoring of young children who are not in need of early intervention but have identified risk factors for developmental delay </a:t>
            </a:r>
          </a:p>
          <a:p>
            <a:pPr>
              <a:buClr>
                <a:srgbClr val="D86036"/>
              </a:buClr>
            </a:pPr>
            <a:r>
              <a:rPr lang="en-US" sz="1800" dirty="0" smtClean="0"/>
              <a:t>Includes developmental </a:t>
            </a:r>
            <a:r>
              <a:rPr lang="en-US" sz="1800" dirty="0"/>
              <a:t>promotion </a:t>
            </a:r>
            <a:r>
              <a:rPr lang="en-US" sz="1800" dirty="0" smtClean="0"/>
              <a:t>(re: education/interaction) activities as a discrete component</a:t>
            </a:r>
            <a:endParaRPr lang="en-US" sz="1800" dirty="0"/>
          </a:p>
          <a:p>
            <a:pPr>
              <a:buClr>
                <a:srgbClr val="D86036"/>
              </a:buClr>
            </a:pPr>
            <a:r>
              <a:rPr lang="en-US" sz="1800" dirty="0" smtClean="0"/>
              <a:t>Universal strategies:</a:t>
            </a:r>
          </a:p>
          <a:p>
            <a:pPr lvl="1">
              <a:lnSpc>
                <a:spcPct val="100000"/>
              </a:lnSpc>
              <a:spcBef>
                <a:spcPts val="0"/>
              </a:spcBef>
              <a:buClr>
                <a:srgbClr val="D86036"/>
              </a:buClr>
            </a:pPr>
            <a:r>
              <a:rPr lang="en-US" sz="1800" dirty="0" smtClean="0"/>
              <a:t>Developmental promotion (ongoing)</a:t>
            </a:r>
          </a:p>
          <a:p>
            <a:pPr lvl="1">
              <a:lnSpc>
                <a:spcPct val="100000"/>
              </a:lnSpc>
              <a:spcBef>
                <a:spcPts val="0"/>
              </a:spcBef>
              <a:buClr>
                <a:srgbClr val="D86036"/>
              </a:buClr>
            </a:pPr>
            <a:r>
              <a:rPr lang="en-US" sz="1800" dirty="0" smtClean="0"/>
              <a:t>FEDM (ongoing)</a:t>
            </a:r>
          </a:p>
          <a:p>
            <a:pPr lvl="1">
              <a:lnSpc>
                <a:spcPct val="100000"/>
              </a:lnSpc>
              <a:spcBef>
                <a:spcPts val="0"/>
              </a:spcBef>
              <a:buClr>
                <a:srgbClr val="D86036"/>
              </a:buClr>
            </a:pPr>
            <a:r>
              <a:rPr lang="en-US" sz="1800" dirty="0" smtClean="0"/>
              <a:t>Screening (at recommended ages)</a:t>
            </a:r>
          </a:p>
          <a:p>
            <a:pPr>
              <a:lnSpc>
                <a:spcPct val="100000"/>
              </a:lnSpc>
              <a:spcBef>
                <a:spcPts val="0"/>
              </a:spcBef>
              <a:buClr>
                <a:srgbClr val="D86036"/>
              </a:buClr>
            </a:pPr>
            <a:r>
              <a:rPr lang="en-US" sz="1800" dirty="0" smtClean="0"/>
              <a:t>Targeted strategies:</a:t>
            </a:r>
          </a:p>
          <a:p>
            <a:pPr lvl="1">
              <a:lnSpc>
                <a:spcPct val="100000"/>
              </a:lnSpc>
              <a:spcBef>
                <a:spcPts val="0"/>
              </a:spcBef>
              <a:buClr>
                <a:srgbClr val="D86036"/>
              </a:buClr>
            </a:pPr>
            <a:r>
              <a:rPr lang="en-US" sz="1800" dirty="0" smtClean="0"/>
              <a:t>Referral to services</a:t>
            </a:r>
          </a:p>
          <a:p>
            <a:pPr lvl="1">
              <a:lnSpc>
                <a:spcPct val="100000"/>
              </a:lnSpc>
              <a:spcBef>
                <a:spcPts val="0"/>
              </a:spcBef>
              <a:buClr>
                <a:srgbClr val="D86036"/>
              </a:buClr>
            </a:pPr>
            <a:r>
              <a:rPr lang="en-US" sz="1800" dirty="0" smtClean="0"/>
              <a:t>Receipt of services</a:t>
            </a:r>
            <a:endParaRPr lang="en-US" sz="1800" dirty="0"/>
          </a:p>
        </p:txBody>
      </p:sp>
    </p:spTree>
    <p:extLst>
      <p:ext uri="{BB962C8B-B14F-4D97-AF65-F5344CB8AC3E}">
        <p14:creationId xmlns:p14="http://schemas.microsoft.com/office/powerpoint/2010/main" val="152436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86DB0-F449-4E95-C55B-8593DC6F9F0B}"/>
              </a:ext>
            </a:extLst>
          </p:cNvPr>
          <p:cNvSpPr>
            <a:spLocks noGrp="1"/>
          </p:cNvSpPr>
          <p:nvPr>
            <p:ph type="title"/>
          </p:nvPr>
        </p:nvSpPr>
        <p:spPr>
          <a:xfrm>
            <a:off x="837374" y="1097280"/>
            <a:ext cx="10800444" cy="491864"/>
          </a:xfrm>
        </p:spPr>
        <p:txBody>
          <a:bodyPr/>
          <a:lstStyle/>
          <a:p>
            <a:r>
              <a:rPr lang="en-US" dirty="0" smtClean="0"/>
              <a:t>Family-Engaged Developmental Monitoring (FEDM)</a:t>
            </a:r>
            <a:endParaRPr lang="en-US" dirty="0"/>
          </a:p>
        </p:txBody>
      </p:sp>
      <p:sp>
        <p:nvSpPr>
          <p:cNvPr id="3" name="Slide Number Placeholder 2">
            <a:extLst>
              <a:ext uri="{FF2B5EF4-FFF2-40B4-BE49-F238E27FC236}">
                <a16:creationId xmlns:a16="http://schemas.microsoft.com/office/drawing/2014/main" id="{822C9300-3D69-FD90-E496-4918F6DC7237}"/>
              </a:ext>
            </a:extLst>
          </p:cNvPr>
          <p:cNvSpPr>
            <a:spLocks noGrp="1"/>
          </p:cNvSpPr>
          <p:nvPr>
            <p:ph type="sldNum" sz="quarter" idx="12"/>
          </p:nvPr>
        </p:nvSpPr>
        <p:spPr/>
        <p:txBody>
          <a:bodyPr/>
          <a:lstStyle/>
          <a:p>
            <a:fld id="{02752262-9B0A-E64D-B1C3-707FD47A2213}" type="slidenum">
              <a:rPr lang="en-US" smtClean="0"/>
              <a:pPr/>
              <a:t>11</a:t>
            </a:fld>
            <a:endParaRPr lang="en-US" dirty="0"/>
          </a:p>
        </p:txBody>
      </p:sp>
      <p:graphicFrame>
        <p:nvGraphicFramePr>
          <p:cNvPr id="5" name="Content Placeholder 4">
            <a:extLst>
              <a:ext uri="{FF2B5EF4-FFF2-40B4-BE49-F238E27FC236}">
                <a16:creationId xmlns:a16="http://schemas.microsoft.com/office/drawing/2014/main" id="{D01E3E7C-1B71-D08F-57B1-D417F69D2C17}"/>
              </a:ext>
            </a:extLst>
          </p:cNvPr>
          <p:cNvGraphicFramePr>
            <a:graphicFrameLocks noGrp="1"/>
          </p:cNvGraphicFramePr>
          <p:nvPr>
            <p:ph sz="quarter" idx="13"/>
            <p:extLst/>
          </p:nvPr>
        </p:nvGraphicFramePr>
        <p:xfrm>
          <a:off x="837374" y="3419159"/>
          <a:ext cx="10509250" cy="2586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112924" y="1865836"/>
            <a:ext cx="10249344"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FEDM </a:t>
            </a:r>
            <a:r>
              <a:rPr lang="en-US" sz="2400" dirty="0"/>
              <a:t>is an intentional partnership of families and providers combining their knowledge to recognize child’s developmental milestones and identify opportunities for support and </a:t>
            </a:r>
            <a:r>
              <a:rPr lang="en-US" sz="2400" dirty="0" smtClean="0"/>
              <a:t>education</a:t>
            </a:r>
          </a:p>
          <a:p>
            <a:pPr marL="285750" indent="-285750">
              <a:buFont typeface="Arial" panose="020B0604020202020204" pitchFamily="34" charset="0"/>
              <a:buChar char="•"/>
            </a:pPr>
            <a:r>
              <a:rPr lang="en-US" sz="2400" dirty="0" smtClean="0"/>
              <a:t>Three essential attributes:</a:t>
            </a:r>
          </a:p>
        </p:txBody>
      </p:sp>
    </p:spTree>
    <p:extLst>
      <p:ext uri="{BB962C8B-B14F-4D97-AF65-F5344CB8AC3E}">
        <p14:creationId xmlns:p14="http://schemas.microsoft.com/office/powerpoint/2010/main" val="2033949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517134"/>
            <a:ext cx="10515600" cy="491864"/>
          </a:xfrm>
        </p:spPr>
        <p:txBody>
          <a:bodyPr/>
          <a:lstStyle/>
          <a:p>
            <a:r>
              <a:rPr lang="en-US" dirty="0" smtClean="0"/>
              <a:t>Family &amp; Provider Strategies</a:t>
            </a: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12</a:t>
            </a:fld>
            <a:endParaRPr lang="en-US" dirty="0"/>
          </a:p>
        </p:txBody>
      </p:sp>
      <p:pic>
        <p:nvPicPr>
          <p:cNvPr id="5" name="Picture 4"/>
          <p:cNvPicPr>
            <a:picLocks noChangeAspect="1"/>
          </p:cNvPicPr>
          <p:nvPr/>
        </p:nvPicPr>
        <p:blipFill>
          <a:blip r:embed="rId2"/>
          <a:stretch>
            <a:fillRect/>
          </a:stretch>
        </p:blipFill>
        <p:spPr>
          <a:xfrm>
            <a:off x="3420619" y="1074310"/>
            <a:ext cx="5349109" cy="5694213"/>
          </a:xfrm>
          <a:prstGeom prst="rect">
            <a:avLst/>
          </a:prstGeom>
        </p:spPr>
      </p:pic>
    </p:spTree>
    <p:extLst>
      <p:ext uri="{BB962C8B-B14F-4D97-AF65-F5344CB8AC3E}">
        <p14:creationId xmlns:p14="http://schemas.microsoft.com/office/powerpoint/2010/main" val="3959323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FEDM: An Approach to Advancing Equity</a:t>
            </a:r>
            <a:endParaRPr lang="en-US" dirty="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752262-9B0A-E64D-B1C3-707FD47A2213}"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Content Placeholder 3"/>
          <p:cNvSpPr>
            <a:spLocks noGrp="1"/>
          </p:cNvSpPr>
          <p:nvPr>
            <p:ph sz="quarter" idx="13"/>
          </p:nvPr>
        </p:nvSpPr>
        <p:spPr>
          <a:xfrm>
            <a:off x="843376" y="2165132"/>
            <a:ext cx="10509598" cy="3942242"/>
          </a:xfrm>
        </p:spPr>
        <p:txBody>
          <a:bodyPr>
            <a:normAutofit/>
          </a:bodyPr>
          <a:lstStyle/>
          <a:p>
            <a:pPr>
              <a:buClr>
                <a:srgbClr val="D86036"/>
              </a:buClr>
            </a:pPr>
            <a:r>
              <a:rPr lang="en-US" dirty="0" smtClean="0"/>
              <a:t>Practicing FEDM can support shifting the power dynamic back into the hands of families</a:t>
            </a:r>
          </a:p>
          <a:p>
            <a:pPr>
              <a:buClr>
                <a:srgbClr val="D86036"/>
              </a:buClr>
            </a:pPr>
            <a:r>
              <a:rPr lang="en-US" dirty="0" smtClean="0"/>
              <a:t>Developmental screening and evaluation may not be the best method of early identification for all families, due to historical institutionalized and structural racism</a:t>
            </a:r>
          </a:p>
          <a:p>
            <a:pPr>
              <a:buClr>
                <a:srgbClr val="D86036"/>
              </a:buClr>
            </a:pPr>
            <a:r>
              <a:rPr lang="en-US" dirty="0"/>
              <a:t>FEDM is more accessible than components like screening, lending itself to broad </a:t>
            </a:r>
            <a:r>
              <a:rPr lang="en-US" dirty="0" smtClean="0"/>
              <a:t>utilization and acting as a strategy for targeted universalism</a:t>
            </a:r>
            <a:endParaRPr lang="en-US" dirty="0"/>
          </a:p>
          <a:p>
            <a:endParaRPr lang="en-US" dirty="0" smtClean="0"/>
          </a:p>
          <a:p>
            <a:endParaRPr lang="en-US" dirty="0"/>
          </a:p>
        </p:txBody>
      </p:sp>
    </p:spTree>
    <p:extLst>
      <p:ext uri="{BB962C8B-B14F-4D97-AF65-F5344CB8AC3E}">
        <p14:creationId xmlns:p14="http://schemas.microsoft.com/office/powerpoint/2010/main" val="414895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A0F9A5C-B14D-4B86-C31C-7300FFF15652}"/>
              </a:ext>
            </a:extLst>
          </p:cNvPr>
          <p:cNvGraphicFramePr/>
          <p:nvPr/>
        </p:nvGraphicFramePr>
        <p:xfrm>
          <a:off x="5439266" y="1828801"/>
          <a:ext cx="5682268" cy="4053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858CDDC-6718-6785-DA11-2C9782D4CC1F}"/>
              </a:ext>
            </a:extLst>
          </p:cNvPr>
          <p:cNvSpPr txBox="1"/>
          <p:nvPr/>
        </p:nvSpPr>
        <p:spPr>
          <a:xfrm>
            <a:off x="1070466" y="2536209"/>
            <a:ext cx="3416692"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9409B"/>
                </a:solidFill>
                <a:effectLst/>
                <a:uLnTx/>
                <a:uFillTx/>
                <a:latin typeface="Calibri" panose="020F0502020204030204"/>
                <a:ea typeface="+mn-ea"/>
                <a:cs typeface="+mn-cs"/>
              </a:rPr>
              <a:t>The Roadmap supports a clearer delineation between developmental promotion and FEDM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9409B"/>
                </a:solidFill>
                <a:effectLst/>
                <a:uLnTx/>
                <a:uFillTx/>
                <a:latin typeface="Calibri" panose="020F0502020204030204"/>
                <a:ea typeface="+mn-ea"/>
                <a:cs typeface="+mn-cs"/>
              </a:rPr>
              <a:t>Developmental promotion promotes child development and shared knowledge between provider and family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59409B"/>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5FAE6F3-EACA-D238-9A25-80704B85824E}"/>
              </a:ext>
            </a:extLst>
          </p:cNvPr>
          <p:cNvSpPr txBox="1"/>
          <p:nvPr/>
        </p:nvSpPr>
        <p:spPr>
          <a:xfrm>
            <a:off x="838985" y="1182470"/>
            <a:ext cx="1103878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9409B"/>
                </a:solidFill>
                <a:effectLst/>
                <a:uLnTx/>
                <a:uFillTx/>
                <a:latin typeface="Calibri" panose="020F0502020204030204"/>
                <a:ea typeface="+mn-ea"/>
                <a:cs typeface="+mn-cs"/>
              </a:rPr>
              <a:t>Distinguishing between Developmental Promotion and FEDM </a:t>
            </a:r>
          </a:p>
        </p:txBody>
      </p:sp>
    </p:spTree>
    <p:extLst>
      <p:ext uri="{BB962C8B-B14F-4D97-AF65-F5344CB8AC3E}">
        <p14:creationId xmlns:p14="http://schemas.microsoft.com/office/powerpoint/2010/main" val="3740602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 between FEDM and screening</a:t>
            </a:r>
          </a:p>
        </p:txBody>
      </p:sp>
      <p:sp>
        <p:nvSpPr>
          <p:cNvPr id="3" name="Content Placeholder 2"/>
          <p:cNvSpPr>
            <a:spLocks noGrp="1"/>
          </p:cNvSpPr>
          <p:nvPr>
            <p:ph sz="quarter" idx="13"/>
          </p:nvPr>
        </p:nvSpPr>
        <p:spPr>
          <a:xfrm>
            <a:off x="843376" y="2245013"/>
            <a:ext cx="10509598" cy="3539338"/>
          </a:xfrm>
        </p:spPr>
        <p:txBody>
          <a:bodyPr>
            <a:normAutofit/>
          </a:bodyPr>
          <a:lstStyle/>
          <a:p>
            <a:pPr>
              <a:spcAft>
                <a:spcPts val="1200"/>
              </a:spcAft>
              <a:buClr>
                <a:srgbClr val="D86036"/>
              </a:buClr>
            </a:pPr>
            <a:r>
              <a:rPr lang="en-US" dirty="0"/>
              <a:t>As part of FEDM providers can use monitoring tools, such as “Learn the Signs. Act Early.” milestone checklists</a:t>
            </a:r>
          </a:p>
          <a:p>
            <a:pPr>
              <a:spcAft>
                <a:spcPts val="1200"/>
              </a:spcAft>
              <a:buClr>
                <a:srgbClr val="D86036"/>
              </a:buClr>
            </a:pPr>
            <a:r>
              <a:rPr lang="en-US" dirty="0"/>
              <a:t>Using tools such as milestone checklists is different than general developmental screening </a:t>
            </a:r>
          </a:p>
          <a:p>
            <a:pPr>
              <a:spcAft>
                <a:spcPts val="1200"/>
              </a:spcAft>
              <a:buClr>
                <a:srgbClr val="D86036"/>
              </a:buClr>
            </a:pPr>
            <a:r>
              <a:rPr lang="en-US" dirty="0"/>
              <a:t>Screening relies on the use of standardized and validated measures </a:t>
            </a:r>
          </a:p>
          <a:p>
            <a:pPr>
              <a:spcAft>
                <a:spcPts val="1200"/>
              </a:spcAft>
              <a:buClr>
                <a:srgbClr val="D86036"/>
              </a:buClr>
            </a:pPr>
            <a:r>
              <a:rPr lang="en-US" dirty="0"/>
              <a:t>Many screening instruments also rely on parental report </a:t>
            </a:r>
          </a:p>
        </p:txBody>
      </p:sp>
    </p:spTree>
    <p:extLst>
      <p:ext uri="{BB962C8B-B14F-4D97-AF65-F5344CB8AC3E}">
        <p14:creationId xmlns:p14="http://schemas.microsoft.com/office/powerpoint/2010/main" val="3258668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752262-9B0A-E64D-B1C3-707FD47A2213}" type="slidenum">
              <a:rPr lang="en-US" smtClean="0"/>
              <a:pPr/>
              <a:t>16</a:t>
            </a:fld>
            <a:endParaRPr lang="en-US" dirty="0"/>
          </a:p>
        </p:txBody>
      </p:sp>
      <p:sp>
        <p:nvSpPr>
          <p:cNvPr id="3" name="Text Placeholder 13"/>
          <p:cNvSpPr txBox="1">
            <a:spLocks/>
          </p:cNvSpPr>
          <p:nvPr/>
        </p:nvSpPr>
        <p:spPr>
          <a:xfrm>
            <a:off x="1093289" y="2249962"/>
            <a:ext cx="10391574" cy="220922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zh-CN" sz="4000" b="1" dirty="0" smtClean="0">
                <a:solidFill>
                  <a:schemeClr val="bg1"/>
                </a:solidFill>
                <a:latin typeface="+mj-lt"/>
                <a:ea typeface="Lato" charset="0"/>
                <a:cs typeface="Lato" charset="0"/>
              </a:rPr>
              <a:t>A Family-Engaged Developmental Monitoring </a:t>
            </a:r>
          </a:p>
          <a:p>
            <a:r>
              <a:rPr lang="en-US" altLang="zh-CN" sz="4000" b="1" dirty="0" smtClean="0">
                <a:solidFill>
                  <a:schemeClr val="bg1"/>
                </a:solidFill>
                <a:latin typeface="+mj-lt"/>
                <a:ea typeface="Lato" charset="0"/>
                <a:cs typeface="Lato" charset="0"/>
              </a:rPr>
              <a:t>Self-Assessment for Early Childhood </a:t>
            </a:r>
          </a:p>
          <a:p>
            <a:r>
              <a:rPr lang="en-US" altLang="zh-CN" sz="4000" b="1" dirty="0" smtClean="0">
                <a:solidFill>
                  <a:schemeClr val="bg1"/>
                </a:solidFill>
                <a:latin typeface="+mj-lt"/>
                <a:ea typeface="Lato" charset="0"/>
                <a:cs typeface="Lato" charset="0"/>
              </a:rPr>
              <a:t>Programs and Providers </a:t>
            </a:r>
            <a:endParaRPr lang="en-US" sz="4000" b="1" dirty="0">
              <a:solidFill>
                <a:schemeClr val="bg1"/>
              </a:solidFill>
              <a:latin typeface="+mj-lt"/>
              <a:ea typeface="Lato" charset="0"/>
              <a:cs typeface="Lato" charset="0"/>
            </a:endParaRPr>
          </a:p>
        </p:txBody>
      </p:sp>
    </p:spTree>
    <p:extLst>
      <p:ext uri="{BB962C8B-B14F-4D97-AF65-F5344CB8AC3E}">
        <p14:creationId xmlns:p14="http://schemas.microsoft.com/office/powerpoint/2010/main" val="141601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69263" y="763066"/>
            <a:ext cx="10515600" cy="491864"/>
          </a:xfrm>
        </p:spPr>
        <p:txBody>
          <a:bodyPr/>
          <a:lstStyle/>
          <a:p>
            <a:r>
              <a:rPr lang="en-US" b="1" dirty="0" smtClean="0"/>
              <a:t>Families are regarded as the expert on their child’s development</a:t>
            </a:r>
            <a:endParaRPr lang="en-US" b="1"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17</a:t>
            </a:fld>
            <a:endParaRPr lang="en-US" dirty="0"/>
          </a:p>
        </p:txBody>
      </p:sp>
      <p:graphicFrame>
        <p:nvGraphicFramePr>
          <p:cNvPr id="9" name="Content Placeholder 8"/>
          <p:cNvGraphicFramePr>
            <a:graphicFrameLocks noGrp="1"/>
          </p:cNvGraphicFramePr>
          <p:nvPr>
            <p:ph sz="quarter" idx="13"/>
            <p:extLst/>
          </p:nvPr>
        </p:nvGraphicFramePr>
        <p:xfrm>
          <a:off x="837374" y="1373013"/>
          <a:ext cx="11000720" cy="4956381"/>
        </p:xfrm>
        <a:graphic>
          <a:graphicData uri="http://schemas.openxmlformats.org/drawingml/2006/table">
            <a:tbl>
              <a:tblPr firstRow="1" firstCol="1" bandRow="1">
                <a:tableStyleId>{5C22544A-7EE6-4342-B048-85BDC9FD1C3A}</a:tableStyleId>
              </a:tblPr>
              <a:tblGrid>
                <a:gridCol w="629453">
                  <a:extLst>
                    <a:ext uri="{9D8B030D-6E8A-4147-A177-3AD203B41FA5}">
                      <a16:colId xmlns:a16="http://schemas.microsoft.com/office/drawing/2014/main" val="1087502235"/>
                    </a:ext>
                  </a:extLst>
                </a:gridCol>
                <a:gridCol w="10371267">
                  <a:extLst>
                    <a:ext uri="{9D8B030D-6E8A-4147-A177-3AD203B41FA5}">
                      <a16:colId xmlns:a16="http://schemas.microsoft.com/office/drawing/2014/main" val="2465114586"/>
                    </a:ext>
                  </a:extLst>
                </a:gridCol>
              </a:tblGrid>
              <a:tr h="812901">
                <a:tc>
                  <a:txBody>
                    <a:bodyPr/>
                    <a:lstStyle/>
                    <a:p>
                      <a:pPr marL="0" marR="0">
                        <a:lnSpc>
                          <a:spcPct val="115000"/>
                        </a:lnSpc>
                        <a:spcBef>
                          <a:spcPts val="0"/>
                        </a:spcBef>
                        <a:spcAft>
                          <a:spcPts val="0"/>
                        </a:spcAft>
                      </a:pPr>
                      <a:r>
                        <a:rPr lang="en-US" sz="2400">
                          <a:solidFill>
                            <a:schemeClr val="tx1"/>
                          </a:solidFill>
                          <a:effectLst/>
                        </a:rPr>
                        <a:t> </a:t>
                      </a:r>
                      <a:endParaRPr lang="en-US" sz="2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marL="0" marR="0">
                        <a:lnSpc>
                          <a:spcPct val="115000"/>
                        </a:lnSpc>
                        <a:spcBef>
                          <a:spcPts val="0"/>
                        </a:spcBef>
                        <a:spcAft>
                          <a:spcPts val="0"/>
                        </a:spcAft>
                      </a:pPr>
                      <a:r>
                        <a:rPr lang="en-US" sz="2400" b="0" dirty="0">
                          <a:solidFill>
                            <a:schemeClr val="tx1"/>
                          </a:solidFill>
                          <a:effectLst/>
                        </a:rPr>
                        <a:t>Do you celebrate milestones with families as they share their child’s strengths?</a:t>
                      </a:r>
                      <a:endParaRPr lang="en-US" sz="2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3319185184"/>
                  </a:ext>
                </a:extLst>
              </a:tr>
              <a:tr h="812901">
                <a:tc>
                  <a:txBody>
                    <a:bodyPr/>
                    <a:lstStyle/>
                    <a:p>
                      <a:pPr marL="0" marR="0">
                        <a:lnSpc>
                          <a:spcPct val="115000"/>
                        </a:lnSpc>
                        <a:spcBef>
                          <a:spcPts val="0"/>
                        </a:spcBef>
                        <a:spcAft>
                          <a:spcPts val="0"/>
                        </a:spcAft>
                      </a:pPr>
                      <a:r>
                        <a:rPr lang="en-US" sz="2400">
                          <a:solidFill>
                            <a:schemeClr val="tx1"/>
                          </a:solidFill>
                          <a:effectLst/>
                        </a:rPr>
                        <a:t> </a:t>
                      </a:r>
                      <a:endParaRPr lang="en-US" sz="2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marL="0" marR="0">
                        <a:lnSpc>
                          <a:spcPct val="115000"/>
                        </a:lnSpc>
                        <a:spcBef>
                          <a:spcPts val="0"/>
                        </a:spcBef>
                        <a:spcAft>
                          <a:spcPts val="0"/>
                        </a:spcAft>
                      </a:pPr>
                      <a:r>
                        <a:rPr lang="en-US" sz="2400" dirty="0">
                          <a:solidFill>
                            <a:schemeClr val="tx1"/>
                          </a:solidFill>
                          <a:effectLst/>
                        </a:rPr>
                        <a:t>Do you directly and routinely elicit parent priorities, concerns, and questions?</a:t>
                      </a:r>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531055616"/>
                  </a:ext>
                </a:extLst>
              </a:tr>
              <a:tr h="812901">
                <a:tc>
                  <a:txBody>
                    <a:bodyPr/>
                    <a:lstStyle/>
                    <a:p>
                      <a:pPr marL="0" marR="0">
                        <a:lnSpc>
                          <a:spcPct val="115000"/>
                        </a:lnSpc>
                        <a:spcBef>
                          <a:spcPts val="0"/>
                        </a:spcBef>
                        <a:spcAft>
                          <a:spcPts val="0"/>
                        </a:spcAft>
                      </a:pPr>
                      <a:r>
                        <a:rPr lang="en-US" sz="2400">
                          <a:solidFill>
                            <a:schemeClr val="tx1"/>
                          </a:solidFill>
                          <a:effectLst/>
                        </a:rPr>
                        <a:t> </a:t>
                      </a:r>
                      <a:endParaRPr lang="en-US" sz="2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marL="0" marR="0">
                        <a:lnSpc>
                          <a:spcPct val="115000"/>
                        </a:lnSpc>
                        <a:spcBef>
                          <a:spcPts val="0"/>
                        </a:spcBef>
                        <a:spcAft>
                          <a:spcPts val="0"/>
                        </a:spcAft>
                      </a:pPr>
                      <a:r>
                        <a:rPr lang="en-US" sz="2400" dirty="0">
                          <a:solidFill>
                            <a:schemeClr val="tx1"/>
                          </a:solidFill>
                          <a:effectLst/>
                        </a:rPr>
                        <a:t>Do you allow information provided by the family to shape your view of the child?</a:t>
                      </a:r>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891151931"/>
                  </a:ext>
                </a:extLst>
              </a:tr>
              <a:tr h="1676430">
                <a:tc>
                  <a:txBody>
                    <a:bodyPr/>
                    <a:lstStyle/>
                    <a:p>
                      <a:pPr marL="0" marR="0">
                        <a:lnSpc>
                          <a:spcPct val="115000"/>
                        </a:lnSpc>
                        <a:spcBef>
                          <a:spcPts val="0"/>
                        </a:spcBef>
                        <a:spcAft>
                          <a:spcPts val="0"/>
                        </a:spcAft>
                      </a:pPr>
                      <a:r>
                        <a:rPr lang="en-US" sz="2400">
                          <a:solidFill>
                            <a:schemeClr val="tx1"/>
                          </a:solidFill>
                          <a:effectLst/>
                        </a:rPr>
                        <a:t> </a:t>
                      </a:r>
                      <a:endParaRPr lang="en-US" sz="2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marL="0" marR="0">
                        <a:lnSpc>
                          <a:spcPct val="115000"/>
                        </a:lnSpc>
                        <a:spcBef>
                          <a:spcPts val="0"/>
                        </a:spcBef>
                        <a:spcAft>
                          <a:spcPts val="0"/>
                        </a:spcAft>
                      </a:pPr>
                      <a:r>
                        <a:rPr lang="en-US" sz="2400">
                          <a:solidFill>
                            <a:schemeClr val="tx1"/>
                          </a:solidFill>
                          <a:effectLst/>
                        </a:rPr>
                        <a:t>If a family’s views of the child’s development does not align with your own, do you ask clarifying questions to better understand factors that may contribute to the difference?</a:t>
                      </a:r>
                      <a:endParaRPr lang="en-US" sz="2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1596741602"/>
                  </a:ext>
                </a:extLst>
              </a:tr>
              <a:tr h="812901">
                <a:tc>
                  <a:txBody>
                    <a:bodyPr/>
                    <a:lstStyle/>
                    <a:p>
                      <a:pPr marL="0" marR="0">
                        <a:lnSpc>
                          <a:spcPct val="115000"/>
                        </a:lnSpc>
                        <a:spcBef>
                          <a:spcPts val="0"/>
                        </a:spcBef>
                        <a:spcAft>
                          <a:spcPts val="0"/>
                        </a:spcAft>
                      </a:pPr>
                      <a:r>
                        <a:rPr lang="en-US" sz="2400">
                          <a:solidFill>
                            <a:schemeClr val="tx1"/>
                          </a:solidFill>
                          <a:effectLst/>
                        </a:rPr>
                        <a:t> </a:t>
                      </a:r>
                      <a:endParaRPr lang="en-US" sz="2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marL="0" marR="0">
                        <a:lnSpc>
                          <a:spcPct val="115000"/>
                        </a:lnSpc>
                        <a:spcBef>
                          <a:spcPts val="0"/>
                        </a:spcBef>
                        <a:spcAft>
                          <a:spcPts val="0"/>
                        </a:spcAft>
                      </a:pPr>
                      <a:r>
                        <a:rPr lang="en-US" sz="2400" dirty="0">
                          <a:solidFill>
                            <a:schemeClr val="tx1"/>
                          </a:solidFill>
                          <a:effectLst/>
                        </a:rPr>
                        <a:t>Does a family’s priority for concerns or support shape your considerations for future support?</a:t>
                      </a:r>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917854280"/>
                  </a:ext>
                </a:extLst>
              </a:tr>
            </a:tbl>
          </a:graphicData>
        </a:graphic>
      </p:graphicFrame>
    </p:spTree>
    <p:extLst>
      <p:ext uri="{BB962C8B-B14F-4D97-AF65-F5344CB8AC3E}">
        <p14:creationId xmlns:p14="http://schemas.microsoft.com/office/powerpoint/2010/main" val="2249410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263" y="707766"/>
            <a:ext cx="10515600" cy="491864"/>
          </a:xfrm>
        </p:spPr>
        <p:txBody>
          <a:bodyPr/>
          <a:lstStyle/>
          <a:p>
            <a:r>
              <a:rPr lang="en-US" b="1" dirty="0" smtClean="0"/>
              <a:t>Information is compiled to inform a holistic approach to the child’s development</a:t>
            </a:r>
            <a:endParaRPr lang="en-US" b="1"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18</a:t>
            </a:fld>
            <a:endParaRPr lang="en-US" dirty="0"/>
          </a:p>
        </p:txBody>
      </p:sp>
      <p:graphicFrame>
        <p:nvGraphicFramePr>
          <p:cNvPr id="5" name="Content Placeholder 4"/>
          <p:cNvGraphicFramePr>
            <a:graphicFrameLocks noGrp="1"/>
          </p:cNvGraphicFramePr>
          <p:nvPr>
            <p:ph sz="quarter" idx="13"/>
            <p:extLst/>
          </p:nvPr>
        </p:nvGraphicFramePr>
        <p:xfrm>
          <a:off x="837374" y="1712422"/>
          <a:ext cx="10883571" cy="4469651"/>
        </p:xfrm>
        <a:graphic>
          <a:graphicData uri="http://schemas.openxmlformats.org/drawingml/2006/table">
            <a:tbl>
              <a:tblPr firstRow="1" firstCol="1" bandRow="1">
                <a:tableStyleId>{5C22544A-7EE6-4342-B048-85BDC9FD1C3A}</a:tableStyleId>
              </a:tblPr>
              <a:tblGrid>
                <a:gridCol w="622750">
                  <a:extLst>
                    <a:ext uri="{9D8B030D-6E8A-4147-A177-3AD203B41FA5}">
                      <a16:colId xmlns:a16="http://schemas.microsoft.com/office/drawing/2014/main" val="4162412304"/>
                    </a:ext>
                  </a:extLst>
                </a:gridCol>
                <a:gridCol w="10260821">
                  <a:extLst>
                    <a:ext uri="{9D8B030D-6E8A-4147-A177-3AD203B41FA5}">
                      <a16:colId xmlns:a16="http://schemas.microsoft.com/office/drawing/2014/main" val="1857021762"/>
                    </a:ext>
                  </a:extLst>
                </a:gridCol>
              </a:tblGrid>
              <a:tr h="350901">
                <a:tc gridSpan="2">
                  <a:txBody>
                    <a:bodyPr/>
                    <a:lstStyle/>
                    <a:p>
                      <a:pPr marL="0" marR="0">
                        <a:lnSpc>
                          <a:spcPct val="115000"/>
                        </a:lnSpc>
                        <a:spcBef>
                          <a:spcPts val="0"/>
                        </a:spcBef>
                        <a:spcAft>
                          <a:spcPts val="0"/>
                        </a:spcAft>
                      </a:pPr>
                      <a:r>
                        <a:rPr lang="en-US" sz="1800" b="1" dirty="0">
                          <a:solidFill>
                            <a:schemeClr val="tx1"/>
                          </a:solidFill>
                          <a:effectLst/>
                        </a:rPr>
                        <a:t> </a:t>
                      </a:r>
                      <a:r>
                        <a:rPr lang="en-US" sz="18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Depending upon</a:t>
                      </a:r>
                      <a:r>
                        <a:rPr lang="en-US" sz="1800" b="1"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your professional or programmatic scope, do you gather information about the child’s:</a:t>
                      </a:r>
                      <a:endPar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hMerge="1">
                  <a:txBody>
                    <a:bodyPr/>
                    <a:lstStyle/>
                    <a:p>
                      <a:pPr marL="0" marR="0">
                        <a:lnSpc>
                          <a:spcPct val="115000"/>
                        </a:lnSpc>
                        <a:spcBef>
                          <a:spcPts val="0"/>
                        </a:spcBef>
                        <a:spcAft>
                          <a:spcPts val="0"/>
                        </a:spcAft>
                      </a:pPr>
                      <a:endPar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2"/>
                    </a:solidFill>
                  </a:tcPr>
                </a:tc>
                <a:extLst>
                  <a:ext uri="{0D108BD9-81ED-4DB2-BD59-A6C34878D82A}">
                    <a16:rowId xmlns:a16="http://schemas.microsoft.com/office/drawing/2014/main" val="3512896563"/>
                  </a:ext>
                </a:extLst>
              </a:tr>
              <a:tr h="350901">
                <a:tc>
                  <a:txBody>
                    <a:bodyPr/>
                    <a:lstStyle/>
                    <a:p>
                      <a:pPr marL="0" marR="0">
                        <a:lnSpc>
                          <a:spcPct val="115000"/>
                        </a:lnSpc>
                        <a:spcBef>
                          <a:spcPts val="0"/>
                        </a:spcBef>
                        <a:spcAft>
                          <a:spcPts val="0"/>
                        </a:spcAft>
                      </a:pPr>
                      <a:endPar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0" dirty="0" smtClean="0">
                          <a:solidFill>
                            <a:schemeClr val="tx1"/>
                          </a:solidFill>
                          <a:effectLst/>
                        </a:rPr>
                        <a:t>Family-level support network, such as family or community members who interact positively with the child, who support the family in times of need?</a:t>
                      </a:r>
                      <a:endParaRPr lang="en-US" sz="18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1128228302"/>
                  </a:ext>
                </a:extLst>
              </a:tr>
              <a:tr h="340303">
                <a:tc>
                  <a:txBody>
                    <a:bodyPr/>
                    <a:lstStyle/>
                    <a:p>
                      <a:pPr marL="0" marR="0">
                        <a:lnSpc>
                          <a:spcPct val="115000"/>
                        </a:lnSpc>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marL="0" marR="0">
                        <a:lnSpc>
                          <a:spcPct val="115000"/>
                        </a:lnSpc>
                        <a:spcBef>
                          <a:spcPts val="0"/>
                        </a:spcBef>
                        <a:spcAft>
                          <a:spcPts val="0"/>
                        </a:spcAft>
                      </a:pPr>
                      <a:r>
                        <a:rPr lang="en-US" sz="1800">
                          <a:solidFill>
                            <a:schemeClr val="tx1"/>
                          </a:solidFill>
                          <a:effectLst/>
                        </a:rPr>
                        <a:t>Community-level support network, such as faith-based organizations?</a:t>
                      </a:r>
                      <a:endPar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1085128706"/>
                  </a:ext>
                </a:extLst>
              </a:tr>
              <a:tr h="701802">
                <a:tc>
                  <a:txBody>
                    <a:bodyPr/>
                    <a:lstStyle/>
                    <a:p>
                      <a:pPr marL="0" marR="0">
                        <a:lnSpc>
                          <a:spcPct val="115000"/>
                        </a:lnSpc>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marL="0" marR="0">
                        <a:lnSpc>
                          <a:spcPct val="115000"/>
                        </a:lnSpc>
                        <a:spcBef>
                          <a:spcPts val="0"/>
                        </a:spcBef>
                        <a:spcAft>
                          <a:spcPts val="0"/>
                        </a:spcAft>
                      </a:pPr>
                      <a:r>
                        <a:rPr lang="en-US" sz="1800" dirty="0">
                          <a:solidFill>
                            <a:schemeClr val="tx1"/>
                          </a:solidFill>
                          <a:effectLst/>
                        </a:rPr>
                        <a:t>Involvement in other programs or services, such as: early care and education programs, parent education or support groups, food banks?</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322401977"/>
                  </a:ext>
                </a:extLst>
              </a:tr>
              <a:tr h="701802">
                <a:tc>
                  <a:txBody>
                    <a:bodyPr/>
                    <a:lstStyle/>
                    <a:p>
                      <a:pPr marL="0" marR="0">
                        <a:lnSpc>
                          <a:spcPct val="115000"/>
                        </a:lnSpc>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marL="0" marR="0">
                        <a:lnSpc>
                          <a:spcPct val="115000"/>
                        </a:lnSpc>
                        <a:spcBef>
                          <a:spcPts val="0"/>
                        </a:spcBef>
                        <a:spcAft>
                          <a:spcPts val="0"/>
                        </a:spcAft>
                      </a:pPr>
                      <a:r>
                        <a:rPr lang="en-US" sz="1800">
                          <a:solidFill>
                            <a:schemeClr val="tx1"/>
                          </a:solidFill>
                          <a:effectLst/>
                        </a:rPr>
                        <a:t>Family-level risk factors, such as a child’s underlying health conditions, family-level trauma, parental mental health, or substance use?</a:t>
                      </a:r>
                      <a:endPar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626774702"/>
                  </a:ext>
                </a:extLst>
              </a:tr>
              <a:tr h="701802">
                <a:tc>
                  <a:txBody>
                    <a:bodyPr/>
                    <a:lstStyle/>
                    <a:p>
                      <a:pPr marL="0" marR="0">
                        <a:lnSpc>
                          <a:spcPct val="115000"/>
                        </a:lnSpc>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marL="0" marR="0">
                        <a:lnSpc>
                          <a:spcPct val="115000"/>
                        </a:lnSpc>
                        <a:spcBef>
                          <a:spcPts val="0"/>
                        </a:spcBef>
                        <a:spcAft>
                          <a:spcPts val="0"/>
                        </a:spcAft>
                      </a:pPr>
                      <a:r>
                        <a:rPr lang="en-US" sz="1800">
                          <a:solidFill>
                            <a:schemeClr val="tx1"/>
                          </a:solidFill>
                          <a:effectLst/>
                        </a:rPr>
                        <a:t>Community -level risk factors, such as neighborhood violence, discrimination in service access or delivery, poverty?</a:t>
                      </a:r>
                      <a:endPar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532173818"/>
                  </a:ext>
                </a:extLst>
              </a:tr>
              <a:tr h="701802">
                <a:tc>
                  <a:txBody>
                    <a:bodyPr/>
                    <a:lstStyle/>
                    <a:p>
                      <a:pPr marL="0" marR="0">
                        <a:lnSpc>
                          <a:spcPct val="115000"/>
                        </a:lnSpc>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marL="0" marR="0">
                        <a:lnSpc>
                          <a:spcPct val="115000"/>
                        </a:lnSpc>
                        <a:spcBef>
                          <a:spcPts val="0"/>
                        </a:spcBef>
                        <a:spcAft>
                          <a:spcPts val="0"/>
                        </a:spcAft>
                      </a:pPr>
                      <a:r>
                        <a:rPr lang="en-US" sz="1800">
                          <a:solidFill>
                            <a:schemeClr val="tx1"/>
                          </a:solidFill>
                          <a:effectLst/>
                        </a:rPr>
                        <a:t>Positive parenting practices, such as reading together, serve-and-return interactions, creating rich opportunities for play?</a:t>
                      </a:r>
                      <a:endPar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932583805"/>
                  </a:ext>
                </a:extLst>
              </a:tr>
              <a:tr h="340303">
                <a:tc>
                  <a:txBody>
                    <a:bodyPr/>
                    <a:lstStyle/>
                    <a:p>
                      <a:pPr marL="0" marR="0">
                        <a:lnSpc>
                          <a:spcPct val="115000"/>
                        </a:lnSpc>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marL="0" marR="0">
                        <a:lnSpc>
                          <a:spcPct val="115000"/>
                        </a:lnSpc>
                        <a:spcBef>
                          <a:spcPts val="0"/>
                        </a:spcBef>
                        <a:spcAft>
                          <a:spcPts val="0"/>
                        </a:spcAft>
                      </a:pPr>
                      <a:r>
                        <a:rPr lang="en-US" sz="1800" dirty="0">
                          <a:solidFill>
                            <a:schemeClr val="tx1"/>
                          </a:solidFill>
                          <a:effectLst/>
                        </a:rPr>
                        <a:t>Basic needs, such as food insecurity, access to medical care, unemployment, and housing?</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1673430166"/>
                  </a:ext>
                </a:extLst>
              </a:tr>
            </a:tbl>
          </a:graphicData>
        </a:graphic>
      </p:graphicFrame>
    </p:spTree>
    <p:extLst>
      <p:ext uri="{BB962C8B-B14F-4D97-AF65-F5344CB8AC3E}">
        <p14:creationId xmlns:p14="http://schemas.microsoft.com/office/powerpoint/2010/main" val="49162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763066"/>
            <a:ext cx="10515600" cy="491864"/>
          </a:xfrm>
        </p:spPr>
        <p:txBody>
          <a:bodyPr/>
          <a:lstStyle/>
          <a:p>
            <a:r>
              <a:rPr lang="en-US" b="1" dirty="0" smtClean="0"/>
              <a:t>Development is discussed over time</a:t>
            </a:r>
            <a:endParaRPr lang="en-US" b="1"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19</a:t>
            </a:fld>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774201585"/>
              </p:ext>
            </p:extLst>
          </p:nvPr>
        </p:nvGraphicFramePr>
        <p:xfrm>
          <a:off x="837374" y="1848601"/>
          <a:ext cx="10647489" cy="4156365"/>
        </p:xfrm>
        <a:graphic>
          <a:graphicData uri="http://schemas.openxmlformats.org/drawingml/2006/table">
            <a:tbl>
              <a:tblPr firstRow="1" firstCol="1" bandRow="1">
                <a:tableStyleId>{5C22544A-7EE6-4342-B048-85BDC9FD1C3A}</a:tableStyleId>
              </a:tblPr>
              <a:tblGrid>
                <a:gridCol w="609241">
                  <a:extLst>
                    <a:ext uri="{9D8B030D-6E8A-4147-A177-3AD203B41FA5}">
                      <a16:colId xmlns:a16="http://schemas.microsoft.com/office/drawing/2014/main" val="237936425"/>
                    </a:ext>
                  </a:extLst>
                </a:gridCol>
                <a:gridCol w="10038248">
                  <a:extLst>
                    <a:ext uri="{9D8B030D-6E8A-4147-A177-3AD203B41FA5}">
                      <a16:colId xmlns:a16="http://schemas.microsoft.com/office/drawing/2014/main" val="2924430364"/>
                    </a:ext>
                  </a:extLst>
                </a:gridCol>
              </a:tblGrid>
              <a:tr h="1385455">
                <a:tc>
                  <a:txBody>
                    <a:bodyPr/>
                    <a:lstStyle/>
                    <a:p>
                      <a:pPr marL="0" marR="0">
                        <a:lnSpc>
                          <a:spcPct val="115000"/>
                        </a:lnSpc>
                        <a:spcBef>
                          <a:spcPts val="0"/>
                        </a:spcBef>
                        <a:spcAft>
                          <a:spcPts val="0"/>
                        </a:spcAft>
                      </a:pPr>
                      <a:r>
                        <a:rPr lang="en-US" sz="2800">
                          <a:solidFill>
                            <a:schemeClr val="tx1"/>
                          </a:solidFill>
                          <a:effectLst/>
                        </a:rPr>
                        <a:t> </a:t>
                      </a:r>
                      <a:endParaRPr lang="en-US" sz="2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marL="0" marR="0">
                        <a:lnSpc>
                          <a:spcPct val="115000"/>
                        </a:lnSpc>
                        <a:spcBef>
                          <a:spcPts val="0"/>
                        </a:spcBef>
                        <a:spcAft>
                          <a:spcPts val="0"/>
                        </a:spcAft>
                      </a:pPr>
                      <a:r>
                        <a:rPr lang="en-US" sz="2800" b="0" dirty="0">
                          <a:solidFill>
                            <a:schemeClr val="tx1"/>
                          </a:solidFill>
                          <a:effectLst/>
                        </a:rPr>
                        <a:t>Do you routinely elicit information on progress and concerns?</a:t>
                      </a:r>
                      <a:endParaRPr lang="en-US" sz="2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3371434219"/>
                  </a:ext>
                </a:extLst>
              </a:tr>
              <a:tr h="1385455">
                <a:tc>
                  <a:txBody>
                    <a:bodyPr/>
                    <a:lstStyle/>
                    <a:p>
                      <a:pPr marL="0" marR="0">
                        <a:lnSpc>
                          <a:spcPct val="115000"/>
                        </a:lnSpc>
                        <a:spcBef>
                          <a:spcPts val="0"/>
                        </a:spcBef>
                        <a:spcAft>
                          <a:spcPts val="0"/>
                        </a:spcAft>
                      </a:pPr>
                      <a:r>
                        <a:rPr lang="en-US" sz="2800">
                          <a:solidFill>
                            <a:schemeClr val="tx1"/>
                          </a:solidFill>
                          <a:effectLst/>
                        </a:rPr>
                        <a:t> </a:t>
                      </a:r>
                      <a:endParaRPr lang="en-US" sz="2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marL="0" marR="0">
                        <a:lnSpc>
                          <a:spcPct val="115000"/>
                        </a:lnSpc>
                        <a:spcBef>
                          <a:spcPts val="0"/>
                        </a:spcBef>
                        <a:spcAft>
                          <a:spcPts val="0"/>
                        </a:spcAft>
                      </a:pPr>
                      <a:r>
                        <a:rPr lang="en-US" sz="2800" dirty="0">
                          <a:solidFill>
                            <a:schemeClr val="tx1"/>
                          </a:solidFill>
                          <a:effectLst/>
                        </a:rPr>
                        <a:t>Do you ask families how they have seen their child progress over time?</a:t>
                      </a:r>
                      <a:endPar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1812682027"/>
                  </a:ext>
                </a:extLst>
              </a:tr>
              <a:tr h="1385455">
                <a:tc>
                  <a:txBody>
                    <a:bodyPr/>
                    <a:lstStyle/>
                    <a:p>
                      <a:pPr marL="0" marR="0">
                        <a:lnSpc>
                          <a:spcPct val="115000"/>
                        </a:lnSpc>
                        <a:spcBef>
                          <a:spcPts val="0"/>
                        </a:spcBef>
                        <a:spcAft>
                          <a:spcPts val="0"/>
                        </a:spcAft>
                      </a:pPr>
                      <a:r>
                        <a:rPr lang="en-US" sz="2800">
                          <a:solidFill>
                            <a:schemeClr val="tx1"/>
                          </a:solidFill>
                          <a:effectLst/>
                        </a:rPr>
                        <a:t> </a:t>
                      </a:r>
                      <a:endParaRPr lang="en-US" sz="2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a:txBody>
                    <a:bodyPr/>
                    <a:lstStyle/>
                    <a:p>
                      <a:pPr marL="0" marR="0">
                        <a:lnSpc>
                          <a:spcPct val="115000"/>
                        </a:lnSpc>
                        <a:spcBef>
                          <a:spcPts val="0"/>
                        </a:spcBef>
                        <a:spcAft>
                          <a:spcPts val="0"/>
                        </a:spcAft>
                      </a:pPr>
                      <a:r>
                        <a:rPr lang="en-US" sz="2800" dirty="0">
                          <a:solidFill>
                            <a:schemeClr val="tx1"/>
                          </a:solidFill>
                          <a:effectLst/>
                        </a:rPr>
                        <a:t>Do you ask families how long a concern has been present or if it has changed over time?</a:t>
                      </a:r>
                      <a:endPar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535669227"/>
                  </a:ext>
                </a:extLst>
              </a:tr>
            </a:tbl>
          </a:graphicData>
        </a:graphic>
      </p:graphicFrame>
    </p:spTree>
    <p:extLst>
      <p:ext uri="{BB962C8B-B14F-4D97-AF65-F5344CB8AC3E}">
        <p14:creationId xmlns:p14="http://schemas.microsoft.com/office/powerpoint/2010/main" val="1455180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the HMG Outreach Coordinator Network</a:t>
            </a: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2</a:t>
            </a:fld>
            <a:endParaRPr lang="en-US" dirty="0"/>
          </a:p>
        </p:txBody>
      </p:sp>
      <p:sp>
        <p:nvSpPr>
          <p:cNvPr id="4" name="Text Placeholder 3"/>
          <p:cNvSpPr>
            <a:spLocks noGrp="1"/>
          </p:cNvSpPr>
          <p:nvPr>
            <p:ph type="body" sz="quarter" idx="13"/>
          </p:nvPr>
        </p:nvSpPr>
        <p:spPr>
          <a:xfrm>
            <a:off x="842963" y="1966913"/>
            <a:ext cx="10509250" cy="4354756"/>
          </a:xfrm>
        </p:spPr>
        <p:txBody>
          <a:bodyPr>
            <a:normAutofit fontScale="77500" lnSpcReduction="20000"/>
          </a:bodyPr>
          <a:lstStyle/>
          <a:p>
            <a:pPr marL="342900" lvl="0" indent="-342900">
              <a:lnSpc>
                <a:spcPct val="100000"/>
              </a:lnSpc>
              <a:spcBef>
                <a:spcPts val="1200"/>
              </a:spcBef>
              <a:buClr>
                <a:srgbClr val="24A1A8"/>
              </a:buClr>
              <a:buFont typeface="Arial" panose="020B0604020202020204" pitchFamily="34" charset="0"/>
              <a:buChar char="•"/>
              <a:defRPr/>
            </a:pPr>
            <a:r>
              <a:rPr lang="en-US" dirty="0">
                <a:solidFill>
                  <a:srgbClr val="000000"/>
                </a:solidFill>
                <a:latin typeface="Calibri Light" panose="020F0302020204030204" pitchFamily="34" charset="0"/>
                <a:cs typeface="Calibri Light" panose="020F0302020204030204" pitchFamily="34" charset="0"/>
              </a:rPr>
              <a:t>Part of the HMG National Center’s </a:t>
            </a:r>
            <a:r>
              <a:rPr lang="en-US" i="1" dirty="0">
                <a:solidFill>
                  <a:srgbClr val="000000"/>
                </a:solidFill>
                <a:latin typeface="Calibri Light" panose="020F0302020204030204" pitchFamily="34" charset="0"/>
                <a:cs typeface="Calibri Light" panose="020F0302020204030204" pitchFamily="34" charset="0"/>
              </a:rPr>
              <a:t>Building Connections </a:t>
            </a:r>
            <a:r>
              <a:rPr lang="en-US" dirty="0">
                <a:solidFill>
                  <a:srgbClr val="000000"/>
                </a:solidFill>
                <a:latin typeface="Calibri Light" panose="020F0302020204030204" pitchFamily="34" charset="0"/>
                <a:cs typeface="Calibri Light" panose="020F0302020204030204" pitchFamily="34" charset="0"/>
              </a:rPr>
              <a:t>initiative, now in its second year</a:t>
            </a:r>
          </a:p>
          <a:p>
            <a:pPr marL="342900" lvl="0" indent="-342900">
              <a:lnSpc>
                <a:spcPct val="100000"/>
              </a:lnSpc>
              <a:spcBef>
                <a:spcPts val="1200"/>
              </a:spcBef>
              <a:buClr>
                <a:srgbClr val="24A1A8"/>
              </a:buClr>
              <a:buFont typeface="Arial" panose="020B0604020202020204" pitchFamily="34" charset="0"/>
              <a:buChar char="•"/>
              <a:defRPr/>
            </a:pPr>
            <a:r>
              <a:rPr lang="en-US" dirty="0">
                <a:solidFill>
                  <a:srgbClr val="000000"/>
                </a:solidFill>
                <a:latin typeface="Calibri Light" panose="020F0302020204030204" pitchFamily="34" charset="0"/>
                <a:cs typeface="Calibri Light" panose="020F0302020204030204" pitchFamily="34" charset="0"/>
              </a:rPr>
              <a:t>Mini retreats provide a space for peer-to-peer support, idea and resource sharing, collective problem solving, and relationship building</a:t>
            </a:r>
          </a:p>
          <a:p>
            <a:pPr marL="342900" lvl="0" indent="-342900">
              <a:lnSpc>
                <a:spcPct val="100000"/>
              </a:lnSpc>
              <a:spcBef>
                <a:spcPts val="1200"/>
              </a:spcBef>
              <a:buClr>
                <a:srgbClr val="24A1A8"/>
              </a:buClr>
              <a:buFont typeface="Arial" panose="020B0604020202020204" pitchFamily="34" charset="0"/>
              <a:buChar char="•"/>
              <a:defRPr/>
            </a:pPr>
            <a:r>
              <a:rPr lang="en-US" dirty="0">
                <a:solidFill>
                  <a:srgbClr val="000000"/>
                </a:solidFill>
                <a:latin typeface="Calibri Light" panose="020F0302020204030204" pitchFamily="34" charset="0"/>
                <a:cs typeface="Calibri Light" panose="020F0302020204030204" pitchFamily="34" charset="0"/>
              </a:rPr>
              <a:t>A resource available to any individual or organization that is conducting awareness, outreach, and engagement work for any and all HMG systems across the HMG National Affiliate Network</a:t>
            </a:r>
          </a:p>
          <a:p>
            <a:pPr marL="342900" lvl="0" indent="-342900">
              <a:lnSpc>
                <a:spcPct val="100000"/>
              </a:lnSpc>
              <a:spcBef>
                <a:spcPts val="1200"/>
              </a:spcBef>
              <a:buClr>
                <a:srgbClr val="24A1A8"/>
              </a:buClr>
              <a:buFont typeface="Arial" panose="020B0604020202020204" pitchFamily="34" charset="0"/>
              <a:buChar char="•"/>
              <a:defRPr/>
            </a:pPr>
            <a:r>
              <a:rPr lang="en-US" dirty="0">
                <a:solidFill>
                  <a:srgbClr val="000000"/>
                </a:solidFill>
                <a:latin typeface="Calibri Light" panose="020F0302020204030204" pitchFamily="34" charset="0"/>
                <a:cs typeface="Calibri Light" panose="020F0302020204030204" pitchFamily="34" charset="0"/>
              </a:rPr>
              <a:t>Co-chaired and co-led by </a:t>
            </a:r>
            <a:r>
              <a:rPr lang="en-US" dirty="0" smtClean="0">
                <a:solidFill>
                  <a:srgbClr val="000000"/>
                </a:solidFill>
                <a:latin typeface="Calibri Light" panose="020F0302020204030204" pitchFamily="34" charset="0"/>
                <a:cs typeface="Calibri Light" panose="020F0302020204030204" pitchFamily="34" charset="0"/>
              </a:rPr>
              <a:t>Tiffany Howard (HMG South Carolina) and Summer Merrick (HMG Onondaga County, New York State) who </a:t>
            </a:r>
            <a:r>
              <a:rPr lang="en-US" dirty="0">
                <a:solidFill>
                  <a:srgbClr val="000000"/>
                </a:solidFill>
                <a:latin typeface="Calibri Light" panose="020F0302020204030204" pitchFamily="34" charset="0"/>
                <a:cs typeface="Calibri Light" panose="020F0302020204030204" pitchFamily="34" charset="0"/>
              </a:rPr>
              <a:t>do HMG outreach work </a:t>
            </a:r>
            <a:r>
              <a:rPr lang="en-US" dirty="0" smtClean="0">
                <a:solidFill>
                  <a:srgbClr val="000000"/>
                </a:solidFill>
                <a:latin typeface="Calibri Light" panose="020F0302020204030204" pitchFamily="34" charset="0"/>
                <a:cs typeface="Calibri Light" panose="020F0302020204030204" pitchFamily="34" charset="0"/>
              </a:rPr>
              <a:t>themselves!</a:t>
            </a:r>
            <a:endParaRPr lang="en-US" dirty="0">
              <a:solidFill>
                <a:srgbClr val="000000"/>
              </a:solidFill>
              <a:latin typeface="Calibri Light" panose="020F0302020204030204" pitchFamily="34" charset="0"/>
              <a:cs typeface="Calibri Light" panose="020F0302020204030204" pitchFamily="34" charset="0"/>
            </a:endParaRPr>
          </a:p>
          <a:p>
            <a:pPr marL="342900" indent="-342900">
              <a:spcBef>
                <a:spcPts val="1200"/>
              </a:spcBef>
              <a:buClr>
                <a:srgbClr val="24A1A8"/>
              </a:buClr>
              <a:buFont typeface="Arial" panose="020B0604020202020204" pitchFamily="34" charset="0"/>
              <a:buChar char="•"/>
              <a:defRPr/>
            </a:pPr>
            <a:r>
              <a:rPr lang="en-US" dirty="0">
                <a:solidFill>
                  <a:srgbClr val="000000"/>
                </a:solidFill>
                <a:latin typeface="Calibri Light" panose="020F0302020204030204" pitchFamily="34" charset="0"/>
                <a:cs typeface="Calibri Light" panose="020F0302020204030204" pitchFamily="34" charset="0"/>
              </a:rPr>
              <a:t>Topics and structure are selected and informed by the Outreach Coordinator Learning Interest Assessment</a:t>
            </a:r>
          </a:p>
          <a:p>
            <a:pPr marL="342900" lvl="0" indent="-342900">
              <a:lnSpc>
                <a:spcPct val="100000"/>
              </a:lnSpc>
              <a:spcBef>
                <a:spcPts val="1200"/>
              </a:spcBef>
              <a:buClr>
                <a:srgbClr val="24A1A8"/>
              </a:buClr>
              <a:buFont typeface="Arial" panose="020B0604020202020204" pitchFamily="34" charset="0"/>
              <a:buChar char="•"/>
              <a:defRPr/>
            </a:pPr>
            <a:r>
              <a:rPr lang="en-US" dirty="0">
                <a:solidFill>
                  <a:srgbClr val="000000"/>
                </a:solidFill>
                <a:latin typeface="Calibri Light" panose="020F0302020204030204" pitchFamily="34" charset="0"/>
                <a:cs typeface="Calibri Light" panose="020F0302020204030204" pitchFamily="34" charset="0"/>
              </a:rPr>
              <a:t>Webpage for recordings, slides, and resources </a:t>
            </a:r>
          </a:p>
          <a:p>
            <a:pPr marL="342900" lvl="0" indent="-342900">
              <a:lnSpc>
                <a:spcPct val="100000"/>
              </a:lnSpc>
              <a:spcBef>
                <a:spcPts val="1200"/>
              </a:spcBef>
              <a:buClr>
                <a:srgbClr val="24A1A8"/>
              </a:buClr>
              <a:buFont typeface="Arial" panose="020B0604020202020204" pitchFamily="34" charset="0"/>
              <a:buChar char="•"/>
              <a:defRPr/>
            </a:pPr>
            <a:r>
              <a:rPr lang="en-US" dirty="0">
                <a:solidFill>
                  <a:srgbClr val="000000"/>
                </a:solidFill>
                <a:latin typeface="Calibri Light" panose="020F0302020204030204" pitchFamily="34" charset="0"/>
                <a:cs typeface="Calibri Light" panose="020F0302020204030204" pitchFamily="34" charset="0"/>
              </a:rPr>
              <a:t>HMG Affiliate Connections Directory to keep in contact with folks you meet </a:t>
            </a:r>
            <a:r>
              <a:rPr lang="en-US" dirty="0" smtClean="0">
                <a:solidFill>
                  <a:srgbClr val="000000"/>
                </a:solidFill>
                <a:latin typeface="Calibri Light" panose="020F0302020204030204" pitchFamily="34" charset="0"/>
                <a:cs typeface="Calibri Light" panose="020F0302020204030204" pitchFamily="34" charset="0"/>
              </a:rPr>
              <a:t>here</a:t>
            </a:r>
            <a:endParaRPr lang="en-US" dirty="0">
              <a:solidFill>
                <a:srgbClr val="00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90205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03151" y="396243"/>
            <a:ext cx="395923" cy="365125"/>
          </a:xfrm>
        </p:spPr>
        <p:txBody>
          <a:bodyPr/>
          <a:lstStyle/>
          <a:p>
            <a:fld id="{02752262-9B0A-E64D-B1C3-707FD47A2213}" type="slidenum">
              <a:rPr lang="en-US" sz="1050" smtClean="0"/>
              <a:t>20</a:t>
            </a:fld>
            <a:endParaRPr lang="en-US" sz="1050" dirty="0"/>
          </a:p>
        </p:txBody>
      </p:sp>
      <p:sp>
        <p:nvSpPr>
          <p:cNvPr id="4" name="Text Placeholder 13"/>
          <p:cNvSpPr txBox="1">
            <a:spLocks/>
          </p:cNvSpPr>
          <p:nvPr/>
        </p:nvSpPr>
        <p:spPr>
          <a:xfrm>
            <a:off x="2000526" y="2690208"/>
            <a:ext cx="8253979" cy="1103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000" dirty="0" smtClean="0">
                <a:solidFill>
                  <a:schemeClr val="bg1"/>
                </a:solidFill>
                <a:latin typeface="+mj-lt"/>
                <a:ea typeface="Lato" charset="0"/>
                <a:cs typeface="Lato" charset="0"/>
              </a:rPr>
              <a:t>Full Group Chat</a:t>
            </a:r>
            <a:endParaRPr lang="en-US" sz="4000" dirty="0">
              <a:solidFill>
                <a:schemeClr val="bg1"/>
              </a:solidFill>
              <a:latin typeface="+mj-lt"/>
              <a:ea typeface="Lato" charset="0"/>
              <a:cs typeface="Lato" charset="0"/>
            </a:endParaRPr>
          </a:p>
        </p:txBody>
      </p:sp>
    </p:spTree>
    <p:extLst>
      <p:ext uri="{BB962C8B-B14F-4D97-AF65-F5344CB8AC3E}">
        <p14:creationId xmlns:p14="http://schemas.microsoft.com/office/powerpoint/2010/main" val="12660792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2752262-9B0A-E64D-B1C3-707FD47A2213}" type="slidenum">
              <a:rPr lang="en-US" smtClean="0"/>
              <a:pPr/>
              <a:t>21</a:t>
            </a:fld>
            <a:endParaRPr lang="en-US" dirty="0"/>
          </a:p>
        </p:txBody>
      </p:sp>
      <p:sp>
        <p:nvSpPr>
          <p:cNvPr id="4" name="Text Placeholder 3"/>
          <p:cNvSpPr>
            <a:spLocks noGrp="1"/>
          </p:cNvSpPr>
          <p:nvPr>
            <p:ph type="body" sz="quarter" idx="13"/>
          </p:nvPr>
        </p:nvSpPr>
        <p:spPr/>
        <p:txBody>
          <a:bodyPr/>
          <a:lstStyle/>
          <a:p>
            <a:pPr>
              <a:buClr>
                <a:srgbClr val="24A1A8"/>
              </a:buClr>
            </a:pPr>
            <a:r>
              <a:rPr lang="en-US" dirty="0" smtClean="0"/>
              <a:t>How </a:t>
            </a:r>
            <a:r>
              <a:rPr lang="en-US" dirty="0"/>
              <a:t>do you </a:t>
            </a:r>
            <a:r>
              <a:rPr lang="en-US" dirty="0" smtClean="0"/>
              <a:t>currently partner </a:t>
            </a:r>
            <a:r>
              <a:rPr lang="en-US" dirty="0"/>
              <a:t>with families, parents, and caregivers in your </a:t>
            </a:r>
            <a:r>
              <a:rPr lang="en-US" dirty="0" smtClean="0"/>
              <a:t>outreach and engagement work?</a:t>
            </a:r>
            <a:br>
              <a:rPr lang="en-US" dirty="0" smtClean="0"/>
            </a:br>
            <a:endParaRPr lang="en-US" dirty="0"/>
          </a:p>
          <a:p>
            <a:pPr lvl="0">
              <a:buClr>
                <a:srgbClr val="24A1A8"/>
              </a:buClr>
            </a:pPr>
            <a:r>
              <a:rPr lang="en-US" dirty="0"/>
              <a:t>What piece of the FEDM presentation stood </a:t>
            </a:r>
            <a:r>
              <a:rPr lang="en-US" dirty="0" smtClean="0"/>
              <a:t>out to you or resonated </a:t>
            </a:r>
            <a:r>
              <a:rPr lang="en-US" dirty="0"/>
              <a:t>with you </a:t>
            </a:r>
            <a:r>
              <a:rPr lang="en-US" dirty="0" smtClean="0"/>
              <a:t>most?</a:t>
            </a:r>
            <a:br>
              <a:rPr lang="en-US" dirty="0" smtClean="0"/>
            </a:br>
            <a:endParaRPr lang="en-US" dirty="0"/>
          </a:p>
          <a:p>
            <a:pPr lvl="0">
              <a:buClr>
                <a:srgbClr val="24A1A8"/>
              </a:buClr>
            </a:pPr>
            <a:r>
              <a:rPr lang="en-US" dirty="0"/>
              <a:t>What part of FEDM feels like this could be challenging?</a:t>
            </a:r>
          </a:p>
          <a:p>
            <a:endParaRPr lang="en-US" dirty="0"/>
          </a:p>
          <a:p>
            <a:endParaRPr lang="en-US" dirty="0"/>
          </a:p>
        </p:txBody>
      </p:sp>
    </p:spTree>
    <p:extLst>
      <p:ext uri="{BB962C8B-B14F-4D97-AF65-F5344CB8AC3E}">
        <p14:creationId xmlns:p14="http://schemas.microsoft.com/office/powerpoint/2010/main" val="325854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2752262-9B0A-E64D-B1C3-707FD47A2213}" type="slidenum">
              <a:rPr lang="en-US" smtClean="0"/>
              <a:pPr/>
              <a:t>22</a:t>
            </a:fld>
            <a:endParaRPr lang="en-US" dirty="0"/>
          </a:p>
        </p:txBody>
      </p:sp>
      <p:sp>
        <p:nvSpPr>
          <p:cNvPr id="4" name="Text Placeholder 3"/>
          <p:cNvSpPr>
            <a:spLocks noGrp="1"/>
          </p:cNvSpPr>
          <p:nvPr>
            <p:ph type="body" sz="quarter" idx="13"/>
          </p:nvPr>
        </p:nvSpPr>
        <p:spPr>
          <a:xfrm>
            <a:off x="842963" y="1966913"/>
            <a:ext cx="10641900" cy="3848260"/>
          </a:xfrm>
        </p:spPr>
        <p:txBody>
          <a:bodyPr>
            <a:normAutofit/>
          </a:bodyPr>
          <a:lstStyle/>
          <a:p>
            <a:pPr lvl="0">
              <a:buClr>
                <a:srgbClr val="24A1A8"/>
              </a:buClr>
            </a:pPr>
            <a:r>
              <a:rPr lang="en-US" dirty="0" smtClean="0"/>
              <a:t>In what ways are monitoring</a:t>
            </a:r>
            <a:r>
              <a:rPr lang="en-US" dirty="0"/>
              <a:t>, </a:t>
            </a:r>
            <a:r>
              <a:rPr lang="en-US" dirty="0" smtClean="0"/>
              <a:t>surveillance, and screening</a:t>
            </a:r>
            <a:r>
              <a:rPr lang="en-US" dirty="0"/>
              <a:t>, </a:t>
            </a:r>
            <a:r>
              <a:rPr lang="en-US" dirty="0" smtClean="0"/>
              <a:t>surveillance part of </a:t>
            </a:r>
            <a:r>
              <a:rPr lang="en-US" dirty="0"/>
              <a:t>your work currently? </a:t>
            </a:r>
            <a:r>
              <a:rPr lang="en-US" dirty="0" smtClean="0"/>
              <a:t/>
            </a:r>
            <a:br>
              <a:rPr lang="en-US" dirty="0" smtClean="0"/>
            </a:br>
            <a:endParaRPr lang="en-US" dirty="0"/>
          </a:p>
          <a:p>
            <a:pPr lvl="0">
              <a:buClr>
                <a:srgbClr val="24A1A8"/>
              </a:buClr>
            </a:pPr>
            <a:r>
              <a:rPr lang="en-US" sz="2800" dirty="0" smtClean="0"/>
              <a:t>How </a:t>
            </a:r>
            <a:r>
              <a:rPr lang="en-US" sz="2800" dirty="0"/>
              <a:t>are families, parents, and caregivers currently </a:t>
            </a:r>
            <a:r>
              <a:rPr lang="en-US" sz="2800" dirty="0" smtClean="0"/>
              <a:t>serving </a:t>
            </a:r>
            <a:r>
              <a:rPr lang="en-US" sz="2800" dirty="0"/>
              <a:t>as partners in </a:t>
            </a:r>
            <a:r>
              <a:rPr lang="en-US" sz="2800" dirty="0" smtClean="0"/>
              <a:t>following their </a:t>
            </a:r>
            <a:r>
              <a:rPr lang="en-US" sz="2800" dirty="0"/>
              <a:t>child’s growth and development </a:t>
            </a:r>
            <a:r>
              <a:rPr lang="en-US" sz="2800" dirty="0" smtClean="0"/>
              <a:t>trajectory?</a:t>
            </a:r>
            <a:br>
              <a:rPr lang="en-US" sz="2800" dirty="0" smtClean="0"/>
            </a:br>
            <a:endParaRPr lang="en-US" sz="2800" dirty="0" smtClean="0"/>
          </a:p>
          <a:p>
            <a:pPr lvl="0">
              <a:buClr>
                <a:srgbClr val="24A1A8"/>
              </a:buClr>
            </a:pPr>
            <a:r>
              <a:rPr lang="en-US" dirty="0" smtClean="0"/>
              <a:t>What </a:t>
            </a:r>
            <a:r>
              <a:rPr lang="en-US" dirty="0"/>
              <a:t>providers do you have a relationship with to implement developmental monitoring &amp; screening? </a:t>
            </a:r>
          </a:p>
        </p:txBody>
      </p:sp>
    </p:spTree>
    <p:extLst>
      <p:ext uri="{BB962C8B-B14F-4D97-AF65-F5344CB8AC3E}">
        <p14:creationId xmlns:p14="http://schemas.microsoft.com/office/powerpoint/2010/main" val="2938649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3"/>
          <p:cNvSpPr txBox="1">
            <a:spLocks/>
          </p:cNvSpPr>
          <p:nvPr/>
        </p:nvSpPr>
        <p:spPr>
          <a:xfrm>
            <a:off x="3750067" y="2786482"/>
            <a:ext cx="8794405" cy="1103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000" dirty="0" smtClean="0">
                <a:solidFill>
                  <a:schemeClr val="bg1"/>
                </a:solidFill>
                <a:latin typeface="+mj-lt"/>
                <a:ea typeface="Lato" charset="0"/>
                <a:cs typeface="Lato" charset="0"/>
              </a:rPr>
              <a:t>HMG Connecticut</a:t>
            </a:r>
            <a:endParaRPr lang="en-US" sz="4000" dirty="0">
              <a:solidFill>
                <a:schemeClr val="bg1"/>
              </a:solidFill>
              <a:latin typeface="+mj-lt"/>
              <a:ea typeface="Lato" charset="0"/>
              <a:cs typeface="Lato" charset="0"/>
            </a:endParaRPr>
          </a:p>
        </p:txBody>
      </p:sp>
    </p:spTree>
    <p:extLst>
      <p:ext uri="{BB962C8B-B14F-4D97-AF65-F5344CB8AC3E}">
        <p14:creationId xmlns:p14="http://schemas.microsoft.com/office/powerpoint/2010/main" val="3322293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Breakout Room Questions</a:t>
            </a: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24</a:t>
            </a:fld>
            <a:endParaRPr lang="en-US" dirty="0"/>
          </a:p>
        </p:txBody>
      </p:sp>
      <p:sp>
        <p:nvSpPr>
          <p:cNvPr id="4" name="Text Placeholder 3"/>
          <p:cNvSpPr>
            <a:spLocks noGrp="1"/>
          </p:cNvSpPr>
          <p:nvPr>
            <p:ph type="body" sz="quarter" idx="13"/>
          </p:nvPr>
        </p:nvSpPr>
        <p:spPr>
          <a:xfrm>
            <a:off x="842963" y="2192945"/>
            <a:ext cx="10879850" cy="3417887"/>
          </a:xfrm>
        </p:spPr>
        <p:txBody>
          <a:bodyPr/>
          <a:lstStyle/>
          <a:p>
            <a:pPr>
              <a:buClr>
                <a:srgbClr val="24A1A8"/>
              </a:buClr>
            </a:pPr>
            <a:r>
              <a:rPr lang="en-US" dirty="0"/>
              <a:t>How </a:t>
            </a:r>
            <a:r>
              <a:rPr lang="en-US" dirty="0" smtClean="0"/>
              <a:t>is HMG where you are promoting developmental </a:t>
            </a:r>
            <a:r>
              <a:rPr lang="en-US" dirty="0"/>
              <a:t>m</a:t>
            </a:r>
            <a:r>
              <a:rPr lang="en-US" dirty="0" smtClean="0"/>
              <a:t>onitoring </a:t>
            </a:r>
            <a:r>
              <a:rPr lang="en-US" dirty="0"/>
              <a:t>and </a:t>
            </a:r>
            <a:r>
              <a:rPr lang="en-US" dirty="0" smtClean="0"/>
              <a:t>screening </a:t>
            </a:r>
            <a:r>
              <a:rPr lang="en-US" dirty="0"/>
              <a:t>with </a:t>
            </a:r>
            <a:r>
              <a:rPr lang="en-US" dirty="0" smtClean="0"/>
              <a:t>early </a:t>
            </a:r>
            <a:r>
              <a:rPr lang="en-US" dirty="0"/>
              <a:t>c</a:t>
            </a:r>
            <a:r>
              <a:rPr lang="en-US" dirty="0" smtClean="0"/>
              <a:t>hildhood </a:t>
            </a:r>
            <a:r>
              <a:rPr lang="en-US" dirty="0"/>
              <a:t>providers and </a:t>
            </a:r>
            <a:r>
              <a:rPr lang="en-US" dirty="0" smtClean="0"/>
              <a:t>families?</a:t>
            </a:r>
          </a:p>
          <a:p>
            <a:pPr lvl="1">
              <a:buClr>
                <a:srgbClr val="24A1A8"/>
              </a:buClr>
            </a:pPr>
            <a:r>
              <a:rPr lang="en-US" sz="2800" dirty="0" smtClean="0"/>
              <a:t> Is </a:t>
            </a:r>
            <a:r>
              <a:rPr lang="en-US" sz="2800" dirty="0"/>
              <a:t>it an aligned message across all programs and materials </a:t>
            </a:r>
            <a:r>
              <a:rPr lang="en-US" sz="2800" dirty="0" smtClean="0"/>
              <a:t>disseminated?</a:t>
            </a:r>
          </a:p>
          <a:p>
            <a:pPr lvl="1">
              <a:buClr>
                <a:srgbClr val="24A1A8"/>
              </a:buClr>
            </a:pPr>
            <a:endParaRPr lang="en-US" dirty="0"/>
          </a:p>
          <a:p>
            <a:pPr>
              <a:buClr>
                <a:srgbClr val="24A1A8"/>
              </a:buClr>
            </a:pPr>
            <a:r>
              <a:rPr lang="en-US" dirty="0"/>
              <a:t>Are you able to respond effectively to the cultural and linguistic needs brought by families when concerned about their child’s </a:t>
            </a:r>
            <a:r>
              <a:rPr lang="en-US" dirty="0" smtClean="0"/>
              <a:t>development?</a:t>
            </a:r>
            <a:endParaRPr lang="en-US" dirty="0"/>
          </a:p>
          <a:p>
            <a:endParaRPr lang="en-US" dirty="0"/>
          </a:p>
        </p:txBody>
      </p:sp>
    </p:spTree>
    <p:extLst>
      <p:ext uri="{BB962C8B-B14F-4D97-AF65-F5344CB8AC3E}">
        <p14:creationId xmlns:p14="http://schemas.microsoft.com/office/powerpoint/2010/main" val="3247975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752262-9B0A-E64D-B1C3-707FD47A2213}" type="slidenum">
              <a:rPr lang="en-US" smtClean="0"/>
              <a:pPr/>
              <a:t>25</a:t>
            </a:fld>
            <a:endParaRPr lang="en-US" dirty="0"/>
          </a:p>
        </p:txBody>
      </p:sp>
      <p:sp>
        <p:nvSpPr>
          <p:cNvPr id="3" name="Text Placeholder 13"/>
          <p:cNvSpPr txBox="1">
            <a:spLocks/>
          </p:cNvSpPr>
          <p:nvPr/>
        </p:nvSpPr>
        <p:spPr>
          <a:xfrm>
            <a:off x="2389558" y="1063457"/>
            <a:ext cx="8345591" cy="11032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000" dirty="0" smtClean="0">
                <a:solidFill>
                  <a:schemeClr val="bg1"/>
                </a:solidFill>
                <a:latin typeface="+mj-lt"/>
                <a:ea typeface="Lato" charset="0"/>
                <a:cs typeface="Lato" charset="0"/>
              </a:rPr>
              <a:t>Alaska </a:t>
            </a:r>
            <a:r>
              <a:rPr lang="en-US" sz="4000" dirty="0" smtClean="0">
                <a:solidFill>
                  <a:schemeClr val="bg1"/>
                </a:solidFill>
                <a:latin typeface="+mj-lt"/>
              </a:rPr>
              <a:t>Division </a:t>
            </a:r>
            <a:r>
              <a:rPr lang="en-US" sz="4000" dirty="0">
                <a:solidFill>
                  <a:schemeClr val="bg1"/>
                </a:solidFill>
                <a:latin typeface="+mj-lt"/>
              </a:rPr>
              <a:t>of Public </a:t>
            </a:r>
            <a:r>
              <a:rPr lang="en-US" sz="4000" dirty="0" smtClean="0">
                <a:solidFill>
                  <a:schemeClr val="bg1"/>
                </a:solidFill>
                <a:latin typeface="+mj-lt"/>
              </a:rPr>
              <a:t>Health</a:t>
            </a:r>
            <a:endParaRPr lang="en-US" sz="4000" dirty="0">
              <a:solidFill>
                <a:schemeClr val="bg1"/>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8169" y="1938857"/>
            <a:ext cx="2321779" cy="3412566"/>
          </a:xfrm>
          <a:prstGeom prst="rect">
            <a:avLst/>
          </a:prstGeom>
        </p:spPr>
      </p:pic>
      <p:sp>
        <p:nvSpPr>
          <p:cNvPr id="5" name="TextBox 4"/>
          <p:cNvSpPr txBox="1"/>
          <p:nvPr/>
        </p:nvSpPr>
        <p:spPr>
          <a:xfrm>
            <a:off x="4221191" y="5351423"/>
            <a:ext cx="3402623" cy="1046440"/>
          </a:xfrm>
          <a:prstGeom prst="rect">
            <a:avLst/>
          </a:prstGeom>
          <a:noFill/>
        </p:spPr>
        <p:txBody>
          <a:bodyPr wrap="square" rtlCol="0">
            <a:spAutoFit/>
          </a:bodyPr>
          <a:lstStyle/>
          <a:p>
            <a:pPr algn="ctr"/>
            <a:r>
              <a:rPr lang="en-US" sz="1400" b="1" dirty="0"/>
              <a:t>Emily </a:t>
            </a:r>
            <a:r>
              <a:rPr lang="en-US" sz="1400" b="1" dirty="0" smtClean="0"/>
              <a:t>Urlacher</a:t>
            </a:r>
          </a:p>
          <a:p>
            <a:pPr algn="ctr"/>
            <a:r>
              <a:rPr lang="en-US" sz="1200" dirty="0" smtClean="0"/>
              <a:t>Public </a:t>
            </a:r>
            <a:r>
              <a:rPr lang="en-US" sz="1200" dirty="0"/>
              <a:t>Health Specialist II</a:t>
            </a:r>
          </a:p>
          <a:p>
            <a:pPr algn="ctr"/>
            <a:r>
              <a:rPr lang="en-US" sz="1200" dirty="0"/>
              <a:t>State of Alaska | Department of Health </a:t>
            </a:r>
          </a:p>
          <a:p>
            <a:pPr algn="ctr"/>
            <a:r>
              <a:rPr lang="en-US" sz="1200" dirty="0" smtClean="0"/>
              <a:t>Early </a:t>
            </a:r>
            <a:r>
              <a:rPr lang="en-US" sz="1200" dirty="0"/>
              <a:t>Childhood Systems &amp; PAT Home Visiting Program Manager</a:t>
            </a:r>
          </a:p>
        </p:txBody>
      </p:sp>
    </p:spTree>
    <p:extLst>
      <p:ext uri="{BB962C8B-B14F-4D97-AF65-F5344CB8AC3E}">
        <p14:creationId xmlns:p14="http://schemas.microsoft.com/office/powerpoint/2010/main" val="32410668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smtClean="0"/>
              <a:t>Alaska Breakout Room Questions</a:t>
            </a:r>
            <a:endParaRPr lang="en-US" sz="4000" b="0"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26</a:t>
            </a:fld>
            <a:endParaRPr lang="en-US" dirty="0"/>
          </a:p>
        </p:txBody>
      </p:sp>
      <p:sp>
        <p:nvSpPr>
          <p:cNvPr id="4" name="Content Placeholder 3"/>
          <p:cNvSpPr>
            <a:spLocks noGrp="1"/>
          </p:cNvSpPr>
          <p:nvPr>
            <p:ph sz="quarter" idx="13"/>
          </p:nvPr>
        </p:nvSpPr>
        <p:spPr>
          <a:xfrm>
            <a:off x="843376" y="2531617"/>
            <a:ext cx="10509598" cy="2410980"/>
          </a:xfrm>
        </p:spPr>
        <p:txBody>
          <a:bodyPr/>
          <a:lstStyle/>
          <a:p>
            <a:pPr lvl="0">
              <a:buClr>
                <a:srgbClr val="548FD6"/>
              </a:buClr>
            </a:pPr>
            <a:r>
              <a:rPr lang="en-US" dirty="0"/>
              <a:t>How is </a:t>
            </a:r>
            <a:r>
              <a:rPr lang="en-US" dirty="0" smtClean="0"/>
              <a:t>HMG where you are supporting </a:t>
            </a:r>
            <a:r>
              <a:rPr lang="en-US" dirty="0"/>
              <a:t>providers in developmental monitoring </a:t>
            </a:r>
            <a:r>
              <a:rPr lang="en-US" dirty="0" smtClean="0"/>
              <a:t>and </a:t>
            </a:r>
            <a:r>
              <a:rPr lang="en-US" dirty="0"/>
              <a:t>screening in strength-based, culturally appropriate ways? What are you already doing that is working</a:t>
            </a:r>
            <a:r>
              <a:rPr lang="en-US" dirty="0" smtClean="0"/>
              <a:t>?</a:t>
            </a:r>
            <a:br>
              <a:rPr lang="en-US" dirty="0" smtClean="0"/>
            </a:br>
            <a:endParaRPr lang="en-US" dirty="0"/>
          </a:p>
          <a:p>
            <a:pPr>
              <a:buClr>
                <a:srgbClr val="548FD6"/>
              </a:buClr>
            </a:pPr>
            <a:r>
              <a:rPr lang="en-US" dirty="0"/>
              <a:t>Do you feel like you have materials that are culturally appropriate? </a:t>
            </a:r>
          </a:p>
        </p:txBody>
      </p:sp>
    </p:spTree>
    <p:extLst>
      <p:ext uri="{BB962C8B-B14F-4D97-AF65-F5344CB8AC3E}">
        <p14:creationId xmlns:p14="http://schemas.microsoft.com/office/powerpoint/2010/main" val="2304296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Closing Discussion</a:t>
            </a: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27</a:t>
            </a:fld>
            <a:endParaRPr lang="en-US" dirty="0"/>
          </a:p>
        </p:txBody>
      </p:sp>
      <p:sp>
        <p:nvSpPr>
          <p:cNvPr id="4" name="Content Placeholder 3"/>
          <p:cNvSpPr>
            <a:spLocks noGrp="1"/>
          </p:cNvSpPr>
          <p:nvPr>
            <p:ph sz="quarter" idx="13"/>
          </p:nvPr>
        </p:nvSpPr>
        <p:spPr>
          <a:xfrm>
            <a:off x="699124" y="2353549"/>
            <a:ext cx="11349037" cy="1944298"/>
          </a:xfrm>
        </p:spPr>
        <p:txBody>
          <a:bodyPr>
            <a:normAutofit/>
          </a:bodyPr>
          <a:lstStyle/>
          <a:p>
            <a:pPr lvl="0">
              <a:buClr>
                <a:srgbClr val="D86036"/>
              </a:buClr>
            </a:pPr>
            <a:r>
              <a:rPr lang="en-US" dirty="0"/>
              <a:t>What’s one thing someone said today that </a:t>
            </a:r>
            <a:r>
              <a:rPr lang="en-US" dirty="0" smtClean="0"/>
              <a:t>really resonated with you? </a:t>
            </a:r>
          </a:p>
          <a:p>
            <a:pPr lvl="0">
              <a:buClr>
                <a:srgbClr val="D86036"/>
              </a:buClr>
            </a:pPr>
            <a:endParaRPr lang="en-US" dirty="0"/>
          </a:p>
          <a:p>
            <a:pPr lvl="0">
              <a:buClr>
                <a:srgbClr val="D86036"/>
              </a:buClr>
            </a:pPr>
            <a:r>
              <a:rPr lang="en-US" dirty="0" smtClean="0"/>
              <a:t>What is one thing you feel you could bring </a:t>
            </a:r>
            <a:r>
              <a:rPr lang="en-US" dirty="0"/>
              <a:t>back to your work</a:t>
            </a:r>
            <a:r>
              <a:rPr lang="en-US" dirty="0" smtClean="0"/>
              <a:t>? Or a potentially actionable idea that was sparked for you today?</a:t>
            </a:r>
            <a:endParaRPr lang="en-US" dirty="0"/>
          </a:p>
        </p:txBody>
      </p:sp>
    </p:spTree>
    <p:extLst>
      <p:ext uri="{BB962C8B-B14F-4D97-AF65-F5344CB8AC3E}">
        <p14:creationId xmlns:p14="http://schemas.microsoft.com/office/powerpoint/2010/main" val="4128037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963" y="517134"/>
            <a:ext cx="10515600" cy="491864"/>
          </a:xfrm>
        </p:spPr>
        <p:txBody>
          <a:bodyPr>
            <a:normAutofit fontScale="90000"/>
          </a:bodyPr>
          <a:lstStyle/>
          <a:p>
            <a:r>
              <a:rPr lang="en-US" dirty="0" smtClean="0"/>
              <a:t>Wrap-Up</a:t>
            </a:r>
            <a:r>
              <a:rPr lang="en-US" dirty="0"/>
              <a:t>	</a:t>
            </a:r>
            <a:r>
              <a:rPr lang="en-US" dirty="0" smtClean="0"/>
              <a:t/>
            </a:r>
            <a:br>
              <a:rPr lang="en-US" dirty="0" smtClean="0"/>
            </a:br>
            <a:r>
              <a:rPr lang="en-US" dirty="0" smtClean="0"/>
              <a:t/>
            </a:r>
            <a:br>
              <a:rPr lang="en-US" dirty="0" smtClean="0"/>
            </a:br>
            <a:r>
              <a:rPr lang="en-US" dirty="0" smtClean="0"/>
              <a:t>	</a:t>
            </a:r>
            <a:r>
              <a:rPr lang="en-US" sz="3600" dirty="0" smtClean="0">
                <a:solidFill>
                  <a:srgbClr val="E19D39"/>
                </a:solidFill>
              </a:rPr>
              <a:t>Thank </a:t>
            </a:r>
            <a:r>
              <a:rPr lang="en-US" sz="3600" dirty="0">
                <a:solidFill>
                  <a:srgbClr val="E19D39"/>
                </a:solidFill>
              </a:rPr>
              <a:t>you for attending the April 2023 OCN Retreat!</a:t>
            </a:r>
            <a:r>
              <a:rPr lang="en-US" dirty="0"/>
              <a:t/>
            </a:r>
            <a:br>
              <a:rPr lang="en-US" dirty="0"/>
            </a:br>
            <a:r>
              <a:rPr lang="en-US" dirty="0"/>
              <a:t/>
            </a:r>
            <a:br>
              <a:rPr lang="en-US" dirty="0"/>
            </a:b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28</a:t>
            </a:fld>
            <a:endParaRPr lang="en-US" dirty="0"/>
          </a:p>
        </p:txBody>
      </p:sp>
      <p:sp>
        <p:nvSpPr>
          <p:cNvPr id="4" name="Content Placeholder 3"/>
          <p:cNvSpPr>
            <a:spLocks noGrp="1"/>
          </p:cNvSpPr>
          <p:nvPr>
            <p:ph sz="quarter" idx="13"/>
          </p:nvPr>
        </p:nvSpPr>
        <p:spPr/>
        <p:txBody>
          <a:bodyPr/>
          <a:lstStyle/>
          <a:p>
            <a:pPr marL="0" indent="0">
              <a:buClr>
                <a:srgbClr val="E19D39"/>
              </a:buClr>
              <a:buNone/>
            </a:pPr>
            <a:endParaRPr lang="en-US" dirty="0">
              <a:latin typeface="Calibri" panose="020F0502020204030204" pitchFamily="34" charset="0"/>
              <a:cs typeface="Calibri" panose="020F0502020204030204" pitchFamily="34" charset="0"/>
            </a:endParaRPr>
          </a:p>
          <a:p>
            <a:pPr marL="457200" indent="-457200">
              <a:buClr>
                <a:srgbClr val="E19D39"/>
              </a:buClr>
              <a:buFont typeface="Arial" panose="020B0604020202020204" pitchFamily="34" charset="0"/>
              <a:buChar char="•"/>
            </a:pPr>
            <a:r>
              <a:rPr lang="en-US" dirty="0" smtClean="0">
                <a:latin typeface="Calibri" panose="020F0502020204030204" pitchFamily="34" charset="0"/>
                <a:cs typeface="Calibri" panose="020F0502020204030204" pitchFamily="34" charset="0"/>
              </a:rPr>
              <a:t>Keep </a:t>
            </a:r>
            <a:r>
              <a:rPr lang="en-US" dirty="0">
                <a:latin typeface="Calibri" panose="020F0502020204030204" pitchFamily="34" charset="0"/>
                <a:cs typeface="Calibri" panose="020F0502020204030204" pitchFamily="34" charset="0"/>
              </a:rPr>
              <a:t>an eye out for email communications around our next session</a:t>
            </a:r>
          </a:p>
          <a:p>
            <a:pPr marL="457200" indent="-457200">
              <a:buClr>
                <a:srgbClr val="E19D39"/>
              </a:buClr>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457200" indent="-457200">
              <a:buClr>
                <a:srgbClr val="E19D39"/>
              </a:buClr>
              <a:buFont typeface="Arial" panose="020B0604020202020204" pitchFamily="34" charset="0"/>
              <a:buChar char="•"/>
            </a:pPr>
            <a:r>
              <a:rPr lang="en-US" dirty="0">
                <a:latin typeface="Calibri" panose="020F0502020204030204" pitchFamily="34" charset="0"/>
                <a:cs typeface="Calibri" panose="020F0502020204030204" pitchFamily="34" charset="0"/>
              </a:rPr>
              <a:t>Visit the website for session recordings and resources</a:t>
            </a:r>
          </a:p>
          <a:p>
            <a:pPr marL="914400" lvl="1" indent="-457200">
              <a:buClr>
                <a:srgbClr val="E19D39"/>
              </a:buClr>
              <a:buFont typeface="Courier New" panose="02070309020205020404" pitchFamily="49" charset="0"/>
              <a:buChar char="o"/>
            </a:pPr>
            <a:r>
              <a:rPr lang="en-US" sz="2800" dirty="0">
                <a:latin typeface="Calibri" panose="020F0502020204030204" pitchFamily="34" charset="0"/>
                <a:cs typeface="Calibri" panose="020F0502020204030204" pitchFamily="34" charset="0"/>
                <a:hlinkClick r:id="rId2"/>
              </a:rPr>
              <a:t>HMG Outreach Coordinator Network </a:t>
            </a:r>
            <a:r>
              <a:rPr lang="en-US" sz="2800" dirty="0">
                <a:latin typeface="Calibri" panose="020F0502020204030204" pitchFamily="34" charset="0"/>
                <a:cs typeface="Calibri" panose="020F0502020204030204" pitchFamily="34" charset="0"/>
              </a:rPr>
              <a:t>webpage</a:t>
            </a:r>
          </a:p>
          <a:p>
            <a:pPr marL="914400" lvl="1" indent="-457200">
              <a:buClr>
                <a:srgbClr val="E19D39"/>
              </a:buClr>
              <a:buFont typeface="Courier New" panose="02070309020205020404" pitchFamily="49" charset="0"/>
              <a:buChar char="o"/>
            </a:pPr>
            <a:r>
              <a:rPr lang="en-US" sz="2800" dirty="0">
                <a:latin typeface="Calibri" panose="020F0502020204030204" pitchFamily="34" charset="0"/>
                <a:cs typeface="Calibri" panose="020F0502020204030204" pitchFamily="34" charset="0"/>
                <a:hlinkClick r:id="rId3"/>
              </a:rPr>
              <a:t>HMG Affiliate Connections Directory</a:t>
            </a:r>
            <a:endParaRPr lang="en-US" sz="28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716543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648" y="2790877"/>
            <a:ext cx="3196702" cy="727606"/>
          </a:xfrm>
          <a:prstGeom prst="rect">
            <a:avLst/>
          </a:prstGeom>
        </p:spPr>
      </p:pic>
      <p:sp>
        <p:nvSpPr>
          <p:cNvPr id="4" name="TextBox 3"/>
          <p:cNvSpPr txBox="1"/>
          <p:nvPr/>
        </p:nvSpPr>
        <p:spPr>
          <a:xfrm>
            <a:off x="4497648" y="6241559"/>
            <a:ext cx="3196701" cy="215444"/>
          </a:xfrm>
          <a:prstGeom prst="rect">
            <a:avLst/>
          </a:prstGeom>
          <a:noFill/>
        </p:spPr>
        <p:txBody>
          <a:bodyPr wrap="square" rtlCol="0" anchor="b">
            <a:spAutoFit/>
          </a:bodyPr>
          <a:lstStyle/>
          <a:p>
            <a:pPr algn="ctr"/>
            <a:r>
              <a:rPr lang="en-US" sz="800" kern="1000" spc="100" dirty="0">
                <a:solidFill>
                  <a:schemeClr val="bg1"/>
                </a:solidFill>
                <a:latin typeface="Lato" charset="0"/>
                <a:ea typeface="Lato" charset="0"/>
                <a:cs typeface="Lato" charset="0"/>
              </a:rPr>
              <a:t>HELPMEGROWNATIONAL.ORG</a:t>
            </a:r>
          </a:p>
        </p:txBody>
      </p:sp>
    </p:spTree>
    <p:extLst>
      <p:ext uri="{BB962C8B-B14F-4D97-AF65-F5344CB8AC3E}">
        <p14:creationId xmlns:p14="http://schemas.microsoft.com/office/powerpoint/2010/main" val="1715682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3</a:t>
            </a:fld>
            <a:endParaRPr lang="en-US" dirty="0"/>
          </a:p>
        </p:txBody>
      </p:sp>
      <p:sp>
        <p:nvSpPr>
          <p:cNvPr id="4" name="Text Placeholder 3"/>
          <p:cNvSpPr>
            <a:spLocks noGrp="1"/>
          </p:cNvSpPr>
          <p:nvPr>
            <p:ph type="body" sz="quarter" idx="13"/>
          </p:nvPr>
        </p:nvSpPr>
        <p:spPr>
          <a:xfrm>
            <a:off x="842963" y="2254590"/>
            <a:ext cx="10509250" cy="3417887"/>
          </a:xfrm>
        </p:spPr>
        <p:txBody>
          <a:bodyPr/>
          <a:lstStyle/>
          <a:p>
            <a:pPr>
              <a:spcAft>
                <a:spcPts val="1200"/>
              </a:spcAft>
              <a:buClr>
                <a:srgbClr val="24A1A8"/>
              </a:buClr>
            </a:pPr>
            <a:r>
              <a:rPr lang="en-US" dirty="0" smtClean="0"/>
              <a:t>Welcome</a:t>
            </a:r>
          </a:p>
          <a:p>
            <a:pPr>
              <a:spcAft>
                <a:spcPts val="1200"/>
              </a:spcAft>
              <a:buClr>
                <a:srgbClr val="24A1A8"/>
              </a:buClr>
            </a:pPr>
            <a:r>
              <a:rPr lang="en-US" dirty="0" smtClean="0"/>
              <a:t>Presentation on Family Engaged Development Monitoring (FEDM)</a:t>
            </a:r>
          </a:p>
          <a:p>
            <a:pPr>
              <a:spcAft>
                <a:spcPts val="1200"/>
              </a:spcAft>
              <a:buClr>
                <a:srgbClr val="24A1A8"/>
              </a:buClr>
            </a:pPr>
            <a:r>
              <a:rPr lang="en-US" dirty="0" smtClean="0"/>
              <a:t>Icebreakers and Full Group Discussion </a:t>
            </a:r>
          </a:p>
          <a:p>
            <a:pPr>
              <a:spcAft>
                <a:spcPts val="1200"/>
              </a:spcAft>
              <a:buClr>
                <a:srgbClr val="24A1A8"/>
              </a:buClr>
            </a:pPr>
            <a:r>
              <a:rPr lang="en-US" dirty="0" smtClean="0"/>
              <a:t>Presentations from HMG Connecticut, Alaska Division of Public Health</a:t>
            </a:r>
          </a:p>
          <a:p>
            <a:pPr>
              <a:spcAft>
                <a:spcPts val="1200"/>
              </a:spcAft>
              <a:buClr>
                <a:srgbClr val="24A1A8"/>
              </a:buClr>
            </a:pPr>
            <a:r>
              <a:rPr lang="en-US" dirty="0" smtClean="0"/>
              <a:t>Wrap-Up</a:t>
            </a:r>
          </a:p>
          <a:p>
            <a:endParaRPr lang="en-US" dirty="0"/>
          </a:p>
        </p:txBody>
      </p:sp>
    </p:spTree>
    <p:extLst>
      <p:ext uri="{BB962C8B-B14F-4D97-AF65-F5344CB8AC3E}">
        <p14:creationId xmlns:p14="http://schemas.microsoft.com/office/powerpoint/2010/main" val="2957313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B49B89-4416-72AA-7ADD-756ED087871C}"/>
              </a:ext>
            </a:extLst>
          </p:cNvPr>
          <p:cNvSpPr>
            <a:spLocks noGrp="1"/>
          </p:cNvSpPr>
          <p:nvPr>
            <p:ph type="sldNum" sz="quarter" idx="12"/>
          </p:nvPr>
        </p:nvSpPr>
        <p:spPr/>
        <p:txBody>
          <a:bodyPr/>
          <a:lstStyle/>
          <a:p>
            <a:fld id="{02752262-9B0A-E64D-B1C3-707FD47A2213}" type="slidenum">
              <a:rPr lang="en-US" smtClean="0"/>
              <a:pPr/>
              <a:t>4</a:t>
            </a:fld>
            <a:endParaRPr lang="en-US" dirty="0"/>
          </a:p>
        </p:txBody>
      </p:sp>
      <p:sp>
        <p:nvSpPr>
          <p:cNvPr id="3" name="TextBox 2">
            <a:extLst>
              <a:ext uri="{FF2B5EF4-FFF2-40B4-BE49-F238E27FC236}">
                <a16:creationId xmlns:a16="http://schemas.microsoft.com/office/drawing/2014/main" id="{A79DC996-EE49-6FD2-BB4B-8F01C9E4C195}"/>
              </a:ext>
            </a:extLst>
          </p:cNvPr>
          <p:cNvSpPr txBox="1"/>
          <p:nvPr/>
        </p:nvSpPr>
        <p:spPr>
          <a:xfrm>
            <a:off x="801384" y="872187"/>
            <a:ext cx="9303905" cy="1323439"/>
          </a:xfrm>
          <a:prstGeom prst="rect">
            <a:avLst/>
          </a:prstGeom>
          <a:noFill/>
        </p:spPr>
        <p:txBody>
          <a:bodyPr wrap="square" rtlCol="0">
            <a:spAutoFit/>
          </a:bodyPr>
          <a:lstStyle/>
          <a:p>
            <a:r>
              <a:rPr lang="en-US" sz="4000" dirty="0" smtClean="0">
                <a:solidFill>
                  <a:schemeClr val="bg1"/>
                </a:solidFill>
                <a:latin typeface="+mj-lt"/>
              </a:rPr>
              <a:t>Family-Engaged Developmental Monitoring (FEDM) </a:t>
            </a:r>
            <a:endParaRPr lang="en-US" sz="4000" dirty="0">
              <a:solidFill>
                <a:schemeClr val="bg1"/>
              </a:solidFill>
              <a:latin typeface="+mj-lt"/>
            </a:endParaRPr>
          </a:p>
        </p:txBody>
      </p:sp>
      <p:pic>
        <p:nvPicPr>
          <p:cNvPr id="4" name="Picture 3" descr="https://helpmegrownational.org/wp-content/uploads/2022/02/Melissa-Passarelli-headshot-30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389" y="2100624"/>
            <a:ext cx="2717462" cy="36232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4270089" y="5723906"/>
            <a:ext cx="3651821" cy="820491"/>
          </a:xfrm>
          <a:prstGeom prst="rect">
            <a:avLst/>
          </a:prstGeom>
        </p:spPr>
      </p:pic>
    </p:spTree>
    <p:extLst>
      <p:ext uri="{BB962C8B-B14F-4D97-AF65-F5344CB8AC3E}">
        <p14:creationId xmlns:p14="http://schemas.microsoft.com/office/powerpoint/2010/main" val="2064680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551145"/>
            <a:ext cx="10515600" cy="1037999"/>
          </a:xfrm>
        </p:spPr>
        <p:txBody>
          <a:bodyPr/>
          <a:lstStyle/>
          <a:p>
            <a:r>
              <a:rPr lang="en-US" dirty="0"/>
              <a:t>Coordinated and Integrated Data Systems for Early Identification (CIDSEI)</a:t>
            </a:r>
          </a:p>
        </p:txBody>
      </p:sp>
      <p:sp>
        <p:nvSpPr>
          <p:cNvPr id="3" name="Slide Number Placeholder 2"/>
          <p:cNvSpPr>
            <a:spLocks noGrp="1"/>
          </p:cNvSpPr>
          <p:nvPr>
            <p:ph type="sldNum" sz="quarter" idx="12"/>
          </p:nvPr>
        </p:nvSpPr>
        <p:spPr/>
        <p:txBody>
          <a:bodyPr/>
          <a:lstStyle/>
          <a:p>
            <a:fld id="{02752262-9B0A-E64D-B1C3-707FD47A2213}" type="slidenum">
              <a:rPr lang="en-US" smtClean="0"/>
              <a:pPr/>
              <a:t>5</a:t>
            </a:fld>
            <a:endParaRPr lang="en-US" dirty="0"/>
          </a:p>
        </p:txBody>
      </p:sp>
      <p:sp>
        <p:nvSpPr>
          <p:cNvPr id="4" name="Text Placeholder 3"/>
          <p:cNvSpPr>
            <a:spLocks noGrp="1"/>
          </p:cNvSpPr>
          <p:nvPr>
            <p:ph type="body" sz="quarter" idx="13"/>
          </p:nvPr>
        </p:nvSpPr>
        <p:spPr>
          <a:xfrm>
            <a:off x="842963" y="1954060"/>
            <a:ext cx="10509250" cy="4590577"/>
          </a:xfrm>
        </p:spPr>
        <p:txBody>
          <a:bodyPr>
            <a:normAutofit fontScale="85000" lnSpcReduction="20000"/>
          </a:bodyPr>
          <a:lstStyle/>
          <a:p>
            <a:pPr>
              <a:buClr>
                <a:srgbClr val="24A1A8"/>
              </a:buClr>
            </a:pPr>
            <a:r>
              <a:rPr lang="en-US" dirty="0"/>
              <a:t>Explore and enhance state and territory capacity to improve the collection, management, interpretation, and dissemination of data related to developmental advancement and early identification of young children with developmental delays or </a:t>
            </a:r>
            <a:r>
              <a:rPr lang="en-US" dirty="0" smtClean="0"/>
              <a:t>disabilities</a:t>
            </a:r>
            <a:br>
              <a:rPr lang="en-US" dirty="0" smtClean="0"/>
            </a:br>
            <a:endParaRPr lang="en-US" dirty="0"/>
          </a:p>
          <a:p>
            <a:pPr>
              <a:buClr>
                <a:srgbClr val="24A1A8"/>
              </a:buClr>
            </a:pPr>
            <a:r>
              <a:rPr lang="en-US" dirty="0"/>
              <a:t>Outgrowth of the CDC’s Act Early Response to COVID-19, a project of the </a:t>
            </a:r>
            <a:r>
              <a:rPr lang="en-US" i="1" dirty="0"/>
              <a:t>Learn the Signs. Act Early</a:t>
            </a:r>
            <a:r>
              <a:rPr lang="en-US" dirty="0"/>
              <a:t> </a:t>
            </a:r>
            <a:r>
              <a:rPr lang="en-US" dirty="0" smtClean="0"/>
              <a:t>program</a:t>
            </a:r>
            <a:br>
              <a:rPr lang="en-US" dirty="0" smtClean="0"/>
            </a:br>
            <a:endParaRPr lang="en-US" dirty="0"/>
          </a:p>
          <a:p>
            <a:pPr>
              <a:buClr>
                <a:srgbClr val="24A1A8"/>
              </a:buClr>
            </a:pPr>
            <a:r>
              <a:rPr lang="en-US" dirty="0"/>
              <a:t>Based on 4 steps of early identification: </a:t>
            </a:r>
          </a:p>
          <a:p>
            <a:pPr marL="914400" lvl="1" indent="-457200">
              <a:buClr>
                <a:srgbClr val="24A1A8"/>
              </a:buClr>
              <a:buFont typeface="+mj-lt"/>
              <a:buAutoNum type="arabicPeriod"/>
            </a:pPr>
            <a:r>
              <a:rPr lang="en-US" dirty="0"/>
              <a:t>Parent-engaged developmental monitoring</a:t>
            </a:r>
          </a:p>
          <a:p>
            <a:pPr marL="914400" lvl="1" indent="-457200">
              <a:buClr>
                <a:srgbClr val="24A1A8"/>
              </a:buClr>
              <a:buFont typeface="+mj-lt"/>
              <a:buAutoNum type="arabicPeriod"/>
            </a:pPr>
            <a:r>
              <a:rPr lang="en-US" dirty="0"/>
              <a:t>Screening</a:t>
            </a:r>
          </a:p>
          <a:p>
            <a:pPr marL="914400" lvl="1" indent="-457200">
              <a:buClr>
                <a:srgbClr val="24A1A8"/>
              </a:buClr>
              <a:buFont typeface="+mj-lt"/>
              <a:buAutoNum type="arabicPeriod"/>
            </a:pPr>
            <a:r>
              <a:rPr lang="en-US" dirty="0"/>
              <a:t>Referral </a:t>
            </a:r>
          </a:p>
          <a:p>
            <a:pPr marL="914400" lvl="1" indent="-457200">
              <a:buClr>
                <a:srgbClr val="24A1A8"/>
              </a:buClr>
              <a:buFont typeface="+mj-lt"/>
              <a:buAutoNum type="arabicPeriod"/>
            </a:pPr>
            <a:r>
              <a:rPr lang="en-US" dirty="0"/>
              <a:t>Receipt of </a:t>
            </a:r>
            <a:r>
              <a:rPr lang="en-US" dirty="0" smtClean="0"/>
              <a:t>services</a:t>
            </a:r>
            <a:br>
              <a:rPr lang="en-US" dirty="0" smtClean="0"/>
            </a:br>
            <a:endParaRPr lang="en-US" dirty="0"/>
          </a:p>
          <a:p>
            <a:pPr>
              <a:buClr>
                <a:srgbClr val="24A1A8"/>
              </a:buClr>
            </a:pPr>
            <a:r>
              <a:rPr lang="en-US" dirty="0"/>
              <a:t>Timeline: November 2021-December 2022</a:t>
            </a:r>
          </a:p>
        </p:txBody>
      </p:sp>
    </p:spTree>
    <p:extLst>
      <p:ext uri="{BB962C8B-B14F-4D97-AF65-F5344CB8AC3E}">
        <p14:creationId xmlns:p14="http://schemas.microsoft.com/office/powerpoint/2010/main" val="4255685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950576"/>
            <a:ext cx="10515600" cy="491864"/>
          </a:xfrm>
        </p:spPr>
        <p:txBody>
          <a:bodyPr/>
          <a:lstStyle/>
          <a:p>
            <a:r>
              <a:rPr lang="en-US" dirty="0"/>
              <a:t>Redefining the Final Product</a:t>
            </a:r>
          </a:p>
        </p:txBody>
      </p:sp>
      <p:sp>
        <p:nvSpPr>
          <p:cNvPr id="3" name="Slide Number Placeholder 2"/>
          <p:cNvSpPr>
            <a:spLocks noGrp="1"/>
          </p:cNvSpPr>
          <p:nvPr>
            <p:ph type="sldNum" sz="quarter" idx="12"/>
          </p:nvPr>
        </p:nvSpPr>
        <p:spPr/>
        <p:txBody>
          <a:bodyPr/>
          <a:lstStyle/>
          <a:p>
            <a:fld id="{02752262-9B0A-E64D-B1C3-707FD47A2213}" type="slidenum">
              <a:rPr lang="en-US" smtClean="0"/>
              <a:pPr/>
              <a:t>6</a:t>
            </a:fld>
            <a:endParaRPr lang="en-US" dirty="0"/>
          </a:p>
        </p:txBody>
      </p:sp>
      <p:sp>
        <p:nvSpPr>
          <p:cNvPr id="4" name="Text Placeholder 3"/>
          <p:cNvSpPr>
            <a:spLocks noGrp="1"/>
          </p:cNvSpPr>
          <p:nvPr>
            <p:ph type="body" sz="quarter" idx="13"/>
          </p:nvPr>
        </p:nvSpPr>
        <p:spPr/>
        <p:txBody>
          <a:bodyPr/>
          <a:lstStyle/>
          <a:p>
            <a:pPr>
              <a:buClr>
                <a:srgbClr val="24A1A8"/>
              </a:buClr>
            </a:pPr>
            <a:r>
              <a:rPr lang="en-US" dirty="0"/>
              <a:t>Could not share a toolkit for implementing a CIDSEI, because there are no current examples that could be replicated</a:t>
            </a:r>
          </a:p>
          <a:p>
            <a:pPr>
              <a:buClr>
                <a:srgbClr val="24A1A8"/>
              </a:buClr>
            </a:pPr>
            <a:r>
              <a:rPr lang="en-US" dirty="0"/>
              <a:t>Need for a clarification of what family-engaged developmental monitoring (FEDM) is, what it looks like, and why it’s important</a:t>
            </a:r>
          </a:p>
        </p:txBody>
      </p:sp>
      <p:graphicFrame>
        <p:nvGraphicFramePr>
          <p:cNvPr id="5" name="Diagram 4"/>
          <p:cNvGraphicFramePr/>
          <p:nvPr>
            <p:extLst>
              <p:ext uri="{D42A27DB-BD31-4B8C-83A1-F6EECF244321}">
                <p14:modId xmlns:p14="http://schemas.microsoft.com/office/powerpoint/2010/main" val="1984140798"/>
              </p:ext>
            </p:extLst>
          </p:nvPr>
        </p:nvGraphicFramePr>
        <p:xfrm>
          <a:off x="765455" y="3587369"/>
          <a:ext cx="11000720" cy="2567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8652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024" y="517134"/>
            <a:ext cx="10515600" cy="491864"/>
          </a:xfrm>
        </p:spPr>
        <p:txBody>
          <a:bodyPr/>
          <a:lstStyle/>
          <a:p>
            <a:r>
              <a:rPr lang="en-US" b="0" dirty="0" smtClean="0"/>
              <a:t>A Roadmap for Advancing Family-Engaged Developmental Monitoring</a:t>
            </a:r>
            <a:endParaRPr lang="en-US" b="0"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7</a:t>
            </a:fld>
            <a:endParaRPr lang="en-US" dirty="0"/>
          </a:p>
        </p:txBody>
      </p:sp>
      <p:sp>
        <p:nvSpPr>
          <p:cNvPr id="4" name="Content Placeholder 3"/>
          <p:cNvSpPr>
            <a:spLocks noGrp="1"/>
          </p:cNvSpPr>
          <p:nvPr>
            <p:ph type="body" sz="quarter" idx="13"/>
          </p:nvPr>
        </p:nvSpPr>
        <p:spPr>
          <a:xfrm>
            <a:off x="831024" y="1979803"/>
            <a:ext cx="10509250" cy="4225788"/>
          </a:xfrm>
        </p:spPr>
        <p:txBody>
          <a:bodyPr>
            <a:normAutofit fontScale="92500" lnSpcReduction="20000"/>
          </a:bodyPr>
          <a:lstStyle/>
          <a:p>
            <a:pPr>
              <a:buClr>
                <a:srgbClr val="24A1A8"/>
              </a:buClr>
            </a:pPr>
            <a:r>
              <a:rPr lang="en-US" dirty="0"/>
              <a:t>The </a:t>
            </a:r>
            <a:r>
              <a:rPr lang="en-US" i="1" dirty="0"/>
              <a:t>Roadmap</a:t>
            </a:r>
            <a:r>
              <a:rPr lang="en-US" dirty="0"/>
              <a:t> introduces and describes family-engaged developmental monitoring </a:t>
            </a:r>
            <a:r>
              <a:rPr lang="en-US" dirty="0" smtClean="0"/>
              <a:t>as </a:t>
            </a:r>
            <a:r>
              <a:rPr lang="en-US" dirty="0"/>
              <a:t>a key component of a framework for children’s healthy development and family </a:t>
            </a:r>
            <a:r>
              <a:rPr lang="en-US" dirty="0" smtClean="0"/>
              <a:t>well-being</a:t>
            </a:r>
            <a:br>
              <a:rPr lang="en-US" dirty="0" smtClean="0"/>
            </a:br>
            <a:endParaRPr lang="en-US" dirty="0"/>
          </a:p>
          <a:p>
            <a:pPr>
              <a:buClr>
                <a:srgbClr val="24A1A8"/>
              </a:buClr>
            </a:pPr>
            <a:r>
              <a:rPr lang="en-US" dirty="0"/>
              <a:t>Evidence-informed:</a:t>
            </a:r>
          </a:p>
          <a:p>
            <a:pPr lvl="1">
              <a:buClr>
                <a:srgbClr val="24A1A8"/>
              </a:buClr>
            </a:pPr>
            <a:r>
              <a:rPr lang="en-US" dirty="0"/>
              <a:t>Literature</a:t>
            </a:r>
          </a:p>
          <a:p>
            <a:pPr lvl="1">
              <a:buClr>
                <a:srgbClr val="24A1A8"/>
              </a:buClr>
            </a:pPr>
            <a:r>
              <a:rPr lang="en-US" dirty="0"/>
              <a:t>Phases 1 &amp; 2 of the project</a:t>
            </a:r>
          </a:p>
          <a:p>
            <a:pPr lvl="1">
              <a:buClr>
                <a:srgbClr val="24A1A8"/>
              </a:buClr>
            </a:pPr>
            <a:r>
              <a:rPr lang="en-US" dirty="0"/>
              <a:t>CIDSEI HMG Affiliate Work Group and CIDSEI Advisory Committee </a:t>
            </a:r>
            <a:r>
              <a:rPr lang="en-US" dirty="0" smtClean="0"/>
              <a:t/>
            </a:r>
            <a:br>
              <a:rPr lang="en-US" dirty="0" smtClean="0"/>
            </a:br>
            <a:endParaRPr lang="en-US" dirty="0"/>
          </a:p>
          <a:p>
            <a:pPr>
              <a:buClr>
                <a:srgbClr val="24A1A8"/>
              </a:buClr>
            </a:pPr>
            <a:r>
              <a:rPr lang="en-US" dirty="0"/>
              <a:t>Key definitions and concepts </a:t>
            </a:r>
            <a:r>
              <a:rPr lang="en-US" dirty="0" smtClean="0"/>
              <a:t>delineated</a:t>
            </a:r>
            <a:br>
              <a:rPr lang="en-US" dirty="0" smtClean="0"/>
            </a:br>
            <a:endParaRPr lang="en-US" dirty="0"/>
          </a:p>
          <a:p>
            <a:pPr>
              <a:buClr>
                <a:srgbClr val="24A1A8"/>
              </a:buClr>
            </a:pPr>
            <a:r>
              <a:rPr lang="en-US" dirty="0"/>
              <a:t>Program and Systems-level Self-Assessments</a:t>
            </a:r>
          </a:p>
        </p:txBody>
      </p:sp>
    </p:spTree>
    <p:extLst>
      <p:ext uri="{BB962C8B-B14F-4D97-AF65-F5344CB8AC3E}">
        <p14:creationId xmlns:p14="http://schemas.microsoft.com/office/powerpoint/2010/main" val="2497818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752262-9B0A-E64D-B1C3-707FD47A2213}" type="slidenum">
              <a:rPr lang="en-US" smtClean="0"/>
              <a:pPr/>
              <a:t>8</a:t>
            </a:fld>
            <a:endParaRPr lang="en-US" dirty="0"/>
          </a:p>
        </p:txBody>
      </p:sp>
      <p:sp>
        <p:nvSpPr>
          <p:cNvPr id="3" name="Text Placeholder 13"/>
          <p:cNvSpPr txBox="1">
            <a:spLocks/>
          </p:cNvSpPr>
          <p:nvPr/>
        </p:nvSpPr>
        <p:spPr>
          <a:xfrm>
            <a:off x="894735" y="2950606"/>
            <a:ext cx="10391574" cy="220922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zh-CN" sz="4000" b="1" dirty="0">
                <a:solidFill>
                  <a:schemeClr val="bg1"/>
                </a:solidFill>
                <a:latin typeface="+mj-lt"/>
                <a:ea typeface="Lato" charset="0"/>
                <a:cs typeface="Lato" charset="0"/>
              </a:rPr>
              <a:t>The Framework for Children’s Healthy Development and </a:t>
            </a:r>
            <a:r>
              <a:rPr lang="en-US" altLang="zh-CN" sz="4000" b="1" dirty="0" smtClean="0">
                <a:solidFill>
                  <a:schemeClr val="bg1"/>
                </a:solidFill>
                <a:latin typeface="+mj-lt"/>
                <a:ea typeface="Lato" charset="0"/>
                <a:cs typeface="Lato" charset="0"/>
              </a:rPr>
              <a:t>Well-being</a:t>
            </a:r>
            <a:endParaRPr lang="en-US" sz="4000" b="1" dirty="0">
              <a:solidFill>
                <a:schemeClr val="bg1"/>
              </a:solidFill>
              <a:latin typeface="+mj-lt"/>
              <a:ea typeface="Lato" charset="0"/>
              <a:cs typeface="Lato" charset="0"/>
            </a:endParaRPr>
          </a:p>
        </p:txBody>
      </p:sp>
    </p:spTree>
    <p:extLst>
      <p:ext uri="{BB962C8B-B14F-4D97-AF65-F5344CB8AC3E}">
        <p14:creationId xmlns:p14="http://schemas.microsoft.com/office/powerpoint/2010/main" val="128265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Identification Process</a:t>
            </a:r>
          </a:p>
        </p:txBody>
      </p:sp>
      <p:sp>
        <p:nvSpPr>
          <p:cNvPr id="3" name="Slide Number Placeholder 2"/>
          <p:cNvSpPr>
            <a:spLocks noGrp="1"/>
          </p:cNvSpPr>
          <p:nvPr>
            <p:ph type="sldNum" sz="quarter" idx="12"/>
          </p:nvPr>
        </p:nvSpPr>
        <p:spPr/>
        <p:txBody>
          <a:bodyPr/>
          <a:lstStyle/>
          <a:p>
            <a:fld id="{02752262-9B0A-E64D-B1C3-707FD47A2213}" type="slidenum">
              <a:rPr lang="en-US" smtClean="0"/>
              <a:pPr/>
              <a:t>9</a:t>
            </a:fld>
            <a:endParaRPr lang="en-US" dirty="0"/>
          </a:p>
        </p:txBody>
      </p:sp>
      <p:sp>
        <p:nvSpPr>
          <p:cNvPr id="4" name="Text Placeholder 3"/>
          <p:cNvSpPr>
            <a:spLocks noGrp="1"/>
          </p:cNvSpPr>
          <p:nvPr>
            <p:ph sz="quarter" idx="13"/>
          </p:nvPr>
        </p:nvSpPr>
        <p:spPr>
          <a:xfrm>
            <a:off x="1387907" y="2245013"/>
            <a:ext cx="5566755" cy="3959844"/>
          </a:xfrm>
        </p:spPr>
        <p:txBody>
          <a:bodyPr>
            <a:normAutofit/>
          </a:bodyPr>
          <a:lstStyle/>
          <a:p>
            <a:pPr>
              <a:buClr>
                <a:srgbClr val="E19D39"/>
              </a:buClr>
            </a:pPr>
            <a:r>
              <a:rPr lang="en-US" dirty="0"/>
              <a:t>Broader conceptualization of the process</a:t>
            </a:r>
          </a:p>
          <a:p>
            <a:pPr>
              <a:buClr>
                <a:srgbClr val="E19D39"/>
              </a:buClr>
            </a:pPr>
            <a:r>
              <a:rPr lang="en-US" dirty="0"/>
              <a:t>Asset-based approach with overall goal of promoting positive outcomes</a:t>
            </a:r>
          </a:p>
          <a:p>
            <a:pPr>
              <a:buClr>
                <a:srgbClr val="E19D39"/>
              </a:buClr>
            </a:pPr>
            <a:r>
              <a:rPr lang="en-US" dirty="0"/>
              <a:t>Recognizes families as leaders in their child’s development</a:t>
            </a:r>
          </a:p>
        </p:txBody>
      </p:sp>
      <p:graphicFrame>
        <p:nvGraphicFramePr>
          <p:cNvPr id="5" name="Diagram 4">
            <a:extLst>
              <a:ext uri="{FF2B5EF4-FFF2-40B4-BE49-F238E27FC236}">
                <a16:creationId xmlns:a16="http://schemas.microsoft.com/office/drawing/2014/main" id="{A7E16797-8806-E9CB-475D-7B42D5A236E9}"/>
              </a:ext>
            </a:extLst>
          </p:cNvPr>
          <p:cNvGraphicFramePr/>
          <p:nvPr>
            <p:extLst>
              <p:ext uri="{D42A27DB-BD31-4B8C-83A1-F6EECF244321}">
                <p14:modId xmlns:p14="http://schemas.microsoft.com/office/powerpoint/2010/main" val="2874910381"/>
              </p:ext>
            </p:extLst>
          </p:nvPr>
        </p:nvGraphicFramePr>
        <p:xfrm>
          <a:off x="6157917" y="495943"/>
          <a:ext cx="5036807" cy="5624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8225777"/>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MG National Slide Deck Template_June2022" id="{C645A2E7-95C3-4764-96FA-F14F78CD2644}" vid="{08F03D1D-2ABF-4F77-A6E8-E6289677BBD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6286</TotalTime>
  <Words>1465</Words>
  <Application>Microsoft Office PowerPoint</Application>
  <PresentationFormat>Widescreen</PresentationFormat>
  <Paragraphs>190</Paragraphs>
  <Slides>29</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Calibri Light</vt:lpstr>
      <vt:lpstr>Courier New</vt:lpstr>
      <vt:lpstr>Lato</vt:lpstr>
      <vt:lpstr>Office Theme</vt:lpstr>
      <vt:lpstr>1_Office Theme</vt:lpstr>
      <vt:lpstr>PowerPoint Presentation</vt:lpstr>
      <vt:lpstr>Goals of the HMG Outreach Coordinator Network</vt:lpstr>
      <vt:lpstr>Today’s Agenda</vt:lpstr>
      <vt:lpstr>PowerPoint Presentation</vt:lpstr>
      <vt:lpstr>Coordinated and Integrated Data Systems for Early Identification (CIDSEI)</vt:lpstr>
      <vt:lpstr>Redefining the Final Product</vt:lpstr>
      <vt:lpstr>A Roadmap for Advancing Family-Engaged Developmental Monitoring</vt:lpstr>
      <vt:lpstr>PowerPoint Presentation</vt:lpstr>
      <vt:lpstr>Early Identification Process</vt:lpstr>
      <vt:lpstr>A Framework for Children’s Healthy Development &amp; Family Well-Being </vt:lpstr>
      <vt:lpstr>Family-Engaged Developmental Monitoring (FEDM)</vt:lpstr>
      <vt:lpstr>Family &amp; Provider Strategies</vt:lpstr>
      <vt:lpstr>FEDM: An Approach to Advancing Equity</vt:lpstr>
      <vt:lpstr>PowerPoint Presentation</vt:lpstr>
      <vt:lpstr>Difference between FEDM and screening</vt:lpstr>
      <vt:lpstr>PowerPoint Presentation</vt:lpstr>
      <vt:lpstr>Families are regarded as the expert on their child’s development</vt:lpstr>
      <vt:lpstr>Information is compiled to inform a holistic approach to the child’s development</vt:lpstr>
      <vt:lpstr>Development is discussed over time</vt:lpstr>
      <vt:lpstr>PowerPoint Presentation</vt:lpstr>
      <vt:lpstr>PowerPoint Presentation</vt:lpstr>
      <vt:lpstr>PowerPoint Presentation</vt:lpstr>
      <vt:lpstr>PowerPoint Presentation</vt:lpstr>
      <vt:lpstr>Breakout Room Questions</vt:lpstr>
      <vt:lpstr>PowerPoint Presentation</vt:lpstr>
      <vt:lpstr>Alaska Breakout Room Questions</vt:lpstr>
      <vt:lpstr>Closing Discussion</vt:lpstr>
      <vt:lpstr>Wrap-Up    Thank you for attending the April 2023 OCN Retreat!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Connolly</dc:creator>
  <cp:lastModifiedBy>Reiss, Morgan</cp:lastModifiedBy>
  <cp:revision>104</cp:revision>
  <cp:lastPrinted>2019-04-12T14:56:32Z</cp:lastPrinted>
  <dcterms:created xsi:type="dcterms:W3CDTF">2019-01-04T20:01:19Z</dcterms:created>
  <dcterms:modified xsi:type="dcterms:W3CDTF">2023-04-20T17:09:20Z</dcterms:modified>
</cp:coreProperties>
</file>