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273" r:id="rId6"/>
    <p:sldId id="275" r:id="rId7"/>
    <p:sldId id="27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5"/>
    <p:restoredTop sz="96390"/>
  </p:normalViewPr>
  <p:slideViewPr>
    <p:cSldViewPr snapToGrid="0" snapToObjects="1">
      <p:cViewPr varScale="1">
        <p:scale>
          <a:sx n="93" d="100"/>
          <a:sy n="93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er, Danielle" userId="de1fae8c-fab7-4ecd-aa3e-4ce810957ece" providerId="ADAL" clId="{8F43DD19-1E4D-4D18-AB4B-FA64466655B1}"/>
    <pc:docChg chg="custSel modSld">
      <pc:chgData name="Brower, Danielle" userId="de1fae8c-fab7-4ecd-aa3e-4ce810957ece" providerId="ADAL" clId="{8F43DD19-1E4D-4D18-AB4B-FA64466655B1}" dt="2022-01-28T23:47:51.469" v="192" actId="20577"/>
      <pc:docMkLst>
        <pc:docMk/>
      </pc:docMkLst>
      <pc:sldChg chg="modSp mod">
        <pc:chgData name="Brower, Danielle" userId="de1fae8c-fab7-4ecd-aa3e-4ce810957ece" providerId="ADAL" clId="{8F43DD19-1E4D-4D18-AB4B-FA64466655B1}" dt="2022-01-28T23:47:45.869" v="191" actId="20577"/>
        <pc:sldMkLst>
          <pc:docMk/>
          <pc:sldMk cId="758595891" sldId="273"/>
        </pc:sldMkLst>
        <pc:spChg chg="mod">
          <ac:chgData name="Brower, Danielle" userId="de1fae8c-fab7-4ecd-aa3e-4ce810957ece" providerId="ADAL" clId="{8F43DD19-1E4D-4D18-AB4B-FA64466655B1}" dt="2022-01-28T23:47:45.869" v="191" actId="20577"/>
          <ac:spMkLst>
            <pc:docMk/>
            <pc:sldMk cId="758595891" sldId="273"/>
            <ac:spMk id="3" creationId="{467E80C5-BA6D-1949-8C51-78BBFBBE0EFE}"/>
          </ac:spMkLst>
        </pc:spChg>
      </pc:sldChg>
      <pc:sldChg chg="modSp mod">
        <pc:chgData name="Brower, Danielle" userId="de1fae8c-fab7-4ecd-aa3e-4ce810957ece" providerId="ADAL" clId="{8F43DD19-1E4D-4D18-AB4B-FA64466655B1}" dt="2022-01-28T23:47:51.469" v="192" actId="20577"/>
        <pc:sldMkLst>
          <pc:docMk/>
          <pc:sldMk cId="65359133" sldId="275"/>
        </pc:sldMkLst>
        <pc:spChg chg="mod">
          <ac:chgData name="Brower, Danielle" userId="de1fae8c-fab7-4ecd-aa3e-4ce810957ece" providerId="ADAL" clId="{8F43DD19-1E4D-4D18-AB4B-FA64466655B1}" dt="2022-01-28T23:47:51.469" v="192" actId="20577"/>
          <ac:spMkLst>
            <pc:docMk/>
            <pc:sldMk cId="65359133" sldId="275"/>
            <ac:spMk id="3" creationId="{467E80C5-BA6D-1949-8C51-78BBFBBE0EFE}"/>
          </ac:spMkLst>
        </pc:spChg>
      </pc:sldChg>
      <pc:sldChg chg="modSp mod">
        <pc:chgData name="Brower, Danielle" userId="de1fae8c-fab7-4ecd-aa3e-4ce810957ece" providerId="ADAL" clId="{8F43DD19-1E4D-4D18-AB4B-FA64466655B1}" dt="2022-01-28T23:46:30.118" v="187" actId="20577"/>
        <pc:sldMkLst>
          <pc:docMk/>
          <pc:sldMk cId="3328672318" sldId="276"/>
        </pc:sldMkLst>
        <pc:spChg chg="mod">
          <ac:chgData name="Brower, Danielle" userId="de1fae8c-fab7-4ecd-aa3e-4ce810957ece" providerId="ADAL" clId="{8F43DD19-1E4D-4D18-AB4B-FA64466655B1}" dt="2022-01-28T23:46:30.118" v="187" actId="20577"/>
          <ac:spMkLst>
            <pc:docMk/>
            <pc:sldMk cId="3328672318" sldId="276"/>
            <ac:spMk id="3" creationId="{467E80C5-BA6D-1949-8C51-78BBFBBE0E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1B3AE7-B731-1E44-B4DD-DA442513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024255"/>
            <a:ext cx="8664826" cy="2189440"/>
            <a:chOff x="-304799" y="2254016"/>
            <a:chExt cx="6965434" cy="1597269"/>
          </a:xfrm>
          <a:solidFill>
            <a:schemeClr val="accent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A45A1C-4654-D943-9E0C-A32602B02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 flipV="1">
              <a:off x="2970372" y="2254016"/>
              <a:ext cx="3690263" cy="1597264"/>
            </a:xfrm>
            <a:prstGeom prst="parallelogram">
              <a:avLst>
                <a:gd name="adj" fmla="val 46312"/>
              </a:avLst>
            </a:prstGeom>
            <a:solidFill>
              <a:srgbClr val="1B29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0CF2FD-12E2-BB4F-A334-FF10968C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-304799" y="2254020"/>
              <a:ext cx="4800599" cy="1597265"/>
            </a:xfrm>
            <a:prstGeom prst="rect">
              <a:avLst/>
            </a:prstGeom>
            <a:solidFill>
              <a:srgbClr val="1B29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1B295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B3793F-E3B3-E943-AA1F-459896C40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4247"/>
            <a:ext cx="6099313" cy="1425135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A3317-017A-DC4C-994A-85028D716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592045"/>
            <a:ext cx="6099313" cy="28718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i="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50AB9E-5755-BD4D-A29D-D5B85A074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D8D8D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BE5B43-2723-3445-9649-1BA58E9E5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D8D8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abi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D35632-6A64-6F41-BEC2-EE57A3014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1752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E1800-8202-3D4A-960D-9BEA2EE2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01752"/>
            <a:ext cx="10515600" cy="914400"/>
          </a:xfrm>
        </p:spPr>
        <p:txBody>
          <a:bodyPr lIns="0" rIns="0">
            <a:noAutofit/>
          </a:bodyPr>
          <a:lstStyle>
            <a:lvl1pPr>
              <a:defRPr sz="3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CC427B-7718-C44D-8503-DAF7A328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229"/>
            <a:ext cx="10515600" cy="3707982"/>
          </a:xfrm>
        </p:spPr>
        <p:txBody>
          <a:bodyPr/>
          <a:lstStyle>
            <a:lvl1pPr marL="236538" indent="-214313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687388" indent="-225425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2pPr>
            <a:lvl3pPr marL="973138" indent="-225425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3pPr>
            <a:lvl4pPr marL="1257300" indent="-225425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4pPr>
            <a:lvl5pPr marL="1601788" indent="-225425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233291-FCC4-E847-89AC-6F3531B01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120640"/>
            <a:ext cx="5669280" cy="1280160"/>
            <a:chOff x="-304799" y="2405929"/>
            <a:chExt cx="6754489" cy="1445356"/>
          </a:xfrm>
          <a:solidFill>
            <a:schemeClr val="accent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E0B6D762-DDB0-A94D-B558-2C71A0B8D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 flipV="1">
              <a:off x="2759431" y="2405929"/>
              <a:ext cx="3690259" cy="1445352"/>
            </a:xfrm>
            <a:prstGeom prst="parallelogram">
              <a:avLst>
                <a:gd name="adj" fmla="val 46312"/>
              </a:avLst>
            </a:prstGeom>
            <a:solidFill>
              <a:srgbClr val="1A28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5C5021-DED5-6A43-A8BD-6C6A803A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-304799" y="2405934"/>
              <a:ext cx="4800599" cy="1445351"/>
            </a:xfrm>
            <a:prstGeom prst="rect">
              <a:avLst/>
            </a:prstGeom>
            <a:solidFill>
              <a:srgbClr val="1A28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B22319EA-F829-8348-A3CF-C0F3CB5EE83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5760" y="5120636"/>
            <a:ext cx="4776527" cy="1280155"/>
          </a:xfrm>
        </p:spPr>
        <p:txBody>
          <a:bodyPr lIns="0" rIns="0" anchor="ctr" anchorCtr="0">
            <a:noAutofit/>
          </a:bodyPr>
          <a:lstStyle>
            <a:lvl1pPr marL="0" indent="0" algn="l">
              <a:buNone/>
              <a:defRPr sz="3750" b="1" i="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Kansas Star">
            <a:extLst>
              <a:ext uri="{FF2B5EF4-FFF2-40B4-BE49-F238E27FC236}">
                <a16:creationId xmlns:a16="http://schemas.microsoft.com/office/drawing/2014/main" id="{47BC1D3B-BEF3-5D45-9D15-4C92654FD3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25" y="5161074"/>
            <a:ext cx="1238263" cy="11757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674DD-D4F8-824A-95CA-FCD6B2D2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294BC39-9FD4-8345-A253-52A60C0C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ll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9DCD3C-747B-1549-B36C-2B117D66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01752"/>
            <a:ext cx="8229600" cy="914400"/>
          </a:xfrm>
          <a:prstGeom prst="rect">
            <a:avLst/>
          </a:prstGeom>
          <a:gradFill flip="none" rotWithShape="1">
            <a:gsLst>
              <a:gs pos="0">
                <a:srgbClr val="FFCA0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E1800-8202-3D4A-960D-9BEA2EE2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01752"/>
            <a:ext cx="10515600" cy="914400"/>
          </a:xfrm>
        </p:spPr>
        <p:txBody>
          <a:bodyPr lIns="0" rIns="0">
            <a:noAutofit/>
          </a:bodyPr>
          <a:lstStyle>
            <a:lvl1pPr>
              <a:defRPr sz="3000" b="1" cap="all" spc="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08EB-6BA3-6748-8476-988E9E3C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229"/>
            <a:ext cx="10515600" cy="3707982"/>
          </a:xfrm>
        </p:spPr>
        <p:txBody>
          <a:bodyPr/>
          <a:lstStyle>
            <a:lvl1pPr marL="236538" indent="-214313">
              <a:spcBef>
                <a:spcPts val="0"/>
              </a:spcBef>
              <a:spcAft>
                <a:spcPts val="1000"/>
              </a:spcAft>
              <a:buSzPct val="65000"/>
              <a:buFontTx/>
              <a:buBlip>
                <a:blip r:embed="rId2"/>
              </a:buBlip>
              <a:tabLst/>
              <a:defRPr/>
            </a:lvl1pPr>
            <a:lvl2pPr marL="687388" indent="-225425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2pPr>
            <a:lvl3pPr marL="973138" indent="-225425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3pPr>
            <a:lvl4pPr marL="1257300" indent="-225425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4pPr>
            <a:lvl5pPr marL="1601788" indent="-225425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233291-FCC4-E847-89AC-6F3531B01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120640"/>
            <a:ext cx="5669280" cy="1280160"/>
            <a:chOff x="-304799" y="2405929"/>
            <a:chExt cx="6754489" cy="1445356"/>
          </a:xfrm>
          <a:solidFill>
            <a:schemeClr val="accent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E0B6D762-DDB0-A94D-B558-2C71A0B8D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 flipV="1">
              <a:off x="2759431" y="2405929"/>
              <a:ext cx="3690259" cy="1445352"/>
            </a:xfrm>
            <a:prstGeom prst="parallelogram">
              <a:avLst>
                <a:gd name="adj" fmla="val 46312"/>
              </a:avLst>
            </a:prstGeom>
            <a:solidFill>
              <a:srgbClr val="1A28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5C5021-DED5-6A43-A8BD-6C6A803A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-304799" y="2405934"/>
              <a:ext cx="4800599" cy="1445351"/>
            </a:xfrm>
            <a:prstGeom prst="rect">
              <a:avLst/>
            </a:prstGeom>
            <a:solidFill>
              <a:srgbClr val="1A28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B22319EA-F829-8348-A3CF-C0F3CB5EE83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5760" y="5120636"/>
            <a:ext cx="4776527" cy="1280155"/>
          </a:xfrm>
        </p:spPr>
        <p:txBody>
          <a:bodyPr lIns="0" rIns="0" anchor="ctr" anchorCtr="0">
            <a:noAutofit/>
          </a:bodyPr>
          <a:lstStyle>
            <a:lvl1pPr marL="0" indent="0" algn="l">
              <a:buNone/>
              <a:defRPr sz="3750" b="1" i="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Kansas Star">
            <a:extLst>
              <a:ext uri="{FF2B5EF4-FFF2-40B4-BE49-F238E27FC236}">
                <a16:creationId xmlns:a16="http://schemas.microsoft.com/office/drawing/2014/main" id="{47BC1D3B-BEF3-5D45-9D15-4C92654FD3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25" y="5161074"/>
            <a:ext cx="1238263" cy="11757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674DD-D4F8-824A-95CA-FCD6B2D2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294BC39-9FD4-8345-A253-52A60C0C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0040D5-F2B1-8240-91F2-9B5B6D0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0" y="0"/>
            <a:ext cx="7457704" cy="3429000"/>
            <a:chOff x="-304799" y="2254016"/>
            <a:chExt cx="6965434" cy="1597269"/>
          </a:xfrm>
          <a:solidFill>
            <a:schemeClr val="accent1"/>
          </a:solidFill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96F2E21-5B8B-1D42-91BA-70F68822D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 flipV="1">
              <a:off x="2970372" y="2254016"/>
              <a:ext cx="3690263" cy="1597264"/>
            </a:xfrm>
            <a:prstGeom prst="parallelogram">
              <a:avLst>
                <a:gd name="adj" fmla="val 46312"/>
              </a:avLst>
            </a:prstGeom>
            <a:solidFill>
              <a:srgbClr val="1B29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4773A3-55B2-204A-A5EB-C0F6C9741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-304799" y="2254020"/>
              <a:ext cx="4800599" cy="1597265"/>
            </a:xfrm>
            <a:prstGeom prst="rect">
              <a:avLst/>
            </a:prstGeom>
            <a:solidFill>
              <a:srgbClr val="1B29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1B2953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Picture 11" descr="Kansas Star">
            <a:extLst>
              <a:ext uri="{FF2B5EF4-FFF2-40B4-BE49-F238E27FC236}">
                <a16:creationId xmlns:a16="http://schemas.microsoft.com/office/drawing/2014/main" id="{C6DBE29E-FE4E-634F-99BB-E6E987A47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0939"/>
            <a:ext cx="1238263" cy="1175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053C4-2EE4-9E4D-A186-19404A2C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87531"/>
            <a:ext cx="5778352" cy="1781293"/>
          </a:xfrm>
        </p:spPr>
        <p:txBody>
          <a:bodyPr lIns="0" rIns="0" anchor="b">
            <a:noAutofit/>
          </a:bodyPr>
          <a:lstStyle>
            <a:lvl1pPr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CD1B4-4298-0D42-A2D1-FD2ED12F3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2968830"/>
            <a:ext cx="5778352" cy="460165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53EDB3-007A-1E45-AB3C-1D6E2FB7A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D8D8D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F8C8FF-FBC9-2E49-98D2-6111EFC0B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D8D8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abi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CFF3E-0B23-1A4C-A3E7-3920A730D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1752"/>
            <a:ext cx="12192000" cy="914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85A8DB-44D2-734A-9282-92C9142B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01752"/>
            <a:ext cx="10515600" cy="914400"/>
          </a:xfrm>
        </p:spPr>
        <p:txBody>
          <a:bodyPr lIns="0" rIns="0">
            <a:noAutofit/>
          </a:bodyPr>
          <a:lstStyle>
            <a:lvl1pPr>
              <a:defRPr sz="3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88DB9-B5F1-2145-B054-8907352D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5BEE5-9E5A-4C44-8D45-99A1F8E97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All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97CFE1-E249-6C41-984A-FB6172BA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01752"/>
            <a:ext cx="8229600" cy="914400"/>
          </a:xfrm>
          <a:prstGeom prst="rect">
            <a:avLst/>
          </a:prstGeom>
          <a:gradFill flip="none" rotWithShape="1">
            <a:gsLst>
              <a:gs pos="0">
                <a:srgbClr val="FFCA0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370DC9-1FC5-F84B-A74E-60ECC3AC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01752"/>
            <a:ext cx="10515600" cy="914400"/>
          </a:xfrm>
        </p:spPr>
        <p:txBody>
          <a:bodyPr lIns="0" rIns="0">
            <a:noAutofit/>
          </a:bodyPr>
          <a:lstStyle>
            <a:lvl1pPr>
              <a:defRPr sz="3000" b="1" cap="all" spc="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88DB9-B5F1-2145-B054-8907352D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5BEE5-9E5A-4C44-8D45-99A1F8E97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4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DCE5-97F2-2043-B99E-C8F0B895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1035-920C-C34A-9D29-EDE26BCF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3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94138-1BA9-ED49-AC6D-E472DCC9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6D135-77C1-9240-B8C0-18402126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C4185C-AE48-F446-B02A-52C9DA7D0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8311" y="6492875"/>
            <a:ext cx="568452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D8D8D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A1CA6B-5702-064F-8590-E50AA1EF6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631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D8D8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1/30/20 | </a:t>
            </a:r>
            <a:fld id="{6CEAE969-FA89-C746-9252-7E5A93E89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4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4" r:id="rId5"/>
    <p:sldLayoutId id="2147483660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l.figueroa34@ku.ed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dbrower@ku.edu" TargetMode="External"/><Relationship Id="rId4" Type="http://schemas.openxmlformats.org/officeDocument/2006/relationships/hyperlink" Target="mailto:rachelgardner@k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l in for Kansas Kids">
            <a:extLst>
              <a:ext uri="{FF2B5EF4-FFF2-40B4-BE49-F238E27FC236}">
                <a16:creationId xmlns:a16="http://schemas.microsoft.com/office/drawing/2014/main" id="{16DB6833-D967-DB47-A9B6-10780F881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8" y="190108"/>
            <a:ext cx="4134893" cy="182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5B7D2-0278-464C-8375-1A833AB5D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4247"/>
            <a:ext cx="6971016" cy="1425135"/>
          </a:xfrm>
        </p:spPr>
        <p:txBody>
          <a:bodyPr/>
          <a:lstStyle/>
          <a:p>
            <a:r>
              <a:rPr lang="en-US" dirty="0"/>
              <a:t>Medical Provider Engagement</a:t>
            </a:r>
          </a:p>
        </p:txBody>
      </p:sp>
      <p:pic>
        <p:nvPicPr>
          <p:cNvPr id="8" name="Picture 7" descr="A picture containing text, sign, clipart, night sky&#10;&#10;Description automatically generated">
            <a:extLst>
              <a:ext uri="{FF2B5EF4-FFF2-40B4-BE49-F238E27FC236}">
                <a16:creationId xmlns:a16="http://schemas.microsoft.com/office/drawing/2014/main" id="{93E2F97E-666C-46D9-8316-883FC30FB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259382"/>
            <a:ext cx="3961099" cy="12749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E97CEC8-9FC8-4778-B1AF-890D328AC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592045"/>
            <a:ext cx="6099313" cy="287184"/>
          </a:xfrm>
        </p:spPr>
        <p:txBody>
          <a:bodyPr/>
          <a:lstStyle/>
          <a:p>
            <a:r>
              <a:rPr lang="en-US" dirty="0"/>
              <a:t>A Changing landscape</a:t>
            </a:r>
          </a:p>
        </p:txBody>
      </p:sp>
    </p:spTree>
    <p:extLst>
      <p:ext uri="{BB962C8B-B14F-4D97-AF65-F5344CB8AC3E}">
        <p14:creationId xmlns:p14="http://schemas.microsoft.com/office/powerpoint/2010/main" val="301225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A4A5-BEC5-8544-AE5F-8233B928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provider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80C5-BA6D-1949-8C51-78BBFBBE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229"/>
            <a:ext cx="10515600" cy="34874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State Champions  </a:t>
            </a:r>
          </a:p>
          <a:p>
            <a:pPr lvl="1"/>
            <a:r>
              <a:rPr lang="en-US" dirty="0"/>
              <a:t>State advisory team</a:t>
            </a:r>
          </a:p>
          <a:p>
            <a:pPr lvl="1"/>
            <a:r>
              <a:rPr lang="en-US" dirty="0"/>
              <a:t>Expertise &amp; insights</a:t>
            </a:r>
          </a:p>
          <a:p>
            <a:pPr lvl="1"/>
            <a:r>
              <a:rPr lang="en-US" dirty="0"/>
              <a:t>Peer-to-peer engagement &amp; training </a:t>
            </a:r>
          </a:p>
          <a:p>
            <a:r>
              <a:rPr lang="en-US" dirty="0"/>
              <a:t> Collaboration with the Kansas Chapter of the American   </a:t>
            </a:r>
            <a:br>
              <a:rPr lang="en-US" dirty="0"/>
            </a:br>
            <a:r>
              <a:rPr lang="en-US" dirty="0"/>
              <a:t> Academy of Pediatrics (KAAP)</a:t>
            </a:r>
          </a:p>
          <a:p>
            <a:r>
              <a:rPr lang="en-US" dirty="0"/>
              <a:t> Statewide Developmental Health Environmental Scan </a:t>
            </a:r>
          </a:p>
          <a:p>
            <a:r>
              <a:rPr lang="en-US" dirty="0"/>
              <a:t> Unbundling of EPSDT Medicaid Code </a:t>
            </a:r>
          </a:p>
          <a:p>
            <a:r>
              <a:rPr lang="en-US" dirty="0"/>
              <a:t> ECHO Session-Beyond the Developmental Screen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6727EB-4DB2-6141-8BFE-6CCB6134C35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State Level</a:t>
            </a:r>
          </a:p>
        </p:txBody>
      </p:sp>
    </p:spTree>
    <p:extLst>
      <p:ext uri="{BB962C8B-B14F-4D97-AF65-F5344CB8AC3E}">
        <p14:creationId xmlns:p14="http://schemas.microsoft.com/office/powerpoint/2010/main" val="75859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A4A5-BEC5-8544-AE5F-8233B928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provider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80C5-BA6D-1949-8C51-78BBFBBE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Community Champions </a:t>
            </a:r>
          </a:p>
          <a:p>
            <a:r>
              <a:rPr lang="en-US" dirty="0"/>
              <a:t> Medical Provider Developmental Health Training</a:t>
            </a:r>
          </a:p>
          <a:p>
            <a:r>
              <a:rPr lang="en-US" dirty="0"/>
              <a:t> Statewide ASQ Online System </a:t>
            </a:r>
          </a:p>
          <a:p>
            <a:pPr lvl="1"/>
            <a:r>
              <a:rPr lang="en-US" dirty="0"/>
              <a:t>Implementation &amp; Workflow training and technical assistance </a:t>
            </a:r>
          </a:p>
          <a:p>
            <a:pPr lvl="1"/>
            <a:r>
              <a:rPr lang="en-US" dirty="0"/>
              <a:t>Referral &amp; Connection tools, training, and technical assistance </a:t>
            </a:r>
          </a:p>
          <a:p>
            <a:pPr lvl="1"/>
            <a:r>
              <a:rPr lang="en-US" dirty="0"/>
              <a:t>Family Engagement Materials </a:t>
            </a:r>
          </a:p>
          <a:p>
            <a:pPr lvl="1"/>
            <a:r>
              <a:rPr lang="en-US" dirty="0"/>
              <a:t>Kits </a:t>
            </a:r>
          </a:p>
          <a:p>
            <a:pPr lvl="1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6727EB-4DB2-6141-8BFE-6CCB6134C35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Community Level</a:t>
            </a:r>
          </a:p>
        </p:txBody>
      </p:sp>
    </p:spTree>
    <p:extLst>
      <p:ext uri="{BB962C8B-B14F-4D97-AF65-F5344CB8AC3E}">
        <p14:creationId xmlns:p14="http://schemas.microsoft.com/office/powerpoint/2010/main" val="6535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A4A5-BEC5-8544-AE5F-8233B928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provider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80C5-BA6D-1949-8C51-78BBFBBE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Realistic Expectations &amp; Timelines </a:t>
            </a:r>
          </a:p>
          <a:p>
            <a:pPr lvl="1"/>
            <a:r>
              <a:rPr lang="en-US" dirty="0"/>
              <a:t>Meet people where they are </a:t>
            </a:r>
          </a:p>
          <a:p>
            <a:pPr lvl="1"/>
            <a:r>
              <a:rPr lang="en-US" dirty="0"/>
              <a:t>Engagement can look different &amp; that’s okay</a:t>
            </a:r>
          </a:p>
          <a:p>
            <a:pPr lvl="1"/>
            <a:r>
              <a:rPr lang="en-US" dirty="0"/>
              <a:t>Identify opportunities to smooth the path</a:t>
            </a:r>
          </a:p>
          <a:p>
            <a:pPr lvl="1"/>
            <a:r>
              <a:rPr lang="en-US" dirty="0"/>
              <a:t>Maximize impact where and when you can</a:t>
            </a:r>
          </a:p>
          <a:p>
            <a:r>
              <a:rPr lang="en-US" dirty="0"/>
              <a:t> Build Relationships </a:t>
            </a:r>
          </a:p>
          <a:p>
            <a:pPr lvl="1"/>
            <a:r>
              <a:rPr lang="en-US" dirty="0"/>
              <a:t>Utilize your networks </a:t>
            </a:r>
          </a:p>
          <a:p>
            <a:pPr lvl="1"/>
            <a:r>
              <a:rPr lang="en-US" dirty="0"/>
              <a:t>Demonstrate alignment of goals &amp; mutual benefits </a:t>
            </a:r>
          </a:p>
          <a:p>
            <a:pPr lvl="1"/>
            <a:r>
              <a:rPr lang="en-US" dirty="0"/>
              <a:t>Let providers drive the pace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6727EB-4DB2-6141-8BFE-6CCB6134C35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</p:spTree>
    <p:extLst>
      <p:ext uri="{BB962C8B-B14F-4D97-AF65-F5344CB8AC3E}">
        <p14:creationId xmlns:p14="http://schemas.microsoft.com/office/powerpoint/2010/main" val="332867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93F4-D202-BD46-9D1D-1C16E8FA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142" y="-435786"/>
            <a:ext cx="5778352" cy="1781293"/>
          </a:xfrm>
        </p:spPr>
        <p:txBody>
          <a:bodyPr/>
          <a:lstStyle/>
          <a:p>
            <a:r>
              <a:rPr lang="en-US" dirty="0"/>
              <a:t>We look forward to connecting!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C4D6-51AB-EF47-B455-D87EBA6D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357" y="1581405"/>
            <a:ext cx="6052331" cy="1641699"/>
          </a:xfrm>
        </p:spPr>
        <p:txBody>
          <a:bodyPr/>
          <a:lstStyle/>
          <a:p>
            <a:r>
              <a:rPr lang="en-US" sz="1400" dirty="0"/>
              <a:t>Erica Figueroa, Statewide ASQ Online System support Coordinator: </a:t>
            </a:r>
            <a:r>
              <a:rPr lang="it-IT" sz="1400" dirty="0">
                <a:hlinkClick r:id="rId3"/>
              </a:rPr>
              <a:t>erica.l.figueroa34@ku.edu</a:t>
            </a:r>
            <a:r>
              <a:rPr lang="it-IT" sz="1400" dirty="0"/>
              <a:t> </a:t>
            </a:r>
          </a:p>
          <a:p>
            <a:r>
              <a:rPr lang="it-IT" sz="1400" dirty="0"/>
              <a:t>Rachel Gardner, Virtual ASQ-3 &amp; ASQ:SE-2 Coordinator: </a:t>
            </a:r>
            <a:r>
              <a:rPr lang="de-DE" sz="1400" dirty="0">
                <a:hlinkClick r:id="rId4"/>
              </a:rPr>
              <a:t>rachelgardner@ku.edu</a:t>
            </a:r>
            <a:r>
              <a:rPr lang="de-DE" sz="1400" dirty="0"/>
              <a:t> </a:t>
            </a:r>
          </a:p>
          <a:p>
            <a:r>
              <a:rPr lang="en-US" sz="1400" dirty="0"/>
              <a:t>Danielle Brower, HMG Kansas State lead: </a:t>
            </a:r>
            <a:r>
              <a:rPr lang="en-US" sz="1400" dirty="0">
                <a:hlinkClick r:id="rId5"/>
              </a:rPr>
              <a:t>dbrower@ku.edu</a:t>
            </a:r>
            <a:r>
              <a:rPr lang="en-US" sz="1400" dirty="0"/>
              <a:t> 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1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net-All In">
      <a:dk1>
        <a:srgbClr val="1D2758"/>
      </a:dk1>
      <a:lt1>
        <a:srgbClr val="FFFFFF"/>
      </a:lt1>
      <a:dk2>
        <a:srgbClr val="1D2758"/>
      </a:dk2>
      <a:lt2>
        <a:srgbClr val="E7E6E6"/>
      </a:lt2>
      <a:accent1>
        <a:srgbClr val="318114"/>
      </a:accent1>
      <a:accent2>
        <a:srgbClr val="2B6CB4"/>
      </a:accent2>
      <a:accent3>
        <a:srgbClr val="F0B022"/>
      </a:accent3>
      <a:accent4>
        <a:srgbClr val="72BC44"/>
      </a:accent4>
      <a:accent5>
        <a:srgbClr val="6BC2E6"/>
      </a:accent5>
      <a:accent6>
        <a:srgbClr val="E33D2E"/>
      </a:accent6>
      <a:hlink>
        <a:srgbClr val="318315"/>
      </a:hlink>
      <a:folHlink>
        <a:srgbClr val="2C6EB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D8250A79D4E479997773BA93111E0" ma:contentTypeVersion="11" ma:contentTypeDescription="Create a new document." ma:contentTypeScope="" ma:versionID="a7c65796f314817e23a1841d995c3460">
  <xsd:schema xmlns:xsd="http://www.w3.org/2001/XMLSchema" xmlns:xs="http://www.w3.org/2001/XMLSchema" xmlns:p="http://schemas.microsoft.com/office/2006/metadata/properties" xmlns:ns2="9baa6f13-2c0b-4203-bf70-70b34ded28d2" xmlns:ns3="d2aa1bb4-6449-460b-a63c-67ad6b0a6530" targetNamespace="http://schemas.microsoft.com/office/2006/metadata/properties" ma:root="true" ma:fieldsID="77857722ecb928dbb5ec034e07cd1f31" ns2:_="" ns3:_="">
    <xsd:import namespace="9baa6f13-2c0b-4203-bf70-70b34ded28d2"/>
    <xsd:import namespace="d2aa1bb4-6449-460b-a63c-67ad6b0a6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a6f13-2c0b-4203-bf70-70b34ded2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a1bb4-6449-460b-a63c-67ad6b0a6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F67DD9-1D62-4EE6-86A6-5930FFB68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a6f13-2c0b-4203-bf70-70b34ded28d2"/>
    <ds:schemaRef ds:uri="d2aa1bb4-6449-460b-a63c-67ad6b0a6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06913D-35A7-4AD0-8C09-DBA42D1E55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D1A57-9BF5-47A4-8A69-E85F34F7F3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208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Courier New</vt:lpstr>
      <vt:lpstr>Office Theme</vt:lpstr>
      <vt:lpstr>Medical Provider Engagement</vt:lpstr>
      <vt:lpstr>Medical provider engagement </vt:lpstr>
      <vt:lpstr>Medical provider engagement</vt:lpstr>
      <vt:lpstr>Medical provider engagement</vt:lpstr>
      <vt:lpstr>We look forward to connecting!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Combs, Cara Beth</dc:creator>
  <cp:lastModifiedBy>Brower, Danielle</cp:lastModifiedBy>
  <cp:revision>11</cp:revision>
  <dcterms:created xsi:type="dcterms:W3CDTF">2020-01-29T14:33:12Z</dcterms:created>
  <dcterms:modified xsi:type="dcterms:W3CDTF">2022-01-28T23:48:05Z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0x01010093CD8250A79D4E479997773BA93111E0</vt:lpwstr>
  </property>
</Properties>
</file>