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  <p:sldMasterId id="2147483720" r:id="rId3"/>
  </p:sldMasterIdLst>
  <p:notesMasterIdLst>
    <p:notesMasterId r:id="rId18"/>
  </p:notesMasterIdLst>
  <p:handoutMasterIdLst>
    <p:handoutMasterId r:id="rId19"/>
  </p:handoutMasterIdLst>
  <p:sldIdLst>
    <p:sldId id="280" r:id="rId4"/>
    <p:sldId id="275" r:id="rId5"/>
    <p:sldId id="281" r:id="rId6"/>
    <p:sldId id="291" r:id="rId7"/>
    <p:sldId id="308" r:id="rId8"/>
    <p:sldId id="303" r:id="rId9"/>
    <p:sldId id="304" r:id="rId10"/>
    <p:sldId id="307" r:id="rId11"/>
    <p:sldId id="305" r:id="rId12"/>
    <p:sldId id="306" r:id="rId13"/>
    <p:sldId id="290" r:id="rId14"/>
    <p:sldId id="287" r:id="rId15"/>
    <p:sldId id="294" r:id="rId16"/>
    <p:sldId id="2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9D39"/>
    <a:srgbClr val="24A1A8"/>
    <a:srgbClr val="113B4C"/>
    <a:srgbClr val="548FD6"/>
    <a:srgbClr val="1D375A"/>
    <a:srgbClr val="D86036"/>
    <a:srgbClr val="133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56" autoAdjust="0"/>
    <p:restoredTop sz="87791" autoAdjust="0"/>
  </p:normalViewPr>
  <p:slideViewPr>
    <p:cSldViewPr snapToGrid="0" snapToObjects="1">
      <p:cViewPr varScale="1">
        <p:scale>
          <a:sx n="101" d="100"/>
          <a:sy n="101" d="100"/>
        </p:scale>
        <p:origin x="1512" y="1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347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690CC-C5AF-E54C-A446-3C7C4808A010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2F9C3-B332-8649-9590-D41EDC8F6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3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CC02-3280-7941-B209-BD5DF8003E2F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6BE0-7377-BE4C-8104-3C9C9ED1F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2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75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22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35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3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94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C6BE0-7377-BE4C-8104-3C9C9ED1F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372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20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6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3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19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8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6BE0-7377-BE4C-8104-3C9C9ED1F9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5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4073" t="1617" b="3932"/>
          <a:stretch/>
        </p:blipFill>
        <p:spPr>
          <a:xfrm>
            <a:off x="-15241" y="247498"/>
            <a:ext cx="12219709" cy="66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3200" b="0" i="0">
                <a:solidFill>
                  <a:srgbClr val="24A1A8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43377" y="2419350"/>
            <a:ext cx="10509598" cy="2716213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5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3200" b="0" i="0">
                <a:solidFill>
                  <a:srgbClr val="24A1A8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3376" y="2281382"/>
            <a:ext cx="1064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to add text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7205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914400" y="2761673"/>
            <a:ext cx="7758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Click to add section title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697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3200" b="1" i="0">
                <a:solidFill>
                  <a:srgbClr val="D8603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43376" y="2428875"/>
            <a:ext cx="10509598" cy="24109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3200" b="1" i="0">
                <a:solidFill>
                  <a:srgbClr val="D8603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3376" y="2078182"/>
            <a:ext cx="1050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to add text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9125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1D3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1D375A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1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rgbClr val="1D3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1D375A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0509" y="3232727"/>
            <a:ext cx="897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Click to add section title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267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rgbClr val="1D37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8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rgbClr val="1D37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3376" y="2096655"/>
            <a:ext cx="10589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to add text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7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rgbClr val="1D37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42963" y="2189163"/>
            <a:ext cx="10509250" cy="39433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6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35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6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5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43709" y="2752436"/>
            <a:ext cx="848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Click to add section title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239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81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32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53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22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8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2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86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24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4073" t="1617" b="3932"/>
          <a:stretch/>
        </p:blipFill>
        <p:spPr>
          <a:xfrm>
            <a:off x="-15241" y="247498"/>
            <a:ext cx="12219709" cy="66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22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6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4000" b="0" i="0">
                <a:solidFill>
                  <a:srgbClr val="E19D3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42963" y="1966913"/>
            <a:ext cx="10509250" cy="3417887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6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rgbClr val="E19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E19D39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43709" y="2752436"/>
            <a:ext cx="848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Click to add section title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6351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4000" b="0" i="0">
                <a:solidFill>
                  <a:srgbClr val="E19D3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E19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42963" y="1966913"/>
            <a:ext cx="10509250" cy="34178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7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548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548FD6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090613" y="2854325"/>
            <a:ext cx="8580437" cy="969963"/>
          </a:xfrm>
        </p:spPr>
        <p:txBody>
          <a:bodyPr>
            <a:norm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9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4000" b="0" i="0">
                <a:solidFill>
                  <a:srgbClr val="548FD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43376" y="2245013"/>
            <a:ext cx="10509598" cy="25860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20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4000" b="0" i="0">
                <a:solidFill>
                  <a:srgbClr val="548FD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3376" y="2244436"/>
            <a:ext cx="1050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to add text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89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24A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24A1A8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3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24A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24A1A8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14400" y="2955636"/>
            <a:ext cx="817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Click</a:t>
            </a:r>
            <a:r>
              <a:rPr lang="en-US" sz="4000" baseline="0" dirty="0" smtClean="0">
                <a:solidFill>
                  <a:schemeClr val="bg1"/>
                </a:solidFill>
                <a:latin typeface="+mj-lt"/>
              </a:rPr>
              <a:t> to add section title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054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3200" b="0" i="0">
                <a:solidFill>
                  <a:srgbClr val="24A1A8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43377" y="2419350"/>
            <a:ext cx="10509598" cy="27162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3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3200" b="0" i="0">
                <a:solidFill>
                  <a:srgbClr val="24A1A8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24A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3376" y="2281382"/>
            <a:ext cx="1064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to add text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031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4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548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548FD6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090613" y="2854325"/>
            <a:ext cx="8580437" cy="969963"/>
          </a:xfrm>
        </p:spPr>
        <p:txBody>
          <a:bodyPr>
            <a:norm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758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D860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 userDrawn="1"/>
        </p:nvSpPr>
        <p:spPr>
          <a:xfrm>
            <a:off x="914400" y="2761673"/>
            <a:ext cx="7758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Click to add section title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4774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3200" b="1" i="0">
                <a:solidFill>
                  <a:srgbClr val="D8603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43376" y="2428875"/>
            <a:ext cx="10509598" cy="24109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50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3200" b="1" i="0">
                <a:solidFill>
                  <a:srgbClr val="D8603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D86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3376" y="2078182"/>
            <a:ext cx="1050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Click to add text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405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rgbClr val="1D3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1D375A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1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rgbClr val="1D37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1D375A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0509" y="3232727"/>
            <a:ext cx="897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Click to add section title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891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rgbClr val="1D37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84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rgbClr val="1D37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3376" y="2096655"/>
            <a:ext cx="10589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to add text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84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rmAutofit/>
          </a:bodyPr>
          <a:lstStyle>
            <a:lvl1pPr>
              <a:defRPr sz="4000" b="0" i="0">
                <a:solidFill>
                  <a:srgbClr val="1D375A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1D3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42963" y="2189163"/>
            <a:ext cx="10509250" cy="39433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65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11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82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4000" b="0" i="0">
                <a:solidFill>
                  <a:srgbClr val="548FD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43376" y="2245013"/>
            <a:ext cx="10509598" cy="25860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8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27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28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5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7374" y="1097280"/>
            <a:ext cx="10515600" cy="491864"/>
          </a:xfrm>
        </p:spPr>
        <p:txBody>
          <a:bodyPr anchor="t">
            <a:noAutofit/>
          </a:bodyPr>
          <a:lstStyle>
            <a:lvl1pPr>
              <a:defRPr sz="4000" b="0" i="0">
                <a:solidFill>
                  <a:srgbClr val="548FD6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270933" cy="6858000"/>
          </a:xfrm>
          <a:prstGeom prst="rect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A1A8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43376" y="6506031"/>
            <a:ext cx="3196701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US" sz="800" b="0" i="0" kern="1000" spc="100" baseline="0" dirty="0">
                <a:solidFill>
                  <a:srgbClr val="E19D39"/>
                </a:solidFill>
                <a:latin typeface="+mj-lt"/>
                <a:ea typeface="Lato" charset="0"/>
                <a:cs typeface="Lato" charset="0"/>
              </a:rPr>
              <a:t>HELPMEGROWNATIONAL.ORG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rgbClr val="548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97941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43376" y="2244436"/>
            <a:ext cx="1050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Click to add text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38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24A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24A1A8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0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rgbClr val="24A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914400" y="6492240"/>
            <a:ext cx="1032602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32878" y="351904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4863" y="388798"/>
            <a:ext cx="353231" cy="365125"/>
          </a:xfrm>
          <a:noFill/>
        </p:spPr>
        <p:txBody>
          <a:bodyPr/>
          <a:lstStyle>
            <a:lvl1pPr algn="ctr">
              <a:defRPr sz="1000">
                <a:solidFill>
                  <a:srgbClr val="24A1A8"/>
                </a:solidFill>
              </a:defRPr>
            </a:lvl1pPr>
          </a:lstStyle>
          <a:p>
            <a:fld id="{02752262-9B0A-E64D-B1C3-707FD47A22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14400" y="2955636"/>
            <a:ext cx="8174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</a:rPr>
              <a:t>Click</a:t>
            </a:r>
            <a:r>
              <a:rPr lang="en-US" sz="4000" baseline="0" dirty="0" smtClean="0">
                <a:solidFill>
                  <a:schemeClr val="bg1"/>
                </a:solidFill>
                <a:latin typeface="+mj-lt"/>
              </a:rPr>
              <a:t> to add section title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847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4" r:id="rId3"/>
    <p:sldLayoutId id="2147483660" r:id="rId4"/>
    <p:sldLayoutId id="2147483663" r:id="rId5"/>
    <p:sldLayoutId id="2147483662" r:id="rId6"/>
    <p:sldLayoutId id="2147483673" r:id="rId7"/>
    <p:sldLayoutId id="2147483664" r:id="rId8"/>
    <p:sldLayoutId id="2147483669" r:id="rId9"/>
    <p:sldLayoutId id="2147483661" r:id="rId10"/>
    <p:sldLayoutId id="2147483668" r:id="rId11"/>
    <p:sldLayoutId id="2147483650" r:id="rId12"/>
    <p:sldLayoutId id="2147483670" r:id="rId13"/>
    <p:sldLayoutId id="2147483652" r:id="rId14"/>
    <p:sldLayoutId id="2147483667" r:id="rId15"/>
    <p:sldLayoutId id="2147483665" r:id="rId16"/>
    <p:sldLayoutId id="2147483671" r:id="rId17"/>
    <p:sldLayoutId id="2147483666" r:id="rId18"/>
    <p:sldLayoutId id="2147483672" r:id="rId19"/>
    <p:sldLayoutId id="2147483675" r:id="rId20"/>
    <p:sldLayoutId id="2147483653" r:id="rId21"/>
    <p:sldLayoutId id="2147483654" r:id="rId22"/>
    <p:sldLayoutId id="2147483656" r:id="rId23"/>
    <p:sldLayoutId id="2147483657" r:id="rId24"/>
    <p:sldLayoutId id="2147483658" r:id="rId25"/>
    <p:sldLayoutId id="2147483659" r:id="rId2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D015-870A-4572-971A-6A6BB2F8858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8C5E8-B28F-4E7F-84AA-C05B681DF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6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52262-9B0A-E64D-B1C3-707FD47A2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icutchildrens.zoom.us/meeting/register/tJ0ude2prTMrH90TV6Lkw1jU99pO8ksZUW-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nahmed@connecticutchildrens.org" TargetMode="External"/><Relationship Id="rId13" Type="http://schemas.openxmlformats.org/officeDocument/2006/relationships/hyperlink" Target="mailto:sparizek@connecticutchildrens.org" TargetMode="External"/><Relationship Id="rId3" Type="http://schemas.openxmlformats.org/officeDocument/2006/relationships/image" Target="../media/image7.png"/><Relationship Id="rId7" Type="http://schemas.openxmlformats.org/officeDocument/2006/relationships/hyperlink" Target="mailto:mmiller02@connecticutchildrens.org" TargetMode="External"/><Relationship Id="rId12" Type="http://schemas.openxmlformats.org/officeDocument/2006/relationships/hyperlink" Target="mailto:ssibley@connecticutchildrens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hyperlink" Target="mailto:nking01@connecticutchildrens.org" TargetMode="External"/><Relationship Id="rId11" Type="http://schemas.openxmlformats.org/officeDocument/2006/relationships/hyperlink" Target="mailto:cneelon@connecticutchildrens.org" TargetMode="External"/><Relationship Id="rId5" Type="http://schemas.openxmlformats.org/officeDocument/2006/relationships/hyperlink" Target="mailto:mpassarelli@connecticutchildrens.org" TargetMode="External"/><Relationship Id="rId10" Type="http://schemas.openxmlformats.org/officeDocument/2006/relationships/hyperlink" Target="mailto:mreiss01@connecticutchildrens.org" TargetMode="External"/><Relationship Id="rId4" Type="http://schemas.microsoft.com/office/2007/relationships/hdphoto" Target="../media/hdphoto1.wdp"/><Relationship Id="rId9" Type="http://schemas.openxmlformats.org/officeDocument/2006/relationships/hyperlink" Target="mailto:szucker@connecticutchildrens.or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manage/videos/83238818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t="23106" r="9773"/>
          <a:stretch/>
        </p:blipFill>
        <p:spPr>
          <a:xfrm>
            <a:off x="0" y="-76200"/>
            <a:ext cx="12217400" cy="6961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49" y="1332131"/>
            <a:ext cx="6770499" cy="2154436"/>
          </a:xfrm>
          <a:prstGeom prst="rect">
            <a:avLst/>
          </a:prstGeom>
          <a:solidFill>
            <a:srgbClr val="113B4C">
              <a:alpha val="66000"/>
            </a:srgbClr>
          </a:solidFill>
        </p:spPr>
        <p:txBody>
          <a:bodyPr wrap="square" lIns="274320" tIns="274320" rIns="274320" bIns="27432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" pitchFamily="2" charset="0"/>
              </a:rPr>
              <a:t>Growing Together</a:t>
            </a:r>
            <a:r>
              <a:rPr lang="en-US" sz="3800" dirty="0">
                <a:solidFill>
                  <a:schemeClr val="bg1"/>
                </a:solidFill>
                <a:latin typeface="quicksand" pitchFamily="2" charset="0"/>
              </a:rPr>
              <a:t>:</a:t>
            </a:r>
            <a:endParaRPr kumimoji="0" lang="en-US" sz="3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quicksand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dirty="0" smtClean="0">
                <a:solidFill>
                  <a:schemeClr val="bg1"/>
                </a:solidFill>
                <a:latin typeface="quicksand" pitchFamily="2" charset="0"/>
              </a:rPr>
              <a:t>Listening Session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" pitchFamily="2" charset="0"/>
              </a:rPr>
              <a:t>Implementation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quicksand" pitchFamily="2" charset="0"/>
              </a:rPr>
              <a:t> and System-Building</a:t>
            </a: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quicksand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49" y="3441001"/>
            <a:ext cx="3834986" cy="2154436"/>
          </a:xfrm>
          <a:prstGeom prst="rect">
            <a:avLst/>
          </a:prstGeom>
          <a:solidFill>
            <a:srgbClr val="113B4C">
              <a:alpha val="66000"/>
            </a:srgbClr>
          </a:solidFill>
        </p:spPr>
        <p:txBody>
          <a:bodyPr wrap="square" lIns="0" tIns="0" rIns="0" bIns="182880" rtlCol="0" anchor="ctr" anchorCtr="0">
            <a:spAutoFit/>
          </a:bodyPr>
          <a:lstStyle/>
          <a:p>
            <a:pPr marL="274320" lvl="1">
              <a:defRPr/>
            </a:pPr>
            <a:r>
              <a:rPr lang="en-US" sz="2000" dirty="0" smtClean="0">
                <a:solidFill>
                  <a:schemeClr val="bg1"/>
                </a:solidFill>
                <a:latin typeface="quicksand" pitchFamily="2" charset="0"/>
              </a:rPr>
              <a:t>August 22, </a:t>
            </a:r>
            <a:r>
              <a:rPr lang="en-US" sz="2000" dirty="0">
                <a:solidFill>
                  <a:schemeClr val="bg1"/>
                </a:solidFill>
                <a:latin typeface="quicksand" pitchFamily="2" charset="0"/>
              </a:rPr>
              <a:t>2023</a:t>
            </a:r>
          </a:p>
          <a:p>
            <a:pPr marL="274320" marR="0" lvl="1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lanosima" panose="020E0602020502020306" pitchFamily="34" charset="0"/>
              <a:cs typeface="Calibri Light" panose="020F0302020204030204" pitchFamily="34" charset="0"/>
            </a:endParaRPr>
          </a:p>
          <a:p>
            <a:pPr marL="274320" marR="0" lvl="1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Belanosima" panose="020E0602020502020306" pitchFamily="34" charset="0"/>
                <a:cs typeface="Calibri Light" panose="020F0302020204030204" pitchFamily="34" charset="0"/>
              </a:rPr>
              <a:t>Melissa Passarelli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lanosima" panose="020E0602020502020306" pitchFamily="34" charset="0"/>
              <a:cs typeface="Calibri Light" panose="020F0302020204030204" pitchFamily="34" charset="0"/>
            </a:endParaRPr>
          </a:p>
          <a:p>
            <a:pPr marL="274320" marR="0" lvl="1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Belanosima" panose="020E0602020502020306" pitchFamily="34" charset="0"/>
                <a:cs typeface="Calibri Light" panose="020F0302020204030204" pitchFamily="34" charset="0"/>
              </a:rPr>
              <a:t>Nadia King</a:t>
            </a:r>
          </a:p>
          <a:p>
            <a:pPr marL="274320" marR="0" lvl="1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nosima" panose="020E0602020502020306" pitchFamily="34" charset="0"/>
                <a:ea typeface="+mn-ea"/>
                <a:cs typeface="Calibri Light" panose="020F0302020204030204" pitchFamily="34" charset="0"/>
              </a:rPr>
              <a:t>Help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nosima" panose="020E0602020502020306" pitchFamily="34" charset="0"/>
                <a:ea typeface="+mn-ea"/>
                <a:cs typeface="Calibri Light" panose="020F0302020204030204" pitchFamily="34" charset="0"/>
              </a:rPr>
              <a:t>Me Grow National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nosima" panose="020E0602020502020306" pitchFamily="34" charset="0"/>
                <a:ea typeface="+mn-ea"/>
                <a:cs typeface="Calibri Light" panose="020F0302020204030204" pitchFamily="34" charset="0"/>
              </a:rPr>
              <a:t>Center</a:t>
            </a:r>
          </a:p>
          <a:p>
            <a:pPr marL="274320" marR="0" lvl="1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nosima" panose="020E0602020502020306" pitchFamily="34" charset="0"/>
                <a:ea typeface="+mn-ea"/>
              </a:rPr>
              <a:t>Office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nosima" panose="020E0602020502020306" pitchFamily="34" charset="0"/>
                <a:ea typeface="+mn-ea"/>
              </a:rPr>
              <a:t>for Community Child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nosima" panose="020E0602020502020306" pitchFamily="34" charset="0"/>
                <a:ea typeface="+mn-ea"/>
              </a:rPr>
              <a:t>Health</a:t>
            </a:r>
          </a:p>
          <a:p>
            <a:pPr marL="274320" marR="0" lvl="1" indent="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nosima" panose="020E0602020502020306" pitchFamily="34" charset="0"/>
                <a:ea typeface="+mn-ea"/>
              </a:rPr>
              <a:t>Connecticut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nosima" panose="020E0602020502020306" pitchFamily="34" charset="0"/>
                <a:ea typeface="+mn-ea"/>
              </a:rPr>
              <a:t>Children’s Medical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elanosima" panose="020E0602020502020306" pitchFamily="34" charset="0"/>
                <a:ea typeface="+mn-ea"/>
              </a:rPr>
              <a:t>Center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lanosima" panose="020E0602020502020306" pitchFamily="34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t="37366" r="13137" b="36494"/>
          <a:stretch/>
        </p:blipFill>
        <p:spPr>
          <a:xfrm>
            <a:off x="533814" y="170021"/>
            <a:ext cx="3396422" cy="915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7693" y="3572540"/>
            <a:ext cx="451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377" y="826435"/>
            <a:ext cx="10515600" cy="491864"/>
          </a:xfrm>
        </p:spPr>
        <p:txBody>
          <a:bodyPr/>
          <a:lstStyle/>
          <a:p>
            <a:r>
              <a:rPr lang="en-US" sz="4000" dirty="0" smtClean="0"/>
              <a:t>Intensive Offerings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43377" y="1783869"/>
            <a:ext cx="10509598" cy="4457442"/>
          </a:xfrm>
        </p:spPr>
        <p:txBody>
          <a:bodyPr>
            <a:normAutofit/>
          </a:bodyPr>
          <a:lstStyle/>
          <a:p>
            <a:pPr>
              <a:buClr>
                <a:srgbClr val="E19D39"/>
              </a:buClr>
            </a:pPr>
            <a:r>
              <a:rPr lang="en-US" dirty="0" smtClean="0"/>
              <a:t>Which of the following topics would be of interest and worthwhile for potential group TA:</a:t>
            </a:r>
          </a:p>
          <a:p>
            <a:pPr lvl="1">
              <a:buClr>
                <a:srgbClr val="E19D39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Data Collection &amp; Analysis (including Fidelity alignment and other measures)</a:t>
            </a:r>
          </a:p>
          <a:p>
            <a:pPr lvl="1">
              <a:buClr>
                <a:srgbClr val="E19D39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Strategic planning</a:t>
            </a:r>
          </a:p>
          <a:p>
            <a:pPr lvl="1">
              <a:buClr>
                <a:srgbClr val="E19D39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Marketing/branding/messaging</a:t>
            </a:r>
          </a:p>
          <a:p>
            <a:pPr lvl="1">
              <a:buClr>
                <a:srgbClr val="E19D39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Funding and sustainability</a:t>
            </a:r>
          </a:p>
          <a:p>
            <a:pPr lvl="1">
              <a:buClr>
                <a:srgbClr val="E19D39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Policy &amp; Community Change</a:t>
            </a:r>
          </a:p>
          <a:p>
            <a:pPr lvl="1">
              <a:buClr>
                <a:srgbClr val="E19D39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Other?</a:t>
            </a:r>
            <a:br>
              <a:rPr lang="en-US" dirty="0" smtClean="0"/>
            </a:br>
            <a:endParaRPr lang="en-US" dirty="0" smtClean="0"/>
          </a:p>
          <a:p>
            <a:pPr>
              <a:buClr>
                <a:srgbClr val="E19D39"/>
              </a:buClr>
            </a:pPr>
            <a:r>
              <a:rPr lang="en-US" dirty="0" smtClean="0"/>
              <a:t>Are there any barriers other than cost which would prevent you from signing up for group or individual 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73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98" y="671770"/>
            <a:ext cx="10515600" cy="491864"/>
          </a:xfrm>
        </p:spPr>
        <p:txBody>
          <a:bodyPr/>
          <a:lstStyle/>
          <a:p>
            <a:r>
              <a:rPr lang="en-US" dirty="0" smtClean="0"/>
              <a:t>What’s Next in Our Evolution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2962" y="1596325"/>
            <a:ext cx="10995131" cy="4695986"/>
          </a:xfrm>
        </p:spPr>
        <p:txBody>
          <a:bodyPr>
            <a:normAutofit lnSpcReduction="10000"/>
          </a:bodyPr>
          <a:lstStyle/>
          <a:p>
            <a:pPr marL="0" indent="0" fontAlgn="base">
              <a:spcAft>
                <a:spcPts val="1200"/>
              </a:spcAft>
              <a:buClr>
                <a:srgbClr val="24A1A8"/>
              </a:buClr>
              <a:buNone/>
            </a:pPr>
            <a:r>
              <a:rPr lang="en-US" sz="3200" dirty="0" smtClean="0">
                <a:solidFill>
                  <a:srgbClr val="24A1A8"/>
                </a:solidFill>
              </a:rPr>
              <a:t>Will be greatly shaped and influenced by what we learn from you</a:t>
            </a:r>
          </a:p>
          <a:p>
            <a:pPr fontAlgn="base">
              <a:buClr>
                <a:srgbClr val="24A1A8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Remaining listening sessions</a:t>
            </a:r>
          </a:p>
          <a:p>
            <a:pPr fontAlgn="base">
              <a:buClr>
                <a:srgbClr val="24A1A8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Surveys</a:t>
            </a:r>
          </a:p>
          <a:p>
            <a:pPr fontAlgn="base">
              <a:buClr>
                <a:srgbClr val="24A1A8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Office hours</a:t>
            </a:r>
          </a:p>
          <a:p>
            <a:pPr fontAlgn="base">
              <a:buClr>
                <a:srgbClr val="24A1A8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One-on-one interviews</a:t>
            </a:r>
          </a:p>
          <a:p>
            <a:pPr fontAlgn="base">
              <a:buClr>
                <a:srgbClr val="24A1A8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Advisory opportunities </a:t>
            </a:r>
          </a:p>
          <a:p>
            <a:pPr fontAlgn="base">
              <a:buClr>
                <a:srgbClr val="24A1A8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Comment periods</a:t>
            </a:r>
          </a:p>
          <a:p>
            <a:pPr fontAlgn="base">
              <a:buClr>
                <a:srgbClr val="24A1A8"/>
              </a:buClr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0" indent="0" algn="ctr" fontAlgn="base">
              <a:buClr>
                <a:srgbClr val="24A1A8"/>
              </a:buClr>
              <a:buNone/>
            </a:pPr>
            <a:r>
              <a:rPr lang="en-US" sz="3200" dirty="0">
                <a:solidFill>
                  <a:srgbClr val="24A1A8"/>
                </a:solidFill>
              </a:rPr>
              <a:t>The more input we have from you, the more our work will reflect the values and priorities of your communities. </a:t>
            </a:r>
            <a:endParaRPr lang="en-US" sz="3200" dirty="0" smtClean="0">
              <a:solidFill>
                <a:srgbClr val="24A1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5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 &amp; Next in the Evolution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2963" y="2152892"/>
            <a:ext cx="10995131" cy="3705467"/>
          </a:xfrm>
        </p:spPr>
        <p:txBody>
          <a:bodyPr>
            <a:normAutofit/>
          </a:bodyPr>
          <a:lstStyle/>
          <a:p>
            <a:pPr>
              <a:buClr>
                <a:srgbClr val="24A1A8"/>
              </a:buClr>
            </a:pPr>
            <a:r>
              <a:rPr lang="en-US" dirty="0" smtClean="0"/>
              <a:t>Poll </a:t>
            </a:r>
          </a:p>
          <a:p>
            <a:pPr>
              <a:buClr>
                <a:srgbClr val="24A1A8"/>
              </a:buClr>
            </a:pPr>
            <a:r>
              <a:rPr lang="en-US" dirty="0" smtClean="0"/>
              <a:t>We invite you on the journey to co-create</a:t>
            </a:r>
          </a:p>
          <a:p>
            <a:pPr>
              <a:buClr>
                <a:srgbClr val="24A1A8"/>
              </a:buClr>
            </a:pPr>
            <a:r>
              <a:rPr lang="en-US" dirty="0" smtClean="0"/>
              <a:t>Next Up: Listening Sessions</a:t>
            </a:r>
          </a:p>
          <a:p>
            <a:pPr lvl="1">
              <a:buClr>
                <a:srgbClr val="24A1A8"/>
              </a:buClr>
              <a:buFont typeface="Courier New" panose="02070309020205020404" pitchFamily="49" charset="0"/>
              <a:buChar char="o"/>
            </a:pPr>
            <a:r>
              <a:rPr lang="en-US" sz="2000" b="1" u="sng" dirty="0" smtClean="0">
                <a:solidFill>
                  <a:srgbClr val="242728"/>
                </a:solidFill>
                <a:latin typeface="lato"/>
                <a:hlinkClick r:id="rId3"/>
              </a:rPr>
              <a:t>Policy &amp; Community Change</a:t>
            </a:r>
            <a:r>
              <a:rPr lang="en-US" sz="2000" b="1" dirty="0">
                <a:solidFill>
                  <a:srgbClr val="242728"/>
                </a:solidFill>
                <a:latin typeface="lato"/>
              </a:rPr>
              <a:t> (AUGUST 29, 2-3PM ET</a:t>
            </a:r>
            <a:r>
              <a:rPr lang="en-US" sz="2000" b="1" dirty="0" smtClean="0">
                <a:solidFill>
                  <a:srgbClr val="242728"/>
                </a:solidFill>
                <a:latin typeface="lato"/>
              </a:rPr>
              <a:t>)</a:t>
            </a:r>
          </a:p>
          <a:p>
            <a:pPr>
              <a:buClr>
                <a:srgbClr val="24A1A8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42728"/>
                </a:solidFill>
              </a:rPr>
              <a:t>Register for HMG National Forum Week </a:t>
            </a:r>
          </a:p>
        </p:txBody>
      </p:sp>
    </p:spTree>
    <p:extLst>
      <p:ext uri="{BB962C8B-B14F-4D97-AF65-F5344CB8AC3E}">
        <p14:creationId xmlns:p14="http://schemas.microsoft.com/office/powerpoint/2010/main" val="41858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52262-9B0A-E64D-B1C3-707FD47A22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23" y="0"/>
            <a:ext cx="7845425" cy="6815138"/>
          </a:xfrm>
        </p:spPr>
      </p:pic>
      <p:sp>
        <p:nvSpPr>
          <p:cNvPr id="6" name="TextBox 5"/>
          <p:cNvSpPr txBox="1"/>
          <p:nvPr/>
        </p:nvSpPr>
        <p:spPr>
          <a:xfrm>
            <a:off x="1682714" y="2559236"/>
            <a:ext cx="3392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 &amp; System Building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 and special projects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Melissa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Passarelli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mpassarelli@connecticutchildrens.org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Nadia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King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nking01@connecticutchildrens.org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0196" y="2012990"/>
            <a:ext cx="21317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 &amp; Network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Metrics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Melissa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mmiller02@connecticutchildrens.org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Noshin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Ahmed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nahmed@connecticutchildrens.org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5785" y="535662"/>
            <a:ext cx="2081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Communications &amp; Network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connections and crafting messaging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Sarah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9"/>
              </a:rPr>
              <a:t>szucker@connecticutchildrens.org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Morgan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/>
              </a:rPr>
              <a:t>mreiss01@connecticutchildrens.org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3733" y="4869586"/>
            <a:ext cx="27540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Policy &amp; Community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Policy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advocacy efforts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Chelsea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Neelon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/>
              </a:rPr>
              <a:t>cneelon@connecticutchildrens.org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Morgan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/>
              </a:rPr>
              <a:t>mreiss01@connecticutchildrens.org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3748" y="4869586"/>
            <a:ext cx="2295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Business Development &amp;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Contracts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payments/invoicing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Sara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Sibley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2"/>
              </a:rPr>
              <a:t>ssibley@connecticutchildrens.org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Skyley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Parizek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3"/>
              </a:rPr>
              <a:t>sparizek@connecticutchildrens.org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A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73" y="513943"/>
            <a:ext cx="7544853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3" y="618690"/>
            <a:ext cx="10515600" cy="491864"/>
          </a:xfrm>
        </p:spPr>
        <p:txBody>
          <a:bodyPr/>
          <a:lstStyle/>
          <a:p>
            <a:r>
              <a:rPr lang="en-US" dirty="0" smtClean="0"/>
              <a:t>Today’s Session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2963" y="2183889"/>
            <a:ext cx="10509250" cy="3417887"/>
          </a:xfrm>
        </p:spPr>
        <p:txBody>
          <a:bodyPr>
            <a:normAutofit/>
          </a:bodyPr>
          <a:lstStyle/>
          <a:p>
            <a:pPr>
              <a:buClr>
                <a:srgbClr val="24A1A8"/>
              </a:buClr>
            </a:pPr>
            <a:r>
              <a:rPr lang="en-US" dirty="0" smtClean="0"/>
              <a:t>Introduction to HMG National Implementation &amp; System-Building</a:t>
            </a:r>
          </a:p>
          <a:p>
            <a:pPr>
              <a:buClr>
                <a:srgbClr val="24A1A8"/>
              </a:buClr>
            </a:pPr>
            <a:r>
              <a:rPr lang="en-US" dirty="0" smtClean="0"/>
              <a:t>Current affiliate input we’re reflecting on</a:t>
            </a:r>
          </a:p>
          <a:p>
            <a:pPr>
              <a:buClr>
                <a:srgbClr val="24A1A8"/>
              </a:buClr>
            </a:pPr>
            <a:r>
              <a:rPr lang="en-US" dirty="0" smtClean="0"/>
              <a:t>Facilitated discussion</a:t>
            </a:r>
          </a:p>
          <a:p>
            <a:pPr>
              <a:buClr>
                <a:srgbClr val="24A1A8"/>
              </a:buClr>
            </a:pPr>
            <a:r>
              <a:rPr lang="en-US" dirty="0" smtClean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00019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98" y="671770"/>
            <a:ext cx="10515600" cy="491864"/>
          </a:xfrm>
        </p:spPr>
        <p:txBody>
          <a:bodyPr/>
          <a:lstStyle/>
          <a:p>
            <a:r>
              <a:rPr lang="en-US" dirty="0" smtClean="0"/>
              <a:t>Where We Are in Our Evolution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42962" y="6230319"/>
            <a:ext cx="2675153" cy="627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42962" y="1532960"/>
            <a:ext cx="10995131" cy="532504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24A1A8"/>
              </a:buClr>
            </a:pPr>
            <a:r>
              <a:rPr lang="en-US" dirty="0" smtClean="0"/>
              <a:t>Released strategic growth plan in 2021</a:t>
            </a:r>
          </a:p>
          <a:p>
            <a:pPr>
              <a:buClr>
                <a:srgbClr val="24A1A8"/>
              </a:buClr>
            </a:pPr>
            <a:r>
              <a:rPr lang="en-US" dirty="0" smtClean="0"/>
              <a:t>Held affiliate listening sessions</a:t>
            </a:r>
          </a:p>
          <a:p>
            <a:pPr>
              <a:buClr>
                <a:srgbClr val="24A1A8"/>
              </a:buClr>
            </a:pPr>
            <a:r>
              <a:rPr lang="en-US" dirty="0" smtClean="0"/>
              <a:t>Pursued growth goals via initiatives such as: </a:t>
            </a:r>
            <a:r>
              <a:rPr lang="en-US" sz="2400" dirty="0" smtClean="0"/>
              <a:t>goal concordant care study, Family-Engaged Developmental Monitoring, return on investment tools, state lead exploration/network, and: </a:t>
            </a:r>
          </a:p>
          <a:p>
            <a:pPr>
              <a:buClr>
                <a:srgbClr val="24A1A8"/>
              </a:buClr>
            </a:pPr>
            <a:r>
              <a:rPr lang="en-US" dirty="0" smtClean="0"/>
              <a:t>Expanded National Center team to institute five branches:</a:t>
            </a:r>
          </a:p>
          <a:p>
            <a:pPr lvl="1" fontAlgn="base">
              <a:buClr>
                <a:srgbClr val="24A1A8"/>
              </a:buClr>
              <a:buFont typeface="Courier New" panose="02070309020205020404" pitchFamily="49" charset="0"/>
              <a:buChar char="o"/>
            </a:pPr>
            <a:r>
              <a:rPr lang="en-US" dirty="0"/>
              <a:t>Implementation &amp; System Building, led by Melissa Passarelli.</a:t>
            </a:r>
          </a:p>
          <a:p>
            <a:pPr lvl="1" fontAlgn="base">
              <a:buClr>
                <a:srgbClr val="24A1A8"/>
              </a:buClr>
              <a:buFont typeface="Courier New" panose="02070309020205020404" pitchFamily="49" charset="0"/>
              <a:buChar char="o"/>
            </a:pPr>
            <a:r>
              <a:rPr lang="en-US" dirty="0"/>
              <a:t>Impact &amp; Network Performance, led by Melissa Miller. </a:t>
            </a:r>
          </a:p>
          <a:p>
            <a:pPr lvl="1" fontAlgn="base">
              <a:buClr>
                <a:srgbClr val="24A1A8"/>
              </a:buClr>
              <a:buFont typeface="Courier New" panose="02070309020205020404" pitchFamily="49" charset="0"/>
              <a:buChar char="o"/>
            </a:pPr>
            <a:r>
              <a:rPr lang="en-US" dirty="0"/>
              <a:t>Policy &amp; Community Change, led by Chelsea Neelon.</a:t>
            </a:r>
          </a:p>
          <a:p>
            <a:pPr lvl="1" fontAlgn="base">
              <a:buClr>
                <a:srgbClr val="24A1A8"/>
              </a:buClr>
              <a:buFont typeface="Courier New" panose="02070309020205020404" pitchFamily="49" charset="0"/>
              <a:buChar char="o"/>
            </a:pPr>
            <a:r>
              <a:rPr lang="en-US" dirty="0"/>
              <a:t>Communications &amp; Network Relations, led by Sarah Zucker.</a:t>
            </a:r>
          </a:p>
          <a:p>
            <a:pPr lvl="1" fontAlgn="base">
              <a:buClr>
                <a:srgbClr val="24A1A8"/>
              </a:buClr>
              <a:buFont typeface="Courier New" panose="02070309020205020404" pitchFamily="49" charset="0"/>
              <a:buChar char="o"/>
            </a:pPr>
            <a:r>
              <a:rPr lang="en-US" dirty="0"/>
              <a:t>And Business Development &amp; Operations, led by Sara Sibley. </a:t>
            </a:r>
            <a:endParaRPr lang="en-US" dirty="0" smtClean="0"/>
          </a:p>
          <a:p>
            <a:pPr fontAlgn="base">
              <a:buClr>
                <a:srgbClr val="24A1A8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Published video and blogs introducing the National Center and opportunities to contribute/co-produce</a:t>
            </a:r>
          </a:p>
          <a:p>
            <a:pPr fontAlgn="base">
              <a:buClr>
                <a:srgbClr val="24A1A8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HMG Roundtable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49" y="262427"/>
            <a:ext cx="3298527" cy="18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851348"/>
            <a:ext cx="10515600" cy="491864"/>
          </a:xfrm>
        </p:spPr>
        <p:txBody>
          <a:bodyPr/>
          <a:lstStyle/>
          <a:p>
            <a:r>
              <a:rPr lang="en-US" sz="4000" dirty="0" smtClean="0"/>
              <a:t>Implementation &amp; System-Building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52262-9B0A-E64D-B1C3-707FD47A22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43376" y="1809709"/>
            <a:ext cx="9113423" cy="4216400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E19D39"/>
              </a:buClr>
            </a:pPr>
            <a:r>
              <a:rPr lang="en-US" b="1" dirty="0" smtClean="0">
                <a:solidFill>
                  <a:srgbClr val="24A1A8"/>
                </a:solidFill>
              </a:rPr>
              <a:t>Our Purpose </a:t>
            </a:r>
            <a:r>
              <a:rPr lang="en-US" dirty="0" smtClean="0"/>
              <a:t>- Support states and communities in implementing the HMG Model according to </a:t>
            </a:r>
            <a:r>
              <a:rPr lang="en-US" i="1" dirty="0" smtClean="0"/>
              <a:t>their</a:t>
            </a:r>
            <a:r>
              <a:rPr lang="en-US" dirty="0" smtClean="0"/>
              <a:t> local context. This includes </a:t>
            </a:r>
            <a:r>
              <a:rPr lang="en-US" dirty="0"/>
              <a:t>technical assistance through our universal, targeted and intensive </a:t>
            </a:r>
            <a:r>
              <a:rPr lang="en-US" dirty="0" smtClean="0"/>
              <a:t>offerings:</a:t>
            </a:r>
          </a:p>
          <a:p>
            <a:pPr lvl="1">
              <a:buClr>
                <a:srgbClr val="E19D39"/>
              </a:buClr>
            </a:pPr>
            <a:r>
              <a:rPr lang="en-US" b="1" dirty="0" smtClean="0">
                <a:solidFill>
                  <a:srgbClr val="E19D39"/>
                </a:solidFill>
              </a:rPr>
              <a:t>Universal</a:t>
            </a:r>
            <a:r>
              <a:rPr lang="en-US" dirty="0">
                <a:solidFill>
                  <a:srgbClr val="E19D39"/>
                </a:solidFill>
              </a:rPr>
              <a:t>: </a:t>
            </a:r>
            <a:r>
              <a:rPr lang="en-US" dirty="0"/>
              <a:t>Offerings available to all affiliates as a benefit of affiliation, such as webinars, toolkits, etc.</a:t>
            </a:r>
          </a:p>
          <a:p>
            <a:pPr lvl="1">
              <a:buClr>
                <a:srgbClr val="E19D39"/>
              </a:buClr>
            </a:pPr>
            <a:r>
              <a:rPr lang="en-US" b="1" dirty="0">
                <a:solidFill>
                  <a:srgbClr val="E19D39"/>
                </a:solidFill>
              </a:rPr>
              <a:t>Targeted</a:t>
            </a:r>
            <a:r>
              <a:rPr lang="en-US" dirty="0">
                <a:solidFill>
                  <a:srgbClr val="E19D39"/>
                </a:solidFill>
              </a:rPr>
              <a:t>: </a:t>
            </a:r>
            <a:r>
              <a:rPr lang="en-US" dirty="0"/>
              <a:t>Offerings focused on a small group of systems/professionals in an ongoing, sustainable way, such as Communities of Practice and Learning Communities.</a:t>
            </a:r>
          </a:p>
          <a:p>
            <a:pPr lvl="1">
              <a:buClr>
                <a:srgbClr val="E19D39"/>
              </a:buClr>
            </a:pPr>
            <a:r>
              <a:rPr lang="en-US" b="1" dirty="0">
                <a:solidFill>
                  <a:srgbClr val="E19D39"/>
                </a:solidFill>
              </a:rPr>
              <a:t>Intensive</a:t>
            </a:r>
            <a:r>
              <a:rPr lang="en-US" dirty="0">
                <a:solidFill>
                  <a:srgbClr val="E19D39"/>
                </a:solidFill>
              </a:rPr>
              <a:t>: </a:t>
            </a:r>
            <a:r>
              <a:rPr lang="en-US" dirty="0"/>
              <a:t>Offerings that provide individualized coaching and capacity.</a:t>
            </a:r>
          </a:p>
          <a:p>
            <a:pPr>
              <a:buClr>
                <a:srgbClr val="E19D39"/>
              </a:buClr>
            </a:pPr>
            <a:r>
              <a:rPr lang="en-US" b="1" dirty="0" smtClean="0">
                <a:solidFill>
                  <a:srgbClr val="24A1A8"/>
                </a:solidFill>
              </a:rPr>
              <a:t>Our Vision </a:t>
            </a:r>
            <a:r>
              <a:rPr lang="en-US" dirty="0" smtClean="0"/>
              <a:t>- By connecting with our affiliates we </a:t>
            </a:r>
            <a:r>
              <a:rPr lang="en-US" dirty="0"/>
              <a:t>aim to create strong system foundations through direct </a:t>
            </a:r>
            <a:r>
              <a:rPr lang="en-US" dirty="0" smtClean="0"/>
              <a:t>support</a:t>
            </a:r>
          </a:p>
          <a:p>
            <a:pPr>
              <a:buClr>
                <a:srgbClr val="E19D39"/>
              </a:buClr>
            </a:pPr>
            <a:r>
              <a:rPr lang="en-US" b="1" dirty="0" smtClean="0">
                <a:solidFill>
                  <a:srgbClr val="24A1A8"/>
                </a:solidFill>
              </a:rPr>
              <a:t>Our Commitment to the Network</a:t>
            </a:r>
            <a:r>
              <a:rPr lang="en-US" dirty="0" smtClean="0"/>
              <a:t> - We have grown and gained so much and want to apply these learnings in new ways; from improved onboarding process to new TA offerings. We want the next phase to truly reflect HMG.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802" y="2332567"/>
            <a:ext cx="1613067" cy="2016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803" y="181810"/>
            <a:ext cx="1613067" cy="21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580503"/>
            <a:ext cx="10515600" cy="491864"/>
          </a:xfrm>
        </p:spPr>
        <p:txBody>
          <a:bodyPr/>
          <a:lstStyle/>
          <a:p>
            <a:r>
              <a:rPr lang="en-US" dirty="0" smtClean="0"/>
              <a:t>Themes from the Growing Together Roundtable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43376" y="1690577"/>
            <a:ext cx="10509598" cy="4582632"/>
          </a:xfrm>
        </p:spPr>
        <p:txBody>
          <a:bodyPr>
            <a:normAutofit/>
          </a:bodyPr>
          <a:lstStyle/>
          <a:p>
            <a:pPr>
              <a:buClr>
                <a:srgbClr val="E19D39"/>
              </a:buClr>
            </a:pPr>
            <a:r>
              <a:rPr lang="en-US" dirty="0" smtClean="0"/>
              <a:t>Identifying and sustaining funding, and balancing funder needs with HMG/community needs</a:t>
            </a:r>
          </a:p>
          <a:p>
            <a:pPr>
              <a:buClr>
                <a:srgbClr val="E19D39"/>
              </a:buClr>
            </a:pPr>
            <a:r>
              <a:rPr lang="en-US" dirty="0" smtClean="0"/>
              <a:t>The benefits of communities of practices, learning communities, group TA, etc.</a:t>
            </a:r>
          </a:p>
          <a:p>
            <a:pPr>
              <a:buClr>
                <a:srgbClr val="E19D39"/>
              </a:buClr>
            </a:pPr>
            <a:r>
              <a:rPr lang="en-US" dirty="0" smtClean="0"/>
              <a:t>The challenge of gaining buy-in</a:t>
            </a:r>
          </a:p>
          <a:p>
            <a:pPr>
              <a:buClr>
                <a:srgbClr val="E19D39"/>
              </a:buClr>
            </a:pPr>
            <a:r>
              <a:rPr lang="en-US" dirty="0" smtClean="0"/>
              <a:t>Strategies for true “co-creation”/”co-leadership”</a:t>
            </a:r>
          </a:p>
          <a:p>
            <a:pPr>
              <a:buClr>
                <a:srgbClr val="E19D39"/>
              </a:buClr>
            </a:pPr>
            <a:r>
              <a:rPr lang="en-US" dirty="0" smtClean="0"/>
              <a:t>Opportunities to connect with other affiliates</a:t>
            </a:r>
          </a:p>
          <a:p>
            <a:pPr>
              <a:buClr>
                <a:srgbClr val="E19D39"/>
              </a:buClr>
            </a:pPr>
            <a:r>
              <a:rPr lang="en-US" dirty="0" smtClean="0"/>
              <a:t>Standardized trainings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6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Facilitated Questions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43377" y="1806677"/>
            <a:ext cx="10509598" cy="4253301"/>
          </a:xfrm>
        </p:spPr>
        <p:txBody>
          <a:bodyPr>
            <a:normAutofit lnSpcReduction="10000"/>
          </a:bodyPr>
          <a:lstStyle/>
          <a:p>
            <a:pPr lvl="2">
              <a:buClr>
                <a:srgbClr val="E19D39"/>
              </a:buClr>
            </a:pPr>
            <a:endParaRPr lang="en-US" dirty="0"/>
          </a:p>
          <a:p>
            <a:pPr>
              <a:buClr>
                <a:srgbClr val="E19D39"/>
              </a:buClr>
            </a:pPr>
            <a:r>
              <a:rPr lang="en-US" dirty="0"/>
              <a:t>What technical assistance do you currently need to implement a successful </a:t>
            </a:r>
            <a:r>
              <a:rPr lang="en-US" dirty="0" smtClean="0"/>
              <a:t>HMG?</a:t>
            </a:r>
          </a:p>
          <a:p>
            <a:pPr lvl="1">
              <a:buClr>
                <a:srgbClr val="E19D39"/>
              </a:buClr>
            </a:pPr>
            <a:endParaRPr lang="en-US" dirty="0"/>
          </a:p>
          <a:p>
            <a:pPr>
              <a:buClr>
                <a:srgbClr val="E19D39"/>
              </a:buClr>
            </a:pPr>
            <a:r>
              <a:rPr lang="en-US" dirty="0" smtClean="0"/>
              <a:t>What resources would be helpful to you as you onboard new members or start a HMG?</a:t>
            </a:r>
            <a:endParaRPr lang="en-US" dirty="0"/>
          </a:p>
          <a:p>
            <a:pPr lvl="1">
              <a:buClr>
                <a:srgbClr val="E19D39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What are you looking to have standardized for </a:t>
            </a:r>
            <a:r>
              <a:rPr lang="en-US" sz="2800" dirty="0" smtClean="0"/>
              <a:t>implementation</a:t>
            </a:r>
            <a:r>
              <a:rPr lang="en-US" sz="2800" dirty="0"/>
              <a:t>?</a:t>
            </a:r>
          </a:p>
          <a:p>
            <a:pPr>
              <a:buClr>
                <a:srgbClr val="E19D39"/>
              </a:buClr>
            </a:pPr>
            <a:endParaRPr lang="en-US" dirty="0" smtClean="0"/>
          </a:p>
          <a:p>
            <a:pPr>
              <a:buClr>
                <a:srgbClr val="E19D39"/>
              </a:buClr>
            </a:pPr>
            <a:r>
              <a:rPr lang="en-US" dirty="0" smtClean="0"/>
              <a:t>What information do you wish you had or knew before starting your HMG journey?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3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4" y="986841"/>
            <a:ext cx="10515600" cy="491864"/>
          </a:xfrm>
        </p:spPr>
        <p:txBody>
          <a:bodyPr/>
          <a:lstStyle/>
          <a:p>
            <a:r>
              <a:rPr lang="en-US" sz="4000" dirty="0" smtClean="0"/>
              <a:t>Facilitated Questions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43377" y="1589144"/>
            <a:ext cx="10509598" cy="4241288"/>
          </a:xfrm>
        </p:spPr>
        <p:txBody>
          <a:bodyPr>
            <a:normAutofit fontScale="92500"/>
          </a:bodyPr>
          <a:lstStyle/>
          <a:p>
            <a:pPr lvl="1"/>
            <a:endParaRPr lang="en-US" sz="2800" dirty="0"/>
          </a:p>
          <a:p>
            <a:pPr lvl="1">
              <a:buClr>
                <a:srgbClr val="E19D39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What do you see as benefits of affiliation</a:t>
            </a:r>
            <a:r>
              <a:rPr lang="en-US" sz="2800" dirty="0"/>
              <a:t>? </a:t>
            </a:r>
            <a:endParaRPr lang="en-US" sz="2800" dirty="0" smtClean="0"/>
          </a:p>
          <a:p>
            <a:pPr lvl="1">
              <a:buClr>
                <a:srgbClr val="E19D39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lvl="1">
              <a:buClr>
                <a:srgbClr val="E19D39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How </a:t>
            </a:r>
            <a:r>
              <a:rPr lang="en-US" sz="2800" dirty="0"/>
              <a:t>important is your HMG implementation status (i.e. as reported after the annual Fidelity Assessment) to your HMG system, and how do you use that information? </a:t>
            </a:r>
            <a:endParaRPr lang="en-US" sz="2800" dirty="0" smtClean="0"/>
          </a:p>
          <a:p>
            <a:pPr lvl="1">
              <a:buClr>
                <a:srgbClr val="E19D39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lvl="1">
              <a:buClr>
                <a:srgbClr val="E19D39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When do you reach to the HMG National Center for support?</a:t>
            </a:r>
          </a:p>
          <a:p>
            <a:pPr lvl="1">
              <a:buClr>
                <a:srgbClr val="E19D39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lvl="1">
              <a:buClr>
                <a:srgbClr val="E19D39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What types of support do you NOT reach out to HMG National for?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400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633" y="763066"/>
            <a:ext cx="10515600" cy="491864"/>
          </a:xfrm>
        </p:spPr>
        <p:txBody>
          <a:bodyPr/>
          <a:lstStyle/>
          <a:p>
            <a:r>
              <a:rPr lang="en-US" dirty="0" smtClean="0"/>
              <a:t>Universal Offerings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43376" y="1618207"/>
            <a:ext cx="10509598" cy="3898092"/>
          </a:xfrm>
        </p:spPr>
        <p:txBody>
          <a:bodyPr/>
          <a:lstStyle/>
          <a:p>
            <a:pPr lvl="1"/>
            <a:r>
              <a:rPr lang="en-US" b="1" dirty="0"/>
              <a:t>Building Capacity webinars/webinar </a:t>
            </a:r>
            <a:r>
              <a:rPr lang="en-US" b="1" dirty="0" smtClean="0"/>
              <a:t>series</a:t>
            </a:r>
          </a:p>
          <a:p>
            <a:pPr lvl="1"/>
            <a:r>
              <a:rPr lang="en-US" b="1" dirty="0" smtClean="0"/>
              <a:t>Tools/manuals/resources </a:t>
            </a:r>
          </a:p>
          <a:p>
            <a:pPr lvl="1"/>
            <a:r>
              <a:rPr lang="en-US" b="1" dirty="0"/>
              <a:t>Office h</a:t>
            </a:r>
            <a:r>
              <a:rPr lang="en-US" b="1" dirty="0" smtClean="0"/>
              <a:t>ours</a:t>
            </a:r>
            <a:endParaRPr lang="en-US" dirty="0" smtClean="0"/>
          </a:p>
          <a:p>
            <a:pPr lvl="1"/>
            <a:r>
              <a:rPr lang="en-US" b="1" dirty="0" smtClean="0"/>
              <a:t>Roundtables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Clr>
                <a:srgbClr val="E19D39"/>
              </a:buClr>
              <a:buFont typeface="+mj-lt"/>
              <a:buAutoNum type="arabicPeriod"/>
            </a:pPr>
            <a:r>
              <a:rPr lang="en-US" dirty="0" smtClean="0"/>
              <a:t>Of the above what have you found helpful or not helpful?</a:t>
            </a:r>
            <a:endParaRPr lang="en-US" dirty="0"/>
          </a:p>
          <a:p>
            <a:pPr marL="514350" indent="-514350">
              <a:buClr>
                <a:srgbClr val="E19D39"/>
              </a:buClr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What other ways of delivering information do you find helpful? </a:t>
            </a:r>
          </a:p>
          <a:p>
            <a:pPr marL="514350" indent="-514350">
              <a:buClr>
                <a:srgbClr val="E19D39"/>
              </a:buClr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What would you like to see more of?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5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7374" y="836291"/>
            <a:ext cx="10515600" cy="491864"/>
          </a:xfrm>
        </p:spPr>
        <p:txBody>
          <a:bodyPr/>
          <a:lstStyle/>
          <a:p>
            <a:r>
              <a:rPr lang="en-US" sz="4000" b="0" dirty="0" smtClean="0"/>
              <a:t>Targeted Offerings</a:t>
            </a:r>
            <a:endParaRPr lang="en-US" sz="40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2262-9B0A-E64D-B1C3-707FD47A22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43376" y="1768434"/>
            <a:ext cx="10509598" cy="4370342"/>
          </a:xfrm>
        </p:spPr>
        <p:txBody>
          <a:bodyPr>
            <a:normAutofit lnSpcReduction="10000"/>
          </a:bodyPr>
          <a:lstStyle/>
          <a:p>
            <a:pPr>
              <a:buClr>
                <a:srgbClr val="548FD6"/>
              </a:buClr>
            </a:pPr>
            <a:r>
              <a:rPr lang="en-US" dirty="0" smtClean="0"/>
              <a:t>Building Connection Series (e.g. Outreach Coordinator Network &amp; State Lead Network)</a:t>
            </a:r>
          </a:p>
          <a:p>
            <a:pPr lvl="1">
              <a:buClr>
                <a:srgbClr val="548FD6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How has the series impacted your implementation?</a:t>
            </a:r>
            <a:br>
              <a:rPr lang="en-US" dirty="0" smtClean="0"/>
            </a:br>
            <a:endParaRPr lang="en-US" dirty="0" smtClean="0"/>
          </a:p>
          <a:p>
            <a:pPr>
              <a:buClr>
                <a:srgbClr val="548FD6"/>
              </a:buClr>
            </a:pPr>
            <a:r>
              <a:rPr lang="en-US" dirty="0" smtClean="0"/>
              <a:t>Communities of Practice &amp; Learning Communities</a:t>
            </a:r>
          </a:p>
          <a:p>
            <a:pPr lvl="1">
              <a:buClr>
                <a:srgbClr val="548FD6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For those who participated in a </a:t>
            </a:r>
            <a:r>
              <a:rPr lang="en-US" dirty="0" err="1" smtClean="0"/>
              <a:t>CoP</a:t>
            </a:r>
            <a:r>
              <a:rPr lang="en-US" dirty="0" smtClean="0"/>
              <a:t>, are you still implementing the strategies/innovations? Can you please share why or why not?</a:t>
            </a:r>
            <a:br>
              <a:rPr lang="en-US" dirty="0" smtClean="0"/>
            </a:br>
            <a:endParaRPr lang="en-US" dirty="0" smtClean="0"/>
          </a:p>
          <a:p>
            <a:pPr>
              <a:buClr>
                <a:srgbClr val="548FD6"/>
              </a:buClr>
            </a:pPr>
            <a:r>
              <a:rPr lang="en-US" dirty="0" smtClean="0"/>
              <a:t>Work Groups</a:t>
            </a:r>
            <a:br>
              <a:rPr lang="en-US" dirty="0" smtClean="0"/>
            </a:br>
            <a:endParaRPr lang="en-US" dirty="0" smtClean="0"/>
          </a:p>
          <a:p>
            <a:pPr>
              <a:buClr>
                <a:srgbClr val="548FD6"/>
              </a:buClr>
            </a:pPr>
            <a:r>
              <a:rPr lang="en-US" dirty="0" smtClean="0"/>
              <a:t>Group TA (Building Expertise in HMG Model Implementation)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33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MG National Slide Deck Template_June2022" id="{F02245E4-E742-46A6-B336-0E2C03F75047}" vid="{A6FECB6D-07B5-4C18-96D1-2D2E342CAF2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19999</TotalTime>
  <Words>855</Words>
  <Application>Microsoft Office PowerPoint</Application>
  <PresentationFormat>Widescreen</PresentationFormat>
  <Paragraphs>160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Belanosima</vt:lpstr>
      <vt:lpstr>Calibri</vt:lpstr>
      <vt:lpstr>Calibri Light</vt:lpstr>
      <vt:lpstr>Courier New</vt:lpstr>
      <vt:lpstr>Lato</vt:lpstr>
      <vt:lpstr>Lato</vt:lpstr>
      <vt:lpstr>quicksand</vt:lpstr>
      <vt:lpstr>Wingdings</vt:lpstr>
      <vt:lpstr>Office Theme</vt:lpstr>
      <vt:lpstr>1_Office Theme</vt:lpstr>
      <vt:lpstr>3_Office Theme</vt:lpstr>
      <vt:lpstr>PowerPoint Presentation</vt:lpstr>
      <vt:lpstr>Today’s Session</vt:lpstr>
      <vt:lpstr>Where We Are in Our Evolution</vt:lpstr>
      <vt:lpstr>Implementation &amp; System-Building</vt:lpstr>
      <vt:lpstr>Themes from the Growing Together Roundtable</vt:lpstr>
      <vt:lpstr>Facilitated Questions</vt:lpstr>
      <vt:lpstr>Facilitated Questions</vt:lpstr>
      <vt:lpstr>Universal Offerings</vt:lpstr>
      <vt:lpstr>Targeted Offerings</vt:lpstr>
      <vt:lpstr>Intensive Offerings</vt:lpstr>
      <vt:lpstr>What’s Next in Our Evolution</vt:lpstr>
      <vt:lpstr>Wrap-Up &amp; Next in the Evolution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Connolly</dc:creator>
  <cp:lastModifiedBy>King, Nadia</cp:lastModifiedBy>
  <cp:revision>155</cp:revision>
  <cp:lastPrinted>2019-04-12T14:56:32Z</cp:lastPrinted>
  <dcterms:created xsi:type="dcterms:W3CDTF">2019-01-04T20:01:19Z</dcterms:created>
  <dcterms:modified xsi:type="dcterms:W3CDTF">2023-08-24T19:54:14Z</dcterms:modified>
</cp:coreProperties>
</file>