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7"/>
  </p:notesMasterIdLst>
  <p:sldIdLst>
    <p:sldId id="259" r:id="rId3"/>
    <p:sldId id="260" r:id="rId4"/>
    <p:sldId id="261" r:id="rId5"/>
    <p:sldId id="321" r:id="rId6"/>
    <p:sldId id="319" r:id="rId7"/>
    <p:sldId id="320" r:id="rId8"/>
    <p:sldId id="322" r:id="rId9"/>
    <p:sldId id="267" r:id="rId10"/>
    <p:sldId id="317" r:id="rId11"/>
    <p:sldId id="304" r:id="rId12"/>
    <p:sldId id="323"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29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A1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3" autoAdjust="0"/>
    <p:restoredTop sz="87855" autoAdjust="0"/>
  </p:normalViewPr>
  <p:slideViewPr>
    <p:cSldViewPr snapToGrid="0">
      <p:cViewPr varScale="1">
        <p:scale>
          <a:sx n="52" d="100"/>
          <a:sy n="52" d="100"/>
        </p:scale>
        <p:origin x="79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04ADC2-E266-442C-B9DB-178EA43C2E96}" type="datetimeFigureOut">
              <a:rPr lang="en-US" smtClean="0"/>
              <a:t>2/11/2021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866640-96BA-4BC4-BD03-6A49FB558F18}" type="slidenum">
              <a:rPr lang="en-US" smtClean="0"/>
              <a:t>‹#›</a:t>
            </a:fld>
            <a:endParaRPr lang="en-US" dirty="0"/>
          </a:p>
        </p:txBody>
      </p:sp>
    </p:spTree>
    <p:extLst>
      <p:ext uri="{BB962C8B-B14F-4D97-AF65-F5344CB8AC3E}">
        <p14:creationId xmlns:p14="http://schemas.microsoft.com/office/powerpoint/2010/main" val="2691669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979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There are limited resources available to support affiliates in determining how to best frame and market the CAP as a resource to the community and appropriate stakeholders. Existing resources are designed to support implementation and evaluation of the CAP and focus on referral and linkage.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Participant Context</a:t>
            </a:r>
          </a:p>
          <a:p>
            <a:r>
              <a:rPr lang="en-US" sz="1200" kern="1200" dirty="0" smtClean="0">
                <a:solidFill>
                  <a:schemeClr val="tx1"/>
                </a:solidFill>
                <a:effectLst/>
                <a:latin typeface="+mn-lt"/>
                <a:ea typeface="+mn-ea"/>
                <a:cs typeface="+mn-cs"/>
              </a:rPr>
              <a:t>Work group participants cited a number of </a:t>
            </a:r>
            <a:r>
              <a:rPr lang="en-US" sz="1200" b="1" i="1" kern="1200" dirty="0" smtClean="0">
                <a:solidFill>
                  <a:schemeClr val="tx1"/>
                </a:solidFill>
                <a:effectLst/>
                <a:latin typeface="+mn-lt"/>
                <a:ea typeface="+mn-ea"/>
                <a:cs typeface="+mn-cs"/>
              </a:rPr>
              <a:t>challenges marketing the CAP</a:t>
            </a:r>
            <a:r>
              <a:rPr lang="en-US" sz="1200" kern="1200" dirty="0" smtClean="0">
                <a:solidFill>
                  <a:schemeClr val="tx1"/>
                </a:solidFill>
                <a:effectLst/>
                <a:latin typeface="+mn-lt"/>
                <a:ea typeface="+mn-ea"/>
                <a:cs typeface="+mn-cs"/>
              </a:rPr>
              <a:t>, including appropriately communicating how the CAP differs from existing community resources and identifying and developing appropriate messages for different stakeholder groups. Participants also indicated it </a:t>
            </a:r>
            <a:r>
              <a:rPr lang="en-US" sz="1200" b="1" i="1" kern="1200" dirty="0" smtClean="0">
                <a:solidFill>
                  <a:schemeClr val="tx1"/>
                </a:solidFill>
                <a:effectLst/>
                <a:latin typeface="+mn-lt"/>
                <a:ea typeface="+mn-ea"/>
                <a:cs typeface="+mn-cs"/>
              </a:rPr>
              <a:t>is challenging to frame and position the CAP as a universal resource, given the emphasis on referral and linkage</a:t>
            </a:r>
            <a:r>
              <a:rPr lang="en-US" sz="1200" kern="1200" dirty="0" smtClean="0">
                <a:solidFill>
                  <a:schemeClr val="tx1"/>
                </a:solidFill>
                <a:effectLst/>
                <a:latin typeface="+mn-lt"/>
                <a:ea typeface="+mn-ea"/>
                <a:cs typeface="+mn-cs"/>
              </a:rPr>
              <a:t>. The available CAP resources </a:t>
            </a:r>
            <a:r>
              <a:rPr lang="en-US" sz="1200" b="1" i="1" kern="1200" dirty="0" smtClean="0">
                <a:solidFill>
                  <a:schemeClr val="tx1"/>
                </a:solidFill>
                <a:effectLst/>
                <a:latin typeface="+mn-lt"/>
                <a:ea typeface="+mn-ea"/>
                <a:cs typeface="+mn-cs"/>
              </a:rPr>
              <a:t>also do not address the importance of culturally sensitive messaging for different populations of children and families</a:t>
            </a:r>
            <a:r>
              <a:rPr lang="en-US" sz="1200" kern="1200" dirty="0" smtClean="0">
                <a:solidFill>
                  <a:schemeClr val="tx1"/>
                </a:solidFill>
                <a:effectLst/>
                <a:latin typeface="+mn-lt"/>
                <a:ea typeface="+mn-ea"/>
                <a:cs typeface="+mn-cs"/>
              </a:rPr>
              <a:t>. Finally, participants indicated that marketing the CAP is marketing HMG, and that gaining buy-in and support from the provider community is just as important as, and likely needs to happen before, getting buy-in from the general community. </a:t>
            </a:r>
            <a:r>
              <a:rPr lang="en-US" sz="1200" b="1" i="1" kern="1200" dirty="0" smtClean="0">
                <a:solidFill>
                  <a:schemeClr val="tx1"/>
                </a:solidFill>
                <a:effectLst/>
                <a:latin typeface="+mn-lt"/>
                <a:ea typeface="+mn-ea"/>
                <a:cs typeface="+mn-cs"/>
              </a:rPr>
              <a:t>Service providers need to feel confident the CAP will make referrals as appropriate and not be a source of competition.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Access to a resource library of marketing materials that includes style guides, templates, key messages for different stakeholders, prioritized talking points for different stakeholders, etc. will be beneficial. These resources can be developed by other affiliates, the HMG National Center, or both.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Significant resources are required to develop and pilot test culturally sensitive messages for different populations of children and families. </a:t>
            </a:r>
            <a:r>
              <a:rPr lang="en-US" sz="1200" b="1" i="1" kern="1200" dirty="0" smtClean="0">
                <a:solidFill>
                  <a:schemeClr val="tx1"/>
                </a:solidFill>
                <a:effectLst/>
                <a:latin typeface="+mn-lt"/>
                <a:ea typeface="+mn-ea"/>
                <a:cs typeface="+mn-cs"/>
              </a:rPr>
              <a:t>Creating opportunities for affiliates to collaboratively develop such materials will be beneficial. After materials have been pilot tested and refined, they should be made available to the entire National Affiliate Network.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Appropriately marketing and communicating the value add of HMG is an ongoing activity. Creating opportunities for affiliates to discuss strategies, challenges, and successes specific to marketing and communications will be valuable.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Acknowledge the importance of and HMG’s unique capacity to support consumers in the way they desire to be supported.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Strengths of the current frame include: call center clearly communicates the services offered and CAP is broad and implies many services can be accessed.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Consider developing a stronger statement from the HMG National Center regarding the importance of developmental promotion and the steps that can happen before referrals and interventions are necessary.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14</a:t>
            </a:fld>
            <a:endParaRPr lang="en-US" dirty="0"/>
          </a:p>
        </p:txBody>
      </p:sp>
    </p:spTree>
    <p:extLst>
      <p:ext uri="{BB962C8B-B14F-4D97-AF65-F5344CB8AC3E}">
        <p14:creationId xmlns:p14="http://schemas.microsoft.com/office/powerpoint/2010/main" val="4112246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While the HMG manual operationalizes the CAP as a call center, it does not offer a definition for centralized. </a:t>
            </a:r>
            <a:endParaRPr lang="en-US" dirty="0" smtClean="0"/>
          </a:p>
          <a:p>
            <a:endParaRPr lang="en-US" dirty="0" smtClean="0"/>
          </a:p>
          <a:p>
            <a:r>
              <a:rPr lang="en-US" sz="1200" b="1" kern="1200" dirty="0" smtClean="0">
                <a:solidFill>
                  <a:schemeClr val="tx1"/>
                </a:solidFill>
                <a:effectLst/>
                <a:latin typeface="+mn-lt"/>
                <a:ea typeface="+mn-ea"/>
                <a:cs typeface="+mn-cs"/>
              </a:rPr>
              <a:t>Participant Context</a:t>
            </a:r>
          </a:p>
          <a:p>
            <a:r>
              <a:rPr lang="en-US" sz="1200" kern="1200" dirty="0" smtClean="0">
                <a:solidFill>
                  <a:schemeClr val="tx1"/>
                </a:solidFill>
                <a:effectLst/>
                <a:latin typeface="+mn-lt"/>
                <a:ea typeface="+mn-ea"/>
                <a:cs typeface="+mn-cs"/>
              </a:rPr>
              <a:t>Work group participants indicated there is </a:t>
            </a:r>
            <a:r>
              <a:rPr lang="en-US" sz="1200" b="1" i="1" kern="1200" dirty="0" smtClean="0">
                <a:solidFill>
                  <a:schemeClr val="tx1"/>
                </a:solidFill>
                <a:effectLst/>
                <a:latin typeface="+mn-lt"/>
                <a:ea typeface="+mn-ea"/>
                <a:cs typeface="+mn-cs"/>
              </a:rPr>
              <a:t>inconsistent usage of the term “centralized” among affiliates</a:t>
            </a:r>
            <a:r>
              <a:rPr lang="en-US" sz="1200" kern="1200" dirty="0" smtClean="0">
                <a:solidFill>
                  <a:schemeClr val="tx1"/>
                </a:solidFill>
                <a:effectLst/>
                <a:latin typeface="+mn-lt"/>
                <a:ea typeface="+mn-ea"/>
                <a:cs typeface="+mn-cs"/>
              </a:rPr>
              <a:t>. Definitions and applications of the term centralized </a:t>
            </a:r>
            <a:r>
              <a:rPr lang="en-US" sz="1200" b="1" i="1" kern="1200" dirty="0" smtClean="0">
                <a:solidFill>
                  <a:schemeClr val="tx1"/>
                </a:solidFill>
                <a:effectLst/>
                <a:latin typeface="+mn-lt"/>
                <a:ea typeface="+mn-ea"/>
                <a:cs typeface="+mn-cs"/>
              </a:rPr>
              <a:t>range from a description of the call center to the warehousing of community-based resources and services in a single directory to a term used to describe the multiple ways in which consumers can access early childhood supports and services </a:t>
            </a:r>
            <a:r>
              <a:rPr lang="en-US" sz="1200" kern="1200" dirty="0" smtClean="0">
                <a:solidFill>
                  <a:schemeClr val="tx1"/>
                </a:solidFill>
                <a:effectLst/>
                <a:latin typeface="+mn-lt"/>
                <a:ea typeface="+mn-ea"/>
                <a:cs typeface="+mn-cs"/>
              </a:rPr>
              <a:t>to the blending of staff from different employers at the same location. Participants also noted that some affiliates are beginning to use phrases like </a:t>
            </a:r>
            <a:r>
              <a:rPr lang="en-US" sz="1200" b="1" i="1" kern="1200" dirty="0" smtClean="0">
                <a:solidFill>
                  <a:schemeClr val="tx1"/>
                </a:solidFill>
                <a:effectLst/>
                <a:latin typeface="+mn-lt"/>
                <a:ea typeface="+mn-ea"/>
                <a:cs typeface="+mn-cs"/>
              </a:rPr>
              <a:t>“centralized-decentralized,” which gives minimal consideration to bringing care coordinators together and instead focuses on shared usage of a single data collection and management platform and resource directory among multiple entities providing care coordination services to young children and their families. </a:t>
            </a:r>
            <a:r>
              <a:rPr lang="en-US" sz="1200" kern="1200" dirty="0" smtClean="0">
                <a:solidFill>
                  <a:schemeClr val="tx1"/>
                </a:solidFill>
                <a:effectLst/>
                <a:latin typeface="+mn-lt"/>
                <a:ea typeface="+mn-ea"/>
                <a:cs typeface="+mn-cs"/>
              </a:rPr>
              <a:t>While there are benefits and limitations to each of these definitions and applications</a:t>
            </a:r>
            <a:r>
              <a:rPr lang="en-US" sz="1200" b="1" i="1" kern="1200" dirty="0" smtClean="0">
                <a:solidFill>
                  <a:schemeClr val="tx1"/>
                </a:solidFill>
                <a:effectLst/>
                <a:latin typeface="+mn-lt"/>
                <a:ea typeface="+mn-ea"/>
                <a:cs typeface="+mn-cs"/>
              </a:rPr>
              <a:t>, having a more standardized definition will strengthen affiliates’ capacity to build relationships with key stakeholders, as well as share resources and strategies with similarly structured affiliates</a:t>
            </a:r>
            <a:r>
              <a:rPr lang="en-US" sz="1200" kern="1200" dirty="0" smtClean="0">
                <a:solidFill>
                  <a:schemeClr val="tx1"/>
                </a:solidFill>
                <a:effectLst/>
                <a:latin typeface="+mn-lt"/>
                <a:ea typeface="+mn-ea"/>
                <a:cs typeface="+mn-cs"/>
              </a:rPr>
              <a:t>. It is unclear to work group participants the extent to which the shift in definition and application of centralized among affiliates aligns with the HMG National Center’s shift in messaging from HMG being a program to HMG being an integrated, comprehensive early childhood system.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Offer a selection of definitions for affiliates to choose from. A single operating model or definition of centralized will not meet the needs of or align with all affiliates.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Definitions should </a:t>
            </a:r>
            <a:r>
              <a:rPr lang="en-US" sz="1200" b="1" i="1" kern="1200" dirty="0" smtClean="0">
                <a:solidFill>
                  <a:schemeClr val="tx1"/>
                </a:solidFill>
                <a:effectLst/>
                <a:latin typeface="+mn-lt"/>
                <a:ea typeface="+mn-ea"/>
                <a:cs typeface="+mn-cs"/>
              </a:rPr>
              <a:t>demonstrate HMG is working or seeks to work in conjunction and collaboration with community-based services and programs – not in competition with.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Recognize that affiliates are exploring new technology options to support referral, linkage, and follow-up that further diminish the clarity between centralized and decentralized.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Monitor how affiliates define and operationalize the term centralized using the annual fidelity assessment.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Explore and understand how the COVID-19 pandemic impacted affiliates’ use and application of the term centralized.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Having a range of definitions for newer affiliates to choose from can inform and guide their approach early childhood system building efforts within their community. A selection of definitions will also be useful to affiliates seeking to expand or modify their approach to early childhood system building.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15</a:t>
            </a:fld>
            <a:endParaRPr lang="en-US" dirty="0"/>
          </a:p>
        </p:txBody>
      </p:sp>
    </p:spTree>
    <p:extLst>
      <p:ext uri="{BB962C8B-B14F-4D97-AF65-F5344CB8AC3E}">
        <p14:creationId xmlns:p14="http://schemas.microsoft.com/office/powerpoint/2010/main" val="1214948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“Maintain resource directory” is one of the four key activities associated with successful implementation and maintenance of the CAP.  </a:t>
            </a:r>
            <a:endParaRPr lang="en-US" dirty="0" smtClean="0"/>
          </a:p>
          <a:p>
            <a:endParaRPr lang="en-US" dirty="0" smtClean="0"/>
          </a:p>
          <a:p>
            <a:r>
              <a:rPr lang="en-US" sz="1200" b="1" kern="1200" dirty="0" smtClean="0">
                <a:solidFill>
                  <a:schemeClr val="tx1"/>
                </a:solidFill>
                <a:effectLst/>
                <a:latin typeface="+mn-lt"/>
                <a:ea typeface="+mn-ea"/>
                <a:cs typeface="+mn-cs"/>
              </a:rPr>
              <a:t>Participant Context</a:t>
            </a:r>
          </a:p>
          <a:p>
            <a:r>
              <a:rPr lang="en-US" sz="1200" kern="1200" dirty="0" smtClean="0">
                <a:solidFill>
                  <a:schemeClr val="tx1"/>
                </a:solidFill>
                <a:effectLst/>
                <a:latin typeface="+mn-lt"/>
                <a:ea typeface="+mn-ea"/>
                <a:cs typeface="+mn-cs"/>
              </a:rPr>
              <a:t>Work group participants indicated the current </a:t>
            </a:r>
            <a:r>
              <a:rPr lang="en-US" sz="1200" b="1" i="1" kern="1200" dirty="0" smtClean="0">
                <a:solidFill>
                  <a:schemeClr val="tx1"/>
                </a:solidFill>
                <a:effectLst/>
                <a:latin typeface="+mn-lt"/>
                <a:ea typeface="+mn-ea"/>
                <a:cs typeface="+mn-cs"/>
              </a:rPr>
              <a:t>description does not adequately describe the value of the resource directory or the importance of maintaining it. </a:t>
            </a:r>
            <a:r>
              <a:rPr lang="en-US" sz="1200" kern="1200" dirty="0" smtClean="0">
                <a:solidFill>
                  <a:schemeClr val="tx1"/>
                </a:solidFill>
                <a:effectLst/>
                <a:latin typeface="+mn-lt"/>
                <a:ea typeface="+mn-ea"/>
                <a:cs typeface="+mn-cs"/>
              </a:rPr>
              <a:t>Participants indicated a quality resource directory focused on early childhood programs and services is </a:t>
            </a:r>
            <a:r>
              <a:rPr lang="en-US" sz="1200" b="1" i="1" kern="1200" dirty="0" smtClean="0">
                <a:solidFill>
                  <a:schemeClr val="tx1"/>
                </a:solidFill>
                <a:effectLst/>
                <a:latin typeface="+mn-lt"/>
                <a:ea typeface="+mn-ea"/>
                <a:cs typeface="+mn-cs"/>
              </a:rPr>
              <a:t>part of HMG’s value proposition to communities and integral to an integrated, comprehensive early childhood system</a:t>
            </a:r>
            <a:r>
              <a:rPr lang="en-US" sz="1200" kern="1200" dirty="0" smtClean="0">
                <a:solidFill>
                  <a:schemeClr val="tx1"/>
                </a:solidFill>
                <a:effectLst/>
                <a:latin typeface="+mn-lt"/>
                <a:ea typeface="+mn-ea"/>
                <a:cs typeface="+mn-cs"/>
              </a:rPr>
              <a:t>. However, there is variation across the network regarding how the resource directory is maintained. They also described the value of </a:t>
            </a:r>
            <a:r>
              <a:rPr lang="en-US" sz="1200" b="1" i="1" kern="1200" dirty="0" smtClean="0">
                <a:solidFill>
                  <a:schemeClr val="tx1"/>
                </a:solidFill>
                <a:effectLst/>
                <a:latin typeface="+mn-lt"/>
                <a:ea typeface="+mn-ea"/>
                <a:cs typeface="+mn-cs"/>
              </a:rPr>
              <a:t>soliciting and incorporating feedback from families and caregivers regarding the quality, value, and usefulness of services and programs included in the resource directory, citing this as a unique feature of HMG. </a:t>
            </a:r>
            <a:r>
              <a:rPr lang="en-US" sz="1200" kern="1200" dirty="0" smtClean="0">
                <a:solidFill>
                  <a:schemeClr val="tx1"/>
                </a:solidFill>
                <a:effectLst/>
                <a:latin typeface="+mn-lt"/>
                <a:ea typeface="+mn-ea"/>
                <a:cs typeface="+mn-cs"/>
              </a:rPr>
              <a:t>Finally, some participants indicated that successfully developing and maintaining the resource directory requires coordination with Family and Community Outreach. Family and Community Outreach is charged with identifying and building relationships with service providers while the CAP is charged with the inputting data into the resource directory. The current description does not take into account that Family and Community Outreach may have a role in maintaining a resource directory.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Establish a minimum standard process that describes how affiliates should maintain the resource directory.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Develop and make available resources to help affiliates effectively communicate and market the unique value of the resource directory to different stakeholders.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Acknowledge the power of family perspective and input regarding navigating resources, as well as resource quality, value, and usefulness.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Develop and provide resources to enhance affiliate quality to monitor the quality, value, and usefulness of community-based services and resources.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Create opportunities for affiliates to share the novel ways in which they are marketing and making the resource directory available to different stakeholders.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16</a:t>
            </a:fld>
            <a:endParaRPr lang="en-US" dirty="0"/>
          </a:p>
        </p:txBody>
      </p:sp>
    </p:spTree>
    <p:extLst>
      <p:ext uri="{BB962C8B-B14F-4D97-AF65-F5344CB8AC3E}">
        <p14:creationId xmlns:p14="http://schemas.microsoft.com/office/powerpoint/2010/main" val="3955219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Utilization of case classification and threshold systems varies across the network.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Participant Context</a:t>
            </a:r>
          </a:p>
          <a:p>
            <a:r>
              <a:rPr lang="en-US" sz="1200" kern="1200" dirty="0" smtClean="0">
                <a:solidFill>
                  <a:schemeClr val="tx1"/>
                </a:solidFill>
                <a:effectLst/>
                <a:latin typeface="+mn-lt"/>
                <a:ea typeface="+mn-ea"/>
                <a:cs typeface="+mn-cs"/>
              </a:rPr>
              <a:t>Work group participants indicated the </a:t>
            </a:r>
            <a:r>
              <a:rPr lang="en-US" sz="1200" b="1" i="1" kern="1200" dirty="0" smtClean="0">
                <a:solidFill>
                  <a:schemeClr val="tx1"/>
                </a:solidFill>
                <a:effectLst/>
                <a:latin typeface="+mn-lt"/>
                <a:ea typeface="+mn-ea"/>
                <a:cs typeface="+mn-cs"/>
              </a:rPr>
              <a:t>CAP has policies and procedures to help professionals providing care coordination services determine which screening tools to use with families, assess level of need (i.e. low, moderate, high), and assign thresholds based on case complexity. However, application of these policies and procedures is variable within a single CAP and across the network</a:t>
            </a:r>
            <a:r>
              <a:rPr lang="en-US" sz="1200" kern="1200" dirty="0" smtClean="0">
                <a:solidFill>
                  <a:schemeClr val="tx1"/>
                </a:solidFill>
                <a:effectLst/>
                <a:latin typeface="+mn-lt"/>
                <a:ea typeface="+mn-ea"/>
                <a:cs typeface="+mn-cs"/>
              </a:rPr>
              <a:t>. Participants indicated it is </a:t>
            </a:r>
            <a:r>
              <a:rPr lang="en-US" sz="1200" b="1" i="1" kern="1200" dirty="0" smtClean="0">
                <a:solidFill>
                  <a:schemeClr val="tx1"/>
                </a:solidFill>
                <a:effectLst/>
                <a:latin typeface="+mn-lt"/>
                <a:ea typeface="+mn-ea"/>
                <a:cs typeface="+mn-cs"/>
              </a:rPr>
              <a:t>challenging for supervisors within a CAP to appropriately and effectively manage </a:t>
            </a:r>
            <a:r>
              <a:rPr lang="en-US" sz="1200" kern="1200" dirty="0" smtClean="0">
                <a:solidFill>
                  <a:schemeClr val="tx1"/>
                </a:solidFill>
                <a:effectLst/>
                <a:latin typeface="+mn-lt"/>
                <a:ea typeface="+mn-ea"/>
                <a:cs typeface="+mn-cs"/>
              </a:rPr>
              <a:t>implementation of these policies and procedures and manage case load. Some participants reported family needs are identified and prioritized first while others take a more hierarchical approach, embracing frameworks like Maslow’s Hierarchy of Needs. Lastly, participants described the </a:t>
            </a:r>
            <a:r>
              <a:rPr lang="en-US" sz="1200" b="1" i="1" kern="1200" dirty="0" smtClean="0">
                <a:solidFill>
                  <a:schemeClr val="tx1"/>
                </a:solidFill>
                <a:effectLst/>
                <a:latin typeface="+mn-lt"/>
                <a:ea typeface="+mn-ea"/>
                <a:cs typeface="+mn-cs"/>
              </a:rPr>
              <a:t>potential benefits of adopting a minimum standard case classification and threshold system across the network, including but not limited to increased capacity for affiliate and national evaluations and measuring the impact of an integrated, comprehensive early childhood system on individual, family, and community outcomes stratified by level of need.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Screenings are available to consumers in different venues: the HMG website, HMG specialized phone line, and community partners such as early care and education, schools, doctor visits, and home visiting. </a:t>
            </a:r>
            <a:r>
              <a:rPr lang="en-US" sz="1200" b="1" i="1" kern="1200" dirty="0" smtClean="0">
                <a:solidFill>
                  <a:schemeClr val="tx1"/>
                </a:solidFill>
                <a:effectLst/>
                <a:latin typeface="+mn-lt"/>
                <a:ea typeface="+mn-ea"/>
                <a:cs typeface="+mn-cs"/>
              </a:rPr>
              <a:t>Screening results from different venues need to be available to HMG professionals providing care coordination services to effectively identify level of need and appropriately address identified risks and concerns.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While consumer communication preferences should be taken into account during follow-up, there is significant value in leveraging a phone call for the initial contact.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Explore the potential use case for tools and resources like pre-screenings, decision trees, and automation.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Acknowledge the role of screening tools in determining level of need.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Acknowledge the role and experience of professionals providing care coordination services in understanding and determining level of need.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Consider pairing the case classification and threshold system with continuous training for CAP staff and supervisors.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Frame the case classification and threshold system as a tool to help manage case load and inform the allocation and distribution of cases and resources. </a:t>
            </a:r>
          </a:p>
          <a:p>
            <a:endParaRPr lang="en-US" b="1" dirty="0"/>
          </a:p>
        </p:txBody>
      </p:sp>
      <p:sp>
        <p:nvSpPr>
          <p:cNvPr id="4" name="Slide Number Placeholder 3"/>
          <p:cNvSpPr>
            <a:spLocks noGrp="1"/>
          </p:cNvSpPr>
          <p:nvPr>
            <p:ph type="sldNum" sz="quarter" idx="10"/>
          </p:nvPr>
        </p:nvSpPr>
        <p:spPr/>
        <p:txBody>
          <a:bodyPr/>
          <a:lstStyle/>
          <a:p>
            <a:fld id="{A1866640-96BA-4BC4-BD03-6A49FB558F18}" type="slidenum">
              <a:rPr lang="en-US" smtClean="0"/>
              <a:t>17</a:t>
            </a:fld>
            <a:endParaRPr lang="en-US" dirty="0"/>
          </a:p>
        </p:txBody>
      </p:sp>
    </p:spTree>
    <p:extLst>
      <p:ext uri="{BB962C8B-B14F-4D97-AF65-F5344CB8AC3E}">
        <p14:creationId xmlns:p14="http://schemas.microsoft.com/office/powerpoint/2010/main" val="1394201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Needs met the single family-level measure required of affiliates by the National Center to track satisfaction and family experience with the CAP.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Participant Context</a:t>
            </a:r>
          </a:p>
          <a:p>
            <a:r>
              <a:rPr lang="en-US" sz="1200" b="1" i="1" kern="1200" dirty="0" smtClean="0">
                <a:solidFill>
                  <a:schemeClr val="tx1"/>
                </a:solidFill>
                <a:effectLst/>
                <a:latin typeface="+mn-lt"/>
                <a:ea typeface="+mn-ea"/>
                <a:cs typeface="+mn-cs"/>
              </a:rPr>
              <a:t>Work group participants described the needs met metric as important, but challenging to measure and report. Participants indicated that only providing a metric does not provide appropriate context regarding affiliates capacity to support children and families. </a:t>
            </a:r>
            <a:r>
              <a:rPr lang="en-US" sz="1200" kern="1200" dirty="0" smtClean="0">
                <a:solidFill>
                  <a:schemeClr val="tx1"/>
                </a:solidFill>
                <a:effectLst/>
                <a:latin typeface="+mn-lt"/>
                <a:ea typeface="+mn-ea"/>
                <a:cs typeface="+mn-cs"/>
              </a:rPr>
              <a:t>They also indicated it is unclear the extent to which affiliates are universally tracking if and why needs were met or not met and the processes used to collect and track that information.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Expand the fidelity assessment to include both structured and open-ended questions that allow affiliates to elaborate on the needs met metric. Questions can explore why needs were not met, </a:t>
            </a:r>
            <a:r>
              <a:rPr lang="en-US" sz="1200" kern="1200" dirty="0" smtClean="0">
                <a:solidFill>
                  <a:schemeClr val="tx1"/>
                </a:solidFill>
                <a:effectLst/>
                <a:latin typeface="+mn-lt"/>
                <a:ea typeface="+mn-ea"/>
                <a:cs typeface="+mn-cs"/>
              </a:rPr>
              <a:t>for example “% reporting needs were not met due to a lack of resources” or “what were the top five reasons callers reported their needs were not met.”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Place the needs met metric in the broader context of integrated, comprehensive early childhood system building by identifying strategies to use the information in support of activities like advocacy, resource allocation, and marketing.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Acknowledge the metric does not assess if a client is better off because of HMG/an integrated, comprehensive early childhood system.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Acknowledge a need may not be met, but the consumer may have still benefitted from the interaction with the CAP.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Acknowledge the role of quality supervision and well-trained staff in effectively meeting the needs of children and families.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18</a:t>
            </a:fld>
            <a:endParaRPr lang="en-US" dirty="0"/>
          </a:p>
        </p:txBody>
      </p:sp>
    </p:spTree>
    <p:extLst>
      <p:ext uri="{BB962C8B-B14F-4D97-AF65-F5344CB8AC3E}">
        <p14:creationId xmlns:p14="http://schemas.microsoft.com/office/powerpoint/2010/main" val="1581811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The HMG National Center does not recommend, endorse, or invest in technology on behalf of the National Affiliate Network, including data collection and management platforms.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Participant Context</a:t>
            </a:r>
          </a:p>
          <a:p>
            <a:r>
              <a:rPr lang="en-US" sz="1200" kern="1200" dirty="0" smtClean="0">
                <a:solidFill>
                  <a:schemeClr val="tx1"/>
                </a:solidFill>
                <a:effectLst/>
                <a:latin typeface="+mn-lt"/>
                <a:ea typeface="+mn-ea"/>
                <a:cs typeface="+mn-cs"/>
              </a:rPr>
              <a:t>Work group participants described the </a:t>
            </a:r>
            <a:r>
              <a:rPr lang="en-US" sz="1200" b="1" i="1" kern="1200" dirty="0" smtClean="0">
                <a:solidFill>
                  <a:schemeClr val="tx1"/>
                </a:solidFill>
                <a:effectLst/>
                <a:latin typeface="+mn-lt"/>
                <a:ea typeface="+mn-ea"/>
                <a:cs typeface="+mn-cs"/>
              </a:rPr>
              <a:t>evolving and growing role of technology in supporting integrated, comprehensive early childhood systems</a:t>
            </a:r>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Participants report investing significant resources, both funding and personnel time and effort, in identifying and customizing different types of technology, particularly data collection and management platforms. Customizations to different technology platforms are often expensive and require staff training. </a:t>
            </a:r>
            <a:r>
              <a:rPr lang="en-US" sz="1200" kern="1200" dirty="0" smtClean="0">
                <a:solidFill>
                  <a:schemeClr val="tx1"/>
                </a:solidFill>
                <a:effectLst/>
                <a:latin typeface="+mn-lt"/>
                <a:ea typeface="+mn-ea"/>
                <a:cs typeface="+mn-cs"/>
              </a:rPr>
              <a:t>Participants also reported an increase use of websites and social media platforms such as Facebook and Instagram to market HMG services, all of which require an investment of resources to be effective and have maximum impact. Participants also cited adoption of different communication platforms, such as text messaging and automated messaging, to engage consumers. Finally, participants cited challenges around vetting emerging technologies, </a:t>
            </a:r>
            <a:r>
              <a:rPr lang="en-US" sz="1200" b="1" i="1" kern="1200" dirty="0" smtClean="0">
                <a:solidFill>
                  <a:schemeClr val="tx1"/>
                </a:solidFill>
                <a:effectLst/>
                <a:latin typeface="+mn-lt"/>
                <a:ea typeface="+mn-ea"/>
                <a:cs typeface="+mn-cs"/>
              </a:rPr>
              <a:t>prioritizing how to invest limited resources in different technology platforms, and assessing which platforms will have the strongest return on investment. </a:t>
            </a:r>
            <a:r>
              <a:rPr lang="en-US" sz="1200" kern="1200" dirty="0" smtClean="0">
                <a:solidFill>
                  <a:schemeClr val="tx1"/>
                </a:solidFill>
                <a:effectLst/>
                <a:latin typeface="+mn-lt"/>
                <a:ea typeface="+mn-ea"/>
                <a:cs typeface="+mn-cs"/>
              </a:rPr>
              <a:t>They indicated it would be beneficial if the HMG National Center could assess the potential value of different technologies and facilitate investments into the most promising technologies on behalf of the network.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Technological solutions, particularly data collection and management platforms, need to be HIPAA compliant.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Invest in technology that can support developmental promotion at scale.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The existing interface of common commercial screening products was frequently cited as a factor limiting affiliate capacity to adopt and sustain technology.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Recognize the challenges around obtaining and sharing consent when agencies within the same communities leverage different platforms.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Text messaging was cited as one of the CAP’s most useful technologies.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The high costs of customization limits affiliate capacity to adopt and sustain technology.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Acknowledge the need for APIs to support data sharing across platforms to optimally leverage different technologies.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Acknowledge that some communities are unable to join the National Affiliate Network because they are unable to find and/or secure sustainable funding for a data collection and management platform.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Acknowledge the need for initial and ongoing staff training to support appropriate utilization and deployment of new and emerging technology platforms.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19</a:t>
            </a:fld>
            <a:endParaRPr lang="en-US" dirty="0"/>
          </a:p>
        </p:txBody>
      </p:sp>
    </p:spTree>
    <p:extLst>
      <p:ext uri="{BB962C8B-B14F-4D97-AF65-F5344CB8AC3E}">
        <p14:creationId xmlns:p14="http://schemas.microsoft.com/office/powerpoint/2010/main" val="3264423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There is ad hoc coordination and communication among affiliates regarding customization to data collection and management platforms and that which exists is facilitated by affiliates.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Participant Context</a:t>
            </a:r>
          </a:p>
          <a:p>
            <a:r>
              <a:rPr lang="en-US" sz="1200" b="1" i="1" kern="1200" dirty="0" smtClean="0">
                <a:solidFill>
                  <a:schemeClr val="tx1"/>
                </a:solidFill>
                <a:effectLst/>
                <a:latin typeface="+mn-lt"/>
                <a:ea typeface="+mn-ea"/>
                <a:cs typeface="+mn-cs"/>
              </a:rPr>
              <a:t>Work group participants indicated they invest significant resources in customizing data collection and management platforms in order to effectively meet their needs. Some affiliates coordinate with one another on an ad hoc basis discuss desired customizations and share the costs associated with them.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Facilitate </a:t>
            </a:r>
            <a:r>
              <a:rPr lang="en-US" sz="1200" b="1" i="1" kern="1200" dirty="0" err="1" smtClean="0">
                <a:solidFill>
                  <a:schemeClr val="tx1"/>
                </a:solidFill>
                <a:effectLst/>
                <a:latin typeface="+mn-lt"/>
                <a:ea typeface="+mn-ea"/>
                <a:cs typeface="+mn-cs"/>
              </a:rPr>
              <a:t>convenings</a:t>
            </a:r>
            <a:r>
              <a:rPr lang="en-US" sz="1200" b="1" i="1" kern="1200" dirty="0" smtClean="0">
                <a:solidFill>
                  <a:schemeClr val="tx1"/>
                </a:solidFill>
                <a:effectLst/>
                <a:latin typeface="+mn-lt"/>
                <a:ea typeface="+mn-ea"/>
                <a:cs typeface="+mn-cs"/>
              </a:rPr>
              <a:t> among affiliates with the same data collection and management platform at least once per year, but not more than four times per year, to discuss customizations.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Consider facilitating work groups and contact lists based on data collection and management platform.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Acknowledge that if the HMG National Center deploys a strategy to increase communication among affiliates, affiliates are still able to connect with one another independent of the HMG National Center.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20</a:t>
            </a:fld>
            <a:endParaRPr lang="en-US" dirty="0"/>
          </a:p>
        </p:txBody>
      </p:sp>
    </p:spTree>
    <p:extLst>
      <p:ext uri="{BB962C8B-B14F-4D97-AF65-F5344CB8AC3E}">
        <p14:creationId xmlns:p14="http://schemas.microsoft.com/office/powerpoint/2010/main" val="1634319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There is no standardized process to refer families from one HMG system to another located in a different region of the state or country.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Affiliate Context</a:t>
            </a:r>
          </a:p>
          <a:p>
            <a:r>
              <a:rPr lang="en-US" sz="1200" kern="1200" dirty="0" smtClean="0">
                <a:solidFill>
                  <a:schemeClr val="tx1"/>
                </a:solidFill>
                <a:effectLst/>
                <a:latin typeface="+mn-lt"/>
                <a:ea typeface="+mn-ea"/>
                <a:cs typeface="+mn-cs"/>
              </a:rPr>
              <a:t>Some work group participants indicated when the CAP is working with a family that is moving to a new community, they connect the family to the HMG system serving that community in an effort to minimize disruptions to care and services. </a:t>
            </a:r>
            <a:r>
              <a:rPr lang="en-US" sz="1200" b="1" i="1" kern="1200" dirty="0" smtClean="0">
                <a:solidFill>
                  <a:schemeClr val="tx1"/>
                </a:solidFill>
                <a:effectLst/>
                <a:latin typeface="+mn-lt"/>
                <a:ea typeface="+mn-ea"/>
                <a:cs typeface="+mn-cs"/>
              </a:rPr>
              <a:t>Through work group discussions, we learned there is variation in how affiliates are doing this work. It was unclear the extent to which HMG affiliates have formal mechanisms to track how many families are referred from one system to another. </a:t>
            </a:r>
          </a:p>
          <a:p>
            <a:endParaRPr lang="en-US" sz="1200" b="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Consider developing a minimum set of requirements a CAP must meet in order to make a referral from one HMG to another.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States with more than one HMG system and affiliates serving transient communities reported more instances of making referrals to other HMG systems</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21</a:t>
            </a:fld>
            <a:endParaRPr lang="en-US" dirty="0"/>
          </a:p>
        </p:txBody>
      </p:sp>
    </p:spTree>
    <p:extLst>
      <p:ext uri="{BB962C8B-B14F-4D97-AF65-F5344CB8AC3E}">
        <p14:creationId xmlns:p14="http://schemas.microsoft.com/office/powerpoint/2010/main" val="1562888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Few resources are available to support affiliates as they select a data collection and management platform.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Participant Context</a:t>
            </a:r>
          </a:p>
          <a:p>
            <a:r>
              <a:rPr lang="en-US" sz="1200" b="1" i="1" kern="1200" dirty="0" smtClean="0">
                <a:solidFill>
                  <a:schemeClr val="tx1"/>
                </a:solidFill>
                <a:effectLst/>
                <a:latin typeface="+mn-lt"/>
                <a:ea typeface="+mn-ea"/>
                <a:cs typeface="+mn-cs"/>
              </a:rPr>
              <a:t>Work group participants indicated there are many considerations that go into selecting a data collection and management platform. They cited a need for more support in this areas, as well as connection to more established affiliates to learn about their experiences selecting and utilizing different platforms.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Consider creating tools, resources, rubrics, FAQs, decision making guides, etc. that highlight the distinguishing or unique features of each platform, affiliate experiences using the platform, ease of integrating modifications, cost of integrating modifications, types of reports available, the extent to which the platform can grow with an affiliate over time, etc.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Clarify what data needs to be tracked and reported to the HMG National Center before affiliates select a data collection and management platform.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22</a:t>
            </a:fld>
            <a:endParaRPr lang="en-US" dirty="0"/>
          </a:p>
        </p:txBody>
      </p:sp>
    </p:spTree>
    <p:extLst>
      <p:ext uri="{BB962C8B-B14F-4D97-AF65-F5344CB8AC3E}">
        <p14:creationId xmlns:p14="http://schemas.microsoft.com/office/powerpoint/2010/main" val="26587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There is limited coordination and communication between team members at different affiliates with similar roles and responsibilities.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Participant Context</a:t>
            </a:r>
          </a:p>
          <a:p>
            <a:r>
              <a:rPr lang="en-US" sz="1200" b="1" i="1" kern="1200" dirty="0" smtClean="0">
                <a:solidFill>
                  <a:schemeClr val="tx1"/>
                </a:solidFill>
                <a:effectLst/>
                <a:latin typeface="+mn-lt"/>
                <a:ea typeface="+mn-ea"/>
                <a:cs typeface="+mn-cs"/>
              </a:rPr>
              <a:t>Work group participants indicated it will be beneficial to regularly connect with team members at other affiliates that have similar roles and responsibilities. These types of connections usually happen at the Annual Help Me Grow National Forum, but the opportunity to connect with others is limited to those able to participate in the convening.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Potential topics include: obtaining consent, quality assurance, capacity building and training for team members, reflective supervision, data management, common and uncommon parental concerns, emerging trends and priorities, innovations, etc.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Participants indicated it will be helpful to connect with others that have similar roles and responsibilities at least once per year, but not more than four times per year.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Consider developing strategies to make it easier for people at different affiliates with similar roles and responsibilities to find each other. </a:t>
            </a: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Acknowledge that if the HMG National Center deploys a strategy to increase communication among affiliates, affiliates are still able to connect with on another independent of the HMG National Center.</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23</a:t>
            </a:fld>
            <a:endParaRPr lang="en-US" dirty="0"/>
          </a:p>
        </p:txBody>
      </p:sp>
    </p:spTree>
    <p:extLst>
      <p:ext uri="{BB962C8B-B14F-4D97-AF65-F5344CB8AC3E}">
        <p14:creationId xmlns:p14="http://schemas.microsoft.com/office/powerpoint/2010/main" val="2441401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081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6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670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u="none" baseline="0" dirty="0" smtClean="0"/>
              <a:t>SPEAKER</a:t>
            </a:r>
          </a:p>
          <a:p>
            <a:pPr marL="0" indent="0">
              <a:buFont typeface="Arial" panose="020B0604020202020204" pitchFamily="34" charset="0"/>
              <a:buNone/>
            </a:pPr>
            <a:endParaRPr lang="en-US" u="none"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smtClean="0"/>
              <a:t>As we shared during webinar, this project had three goals and used two guiding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smtClean="0"/>
              <a:t>As we were implementing this project, the National Center was also engaged in a strategic planning process, as discussed during </a:t>
            </a:r>
            <a:r>
              <a:rPr lang="en-US" i="1" u="none" baseline="0" dirty="0" smtClean="0"/>
              <a:t>Defining Full Potential</a:t>
            </a:r>
            <a:r>
              <a:rPr lang="en-US" i="0" u="none" baseline="0" dirty="0" smtClean="0"/>
              <a:t> a few weeks ago.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none" baseline="0" dirty="0" smtClean="0"/>
              <a:t>The National Center will leverage the recommendations put forth by the Work Group and feedback from the National Affiliate Network as the key groundwork necessary to successfully adopt strategic priorities related to increasing the reach and impact of HMG. </a:t>
            </a:r>
          </a:p>
          <a:p>
            <a:pPr marL="0" indent="0">
              <a:buFont typeface="Arial" panose="020B0604020202020204" pitchFamily="34" charset="0"/>
              <a:buNone/>
            </a:pPr>
            <a:endParaRPr lang="en-US" u="none" baseline="0" dirty="0" smtClean="0"/>
          </a:p>
          <a:p>
            <a:pPr marL="0" indent="0">
              <a:buFont typeface="Arial" panose="020B0604020202020204" pitchFamily="34" charset="0"/>
              <a:buNone/>
            </a:pPr>
            <a:r>
              <a:rPr lang="en-US" i="1" u="none" baseline="0" dirty="0" smtClean="0"/>
              <a:t>Archive – from Webinar </a:t>
            </a:r>
          </a:p>
          <a:p>
            <a:pPr marL="0" indent="0">
              <a:buFont typeface="Arial" panose="020B0604020202020204" pitchFamily="34" charset="0"/>
              <a:buNone/>
            </a:pPr>
            <a:endParaRPr lang="en-US" i="1" u="none" baseline="0" dirty="0" smtClean="0"/>
          </a:p>
          <a:p>
            <a:pPr marL="0" indent="0">
              <a:buFont typeface="Arial" panose="020B0604020202020204" pitchFamily="34" charset="0"/>
              <a:buNone/>
            </a:pPr>
            <a:r>
              <a:rPr lang="en-US" u="none" baseline="0" dirty="0" smtClean="0"/>
              <a:t>Kimberly </a:t>
            </a:r>
          </a:p>
          <a:p>
            <a:pPr marL="0" indent="0">
              <a:buFont typeface="Arial" panose="020B0604020202020204" pitchFamily="34" charset="0"/>
              <a:buNone/>
            </a:pPr>
            <a:endParaRPr lang="en-US" u="none" baseline="0" dirty="0" smtClean="0"/>
          </a:p>
          <a:p>
            <a:pPr marL="0" indent="0">
              <a:buFont typeface="Arial" panose="020B0604020202020204" pitchFamily="34" charset="0"/>
              <a:buNone/>
            </a:pPr>
            <a:r>
              <a:rPr lang="en-US" u="sng" baseline="0" dirty="0" smtClean="0"/>
              <a:t>Goals</a:t>
            </a:r>
          </a:p>
          <a:p>
            <a:pPr marL="0" indent="0">
              <a:buFont typeface="Arial" panose="020B0604020202020204" pitchFamily="34" charset="0"/>
              <a:buNone/>
            </a:pPr>
            <a:r>
              <a:rPr lang="en-US" u="none" baseline="0" dirty="0" smtClean="0"/>
              <a:t>More systematically 1) document innovative strategies deployed by affiliates to strengthen the CAP that go beyond the basic fidelity criteria outlined by the national center; 2) identify opportunities and generate ideas to strengthen and maintain the relevance of the CAP in a comprehensive early childhood system by 3) elevating affiliates’ experiences and perspectives </a:t>
            </a:r>
          </a:p>
          <a:p>
            <a:pPr marL="0" indent="0">
              <a:buFont typeface="Arial" panose="020B0604020202020204" pitchFamily="34" charset="0"/>
              <a:buNone/>
            </a:pPr>
            <a:endParaRPr lang="en-US" u="none" baseline="0" dirty="0" smtClean="0"/>
          </a:p>
          <a:p>
            <a:pPr marL="0" indent="0">
              <a:buFont typeface="Arial" panose="020B0604020202020204" pitchFamily="34" charset="0"/>
              <a:buNone/>
            </a:pPr>
            <a:r>
              <a:rPr lang="en-US" u="sng" baseline="0" dirty="0" smtClean="0"/>
              <a:t>Guiding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smtClean="0"/>
              <a:t>How can we strengthen implementation and evaluation of CAPs?</a:t>
            </a:r>
          </a:p>
          <a:p>
            <a:pPr marL="171450" indent="-171450">
              <a:buFont typeface="Arial" panose="020B0604020202020204" pitchFamily="34" charset="0"/>
              <a:buChar char="•"/>
            </a:pPr>
            <a:r>
              <a:rPr lang="en-US" u="none" baseline="0" dirty="0" smtClean="0"/>
              <a:t>How can we enhance the durability and responsiveness of CAPs? </a:t>
            </a:r>
          </a:p>
          <a:p>
            <a:pPr marL="0" indent="0">
              <a:buFont typeface="Arial" panose="020B0604020202020204" pitchFamily="34" charset="0"/>
              <a:buNone/>
            </a:pPr>
            <a:endParaRPr lang="en-US" b="0" u="none" baseline="0" dirty="0" smtClean="0"/>
          </a:p>
          <a:p>
            <a:pPr marL="0" indent="0">
              <a:buFont typeface="Arial" panose="020B0604020202020204" pitchFamily="34" charset="0"/>
              <a:buNone/>
            </a:pPr>
            <a:r>
              <a:rPr lang="en-US" b="1" u="none" baseline="0" dirty="0" smtClean="0"/>
              <a:t>The National Center will leverage the recommendations put forth by the Work Group and feedback from the National Affiliate Network as the key groundwork necessary to successfully adopt strategic priorities related to increasing the reach and impact of HMG.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4</a:t>
            </a:fld>
            <a:endParaRPr lang="en-US" dirty="0"/>
          </a:p>
        </p:txBody>
      </p:sp>
    </p:spTree>
    <p:extLst>
      <p:ext uri="{BB962C8B-B14F-4D97-AF65-F5344CB8AC3E}">
        <p14:creationId xmlns:p14="http://schemas.microsoft.com/office/powerpoint/2010/main" val="267286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p>
          <a:p>
            <a:endParaRPr lang="en-US" dirty="0" smtClean="0"/>
          </a:p>
          <a:p>
            <a:pPr marL="171450" indent="-171450">
              <a:buFont typeface="Arial" panose="020B0604020202020204" pitchFamily="34" charset="0"/>
              <a:buChar char="•"/>
            </a:pPr>
            <a:r>
              <a:rPr lang="en-US" dirty="0" smtClean="0"/>
              <a:t>We partnered with the Childhood</a:t>
            </a:r>
            <a:r>
              <a:rPr lang="en-US" baseline="0" dirty="0" smtClean="0"/>
              <a:t> Prosperity Lab, an initiative of Connecticut Children’s Office for Community Child Health that collaborates, with changemakers to cultivate and advance innovative strategies that address critical, contemporary child health, development, and well-being needs, to design and facilitate an engaging process to solicit affiliate insight regarding the Centralized Access Point. </a:t>
            </a:r>
            <a:endParaRPr lang="en-US" dirty="0" smtClean="0"/>
          </a:p>
          <a:p>
            <a:endParaRPr lang="en-US" dirty="0" smtClean="0"/>
          </a:p>
          <a:p>
            <a:r>
              <a:rPr lang="en-US" i="1" dirty="0" smtClean="0">
                <a:solidFill>
                  <a:srgbClr val="FF0000"/>
                </a:solidFill>
              </a:rPr>
              <a:t>Archive – from Webinar</a:t>
            </a:r>
          </a:p>
          <a:p>
            <a:endParaRPr lang="en-US" dirty="0" smtClean="0">
              <a:solidFill>
                <a:srgbClr val="FF0000"/>
              </a:solidFill>
            </a:endParaRPr>
          </a:p>
          <a:p>
            <a:r>
              <a:rPr lang="en-US" dirty="0" smtClean="0">
                <a:solidFill>
                  <a:srgbClr val="FF0000"/>
                </a:solidFill>
              </a:rPr>
              <a:t>Jacquelyn</a:t>
            </a:r>
          </a:p>
          <a:p>
            <a:endParaRPr lang="en-US" dirty="0" smtClean="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rgbClr val="FF0000"/>
                </a:solidFill>
              </a:rPr>
              <a:t>As KMC mentioned earlier, the work group really had three goals,</a:t>
            </a:r>
            <a:r>
              <a:rPr lang="en-US" baseline="0" dirty="0" smtClean="0">
                <a:solidFill>
                  <a:srgbClr val="FF0000"/>
                </a:solidFill>
              </a:rPr>
              <a:t> </a:t>
            </a:r>
            <a:r>
              <a:rPr lang="en-US" u="none" baseline="0" dirty="0" smtClean="0">
                <a:solidFill>
                  <a:srgbClr val="FF0000"/>
                </a:solidFill>
              </a:rPr>
              <a:t>1) document innovative strategies deployed by affiliates to strengthen the CAP; 2) identify opportunities and generate ideas to strengthen and maintain the relevance of the CAP as a tool to support comprehensive early childhood system building by 3) elevating affiliates’ experiences and perspectives, and sought to answer two questions, 1) how can we strengthen implementation and evaluation of CAPs? and 2) how can we enhance the durability and responsiveness of CAPs?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smtClean="0">
                <a:solidFill>
                  <a:srgbClr val="FF0000"/>
                </a:solidFill>
              </a:rPr>
              <a:t>We agreed the best way to do this was to engage a diverse group of affiliates in guided discussions around key topic areas. By diverse, we mean length of affiliation, stage of implementation, entity responsible for implementing the CAP, relationship between the OE and CAP,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smtClean="0">
                <a:solidFill>
                  <a:srgbClr val="FF0000"/>
                </a:solidFill>
              </a:rPr>
              <a:t>Through each of these guided discussions, we made significant progress on the goals outlined earlier. For example, we learned how one affiliate adopted text messaging as a primary means of communication with parents and caregivers, given it was their preferred mode of communication. We learned how two affiliates are making the resource directory to other stakeholders in early childhood. And finally, these discussions were a safe place for participants to have honest conversations about what’s working, what isn’t working, what opportunities exist, and the potential implications, both positive and negative if addressed.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smtClean="0">
                <a:solidFill>
                  <a:srgbClr val="FF0000"/>
                </a:solidFill>
              </a:rPr>
              <a:t>After each guided discussion, a survey was distributed. The survey had two functions: collect additional thoughts and reflections participants had that may not have been shared during the meeting and two, begin identifying and documenting how the CAP can be strengthened.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smtClean="0">
                <a:solidFill>
                  <a:srgbClr val="FF0000"/>
                </a:solidFill>
              </a:rPr>
              <a:t>Discussion topics were identified collaboratively by the National Center and Childhood Prosperity Lab, and their relevance and appropriateness were confirmed by the work group during orientation. </a:t>
            </a:r>
          </a:p>
        </p:txBody>
      </p:sp>
      <p:sp>
        <p:nvSpPr>
          <p:cNvPr id="4" name="Slide Number Placeholder 3"/>
          <p:cNvSpPr>
            <a:spLocks noGrp="1"/>
          </p:cNvSpPr>
          <p:nvPr>
            <p:ph type="sldNum" sz="quarter" idx="10"/>
          </p:nvPr>
        </p:nvSpPr>
        <p:spPr/>
        <p:txBody>
          <a:bodyPr/>
          <a:lstStyle/>
          <a:p>
            <a:fld id="{A1866640-96BA-4BC4-BD03-6A49FB558F18}" type="slidenum">
              <a:rPr lang="en-US" smtClean="0"/>
              <a:t>5</a:t>
            </a:fld>
            <a:endParaRPr lang="en-US" dirty="0"/>
          </a:p>
        </p:txBody>
      </p:sp>
    </p:spTree>
    <p:extLst>
      <p:ext uri="{BB962C8B-B14F-4D97-AF65-F5344CB8AC3E}">
        <p14:creationId xmlns:p14="http://schemas.microsoft.com/office/powerpoint/2010/main" val="3129645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SPEAKER</a:t>
            </a:r>
          </a:p>
          <a:p>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One of things</a:t>
            </a:r>
            <a:r>
              <a:rPr lang="en-US" baseline="0" dirty="0" smtClean="0"/>
              <a:t> the work group shared with us is the recommendations they crafted needed to not only be shared with or reported out to the National Affiliate Network, but done so in a way that gave affiliates an opportunity to learn, digest, synthesize, and reflect. A subset of work group participants worked with the National Center and Childhood Prosperity Lab to design this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Recognizing the potential implications these recommendations, the work group recommended we first engage state and system leads and representatives from the CAP by providing a detailed overview of the recommendations and then giving them the opportunity to discuss and reflect on the recommendations with their peers.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Today’s small group discussions are one of three activities in the strategy we developed.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Following this will be an open comment period available to the entire network, in which affiliates will have the opportunity to formally submit their reflections on the recommendations to the National Center.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This approach – intended to strategically and comprehensively engage affiliate representatives in the work of the National Center – is new for everyone. We thank you for participating in the webinar last week and re-engaging today in the small group discussions. Your contributions are invaluable. </a:t>
            </a:r>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solidFill>
                  <a:srgbClr val="FF0000"/>
                </a:solidFill>
              </a:rPr>
              <a:t>Archive – from Webinar</a:t>
            </a:r>
          </a:p>
          <a:p>
            <a:endParaRPr lang="en-US" dirty="0" smtClean="0"/>
          </a:p>
          <a:p>
            <a:endParaRPr lang="en-US" dirty="0" smtClean="0"/>
          </a:p>
          <a:p>
            <a:r>
              <a:rPr lang="en-US" dirty="0" smtClean="0"/>
              <a:t>Jacquelyn </a:t>
            </a:r>
          </a:p>
          <a:p>
            <a:endParaRPr lang="en-US" dirty="0" smtClean="0"/>
          </a:p>
          <a:p>
            <a:pPr marL="171450" indent="-171450">
              <a:buFont typeface="Arial" panose="020B0604020202020204" pitchFamily="34" charset="0"/>
              <a:buChar char="•"/>
            </a:pPr>
            <a:r>
              <a:rPr lang="en-US" dirty="0" smtClean="0"/>
              <a:t>One of things</a:t>
            </a:r>
            <a:r>
              <a:rPr lang="en-US" baseline="0" dirty="0" smtClean="0"/>
              <a:t> the work group shared with us is the recommendations they crafted needed to not only be shared with or reported out to the National Affiliate Network, but done so in a way that gave affiliates an opportunity to learn, digest, synthesize, and reflect. A subset of work group participants worked with the National Center and Childhood Prosperity Lab to design this process</a:t>
            </a:r>
          </a:p>
          <a:p>
            <a:pPr marL="171450" indent="-171450">
              <a:buFont typeface="Arial" panose="020B0604020202020204" pitchFamily="34" charset="0"/>
              <a:buChar char="•"/>
            </a:pPr>
            <a:r>
              <a:rPr lang="en-US" baseline="0" dirty="0" smtClean="0"/>
              <a:t>Today during the webinar we are reviewing the rationale for this project, the process facilitated, and the recommendations developed by the work group. The invitation to participate in today’s webinar was extended to state and system leads, with the request a representative from the CAP be invited to participate also, recognizing the potential impact of the recommendations if pursued by the National Center. </a:t>
            </a:r>
          </a:p>
          <a:p>
            <a:pPr marL="171450" indent="-171450">
              <a:buFont typeface="Arial" panose="020B0604020202020204" pitchFamily="34" charset="0"/>
              <a:buChar char="•"/>
            </a:pPr>
            <a:r>
              <a:rPr lang="en-US" baseline="0" dirty="0" smtClean="0"/>
              <a:t>After today’s session, those that registered for the webinar will receive an invitation to participate in a small group discussion next week. The goal of the small group discussion is to give state and system leads and CAP representatives an opportunity to reflect on the recommendations, begin sharing their reactions, and ask WG participants questions. </a:t>
            </a:r>
          </a:p>
          <a:p>
            <a:pPr marL="171450" indent="-171450">
              <a:buFont typeface="Arial" panose="020B0604020202020204" pitchFamily="34" charset="0"/>
              <a:buChar char="•"/>
            </a:pPr>
            <a:r>
              <a:rPr lang="en-US" baseline="0" dirty="0" smtClean="0"/>
              <a:t>An open comment period open will follow the small group discussions, and is an opportunity for the entire network to reflect and provide feedback on the recommendations. </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A1866640-96BA-4BC4-BD03-6A49FB558F18}" type="slidenum">
              <a:rPr lang="en-US" smtClean="0"/>
              <a:t>6</a:t>
            </a:fld>
            <a:endParaRPr lang="en-US" dirty="0"/>
          </a:p>
        </p:txBody>
      </p:sp>
    </p:spTree>
    <p:extLst>
      <p:ext uri="{BB962C8B-B14F-4D97-AF65-F5344CB8AC3E}">
        <p14:creationId xmlns:p14="http://schemas.microsoft.com/office/powerpoint/2010/main" val="3286974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think about these questions from a more global perspective and not just your individual HMG system </a:t>
            </a:r>
            <a:endParaRPr lang="en-US" dirty="0" smtClean="0"/>
          </a:p>
          <a:p>
            <a:endParaRPr lang="en-US" dirty="0"/>
          </a:p>
        </p:txBody>
      </p:sp>
      <p:sp>
        <p:nvSpPr>
          <p:cNvPr id="4" name="Slide Number Placeholder 3"/>
          <p:cNvSpPr>
            <a:spLocks noGrp="1"/>
          </p:cNvSpPr>
          <p:nvPr>
            <p:ph type="sldNum" sz="quarter" idx="10"/>
          </p:nvPr>
        </p:nvSpPr>
        <p:spPr/>
        <p:txBody>
          <a:bodyPr/>
          <a:lstStyle/>
          <a:p>
            <a:fld id="{0A3C6BE0-7377-BE4C-8104-3C9C9ED1F901}" type="slidenum">
              <a:rPr lang="en-US" smtClean="0"/>
              <a:t>8</a:t>
            </a:fld>
            <a:endParaRPr lang="en-US" dirty="0"/>
          </a:p>
        </p:txBody>
      </p:sp>
    </p:spTree>
    <p:extLst>
      <p:ext uri="{BB962C8B-B14F-4D97-AF65-F5344CB8AC3E}">
        <p14:creationId xmlns:p14="http://schemas.microsoft.com/office/powerpoint/2010/main" val="2065750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10</a:t>
            </a:fld>
            <a:endParaRPr lang="en-US" dirty="0"/>
          </a:p>
        </p:txBody>
      </p:sp>
    </p:spTree>
    <p:extLst>
      <p:ext uri="{BB962C8B-B14F-4D97-AF65-F5344CB8AC3E}">
        <p14:creationId xmlns:p14="http://schemas.microsoft.com/office/powerpoint/2010/main" val="137677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The original Help Me Grow replication manual operationalizes the CAP as a call center available through a toll-free phone line, fax, and e-mail, and describes the benefits of telephone services.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Participant Context</a:t>
            </a:r>
          </a:p>
          <a:p>
            <a:r>
              <a:rPr lang="en-US" sz="1200" kern="1200" dirty="0" smtClean="0">
                <a:solidFill>
                  <a:schemeClr val="tx1"/>
                </a:solidFill>
                <a:effectLst/>
                <a:latin typeface="+mn-lt"/>
                <a:ea typeface="+mn-ea"/>
                <a:cs typeface="+mn-cs"/>
              </a:rPr>
              <a:t>Work group participants cited a number of </a:t>
            </a:r>
            <a:r>
              <a:rPr lang="en-US" sz="1200" b="1" i="1" kern="1200" dirty="0" smtClean="0">
                <a:solidFill>
                  <a:schemeClr val="tx1"/>
                </a:solidFill>
                <a:effectLst/>
                <a:latin typeface="+mn-lt"/>
                <a:ea typeface="+mn-ea"/>
                <a:cs typeface="+mn-cs"/>
              </a:rPr>
              <a:t>challenges communicating the unique value add of the CAP to different stakeholders</a:t>
            </a:r>
            <a:r>
              <a:rPr lang="en-US" sz="1200" kern="1200" dirty="0" smtClean="0">
                <a:solidFill>
                  <a:schemeClr val="tx1"/>
                </a:solidFill>
                <a:effectLst/>
                <a:latin typeface="+mn-lt"/>
                <a:ea typeface="+mn-ea"/>
                <a:cs typeface="+mn-cs"/>
              </a:rPr>
              <a:t>, such as service providers, funders, and consumers (parents/caregivers, providers, etc.). Participants reported using CAP and call center interchangeably </a:t>
            </a:r>
            <a:r>
              <a:rPr lang="en-US" sz="1200" b="1" i="1" kern="1200" dirty="0" smtClean="0">
                <a:solidFill>
                  <a:schemeClr val="tx1"/>
                </a:solidFill>
                <a:effectLst/>
                <a:latin typeface="+mn-lt"/>
                <a:ea typeface="+mn-ea"/>
                <a:cs typeface="+mn-cs"/>
              </a:rPr>
              <a:t>and tailoring language to align with different stakeholders</a:t>
            </a:r>
            <a:r>
              <a:rPr lang="en-US" sz="1200" kern="1200" dirty="0" smtClean="0">
                <a:solidFill>
                  <a:schemeClr val="tx1"/>
                </a:solidFill>
                <a:effectLst/>
                <a:latin typeface="+mn-lt"/>
                <a:ea typeface="+mn-ea"/>
                <a:cs typeface="+mn-cs"/>
              </a:rPr>
              <a:t>. In some instances, affiliates </a:t>
            </a:r>
            <a:r>
              <a:rPr lang="en-US" sz="1200" b="1" i="1" kern="1200" dirty="0" smtClean="0">
                <a:solidFill>
                  <a:schemeClr val="tx1"/>
                </a:solidFill>
                <a:effectLst/>
                <a:latin typeface="+mn-lt"/>
                <a:ea typeface="+mn-ea"/>
                <a:cs typeface="+mn-cs"/>
              </a:rPr>
              <a:t>do not refer to the CAP/call center by a name, but instead describe the experience callers will have when they engage HMG. </a:t>
            </a:r>
            <a:r>
              <a:rPr lang="en-US" sz="1200" kern="1200" dirty="0" smtClean="0">
                <a:solidFill>
                  <a:schemeClr val="tx1"/>
                </a:solidFill>
                <a:effectLst/>
                <a:latin typeface="+mn-lt"/>
                <a:ea typeface="+mn-ea"/>
                <a:cs typeface="+mn-cs"/>
              </a:rPr>
              <a:t>Participants also reported the terminology “call center” </a:t>
            </a:r>
            <a:r>
              <a:rPr lang="en-US" sz="1200" b="1" i="1" kern="1200" dirty="0" smtClean="0">
                <a:solidFill>
                  <a:schemeClr val="tx1"/>
                </a:solidFill>
                <a:effectLst/>
                <a:latin typeface="+mn-lt"/>
                <a:ea typeface="+mn-ea"/>
                <a:cs typeface="+mn-cs"/>
              </a:rPr>
              <a:t>is stigmatized </a:t>
            </a:r>
            <a:r>
              <a:rPr lang="en-US" sz="1200" kern="1200" dirty="0" smtClean="0">
                <a:solidFill>
                  <a:schemeClr val="tx1"/>
                </a:solidFill>
                <a:effectLst/>
                <a:latin typeface="+mn-lt"/>
                <a:ea typeface="+mn-ea"/>
                <a:cs typeface="+mn-cs"/>
              </a:rPr>
              <a:t>and is often viewed as negative by consumers, service providers, and team members. Additionally, the manual indicates the call center is staffed by care coordinators. </a:t>
            </a:r>
            <a:r>
              <a:rPr lang="en-US" sz="1200" b="1" i="1" kern="1200" dirty="0" smtClean="0">
                <a:solidFill>
                  <a:schemeClr val="tx1"/>
                </a:solidFill>
                <a:effectLst/>
                <a:latin typeface="+mn-lt"/>
                <a:ea typeface="+mn-ea"/>
                <a:cs typeface="+mn-cs"/>
              </a:rPr>
              <a:t>While professionals filling this role provide care coordination services, they are often not referred to as care coordinators. </a:t>
            </a:r>
            <a:r>
              <a:rPr lang="en-US" sz="1200" kern="1200" dirty="0" smtClean="0">
                <a:solidFill>
                  <a:schemeClr val="tx1"/>
                </a:solidFill>
                <a:effectLst/>
                <a:latin typeface="+mn-lt"/>
                <a:ea typeface="+mn-ea"/>
                <a:cs typeface="+mn-cs"/>
              </a:rPr>
              <a:t>Work group participants also indicated the current description </a:t>
            </a:r>
            <a:r>
              <a:rPr lang="en-US" sz="1200" b="1" i="1" kern="1200" dirty="0" smtClean="0">
                <a:solidFill>
                  <a:schemeClr val="tx1"/>
                </a:solidFill>
                <a:effectLst/>
                <a:latin typeface="+mn-lt"/>
                <a:ea typeface="+mn-ea"/>
                <a:cs typeface="+mn-cs"/>
              </a:rPr>
              <a:t>does not take into account cultural or generational communication preferences, nor does it take into account consumer communication preferences</a:t>
            </a:r>
            <a:r>
              <a:rPr lang="en-US" sz="1200" kern="1200" dirty="0" smtClean="0">
                <a:solidFill>
                  <a:schemeClr val="tx1"/>
                </a:solidFill>
                <a:effectLst/>
                <a:latin typeface="+mn-lt"/>
                <a:ea typeface="+mn-ea"/>
                <a:cs typeface="+mn-cs"/>
              </a:rPr>
              <a:t>. Lastly, participants cited the impact of the COVID-19 pandemic on diversifying and increasing the number of communication platforms available to consumers, such as text and Zoom calls, and the potential of these platforms to further diminish the concept of a “call center.”  </a:t>
            </a:r>
          </a:p>
          <a:p>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The updated name and description should reflect HMG’s and the CAP’s unique capacity to 1) support early childhood comprehensive system building; 2) provide a universal approach to supporting child development; 3) serve as a neutral, unbiased entity; 4) provide complex care coordination services; and 5) support developmental promotion</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Replace “care coordinators” in materials describing the CAP with “professionals providing care coordination services.” While professionals staffing the CAP provide care coordination services, they are generally not identified as care coordinators and instead have titles such as “family navigators.”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The following terms were identified when describing the CAP: support, resource, center, hub, and coordination.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current description does not take into account the preferred communication preferences of consumers, which can be influenced by cultural and generational norms.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Affiliates will not be required to change the name of their CAP if using terminology and framing that is understood and accepted by the community. </a:t>
            </a:r>
          </a:p>
          <a:p>
            <a:pPr lvl="0"/>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13</a:t>
            </a:fld>
            <a:endParaRPr lang="en-US" dirty="0"/>
          </a:p>
        </p:txBody>
      </p:sp>
    </p:spTree>
    <p:extLst>
      <p:ext uri="{BB962C8B-B14F-4D97-AF65-F5344CB8AC3E}">
        <p14:creationId xmlns:p14="http://schemas.microsoft.com/office/powerpoint/2010/main" val="2216344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537A36-DEE0-E24B-A40D-FB4697131DE3}"/>
              </a:ext>
            </a:extLst>
          </p:cNvPr>
          <p:cNvPicPr>
            <a:picLocks noChangeAspect="1"/>
          </p:cNvPicPr>
          <p:nvPr userDrawn="1"/>
        </p:nvPicPr>
        <p:blipFill rotWithShape="1">
          <a:blip r:embed="rId2"/>
          <a:srcRect l="1" r="26358"/>
          <a:stretch/>
        </p:blipFill>
        <p:spPr>
          <a:xfrm>
            <a:off x="4300413" y="0"/>
            <a:ext cx="7891588" cy="6858000"/>
          </a:xfrm>
          <a:prstGeom prst="rect">
            <a:avLst/>
          </a:prstGeom>
        </p:spPr>
      </p:pic>
      <p:pic>
        <p:nvPicPr>
          <p:cNvPr id="3" name="Picture 2">
            <a:extLst>
              <a:ext uri="{FF2B5EF4-FFF2-40B4-BE49-F238E27FC236}">
                <a16:creationId xmlns:a16="http://schemas.microsoft.com/office/drawing/2014/main" id="{2FF9844D-DE0A-E94C-B768-DD74B26209AD}"/>
              </a:ext>
            </a:extLst>
          </p:cNvPr>
          <p:cNvPicPr>
            <a:picLocks noChangeAspect="1"/>
          </p:cNvPicPr>
          <p:nvPr userDrawn="1"/>
        </p:nvPicPr>
        <p:blipFill>
          <a:blip r:embed="rId3"/>
          <a:stretch>
            <a:fillRect/>
          </a:stretch>
        </p:blipFill>
        <p:spPr>
          <a:xfrm>
            <a:off x="0" y="0"/>
            <a:ext cx="6261123" cy="6858000"/>
          </a:xfrm>
          <a:prstGeom prst="rect">
            <a:avLst/>
          </a:prstGeom>
        </p:spPr>
      </p:pic>
      <p:sp>
        <p:nvSpPr>
          <p:cNvPr id="18" name="Title 1"/>
          <p:cNvSpPr>
            <a:spLocks noGrp="1"/>
          </p:cNvSpPr>
          <p:nvPr>
            <p:ph type="ctrTitle" idx="4294967295" hasCustomPrompt="1"/>
          </p:nvPr>
        </p:nvSpPr>
        <p:spPr>
          <a:xfrm>
            <a:off x="712613" y="2370337"/>
            <a:ext cx="4639315" cy="1105347"/>
          </a:xfrm>
        </p:spPr>
        <p:txBody>
          <a:bodyPr anchor="t">
            <a:noAutofit/>
          </a:bodyPr>
          <a:lstStyle>
            <a:lvl1pPr>
              <a:defRPr sz="3600">
                <a:latin typeface="Gill Sans MT" panose="020B0502020104020203" pitchFamily="34" charset="0"/>
              </a:defRPr>
            </a:lvl1pPr>
          </a:lstStyle>
          <a:p>
            <a:r>
              <a:rPr lang="en-US" altLang="zh-CN" sz="4000" b="1" dirty="0" smtClean="0">
                <a:solidFill>
                  <a:schemeClr val="bg1"/>
                </a:solidFill>
                <a:latin typeface="Acumin Pro" charset="0"/>
                <a:ea typeface="Acumin Pro" charset="0"/>
                <a:cs typeface="Acumin Pro" charset="0"/>
              </a:rPr>
              <a:t>Centralized Access Point Working Group</a:t>
            </a:r>
            <a:endParaRPr lang="en-US" sz="4000" b="1" dirty="0">
              <a:solidFill>
                <a:schemeClr val="bg1"/>
              </a:solidFill>
              <a:latin typeface="Acumin Pro" charset="0"/>
              <a:ea typeface="Acumin Pro" charset="0"/>
              <a:cs typeface="Acumin Pro" charset="0"/>
            </a:endParaRPr>
          </a:p>
        </p:txBody>
      </p:sp>
      <p:sp>
        <p:nvSpPr>
          <p:cNvPr id="19" name="Subtitle 2"/>
          <p:cNvSpPr>
            <a:spLocks noGrp="1"/>
          </p:cNvSpPr>
          <p:nvPr>
            <p:ph type="subTitle" idx="4294967295" hasCustomPrompt="1"/>
          </p:nvPr>
        </p:nvSpPr>
        <p:spPr>
          <a:xfrm>
            <a:off x="812836" y="4315594"/>
            <a:ext cx="4438868" cy="509849"/>
          </a:xfrm>
        </p:spPr>
        <p:txBody>
          <a:bodyPr>
            <a:normAutofit/>
          </a:bodyPr>
          <a:lstStyle>
            <a:lvl1pPr>
              <a:defRPr baseline="0"/>
            </a:lvl1pPr>
          </a:lstStyle>
          <a:p>
            <a:pPr marL="0" indent="0">
              <a:buNone/>
            </a:pPr>
            <a:r>
              <a:rPr lang="en-US" sz="1400" dirty="0" smtClean="0">
                <a:solidFill>
                  <a:schemeClr val="bg1"/>
                </a:solidFill>
                <a:latin typeface="Acumin Pro" charset="0"/>
                <a:ea typeface="Acumin Pro" charset="0"/>
                <a:cs typeface="Acumin Pro" charset="0"/>
              </a:rPr>
              <a:t>Facilitated in Collaboration with Childhood Prosperity Lab</a:t>
            </a:r>
          </a:p>
          <a:p>
            <a:pPr marL="0" indent="0">
              <a:buNone/>
            </a:pPr>
            <a:r>
              <a:rPr lang="en-US" sz="1400" dirty="0" smtClean="0">
                <a:solidFill>
                  <a:schemeClr val="bg1"/>
                </a:solidFill>
                <a:latin typeface="Acumin Pro" charset="0"/>
                <a:ea typeface="Acumin Pro" charset="0"/>
                <a:cs typeface="Acumin Pro" charset="0"/>
              </a:rPr>
              <a:t>Sponsored by the JPB Foundation</a:t>
            </a:r>
            <a:endParaRPr lang="en-US" sz="1400" dirty="0">
              <a:solidFill>
                <a:schemeClr val="bg1"/>
              </a:solidFill>
              <a:latin typeface="Acumin Pro" charset="0"/>
              <a:ea typeface="Acumin Pro" charset="0"/>
              <a:cs typeface="Acumin Pro" charset="0"/>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2614" y="366153"/>
            <a:ext cx="2875184" cy="654425"/>
          </a:xfrm>
          <a:prstGeom prst="rect">
            <a:avLst/>
          </a:prstGeom>
        </p:spPr>
      </p:pic>
    </p:spTree>
    <p:extLst>
      <p:ext uri="{BB962C8B-B14F-4D97-AF65-F5344CB8AC3E}">
        <p14:creationId xmlns:p14="http://schemas.microsoft.com/office/powerpoint/2010/main" val="367904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3502426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3542748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2126639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1346207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2459069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9391" r="2405"/>
          <a:stretch/>
        </p:blipFill>
        <p:spPr>
          <a:xfrm>
            <a:off x="4127156" y="1"/>
            <a:ext cx="8064844" cy="6858000"/>
          </a:xfrm>
          <a:prstGeom prst="rect">
            <a:avLst/>
          </a:prstGeom>
        </p:spPr>
      </p:pic>
      <p:pic>
        <p:nvPicPr>
          <p:cNvPr id="3" name="Picture 2">
            <a:extLst>
              <a:ext uri="{FF2B5EF4-FFF2-40B4-BE49-F238E27FC236}">
                <a16:creationId xmlns:a16="http://schemas.microsoft.com/office/drawing/2014/main" id="{2FF9844D-DE0A-E94C-B768-DD74B26209AD}"/>
              </a:ext>
            </a:extLst>
          </p:cNvPr>
          <p:cNvPicPr>
            <a:picLocks noChangeAspect="1"/>
          </p:cNvPicPr>
          <p:nvPr userDrawn="1"/>
        </p:nvPicPr>
        <p:blipFill>
          <a:blip r:embed="rId3"/>
          <a:stretch>
            <a:fillRect/>
          </a:stretch>
        </p:blipFill>
        <p:spPr>
          <a:xfrm>
            <a:off x="0" y="0"/>
            <a:ext cx="6261123" cy="6858000"/>
          </a:xfrm>
          <a:prstGeom prst="rect">
            <a:avLst/>
          </a:prstGeom>
        </p:spPr>
      </p:pic>
      <p:sp>
        <p:nvSpPr>
          <p:cNvPr id="18" name="Title 1"/>
          <p:cNvSpPr>
            <a:spLocks noGrp="1"/>
          </p:cNvSpPr>
          <p:nvPr>
            <p:ph type="ctrTitle" idx="4294967295"/>
          </p:nvPr>
        </p:nvSpPr>
        <p:spPr>
          <a:xfrm>
            <a:off x="712614" y="2370337"/>
            <a:ext cx="4477368" cy="1105347"/>
          </a:xfrm>
        </p:spPr>
        <p:txBody>
          <a:bodyPr anchor="t">
            <a:normAutofit/>
          </a:bodyPr>
          <a:lstStyle>
            <a:lvl1pPr>
              <a:defRPr>
                <a:latin typeface="Gill Sans MT" panose="020B0502020104020203" pitchFamily="34" charset="0"/>
              </a:defRPr>
            </a:lvl1pPr>
          </a:lstStyle>
          <a:p>
            <a:r>
              <a:rPr lang="en-US" altLang="zh-CN" sz="4000" b="1" dirty="0">
                <a:solidFill>
                  <a:schemeClr val="bg1"/>
                </a:solidFill>
                <a:latin typeface="Acumin Pro" charset="0"/>
                <a:ea typeface="Acumin Pro" charset="0"/>
                <a:cs typeface="Acumin Pro" charset="0"/>
              </a:rPr>
              <a:t>Cover</a:t>
            </a:r>
            <a:r>
              <a:rPr lang="zh-CN" altLang="en-US" sz="4000" b="1" dirty="0">
                <a:solidFill>
                  <a:schemeClr val="bg1"/>
                </a:solidFill>
                <a:latin typeface="Acumin Pro" charset="0"/>
                <a:ea typeface="Acumin Pro" charset="0"/>
                <a:cs typeface="Acumin Pro" charset="0"/>
              </a:rPr>
              <a:t> </a:t>
            </a:r>
            <a:r>
              <a:rPr lang="en-US" altLang="zh-CN" sz="4000" b="1" dirty="0">
                <a:solidFill>
                  <a:schemeClr val="bg1"/>
                </a:solidFill>
                <a:latin typeface="Acumin Pro" charset="0"/>
                <a:ea typeface="Acumin Pro" charset="0"/>
                <a:cs typeface="Acumin Pro" charset="0"/>
              </a:rPr>
              <a:t>Title</a:t>
            </a:r>
            <a:r>
              <a:rPr lang="zh-CN" altLang="en-US" sz="4000" b="1" dirty="0">
                <a:solidFill>
                  <a:schemeClr val="bg1"/>
                </a:solidFill>
                <a:latin typeface="Acumin Pro" charset="0"/>
                <a:ea typeface="Acumin Pro" charset="0"/>
                <a:cs typeface="Acumin Pro" charset="0"/>
              </a:rPr>
              <a:t> </a:t>
            </a:r>
            <a:r>
              <a:rPr lang="en-US" altLang="zh-CN" sz="4000" b="1" dirty="0">
                <a:solidFill>
                  <a:schemeClr val="bg1"/>
                </a:solidFill>
                <a:latin typeface="Acumin Pro" charset="0"/>
                <a:ea typeface="Acumin Pro" charset="0"/>
                <a:cs typeface="Acumin Pro" charset="0"/>
              </a:rPr>
              <a:t>Placeholder</a:t>
            </a:r>
            <a:endParaRPr lang="en-US" sz="4000" b="1" dirty="0">
              <a:solidFill>
                <a:schemeClr val="bg1"/>
              </a:solidFill>
              <a:latin typeface="Acumin Pro" charset="0"/>
              <a:ea typeface="Acumin Pro" charset="0"/>
              <a:cs typeface="Acumin Pro" charset="0"/>
            </a:endParaRPr>
          </a:p>
        </p:txBody>
      </p:sp>
      <p:sp>
        <p:nvSpPr>
          <p:cNvPr id="19" name="Subtitle 2"/>
          <p:cNvSpPr>
            <a:spLocks noGrp="1"/>
          </p:cNvSpPr>
          <p:nvPr>
            <p:ph type="subTitle" idx="4294967295"/>
          </p:nvPr>
        </p:nvSpPr>
        <p:spPr>
          <a:xfrm>
            <a:off x="751114" y="3886062"/>
            <a:ext cx="4438868" cy="509849"/>
          </a:xfrm>
        </p:spPr>
        <p:txBody>
          <a:bodyPr>
            <a:normAutofit/>
          </a:bodyPr>
          <a:lstStyle/>
          <a:p>
            <a:pPr marL="0" indent="0">
              <a:buNone/>
            </a:pPr>
            <a:r>
              <a:rPr lang="en-US" altLang="zh-CN" sz="1400" dirty="0">
                <a:solidFill>
                  <a:schemeClr val="bg1"/>
                </a:solidFill>
                <a:latin typeface="Acumin Pro" charset="0"/>
                <a:ea typeface="Acumin Pro" charset="0"/>
                <a:cs typeface="Acumin Pro" charset="0"/>
              </a:rPr>
              <a:t>Optional</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Sub</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Header</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Place</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Holder</a:t>
            </a:r>
            <a:endParaRPr lang="en-US" sz="1400" dirty="0">
              <a:solidFill>
                <a:schemeClr val="bg1"/>
              </a:solidFill>
              <a:latin typeface="Acumin Pro" charset="0"/>
              <a:ea typeface="Acumin Pro" charset="0"/>
              <a:cs typeface="Acumin Pro" charset="0"/>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2614" y="366153"/>
            <a:ext cx="2875184" cy="654425"/>
          </a:xfrm>
          <a:prstGeom prst="rect">
            <a:avLst/>
          </a:prstGeom>
        </p:spPr>
      </p:pic>
    </p:spTree>
    <p:extLst>
      <p:ext uri="{BB962C8B-B14F-4D97-AF65-F5344CB8AC3E}">
        <p14:creationId xmlns:p14="http://schemas.microsoft.com/office/powerpoint/2010/main" val="458579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D8603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197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E19D39"/>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E19D39"/>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4249547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D86036"/>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D86036"/>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4142731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24A1A8"/>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24A1A8"/>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64528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D8603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558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548FD6"/>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548FD6"/>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171652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809104"/>
            <a:ext cx="10515600" cy="491864"/>
          </a:xfrm>
        </p:spPr>
        <p:txBody>
          <a:bodyPr anchor="t">
            <a:normAutofit/>
          </a:bodyPr>
          <a:lstStyle>
            <a:lvl1pPr>
              <a:defRPr sz="2800" b="1" i="0">
                <a:solidFill>
                  <a:srgbClr val="D86036"/>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p:cNvSpPr>
            <a:spLocks noGrp="1"/>
          </p:cNvSpPr>
          <p:nvPr>
            <p:ph type="sldNum" sz="quarter" idx="12"/>
          </p:nvPr>
        </p:nvSpPr>
        <p:spPr>
          <a:xfrm>
            <a:off x="11484863" y="388798"/>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1245592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763066"/>
            <a:ext cx="10515600" cy="491864"/>
          </a:xfrm>
        </p:spPr>
        <p:txBody>
          <a:bodyPr anchor="t">
            <a:normAutofit/>
          </a:bodyPr>
          <a:lstStyle>
            <a:lvl1pPr>
              <a:defRPr sz="2800" b="1" i="0">
                <a:solidFill>
                  <a:srgbClr val="E19D39"/>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E19D3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E19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19D39"/>
              </a:solidFill>
            </a:endParaRPr>
          </a:p>
        </p:txBody>
      </p:sp>
      <p:sp>
        <p:nvSpPr>
          <p:cNvPr id="14" name="Slide Number Placeholder 5"/>
          <p:cNvSpPr>
            <a:spLocks noGrp="1"/>
          </p:cNvSpPr>
          <p:nvPr>
            <p:ph type="sldNum" sz="quarter" idx="12"/>
          </p:nvPr>
        </p:nvSpPr>
        <p:spPr>
          <a:xfrm>
            <a:off x="11484862" y="397941"/>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4262152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3376" y="763066"/>
            <a:ext cx="10515600" cy="491864"/>
          </a:xfrm>
        </p:spPr>
        <p:txBody>
          <a:bodyPr anchor="t">
            <a:normAutofit/>
          </a:bodyPr>
          <a:lstStyle>
            <a:lvl1pPr>
              <a:defRPr sz="2800" b="1" i="0">
                <a:solidFill>
                  <a:srgbClr val="24A1A8"/>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4A1A8"/>
              </a:solidFill>
            </a:endParaRPr>
          </a:p>
        </p:txBody>
      </p:sp>
      <p:sp>
        <p:nvSpPr>
          <p:cNvPr id="14" name="Slide Number Placeholder 5"/>
          <p:cNvSpPr>
            <a:spLocks noGrp="1"/>
          </p:cNvSpPr>
          <p:nvPr>
            <p:ph type="sldNum" sz="quarter" idx="12"/>
          </p:nvPr>
        </p:nvSpPr>
        <p:spPr>
          <a:xfrm>
            <a:off x="11484862" y="397941"/>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79819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763066"/>
            <a:ext cx="10515600" cy="491864"/>
          </a:xfrm>
        </p:spPr>
        <p:txBody>
          <a:bodyPr anchor="t">
            <a:normAutofit/>
          </a:bodyPr>
          <a:lstStyle>
            <a:lvl1pPr>
              <a:defRPr sz="2800" b="1" i="0">
                <a:solidFill>
                  <a:srgbClr val="548FD6"/>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548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7181" y="351903"/>
            <a:ext cx="457200" cy="457200"/>
          </a:xfrm>
          <a:prstGeom prst="ellipse">
            <a:avLst/>
          </a:prstGeom>
          <a:solidFill>
            <a:srgbClr val="548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19D39"/>
              </a:solidFill>
            </a:endParaRPr>
          </a:p>
        </p:txBody>
      </p:sp>
      <p:sp>
        <p:nvSpPr>
          <p:cNvPr id="14" name="Slide Number Placeholder 5"/>
          <p:cNvSpPr>
            <a:spLocks noGrp="1"/>
          </p:cNvSpPr>
          <p:nvPr>
            <p:ph type="sldNum" sz="quarter" idx="12"/>
          </p:nvPr>
        </p:nvSpPr>
        <p:spPr>
          <a:xfrm>
            <a:off x="11484862" y="397941"/>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97198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3239763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3620215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3388786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3004189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1353154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D86036"/>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D86036"/>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6621669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3825910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2935482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809104"/>
            <a:ext cx="10515600" cy="491864"/>
          </a:xfrm>
        </p:spPr>
        <p:txBody>
          <a:bodyPr anchor="t">
            <a:normAutofit/>
          </a:bodyPr>
          <a:lstStyle>
            <a:lvl1pPr>
              <a:defRPr sz="2800" b="1" i="0">
                <a:solidFill>
                  <a:srgbClr val="D86036"/>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smtClean="0"/>
              <a:t>Today’s Agenda</a:t>
            </a:r>
            <a:endParaRPr lang="en-US" dirty="0"/>
          </a:p>
        </p:txBody>
      </p:sp>
      <p:sp>
        <p:nvSpPr>
          <p:cNvPr id="8" name="Rectangle 7"/>
          <p:cNvSpPr/>
          <p:nvPr userDrawn="1"/>
        </p:nvSpPr>
        <p:spPr>
          <a:xfrm>
            <a:off x="0" y="0"/>
            <a:ext cx="270933" cy="6858000"/>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p:cNvSpPr>
            <a:spLocks noGrp="1"/>
          </p:cNvSpPr>
          <p:nvPr>
            <p:ph type="sldNum" sz="quarter" idx="12"/>
          </p:nvPr>
        </p:nvSpPr>
        <p:spPr>
          <a:xfrm>
            <a:off x="11484863" y="388798"/>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577201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763066"/>
            <a:ext cx="10515600" cy="491864"/>
          </a:xfrm>
        </p:spPr>
        <p:txBody>
          <a:bodyPr anchor="t">
            <a:normAutofit/>
          </a:bodyPr>
          <a:lstStyle>
            <a:lvl1pPr>
              <a:defRPr sz="2800" b="1" i="0">
                <a:solidFill>
                  <a:srgbClr val="E19D39"/>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E19D3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E19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19D39"/>
              </a:solidFill>
            </a:endParaRPr>
          </a:p>
        </p:txBody>
      </p:sp>
      <p:sp>
        <p:nvSpPr>
          <p:cNvPr id="14" name="Slide Number Placeholder 5"/>
          <p:cNvSpPr>
            <a:spLocks noGrp="1"/>
          </p:cNvSpPr>
          <p:nvPr>
            <p:ph type="sldNum" sz="quarter" idx="12"/>
          </p:nvPr>
        </p:nvSpPr>
        <p:spPr>
          <a:xfrm>
            <a:off x="11484862" y="397941"/>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236365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3376" y="763066"/>
            <a:ext cx="10515600" cy="491864"/>
          </a:xfrm>
        </p:spPr>
        <p:txBody>
          <a:bodyPr anchor="t">
            <a:normAutofit/>
          </a:bodyPr>
          <a:lstStyle>
            <a:lvl1pPr>
              <a:defRPr sz="2800" b="1" i="0">
                <a:solidFill>
                  <a:srgbClr val="24A1A8"/>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4A1A8"/>
              </a:solidFill>
            </a:endParaRPr>
          </a:p>
        </p:txBody>
      </p:sp>
      <p:sp>
        <p:nvSpPr>
          <p:cNvPr id="14" name="Slide Number Placeholder 5"/>
          <p:cNvSpPr>
            <a:spLocks noGrp="1"/>
          </p:cNvSpPr>
          <p:nvPr>
            <p:ph type="sldNum" sz="quarter" idx="12"/>
          </p:nvPr>
        </p:nvSpPr>
        <p:spPr>
          <a:xfrm>
            <a:off x="11484862" y="397941"/>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93605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763066"/>
            <a:ext cx="10515600" cy="491864"/>
          </a:xfrm>
        </p:spPr>
        <p:txBody>
          <a:bodyPr anchor="t">
            <a:normAutofit/>
          </a:bodyPr>
          <a:lstStyle>
            <a:lvl1pPr>
              <a:defRPr sz="2800" b="1" i="0">
                <a:solidFill>
                  <a:srgbClr val="548FD6"/>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548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7181" y="351903"/>
            <a:ext cx="457200" cy="457200"/>
          </a:xfrm>
          <a:prstGeom prst="ellipse">
            <a:avLst/>
          </a:prstGeom>
          <a:solidFill>
            <a:srgbClr val="548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19D39"/>
              </a:solidFill>
            </a:endParaRPr>
          </a:p>
        </p:txBody>
      </p:sp>
      <p:sp>
        <p:nvSpPr>
          <p:cNvPr id="14" name="Slide Number Placeholder 5"/>
          <p:cNvSpPr>
            <a:spLocks noGrp="1"/>
          </p:cNvSpPr>
          <p:nvPr>
            <p:ph type="sldNum" sz="quarter" idx="12"/>
          </p:nvPr>
        </p:nvSpPr>
        <p:spPr>
          <a:xfrm>
            <a:off x="11484862" y="397941"/>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130749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253803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2135725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52262-9B0A-E64D-B1C3-707FD47A2213}" type="slidenum">
              <a:rPr lang="en-US" smtClean="0"/>
              <a:t>‹#›</a:t>
            </a:fld>
            <a:endParaRPr lang="en-US" dirty="0"/>
          </a:p>
        </p:txBody>
      </p:sp>
    </p:spTree>
    <p:extLst>
      <p:ext uri="{BB962C8B-B14F-4D97-AF65-F5344CB8AC3E}">
        <p14:creationId xmlns:p14="http://schemas.microsoft.com/office/powerpoint/2010/main" val="2664509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52262-9B0A-E64D-B1C3-707FD47A2213}" type="slidenum">
              <a:rPr lang="en-US" smtClean="0"/>
              <a:t>‹#›</a:t>
            </a:fld>
            <a:endParaRPr lang="en-US" dirty="0"/>
          </a:p>
        </p:txBody>
      </p:sp>
    </p:spTree>
    <p:extLst>
      <p:ext uri="{BB962C8B-B14F-4D97-AF65-F5344CB8AC3E}">
        <p14:creationId xmlns:p14="http://schemas.microsoft.com/office/powerpoint/2010/main" val="17405194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21276" y="5167481"/>
            <a:ext cx="5273056" cy="344422"/>
          </a:xfrm>
        </p:spPr>
        <p:txBody>
          <a:bodyPr>
            <a:noAutofit/>
          </a:bodyPr>
          <a:lstStyle/>
          <a:p>
            <a:pPr marL="0" indent="0">
              <a:buNone/>
            </a:pPr>
            <a:r>
              <a:rPr lang="en-US" sz="1800" i="1" dirty="0" smtClean="0">
                <a:solidFill>
                  <a:schemeClr val="bg1"/>
                </a:solidFill>
                <a:latin typeface="Gill Sans MT" panose="020B0502020104020203" pitchFamily="34" charset="0"/>
                <a:ea typeface="Lato" charset="0"/>
                <a:cs typeface="Lato" charset="0"/>
              </a:rPr>
              <a:t>Facilitated in Collaboration with Childhood Prosperity Lab</a:t>
            </a:r>
          </a:p>
          <a:p>
            <a:pPr marL="0" indent="0">
              <a:buNone/>
            </a:pPr>
            <a:r>
              <a:rPr lang="en-US" sz="1800" i="1" dirty="0" smtClean="0">
                <a:solidFill>
                  <a:schemeClr val="bg1"/>
                </a:solidFill>
                <a:latin typeface="Gill Sans MT" panose="020B0502020104020203" pitchFamily="34" charset="0"/>
                <a:ea typeface="Lato" charset="0"/>
                <a:cs typeface="Lato" charset="0"/>
              </a:rPr>
              <a:t>Sponsored by the JPB Foundation</a:t>
            </a:r>
          </a:p>
          <a:p>
            <a:pPr marL="0" indent="0">
              <a:buNone/>
            </a:pPr>
            <a:r>
              <a:rPr lang="en-US" sz="1800" i="1" dirty="0" smtClean="0">
                <a:solidFill>
                  <a:schemeClr val="bg1"/>
                </a:solidFill>
                <a:latin typeface="Gill Sans MT" panose="020B0502020104020203" pitchFamily="34" charset="0"/>
                <a:ea typeface="Lato" charset="0"/>
                <a:cs typeface="Lato" charset="0"/>
              </a:rPr>
              <a:t>Thursday, February 11, 2021 from 1pm to 2pm EST</a:t>
            </a:r>
            <a:endParaRPr lang="en-US" sz="1800" i="1" dirty="0">
              <a:solidFill>
                <a:schemeClr val="bg1"/>
              </a:solidFill>
              <a:latin typeface="Gill Sans MT" panose="020B0502020104020203" pitchFamily="34" charset="0"/>
              <a:ea typeface="Lato" charset="0"/>
              <a:cs typeface="Lato" charset="0"/>
            </a:endParaRPr>
          </a:p>
        </p:txBody>
      </p:sp>
      <p:sp>
        <p:nvSpPr>
          <p:cNvPr id="4" name="TextBox 3"/>
          <p:cNvSpPr txBox="1"/>
          <p:nvPr/>
        </p:nvSpPr>
        <p:spPr>
          <a:xfrm>
            <a:off x="210940" y="2644320"/>
            <a:ext cx="459754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Gill Sans MT" panose="020B0502020104020203" pitchFamily="34" charset="0"/>
                <a:ea typeface="+mn-ea"/>
                <a:cs typeface="+mn-cs"/>
              </a:rPr>
              <a:t>Centralized Access Point Work Group Small Group Discussions</a:t>
            </a:r>
          </a:p>
        </p:txBody>
      </p:sp>
    </p:spTree>
    <p:extLst>
      <p:ext uri="{BB962C8B-B14F-4D97-AF65-F5344CB8AC3E}">
        <p14:creationId xmlns:p14="http://schemas.microsoft.com/office/powerpoint/2010/main" val="32462347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8947" y="152009"/>
            <a:ext cx="10515600" cy="491864"/>
          </a:xfrm>
        </p:spPr>
        <p:txBody>
          <a:bodyPr>
            <a:normAutofit/>
          </a:bodyPr>
          <a:lstStyle/>
          <a:p>
            <a:r>
              <a:rPr lang="en-US" dirty="0" smtClean="0"/>
              <a:t>Summary  </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10</a:t>
            </a:fld>
            <a:endParaRPr lang="en-US" dirty="0"/>
          </a:p>
        </p:txBody>
      </p:sp>
      <p:sp>
        <p:nvSpPr>
          <p:cNvPr id="6" name="Rectangle 5"/>
          <p:cNvSpPr/>
          <p:nvPr/>
        </p:nvSpPr>
        <p:spPr>
          <a:xfrm>
            <a:off x="488947" y="6112338"/>
            <a:ext cx="2968628" cy="588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780988028"/>
              </p:ext>
            </p:extLst>
          </p:nvPr>
        </p:nvGraphicFramePr>
        <p:xfrm>
          <a:off x="302804" y="829277"/>
          <a:ext cx="11774896" cy="5871560"/>
        </p:xfrm>
        <a:graphic>
          <a:graphicData uri="http://schemas.openxmlformats.org/drawingml/2006/table">
            <a:tbl>
              <a:tblPr firstRow="1" bandRow="1">
                <a:tableStyleId>{5C22544A-7EE6-4342-B048-85BDC9FD1C3A}</a:tableStyleId>
              </a:tblPr>
              <a:tblGrid>
                <a:gridCol w="473481">
                  <a:extLst>
                    <a:ext uri="{9D8B030D-6E8A-4147-A177-3AD203B41FA5}">
                      <a16:colId xmlns:a16="http://schemas.microsoft.com/office/drawing/2014/main" val="3511841230"/>
                    </a:ext>
                  </a:extLst>
                </a:gridCol>
                <a:gridCol w="10086975">
                  <a:extLst>
                    <a:ext uri="{9D8B030D-6E8A-4147-A177-3AD203B41FA5}">
                      <a16:colId xmlns:a16="http://schemas.microsoft.com/office/drawing/2014/main" val="1707672907"/>
                    </a:ext>
                  </a:extLst>
                </a:gridCol>
                <a:gridCol w="1214440">
                  <a:extLst>
                    <a:ext uri="{9D8B030D-6E8A-4147-A177-3AD203B41FA5}">
                      <a16:colId xmlns:a16="http://schemas.microsoft.com/office/drawing/2014/main" val="3713986903"/>
                    </a:ext>
                  </a:extLst>
                </a:gridCol>
              </a:tblGrid>
              <a:tr h="459140">
                <a:tc>
                  <a:txBody>
                    <a:bodyPr/>
                    <a:lstStyle/>
                    <a:p>
                      <a:endParaRPr lang="en-US" dirty="0">
                        <a:solidFill>
                          <a:schemeClr val="tx1"/>
                        </a:solidFill>
                      </a:endParaRPr>
                    </a:p>
                  </a:txBody>
                  <a:tcPr>
                    <a:solidFill>
                      <a:srgbClr val="24A1A8"/>
                    </a:solidFill>
                  </a:tcPr>
                </a:tc>
                <a:tc>
                  <a:txBody>
                    <a:bodyPr/>
                    <a:lstStyle/>
                    <a:p>
                      <a:r>
                        <a:rPr lang="en-US" dirty="0" smtClean="0">
                          <a:solidFill>
                            <a:schemeClr val="tx1"/>
                          </a:solidFill>
                        </a:rPr>
                        <a:t>Recommendations</a:t>
                      </a:r>
                      <a:endParaRPr lang="en-US" dirty="0">
                        <a:solidFill>
                          <a:schemeClr val="tx1"/>
                        </a:solidFill>
                      </a:endParaRPr>
                    </a:p>
                  </a:txBody>
                  <a:tcPr>
                    <a:solidFill>
                      <a:srgbClr val="24A1A8"/>
                    </a:solidFill>
                  </a:tcPr>
                </a:tc>
                <a:tc>
                  <a:txBody>
                    <a:bodyPr/>
                    <a:lstStyle/>
                    <a:p>
                      <a:r>
                        <a:rPr lang="en-US" dirty="0" smtClean="0">
                          <a:solidFill>
                            <a:schemeClr val="tx1"/>
                          </a:solidFill>
                        </a:rPr>
                        <a:t>Priority</a:t>
                      </a:r>
                      <a:endParaRPr lang="en-US" dirty="0">
                        <a:solidFill>
                          <a:schemeClr val="tx1"/>
                        </a:solidFill>
                      </a:endParaRPr>
                    </a:p>
                  </a:txBody>
                  <a:tcPr>
                    <a:solidFill>
                      <a:srgbClr val="24A1A8"/>
                    </a:solidFill>
                  </a:tcPr>
                </a:tc>
                <a:extLst>
                  <a:ext uri="{0D108BD9-81ED-4DB2-BD59-A6C34878D82A}">
                    <a16:rowId xmlns:a16="http://schemas.microsoft.com/office/drawing/2014/main" val="238078938"/>
                  </a:ext>
                </a:extLst>
              </a:tr>
              <a:tr h="459140">
                <a:tc>
                  <a:txBody>
                    <a:bodyPr/>
                    <a:lstStyle/>
                    <a:p>
                      <a:r>
                        <a:rPr lang="en-US" dirty="0" smtClean="0">
                          <a:solidFill>
                            <a:schemeClr val="tx1"/>
                          </a:solidFill>
                        </a:rPr>
                        <a:t>1</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Update the name and description of the CAP. </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Moderate</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2948807182"/>
                  </a:ext>
                </a:extLst>
              </a:tr>
              <a:tr h="459140">
                <a:tc>
                  <a:txBody>
                    <a:bodyPr/>
                    <a:lstStyle/>
                    <a:p>
                      <a:r>
                        <a:rPr lang="en-US" dirty="0" smtClean="0">
                          <a:solidFill>
                            <a:schemeClr val="tx1"/>
                          </a:solidFill>
                        </a:rPr>
                        <a:t>2</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Enhance</a:t>
                      </a:r>
                      <a:r>
                        <a:rPr lang="en-US" baseline="0" dirty="0" smtClean="0">
                          <a:solidFill>
                            <a:schemeClr val="tx1"/>
                          </a:solidFill>
                        </a:rPr>
                        <a:t> affiliate capacity to develop &amp; execute a marketing plan for the CAP. </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Moderate</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3034250195"/>
                  </a:ext>
                </a:extLst>
              </a:tr>
              <a:tr h="459140">
                <a:tc>
                  <a:txBody>
                    <a:bodyPr/>
                    <a:lstStyle/>
                    <a:p>
                      <a:r>
                        <a:rPr lang="en-US" dirty="0" smtClean="0">
                          <a:solidFill>
                            <a:schemeClr val="tx1"/>
                          </a:solidFill>
                        </a:rPr>
                        <a:t>3</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Define centralized. </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Moderate</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3672596375"/>
                  </a:ext>
                </a:extLst>
              </a:tr>
              <a:tr h="459140">
                <a:tc>
                  <a:txBody>
                    <a:bodyPr/>
                    <a:lstStyle/>
                    <a:p>
                      <a:r>
                        <a:rPr lang="en-US" dirty="0" smtClean="0">
                          <a:solidFill>
                            <a:schemeClr val="tx1"/>
                          </a:solidFill>
                        </a:rPr>
                        <a:t>4</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Update the description of the activity “maintain resource directory.” </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High</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1868790033"/>
                  </a:ext>
                </a:extLst>
              </a:tr>
              <a:tr h="459140">
                <a:tc>
                  <a:txBody>
                    <a:bodyPr/>
                    <a:lstStyle/>
                    <a:p>
                      <a:r>
                        <a:rPr lang="en-US" dirty="0" smtClean="0">
                          <a:solidFill>
                            <a:schemeClr val="tx1"/>
                          </a:solidFill>
                        </a:rPr>
                        <a:t>5</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Establish a minimum standard case</a:t>
                      </a:r>
                      <a:r>
                        <a:rPr lang="en-US" baseline="0" dirty="0" smtClean="0">
                          <a:solidFill>
                            <a:schemeClr val="tx1"/>
                          </a:solidFill>
                        </a:rPr>
                        <a:t> classification &amp; threshold system. </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High</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2962175310"/>
                  </a:ext>
                </a:extLst>
              </a:tr>
              <a:tr h="459140">
                <a:tc>
                  <a:txBody>
                    <a:bodyPr/>
                    <a:lstStyle/>
                    <a:p>
                      <a:r>
                        <a:rPr lang="en-US" dirty="0" smtClean="0">
                          <a:solidFill>
                            <a:schemeClr val="tx1"/>
                          </a:solidFill>
                        </a:rPr>
                        <a:t>6</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Create opportunities to further explain the needs met metric in the annual fidelity assessment. </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High</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2503636089"/>
                  </a:ext>
                </a:extLst>
              </a:tr>
              <a:tr h="459140">
                <a:tc>
                  <a:txBody>
                    <a:bodyPr/>
                    <a:lstStyle/>
                    <a:p>
                      <a:r>
                        <a:rPr lang="en-US" dirty="0" smtClean="0">
                          <a:solidFill>
                            <a:schemeClr val="tx1"/>
                          </a:solidFill>
                        </a:rPr>
                        <a:t>7</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Make an ongoing, robust investment in technology on behalf of the affiliate network. </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High</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408143938"/>
                  </a:ext>
                </a:extLst>
              </a:tr>
              <a:tr h="459140">
                <a:tc>
                  <a:txBody>
                    <a:bodyPr/>
                    <a:lstStyle/>
                    <a:p>
                      <a:r>
                        <a:rPr lang="en-US" dirty="0" smtClean="0">
                          <a:solidFill>
                            <a:schemeClr val="tx1"/>
                          </a:solidFill>
                        </a:rPr>
                        <a:t>8</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Increase</a:t>
                      </a:r>
                      <a:r>
                        <a:rPr lang="en-US" baseline="0" dirty="0" smtClean="0">
                          <a:solidFill>
                            <a:schemeClr val="tx1"/>
                          </a:solidFill>
                        </a:rPr>
                        <a:t> communication between affiliates regarding customizations to data collection &amp; management platforms. </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Moderate</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1218190927"/>
                  </a:ext>
                </a:extLst>
              </a:tr>
              <a:tr h="459140">
                <a:tc>
                  <a:txBody>
                    <a:bodyPr/>
                    <a:lstStyle/>
                    <a:p>
                      <a:r>
                        <a:rPr lang="en-US" dirty="0" smtClean="0">
                          <a:solidFill>
                            <a:schemeClr val="tx1"/>
                          </a:solidFill>
                        </a:rPr>
                        <a:t>9</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Establish a minimum standard process to refer families</a:t>
                      </a:r>
                      <a:r>
                        <a:rPr lang="en-US" baseline="0" dirty="0" smtClean="0">
                          <a:solidFill>
                            <a:schemeClr val="tx1"/>
                          </a:solidFill>
                        </a:rPr>
                        <a:t> from one HMG system to another. </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Low</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1176095705"/>
                  </a:ext>
                </a:extLst>
              </a:tr>
              <a:tr h="459140">
                <a:tc>
                  <a:txBody>
                    <a:bodyPr/>
                    <a:lstStyle/>
                    <a:p>
                      <a:r>
                        <a:rPr lang="en-US" dirty="0" smtClean="0">
                          <a:solidFill>
                            <a:schemeClr val="tx1"/>
                          </a:solidFill>
                        </a:rPr>
                        <a:t>10</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Increase the support available</a:t>
                      </a:r>
                      <a:r>
                        <a:rPr lang="en-US" baseline="0" dirty="0" smtClean="0">
                          <a:solidFill>
                            <a:schemeClr val="tx1"/>
                          </a:solidFill>
                        </a:rPr>
                        <a:t> to affiliates as they select a data collection &amp; management platform. </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High</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1073210244"/>
                  </a:ext>
                </a:extLst>
              </a:tr>
              <a:tr h="459140">
                <a:tc>
                  <a:txBody>
                    <a:bodyPr/>
                    <a:lstStyle/>
                    <a:p>
                      <a:r>
                        <a:rPr lang="en-US" dirty="0" smtClean="0">
                          <a:solidFill>
                            <a:schemeClr val="tx1"/>
                          </a:solidFill>
                        </a:rPr>
                        <a:t>11</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Increase communication among team members from different affiliates</a:t>
                      </a:r>
                      <a:r>
                        <a:rPr lang="en-US" baseline="0" dirty="0" smtClean="0">
                          <a:solidFill>
                            <a:schemeClr val="tx1"/>
                          </a:solidFill>
                        </a:rPr>
                        <a:t> with similar roles.</a:t>
                      </a:r>
                      <a:endParaRPr lang="en-US" dirty="0">
                        <a:solidFill>
                          <a:schemeClr val="tx1"/>
                        </a:solidFill>
                      </a:endParaRPr>
                    </a:p>
                  </a:txBody>
                  <a:tcPr>
                    <a:solidFill>
                      <a:schemeClr val="bg1">
                        <a:lumMod val="95000"/>
                      </a:schemeClr>
                    </a:solidFill>
                  </a:tcPr>
                </a:tc>
                <a:tc>
                  <a:txBody>
                    <a:bodyPr/>
                    <a:lstStyle/>
                    <a:p>
                      <a:r>
                        <a:rPr lang="en-US" dirty="0" smtClean="0">
                          <a:solidFill>
                            <a:schemeClr val="tx1"/>
                          </a:solidFill>
                        </a:rPr>
                        <a:t>High</a:t>
                      </a:r>
                      <a:endParaRPr lang="en-US" dirty="0">
                        <a:solidFill>
                          <a:schemeClr val="tx1"/>
                        </a:solidFill>
                      </a:endParaRPr>
                    </a:p>
                  </a:txBody>
                  <a:tcPr>
                    <a:solidFill>
                      <a:schemeClr val="bg1">
                        <a:lumMod val="95000"/>
                      </a:schemeClr>
                    </a:solidFill>
                  </a:tcPr>
                </a:tc>
                <a:extLst>
                  <a:ext uri="{0D108BD9-81ED-4DB2-BD59-A6C34878D82A}">
                    <a16:rowId xmlns:a16="http://schemas.microsoft.com/office/drawing/2014/main" val="1890664298"/>
                  </a:ext>
                </a:extLst>
              </a:tr>
            </a:tbl>
          </a:graphicData>
        </a:graphic>
      </p:graphicFrame>
    </p:spTree>
    <p:extLst>
      <p:ext uri="{BB962C8B-B14F-4D97-AF65-F5344CB8AC3E}">
        <p14:creationId xmlns:p14="http://schemas.microsoft.com/office/powerpoint/2010/main" val="30396345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2752262-9B0A-E64D-B1C3-707FD47A2213}" type="slidenum">
              <a:rPr lang="en-US" smtClean="0"/>
              <a:pPr/>
              <a:t>11</a:t>
            </a:fld>
            <a:endParaRPr lang="en-US" dirty="0"/>
          </a:p>
        </p:txBody>
      </p:sp>
      <p:sp>
        <p:nvSpPr>
          <p:cNvPr id="4" name="TextBox 3">
            <a:extLst>
              <a:ext uri="{FF2B5EF4-FFF2-40B4-BE49-F238E27FC236}">
                <a16:creationId xmlns:a16="http://schemas.microsoft.com/office/drawing/2014/main" id="{A824C363-6661-B545-B12C-059014BB0DEA}"/>
              </a:ext>
            </a:extLst>
          </p:cNvPr>
          <p:cNvSpPr txBox="1"/>
          <p:nvPr/>
        </p:nvSpPr>
        <p:spPr>
          <a:xfrm>
            <a:off x="209550" y="2607013"/>
            <a:ext cx="11830050" cy="6963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925" b="1" smtClean="0">
                <a:solidFill>
                  <a:srgbClr val="FFFFFF"/>
                </a:solidFill>
                <a:latin typeface="Gill Sans MT" panose="020B0502020104020203" pitchFamily="34" charset="77"/>
              </a:rPr>
              <a:t>Report Out</a:t>
            </a:r>
            <a:endParaRPr kumimoji="0" lang="en-US" sz="3925" b="1" i="0" u="none" strike="noStrike" kern="1200" cap="none" spc="0" normalizeH="0" baseline="0" noProof="0" dirty="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04920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2752262-9B0A-E64D-B1C3-707FD47A2213}" type="slidenum">
              <a:rPr lang="en-US" smtClean="0"/>
              <a:pPr/>
              <a:t>12</a:t>
            </a:fld>
            <a:endParaRPr lang="en-US" dirty="0"/>
          </a:p>
        </p:txBody>
      </p:sp>
      <p:sp>
        <p:nvSpPr>
          <p:cNvPr id="4" name="TextBox 3">
            <a:extLst>
              <a:ext uri="{FF2B5EF4-FFF2-40B4-BE49-F238E27FC236}">
                <a16:creationId xmlns:a16="http://schemas.microsoft.com/office/drawing/2014/main" id="{A824C363-6661-B545-B12C-059014BB0DEA}"/>
              </a:ext>
            </a:extLst>
          </p:cNvPr>
          <p:cNvSpPr txBox="1"/>
          <p:nvPr/>
        </p:nvSpPr>
        <p:spPr>
          <a:xfrm>
            <a:off x="209550" y="2607013"/>
            <a:ext cx="11830050" cy="6963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25"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Supplemental Materials</a:t>
            </a:r>
            <a:endParaRPr kumimoji="0" lang="en-US" sz="3925" b="1" i="0" u="none" strike="noStrike" kern="1200" cap="none" spc="0" normalizeH="0" baseline="0" noProof="0" dirty="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026014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#1</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13</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3806" cy="4062651"/>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2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Update the name and description of the Centralized Access Point. </a:t>
            </a:r>
          </a:p>
          <a:p>
            <a:pPr lvl="0">
              <a:defRPr/>
            </a:pPr>
            <a:endParaRPr lang="en-US" sz="2200" b="1"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Priority</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Moderate</a:t>
            </a:r>
          </a:p>
          <a:p>
            <a:pPr lvl="0">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Funding for early childhood systems infrastructure</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BEMI/TA</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636466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#2</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14</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4832092"/>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Enhance affiliate capacity to develop and execute a marketing plan for the CAP. </a:t>
            </a:r>
          </a:p>
          <a:p>
            <a:pPr lvl="0">
              <a:defRPr/>
            </a:pPr>
            <a:endParaRPr lang="en-US" sz="2200" dirty="0" smtClean="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Priority</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Moderate</a:t>
            </a:r>
          </a:p>
          <a:p>
            <a:pPr lvl="0">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Funding for early childhood systems infrastructure</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Return on investment</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BEMI/TA</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14675568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#3</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15</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3816429"/>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Define centralized.</a:t>
            </a:r>
          </a:p>
          <a:p>
            <a:pPr lvl="0">
              <a:defRPr/>
            </a:pPr>
            <a:endParaRPr lang="en-US" sz="2200" b="1"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Priority</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Moderate </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Enabling conditions for sustainability/positive deviance study  </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4989465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#4</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16</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4154984"/>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Update the description of the activity “maintain resource directory.” </a:t>
            </a:r>
            <a:endParaRPr lang="en-US" sz="1000" b="1" dirty="0">
              <a:solidFill>
                <a:srgbClr val="000000"/>
              </a:solidFill>
              <a:latin typeface="Gill Sans MT" panose="020B0502020104020203" pitchFamily="34" charset="77"/>
            </a:endParaRPr>
          </a:p>
          <a:p>
            <a:pPr lvl="0">
              <a:defRPr/>
            </a:pPr>
            <a:endParaRPr lang="en-US" sz="2200" b="1"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Priority</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High</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Enabling conditions for sustainability/positive deviance study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data to drive community change </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7333965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#5</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17</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4493538"/>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Establish a minimum standard case classification and threshold system. </a:t>
            </a:r>
            <a:endParaRPr lang="en-US" sz="1000" b="1" dirty="0">
              <a:solidFill>
                <a:srgbClr val="000000"/>
              </a:solidFill>
              <a:latin typeface="Gill Sans MT" panose="020B0502020104020203" pitchFamily="34" charset="77"/>
            </a:endParaRPr>
          </a:p>
          <a:p>
            <a:pPr lvl="0">
              <a:defRPr/>
            </a:pPr>
            <a:endParaRPr lang="en-US" sz="2200" b="1"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Priority</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High</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Validating HMG’s impact model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data to drive community change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the model to advance racial equity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BEMI/TA</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38414866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#6</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18</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4493538"/>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Create opportunities to further explain the “needs met” metric in the annual fidelity assessment</a:t>
            </a:r>
            <a:endParaRPr lang="en-US" sz="2200" b="1" dirty="0">
              <a:solidFill>
                <a:srgbClr val="000000"/>
              </a:solidFill>
              <a:latin typeface="Gill Sans MT" panose="020B0502020104020203" pitchFamily="34" charset="77"/>
            </a:endParaRPr>
          </a:p>
          <a:p>
            <a:pPr lvl="0">
              <a:defRPr/>
            </a:pPr>
            <a:endParaRPr lang="en-US" sz="2200" b="1" dirty="0" smtClean="0">
              <a:solidFill>
                <a:srgbClr val="000000"/>
              </a:solidFill>
              <a:latin typeface="Gill Sans MT" panose="020B0502020104020203" pitchFamily="34" charset="77"/>
            </a:endParaRPr>
          </a:p>
          <a:p>
            <a:pPr lvl="0">
              <a:defRPr/>
            </a:pPr>
            <a:r>
              <a:rPr lang="en-US" sz="2200" b="1" dirty="0" smtClean="0">
                <a:solidFill>
                  <a:srgbClr val="000000"/>
                </a:solidFill>
                <a:latin typeface="Gill Sans MT" panose="020B0502020104020203" pitchFamily="34" charset="77"/>
              </a:rPr>
              <a:t>Priority</a:t>
            </a:r>
            <a:endParaRPr lang="en-US" sz="2200" b="1" dirty="0">
              <a:solidFill>
                <a:srgbClr val="000000"/>
              </a:solidFill>
              <a:latin typeface="Gill Sans MT" panose="020B0502020104020203" pitchFamily="34" charset="77"/>
            </a:endParaRP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High</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data to drive community change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Validating HMG’s impact model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the model to advance racial equity </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7393642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#7</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19</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348800"/>
            <a:ext cx="9345168" cy="5509200"/>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The HMG National Center should make an ongoing, robust investment in technology on behalf of the affiliate network. </a:t>
            </a:r>
            <a:endParaRPr lang="en-US" sz="1000" b="1" dirty="0">
              <a:solidFill>
                <a:srgbClr val="000000"/>
              </a:solidFill>
              <a:latin typeface="Gill Sans MT" panose="020B0502020104020203" pitchFamily="34" charset="77"/>
            </a:endParaRPr>
          </a:p>
          <a:p>
            <a:pPr lvl="0">
              <a:defRPr/>
            </a:pPr>
            <a:endParaRPr lang="en-US" sz="2200" b="1" dirty="0" smtClean="0">
              <a:solidFill>
                <a:srgbClr val="000000"/>
              </a:solidFill>
              <a:latin typeface="Gill Sans MT" panose="020B0502020104020203" pitchFamily="34" charset="77"/>
            </a:endParaRPr>
          </a:p>
          <a:p>
            <a:pPr lvl="0">
              <a:defRPr/>
            </a:pPr>
            <a:r>
              <a:rPr lang="en-US" sz="2200" b="1" dirty="0" smtClean="0">
                <a:solidFill>
                  <a:srgbClr val="000000"/>
                </a:solidFill>
                <a:latin typeface="Gill Sans MT" panose="020B0502020104020203" pitchFamily="34" charset="77"/>
              </a:rPr>
              <a:t>Priority</a:t>
            </a:r>
            <a:endParaRPr lang="en-US" sz="2200" b="1" dirty="0">
              <a:solidFill>
                <a:srgbClr val="000000"/>
              </a:solidFill>
              <a:latin typeface="Gill Sans MT" panose="020B0502020104020203" pitchFamily="34" charset="77"/>
            </a:endParaRP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High</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Innovative system enhancements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Return on investment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Validating HMG’s impact model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data to drive community change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Funding for early childhood systems infrastructure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1791184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055B2A-6F31-B44B-BDBE-DCA276FCE01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52262-9B0A-E64D-B1C3-707FD47A2213}" type="slidenum">
              <a:rPr kumimoji="0" lang="en-US" sz="1000" b="0" i="0" u="none" strike="noStrike" kern="1200" cap="none" spc="0" normalizeH="0" baseline="0" noProof="0" smtClean="0">
                <a:ln>
                  <a:noFill/>
                </a:ln>
                <a:solidFill>
                  <a:srgbClr val="E19D39"/>
                </a:solidFill>
                <a:effectLst/>
                <a:uLnTx/>
                <a:uFillTx/>
                <a:latin typeface="Gill Sans MT" panose="020B0502020104020203"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E19D39"/>
              </a:solidFill>
              <a:effectLst/>
              <a:uLnTx/>
              <a:uFillTx/>
              <a:latin typeface="Gill Sans MT" panose="020B0502020104020203" pitchFamily="34" charset="0"/>
              <a:ea typeface="+mn-ea"/>
              <a:cs typeface="+mn-cs"/>
            </a:endParaRPr>
          </a:p>
        </p:txBody>
      </p:sp>
      <p:sp>
        <p:nvSpPr>
          <p:cNvPr id="3" name="TextBox 2">
            <a:extLst>
              <a:ext uri="{FF2B5EF4-FFF2-40B4-BE49-F238E27FC236}">
                <a16:creationId xmlns:a16="http://schemas.microsoft.com/office/drawing/2014/main" id="{A824C363-6661-B545-B12C-059014BB0DEA}"/>
              </a:ext>
            </a:extLst>
          </p:cNvPr>
          <p:cNvSpPr txBox="1"/>
          <p:nvPr/>
        </p:nvSpPr>
        <p:spPr>
          <a:xfrm>
            <a:off x="350196" y="2607013"/>
            <a:ext cx="96320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Welcome</a:t>
            </a:r>
            <a:endParaRPr kumimoji="0" lang="en-US" sz="4000" b="1" i="0" u="none" strike="noStrike" kern="1200" cap="none" spc="0" normalizeH="0" baseline="0" noProof="0" dirty="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4163720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#8</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20</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4493538"/>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Increase communication between established affiliates regarding customizations to data collection and management platforms. </a:t>
            </a:r>
            <a:endParaRPr lang="en-US" sz="1000" b="1" dirty="0">
              <a:solidFill>
                <a:srgbClr val="000000"/>
              </a:solidFill>
              <a:latin typeface="Gill Sans MT" panose="020B0502020104020203" pitchFamily="34" charset="77"/>
            </a:endParaRPr>
          </a:p>
          <a:p>
            <a:pPr lvl="0">
              <a:defRPr/>
            </a:pPr>
            <a:endParaRPr lang="en-US" sz="2200" b="1" dirty="0" smtClean="0">
              <a:solidFill>
                <a:srgbClr val="000000"/>
              </a:solidFill>
              <a:latin typeface="Gill Sans MT" panose="020B0502020104020203" pitchFamily="34" charset="77"/>
            </a:endParaRPr>
          </a:p>
          <a:p>
            <a:pPr lvl="0">
              <a:defRPr/>
            </a:pPr>
            <a:r>
              <a:rPr lang="en-US" sz="2200" b="1" dirty="0" smtClean="0">
                <a:solidFill>
                  <a:srgbClr val="000000"/>
                </a:solidFill>
                <a:latin typeface="Gill Sans MT" panose="020B0502020104020203" pitchFamily="34" charset="77"/>
              </a:rPr>
              <a:t>Priority</a:t>
            </a:r>
            <a:endParaRPr lang="en-US" sz="2200" b="1" dirty="0">
              <a:solidFill>
                <a:srgbClr val="000000"/>
              </a:solidFill>
              <a:latin typeface="Gill Sans MT" panose="020B0502020104020203" pitchFamily="34" charset="77"/>
            </a:endParaRP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Moderate</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data to drive community change</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BEMI/TA</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19871967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#9</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21</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3816429"/>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Establish a minimum standard process to refer families and caregivers from one HMG system to another. </a:t>
            </a:r>
            <a:endParaRPr lang="en-US" sz="1000" b="1" dirty="0">
              <a:solidFill>
                <a:srgbClr val="000000"/>
              </a:solidFill>
              <a:latin typeface="Gill Sans MT" panose="020B0502020104020203" pitchFamily="34" charset="77"/>
            </a:endParaRPr>
          </a:p>
          <a:p>
            <a:pPr lvl="0">
              <a:defRPr/>
            </a:pPr>
            <a:endParaRPr lang="en-US" sz="2200" b="1" dirty="0" smtClean="0">
              <a:solidFill>
                <a:srgbClr val="000000"/>
              </a:solidFill>
              <a:latin typeface="Gill Sans MT" panose="020B0502020104020203" pitchFamily="34" charset="77"/>
            </a:endParaRPr>
          </a:p>
          <a:p>
            <a:pPr lvl="0">
              <a:defRPr/>
            </a:pPr>
            <a:r>
              <a:rPr lang="en-US" sz="2200" b="1" dirty="0" smtClean="0">
                <a:solidFill>
                  <a:srgbClr val="000000"/>
                </a:solidFill>
                <a:latin typeface="Gill Sans MT" panose="020B0502020104020203" pitchFamily="34" charset="77"/>
              </a:rPr>
              <a:t>Priority</a:t>
            </a:r>
            <a:endParaRPr lang="en-US" sz="2200" b="1" dirty="0">
              <a:solidFill>
                <a:srgbClr val="000000"/>
              </a:solidFill>
              <a:latin typeface="Gill Sans MT" panose="020B0502020104020203" pitchFamily="34" charset="77"/>
            </a:endParaRP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Low</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3312375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#10</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22</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4493538"/>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Increase the support available to affiliates as they select a data collection and management platform. </a:t>
            </a:r>
            <a:endParaRPr lang="en-US" sz="1000" b="1" dirty="0">
              <a:solidFill>
                <a:srgbClr val="000000"/>
              </a:solidFill>
              <a:latin typeface="Gill Sans MT" panose="020B0502020104020203" pitchFamily="34" charset="77"/>
            </a:endParaRPr>
          </a:p>
          <a:p>
            <a:pPr lvl="0">
              <a:defRPr/>
            </a:pPr>
            <a:endParaRPr lang="en-US" sz="2200" b="1" dirty="0" smtClean="0">
              <a:solidFill>
                <a:srgbClr val="000000"/>
              </a:solidFill>
              <a:latin typeface="Gill Sans MT" panose="020B0502020104020203" pitchFamily="34" charset="77"/>
            </a:endParaRPr>
          </a:p>
          <a:p>
            <a:pPr lvl="0">
              <a:defRPr/>
            </a:pPr>
            <a:r>
              <a:rPr lang="en-US" sz="2200" b="1" dirty="0" smtClean="0">
                <a:solidFill>
                  <a:srgbClr val="000000"/>
                </a:solidFill>
                <a:latin typeface="Gill Sans MT" panose="020B0502020104020203" pitchFamily="34" charset="77"/>
              </a:rPr>
              <a:t>Priority</a:t>
            </a:r>
            <a:endParaRPr lang="en-US" sz="2200" b="1" dirty="0">
              <a:solidFill>
                <a:srgbClr val="000000"/>
              </a:solidFill>
              <a:latin typeface="Gill Sans MT" panose="020B0502020104020203" pitchFamily="34" charset="77"/>
            </a:endParaRP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High</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BEMI/TA</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data to drive community change</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20803987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#11</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23</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5170646"/>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Increase communication among team members from different affiliates with similar roles and responsibilities to discuss ideas, challenges, success, and share examples of new or promising strategies. </a:t>
            </a:r>
            <a:endParaRPr lang="en-US" sz="1000" b="1" dirty="0">
              <a:solidFill>
                <a:srgbClr val="000000"/>
              </a:solidFill>
              <a:latin typeface="Gill Sans MT" panose="020B0502020104020203" pitchFamily="34" charset="77"/>
            </a:endParaRPr>
          </a:p>
          <a:p>
            <a:pPr lvl="0">
              <a:defRPr/>
            </a:pPr>
            <a:endParaRPr lang="en-US" sz="2200" b="1" dirty="0" smtClean="0">
              <a:solidFill>
                <a:srgbClr val="000000"/>
              </a:solidFill>
              <a:latin typeface="Gill Sans MT" panose="020B0502020104020203" pitchFamily="34" charset="77"/>
            </a:endParaRPr>
          </a:p>
          <a:p>
            <a:pPr lvl="0">
              <a:defRPr/>
            </a:pPr>
            <a:r>
              <a:rPr lang="en-US" sz="2200" b="1" dirty="0" smtClean="0">
                <a:solidFill>
                  <a:srgbClr val="000000"/>
                </a:solidFill>
                <a:latin typeface="Gill Sans MT" panose="020B0502020104020203" pitchFamily="34" charset="77"/>
              </a:rPr>
              <a:t>Priority</a:t>
            </a:r>
            <a:endParaRPr lang="en-US" sz="2200" b="1" dirty="0">
              <a:solidFill>
                <a:srgbClr val="000000"/>
              </a:solidFill>
              <a:latin typeface="Gill Sans MT" panose="020B0502020104020203" pitchFamily="34" charset="77"/>
            </a:endParaRP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High</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Enabling conditions for sustainability/positive deviance study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BEMI/TA</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Validating HMG’s impact model </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32067803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48FD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7648" y="2790877"/>
            <a:ext cx="3196702" cy="727606"/>
          </a:xfrm>
          <a:prstGeom prst="rect">
            <a:avLst/>
          </a:prstGeom>
        </p:spPr>
      </p:pic>
      <p:sp>
        <p:nvSpPr>
          <p:cNvPr id="4" name="TextBox 3"/>
          <p:cNvSpPr txBox="1"/>
          <p:nvPr/>
        </p:nvSpPr>
        <p:spPr>
          <a:xfrm>
            <a:off x="4497648" y="6349281"/>
            <a:ext cx="3196701"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000" cap="none" spc="100" normalizeH="0" baseline="0" noProof="0" dirty="0">
                <a:ln>
                  <a:noFill/>
                </a:ln>
                <a:solidFill>
                  <a:srgbClr val="FFFFFF"/>
                </a:solidFill>
                <a:effectLst/>
                <a:uLnTx/>
                <a:uFillTx/>
                <a:latin typeface="Lato" charset="0"/>
                <a:ea typeface="Lato" charset="0"/>
                <a:cs typeface="Lato" charset="0"/>
              </a:rPr>
              <a:t>HELPMEGROWNATIONAL.ORG</a:t>
            </a:r>
          </a:p>
        </p:txBody>
      </p:sp>
    </p:spTree>
    <p:extLst>
      <p:ext uri="{BB962C8B-B14F-4D97-AF65-F5344CB8AC3E}">
        <p14:creationId xmlns:p14="http://schemas.microsoft.com/office/powerpoint/2010/main" val="672676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Agenda </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52262-9B0A-E64D-B1C3-707FD47A2213}" type="slidenum">
              <a:rPr kumimoji="0" lang="en-US" sz="1000" b="0" i="0" u="none" strike="noStrike" kern="1200" cap="none" spc="0" normalizeH="0" baseline="0" noProof="0" smtClean="0">
                <a:ln>
                  <a:noFill/>
                </a:ln>
                <a:solidFill>
                  <a:srgbClr val="FFFFFF"/>
                </a:solidFill>
                <a:effectLst/>
                <a:uLnTx/>
                <a:uFillTx/>
                <a:latin typeface="Gill Sans MT" panose="020B0502020104020203"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374" y="2901346"/>
            <a:ext cx="1638529" cy="1448002"/>
          </a:xfrm>
          <a:prstGeom prst="rect">
            <a:avLst/>
          </a:prstGeom>
        </p:spPr>
      </p:pic>
      <p:sp>
        <p:nvSpPr>
          <p:cNvPr id="5" name="TextBox 4"/>
          <p:cNvSpPr txBox="1"/>
          <p:nvPr/>
        </p:nvSpPr>
        <p:spPr>
          <a:xfrm>
            <a:off x="2898401" y="2101853"/>
            <a:ext cx="9904414"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E19D39"/>
              </a:buClr>
              <a:buSzTx/>
              <a:buFont typeface="Wingdings" panose="05000000000000000000" pitchFamily="2" charset="2"/>
              <a:buChar char="à"/>
              <a:tabLst/>
              <a:defRPr/>
            </a:pPr>
            <a:r>
              <a:rPr kumimoji="0" lang="en-US" sz="3200" b="0" i="1" u="none" strike="noStrike" kern="1200" cap="none" spc="0" normalizeH="0" baseline="0" noProof="0" dirty="0">
                <a:ln>
                  <a:noFill/>
                </a:ln>
                <a:solidFill>
                  <a:srgbClr val="000000"/>
                </a:solidFill>
                <a:effectLst/>
                <a:uLnTx/>
                <a:uFillTx/>
                <a:latin typeface="Gill Sans MT" panose="020B0502020104020203" pitchFamily="34" charset="0"/>
                <a:ea typeface="+mn-ea"/>
                <a:cs typeface="+mn-cs"/>
                <a:sym typeface="Wingdings" panose="05000000000000000000" pitchFamily="2" charset="2"/>
              </a:rPr>
              <a:t> Welcome </a:t>
            </a:r>
            <a:endParaRPr kumimoji="0" lang="en-US" sz="3200" b="0" i="1" u="none" strike="noStrike" kern="1200" cap="none" spc="0" normalizeH="0" baseline="0" noProof="0" dirty="0" smtClean="0">
              <a:ln>
                <a:noFill/>
              </a:ln>
              <a:solidFill>
                <a:srgbClr val="000000"/>
              </a:solidFill>
              <a:effectLst/>
              <a:uLnTx/>
              <a:uFillTx/>
              <a:latin typeface="Gill Sans MT" panose="020B0502020104020203" pitchFamily="34" charset="0"/>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
                <a:srgbClr val="E19D39"/>
              </a:buClr>
              <a:buSzTx/>
              <a:buFont typeface="Wingdings" panose="05000000000000000000" pitchFamily="2" charset="2"/>
              <a:buChar char="à"/>
              <a:tabLst/>
              <a:defRPr/>
            </a:pPr>
            <a:r>
              <a:rPr lang="en-US" sz="3200" i="1" noProof="0" dirty="0" smtClean="0">
                <a:solidFill>
                  <a:srgbClr val="000000"/>
                </a:solidFill>
                <a:latin typeface="Gill Sans MT" panose="020B0502020104020203" pitchFamily="34" charset="0"/>
                <a:sym typeface="Wingdings" panose="05000000000000000000" pitchFamily="2" charset="2"/>
              </a:rPr>
              <a:t> Context</a:t>
            </a:r>
            <a:endParaRPr kumimoji="0" lang="en-US" sz="3200" b="0" i="1" u="none" strike="noStrike" kern="1200" cap="none" spc="0" normalizeH="0" baseline="0" noProof="0" dirty="0" smtClean="0">
              <a:ln>
                <a:noFill/>
              </a:ln>
              <a:solidFill>
                <a:srgbClr val="000000"/>
              </a:solidFill>
              <a:effectLst/>
              <a:uLnTx/>
              <a:uFillTx/>
              <a:latin typeface="Gill Sans MT" panose="020B0502020104020203" pitchFamily="34" charset="0"/>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
                <a:srgbClr val="E19D39"/>
              </a:buClr>
              <a:buSzTx/>
              <a:buFont typeface="Wingdings" panose="05000000000000000000" pitchFamily="2" charset="2"/>
              <a:buChar char="à"/>
              <a:tabLst/>
              <a:defRPr/>
            </a:pPr>
            <a:r>
              <a:rPr lang="en-US" sz="3200" i="1" dirty="0">
                <a:solidFill>
                  <a:srgbClr val="000000"/>
                </a:solidFill>
                <a:latin typeface="Gill Sans MT" panose="020B0502020104020203" pitchFamily="34" charset="0"/>
                <a:sym typeface="Wingdings" panose="05000000000000000000" pitchFamily="2" charset="2"/>
              </a:rPr>
              <a:t> </a:t>
            </a:r>
            <a:r>
              <a:rPr lang="en-US" sz="3200" i="1" dirty="0" smtClean="0">
                <a:solidFill>
                  <a:srgbClr val="000000"/>
                </a:solidFill>
                <a:latin typeface="Gill Sans MT" panose="020B0502020104020203" pitchFamily="34" charset="0"/>
                <a:sym typeface="Wingdings" panose="05000000000000000000" pitchFamily="2" charset="2"/>
              </a:rPr>
              <a:t>Small Group Discussions </a:t>
            </a:r>
            <a:endParaRPr kumimoji="0" lang="en-US" sz="3200" b="0" i="1" u="none" strike="noStrike" kern="1200" cap="none" spc="0" normalizeH="0" baseline="0" noProof="0" dirty="0" smtClean="0">
              <a:ln>
                <a:noFill/>
              </a:ln>
              <a:solidFill>
                <a:srgbClr val="000000"/>
              </a:solidFill>
              <a:effectLst/>
              <a:uLnTx/>
              <a:uFillTx/>
              <a:latin typeface="Gill Sans MT" panose="020B0502020104020203" pitchFamily="34" charset="0"/>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
                <a:srgbClr val="E19D39"/>
              </a:buClr>
              <a:buSzTx/>
              <a:buFont typeface="Wingdings" panose="05000000000000000000" pitchFamily="2" charset="2"/>
              <a:buChar char="à"/>
              <a:tabLst/>
              <a:defRPr/>
            </a:pPr>
            <a:r>
              <a:rPr kumimoji="0" lang="en-US" sz="3200" b="0" i="1" u="none" strike="noStrike" kern="1200" cap="none" spc="0" normalizeH="0" baseline="0" noProof="0" dirty="0" smtClean="0">
                <a:ln>
                  <a:noFill/>
                </a:ln>
                <a:solidFill>
                  <a:srgbClr val="000000"/>
                </a:solidFill>
                <a:effectLst/>
                <a:uLnTx/>
                <a:uFillTx/>
                <a:latin typeface="Gill Sans MT" panose="020B0502020104020203" pitchFamily="34" charset="0"/>
                <a:ea typeface="+mn-ea"/>
                <a:cs typeface="+mn-cs"/>
                <a:sym typeface="Wingdings" panose="05000000000000000000" pitchFamily="2" charset="2"/>
              </a:rPr>
              <a:t> Report Out</a:t>
            </a:r>
            <a:endParaRPr kumimoji="0" lang="en-US" sz="3200" b="0" i="1" u="none" strike="noStrike" kern="1200" cap="none" spc="0" normalizeH="0" baseline="0" noProof="0" dirty="0">
              <a:ln>
                <a:noFill/>
              </a:ln>
              <a:solidFill>
                <a:srgbClr val="000000"/>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124793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and Guiding Questions</a:t>
            </a:r>
            <a:endParaRPr lang="en-US"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4</a:t>
            </a:fld>
            <a:endParaRPr lang="en-US" dirty="0"/>
          </a:p>
        </p:txBody>
      </p:sp>
      <p:sp>
        <p:nvSpPr>
          <p:cNvPr id="5" name="TextBox 4">
            <a:extLst>
              <a:ext uri="{FF2B5EF4-FFF2-40B4-BE49-F238E27FC236}">
                <a16:creationId xmlns:a16="http://schemas.microsoft.com/office/drawing/2014/main" id="{77620298-7352-6742-B02D-C5DED8AFDE15}"/>
              </a:ext>
            </a:extLst>
          </p:cNvPr>
          <p:cNvSpPr txBox="1"/>
          <p:nvPr/>
        </p:nvSpPr>
        <p:spPr>
          <a:xfrm>
            <a:off x="837374" y="1597861"/>
            <a:ext cx="9345168" cy="3785652"/>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Goals</a:t>
            </a:r>
            <a:endParaRPr lang="en-US" sz="2400" b="1" dirty="0" smtClean="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Document innovative strategies</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Identify opportunities &amp; generate ideas</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Elevate affiliate experiences and perspectives</a:t>
            </a:r>
          </a:p>
          <a:p>
            <a:pPr lvl="0">
              <a:defRPr/>
            </a:pPr>
            <a:endParaRPr lang="en-US" sz="2200" dirty="0" smtClean="0">
              <a:solidFill>
                <a:srgbClr val="000000"/>
              </a:solidFill>
              <a:latin typeface="Gill Sans MT" panose="020B0502020104020203" pitchFamily="34" charset="77"/>
            </a:endParaRPr>
          </a:p>
          <a:p>
            <a:pPr lvl="0">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Guiding Questions</a:t>
            </a:r>
            <a:endParaRPr lang="en-US" sz="2400" b="1" dirty="0">
              <a:solidFill>
                <a:srgbClr val="000000"/>
              </a:solidFill>
              <a:latin typeface="Gill Sans MT" panose="020B0502020104020203" pitchFamily="34" charset="77"/>
            </a:endParaRPr>
          </a:p>
          <a:p>
            <a:pPr lvl="0">
              <a:defRPr/>
            </a:pPr>
            <a:endParaRPr lang="en-US" sz="1000" b="1" dirty="0">
              <a:solidFill>
                <a:srgbClr val="000000"/>
              </a:solidFill>
              <a:latin typeface="Gill Sans MT" panose="020B0502020104020203" pitchFamily="34" charset="77"/>
            </a:endParaRPr>
          </a:p>
          <a:p>
            <a:pPr marL="34290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How can we strengthen </a:t>
            </a:r>
            <a:r>
              <a:rPr lang="en-US" sz="2200" dirty="0">
                <a:solidFill>
                  <a:srgbClr val="000000"/>
                </a:solidFill>
                <a:latin typeface="Gill Sans MT" panose="020B0502020104020203" pitchFamily="34" charset="77"/>
              </a:rPr>
              <a:t>implementation and </a:t>
            </a:r>
            <a:r>
              <a:rPr lang="en-US" sz="2200" dirty="0" smtClean="0">
                <a:solidFill>
                  <a:srgbClr val="000000"/>
                </a:solidFill>
                <a:latin typeface="Gill Sans MT" panose="020B0502020104020203" pitchFamily="34" charset="77"/>
              </a:rPr>
              <a:t>evaluation of the CAP? </a:t>
            </a:r>
            <a:endParaRPr lang="en-US" sz="2200"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How can we enhance </a:t>
            </a:r>
            <a:r>
              <a:rPr lang="en-US" sz="2200" dirty="0">
                <a:solidFill>
                  <a:srgbClr val="000000"/>
                </a:solidFill>
                <a:latin typeface="Gill Sans MT" panose="020B0502020104020203" pitchFamily="34" charset="77"/>
              </a:rPr>
              <a:t>the durability and </a:t>
            </a:r>
            <a:r>
              <a:rPr lang="en-US" sz="2200" dirty="0" smtClean="0">
                <a:solidFill>
                  <a:srgbClr val="000000"/>
                </a:solidFill>
                <a:latin typeface="Gill Sans MT" panose="020B0502020104020203" pitchFamily="34" charset="77"/>
              </a:rPr>
              <a:t>responsiveness of the CAP?</a:t>
            </a:r>
            <a:endParaRPr lang="en-US" sz="2200" dirty="0">
              <a:solidFill>
                <a:srgbClr val="000000"/>
              </a:solidFill>
              <a:latin typeface="Gill Sans MT" panose="020B0502020104020203" pitchFamily="34" charset="77"/>
            </a:endParaRPr>
          </a:p>
          <a:p>
            <a:pPr lvl="0">
              <a:defRPr/>
            </a:pPr>
            <a:endParaRPr lang="en-US" sz="2200"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28070040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Process</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5</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6922922" y="1545215"/>
            <a:ext cx="4561940" cy="3662541"/>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Themes Explored</a:t>
            </a:r>
          </a:p>
          <a:p>
            <a:pPr lvl="0">
              <a:defRPr/>
            </a:pPr>
            <a:endParaRPr lang="en-US" sz="10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Role and function of the CAP within a community</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The CAP’s role in supporting or leading developmental promotion, screening, referral, and linkage</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Data, evidence, and evaluation</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Work flow, roles, and responsibilities</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Technology </a:t>
            </a:r>
          </a:p>
        </p:txBody>
      </p:sp>
      <p:sp>
        <p:nvSpPr>
          <p:cNvPr id="5" name="TextBox 4">
            <a:extLst>
              <a:ext uri="{FF2B5EF4-FFF2-40B4-BE49-F238E27FC236}">
                <a16:creationId xmlns:a16="http://schemas.microsoft.com/office/drawing/2014/main" id="{77620298-7352-6742-B02D-C5DED8AFDE15}"/>
              </a:ext>
            </a:extLst>
          </p:cNvPr>
          <p:cNvSpPr txBox="1"/>
          <p:nvPr/>
        </p:nvSpPr>
        <p:spPr>
          <a:xfrm>
            <a:off x="1156688" y="1545215"/>
            <a:ext cx="4561940" cy="1261884"/>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Activities</a:t>
            </a:r>
            <a:endParaRPr lang="en-US" sz="2400" b="1" dirty="0" smtClean="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Guided discussions</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Feedback surveys</a:t>
            </a:r>
          </a:p>
        </p:txBody>
      </p:sp>
      <p:sp>
        <p:nvSpPr>
          <p:cNvPr id="6" name="TextBox 5">
            <a:extLst>
              <a:ext uri="{FF2B5EF4-FFF2-40B4-BE49-F238E27FC236}">
                <a16:creationId xmlns:a16="http://schemas.microsoft.com/office/drawing/2014/main" id="{77620298-7352-6742-B02D-C5DED8AFDE15}"/>
              </a:ext>
            </a:extLst>
          </p:cNvPr>
          <p:cNvSpPr txBox="1"/>
          <p:nvPr/>
        </p:nvSpPr>
        <p:spPr>
          <a:xfrm>
            <a:off x="1156688" y="3504240"/>
            <a:ext cx="4561940" cy="1600438"/>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Tools</a:t>
            </a:r>
            <a:endParaRPr lang="en-US" sz="2400" b="1" dirty="0" smtClean="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Zoom, including Zoom Chat</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Poll Everywhere</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Google Forms</a:t>
            </a:r>
          </a:p>
        </p:txBody>
      </p:sp>
    </p:spTree>
    <p:extLst>
      <p:ext uri="{BB962C8B-B14F-4D97-AF65-F5344CB8AC3E}">
        <p14:creationId xmlns:p14="http://schemas.microsoft.com/office/powerpoint/2010/main" val="3059914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6</a:t>
            </a:fld>
            <a:endParaRPr lang="en-US" dirty="0"/>
          </a:p>
        </p:txBody>
      </p:sp>
      <p:sp>
        <p:nvSpPr>
          <p:cNvPr id="5" name="TextBox 4">
            <a:extLst>
              <a:ext uri="{FF2B5EF4-FFF2-40B4-BE49-F238E27FC236}">
                <a16:creationId xmlns:a16="http://schemas.microsoft.com/office/drawing/2014/main" id="{77620298-7352-6742-B02D-C5DED8AFDE15}"/>
              </a:ext>
            </a:extLst>
          </p:cNvPr>
          <p:cNvSpPr txBox="1"/>
          <p:nvPr/>
        </p:nvSpPr>
        <p:spPr>
          <a:xfrm>
            <a:off x="944653" y="1545215"/>
            <a:ext cx="9345168" cy="3785652"/>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Engaging the National Affiliate Network</a:t>
            </a:r>
            <a:endParaRPr lang="en-US" sz="2400" b="1" dirty="0" smtClean="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Webinar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Small group discussions</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Open comment period </a:t>
            </a:r>
          </a:p>
          <a:p>
            <a:pPr lvl="0">
              <a:defRPr/>
            </a:pPr>
            <a:endParaRPr lang="en-US" sz="2200" b="1" dirty="0" smtClean="0">
              <a:solidFill>
                <a:srgbClr val="000000"/>
              </a:solidFill>
              <a:latin typeface="Gill Sans MT" panose="020B0502020104020203" pitchFamily="34" charset="77"/>
            </a:endParaRPr>
          </a:p>
          <a:p>
            <a:pPr lvl="0">
              <a:defRPr/>
            </a:pPr>
            <a:r>
              <a:rPr lang="en-US" sz="2200" b="1" dirty="0" smtClean="0">
                <a:solidFill>
                  <a:srgbClr val="000000"/>
                </a:solidFill>
                <a:latin typeface="Gill Sans MT" panose="020B0502020104020203" pitchFamily="34" charset="77"/>
              </a:rPr>
              <a:t>National Center Next Steps</a:t>
            </a:r>
            <a:endParaRPr lang="en-US" sz="2400" b="1" dirty="0">
              <a:solidFill>
                <a:srgbClr val="000000"/>
              </a:solidFill>
              <a:latin typeface="Gill Sans MT" panose="020B0502020104020203" pitchFamily="34" charset="77"/>
            </a:endParaRPr>
          </a:p>
          <a:p>
            <a:pPr lvl="0">
              <a:defRPr/>
            </a:pPr>
            <a:endParaRPr lang="en-US" sz="10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Review feedback submitted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Prioritize recommendations</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Identify and align resources  </a:t>
            </a:r>
            <a:endParaRPr lang="en-US" sz="2200" dirty="0">
              <a:solidFill>
                <a:srgbClr val="000000"/>
              </a:solidFill>
              <a:latin typeface="Gill Sans MT" panose="020B0502020104020203" pitchFamily="34" charset="77"/>
            </a:endParaRPr>
          </a:p>
          <a:p>
            <a:pPr marL="342900" lvl="0" indent="-342900">
              <a:buFont typeface="Arial" panose="020B0604020202020204" pitchFamily="34" charset="0"/>
              <a:buChar char="•"/>
              <a:defRPr/>
            </a:pPr>
            <a:endParaRPr lang="en-US" sz="2200"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20387265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Logistics</a:t>
            </a:r>
            <a:endParaRPr lang="en-US"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7</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944652" y="1545215"/>
            <a:ext cx="10055443" cy="3139321"/>
          </a:xfrm>
          <a:prstGeom prst="rect">
            <a:avLst/>
          </a:prstGeom>
          <a:noFill/>
        </p:spPr>
        <p:txBody>
          <a:bodyPr wrap="square" rtlCol="0">
            <a:spAutoFit/>
          </a:bodyPr>
          <a:lstStyle/>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Break into small groups. Some topics were combined, based on registration. </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Each discussion will be facilitated by at least one CAP Work Group participant. </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A representative from the National Center or Childhood Prosperity Lab will take notes and review key themes.</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We will reconvene as a large group and a CAP Work Group participant will report out for each group. </a:t>
            </a:r>
          </a:p>
        </p:txBody>
      </p:sp>
    </p:spTree>
    <p:extLst>
      <p:ext uri="{BB962C8B-B14F-4D97-AF65-F5344CB8AC3E}">
        <p14:creationId xmlns:p14="http://schemas.microsoft.com/office/powerpoint/2010/main" val="450592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2752262-9B0A-E64D-B1C3-707FD47A2213}" type="slidenum">
              <a:rPr lang="en-US" smtClean="0"/>
              <a:pPr/>
              <a:t>8</a:t>
            </a:fld>
            <a:endParaRPr lang="en-US" dirty="0"/>
          </a:p>
        </p:txBody>
      </p:sp>
      <p:sp>
        <p:nvSpPr>
          <p:cNvPr id="4" name="TextBox 3">
            <a:extLst>
              <a:ext uri="{FF2B5EF4-FFF2-40B4-BE49-F238E27FC236}">
                <a16:creationId xmlns:a16="http://schemas.microsoft.com/office/drawing/2014/main" id="{A824C363-6661-B545-B12C-059014BB0DEA}"/>
              </a:ext>
            </a:extLst>
          </p:cNvPr>
          <p:cNvSpPr txBox="1"/>
          <p:nvPr/>
        </p:nvSpPr>
        <p:spPr>
          <a:xfrm>
            <a:off x="209550" y="2607013"/>
            <a:ext cx="11830050" cy="6963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925"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Discussion</a:t>
            </a:r>
            <a:endParaRPr kumimoji="0" lang="en-US" sz="3925" b="1" i="0" u="none" strike="noStrike" kern="1200" cap="none" spc="0" normalizeH="0" baseline="0" noProof="0" dirty="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843187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Questions</a:t>
            </a:r>
            <a:endParaRPr lang="en-US"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9</a:t>
            </a:fld>
            <a:endParaRPr lang="en-US" dirty="0"/>
          </a:p>
        </p:txBody>
      </p:sp>
      <p:sp>
        <p:nvSpPr>
          <p:cNvPr id="6" name="TextBox 5">
            <a:extLst>
              <a:ext uri="{FF2B5EF4-FFF2-40B4-BE49-F238E27FC236}">
                <a16:creationId xmlns:a16="http://schemas.microsoft.com/office/drawing/2014/main" id="{77620298-7352-6742-B02D-C5DED8AFDE15}"/>
              </a:ext>
            </a:extLst>
          </p:cNvPr>
          <p:cNvSpPr txBox="1"/>
          <p:nvPr/>
        </p:nvSpPr>
        <p:spPr>
          <a:xfrm>
            <a:off x="977064" y="1505104"/>
            <a:ext cx="10507799" cy="4832092"/>
          </a:xfrm>
          <a:prstGeom prst="rect">
            <a:avLst/>
          </a:prstGeom>
          <a:noFill/>
        </p:spPr>
        <p:txBody>
          <a:bodyPr wrap="square" rtlCol="0">
            <a:spAutoFit/>
          </a:bodyPr>
          <a:lstStyle/>
          <a:p>
            <a:pPr marL="514350" lvl="0" indent="-514350">
              <a:buFont typeface="Arial" panose="020B0604020202020204" pitchFamily="34" charset="0"/>
              <a:buChar char="•"/>
              <a:defRPr/>
            </a:pPr>
            <a:r>
              <a:rPr lang="en-US" sz="2800" dirty="0" smtClean="0">
                <a:solidFill>
                  <a:srgbClr val="000000"/>
                </a:solidFill>
                <a:latin typeface="Gill Sans MT" panose="020B0502020104020203" pitchFamily="34" charset="77"/>
              </a:rPr>
              <a:t>Which recommendation(s) resonated with you the most? Why?</a:t>
            </a:r>
          </a:p>
          <a:p>
            <a:pPr lvl="0">
              <a:defRPr/>
            </a:pPr>
            <a:endParaRPr lang="en-US" sz="2800" dirty="0" smtClean="0">
              <a:solidFill>
                <a:srgbClr val="000000"/>
              </a:solidFill>
              <a:latin typeface="Gill Sans MT" panose="020B0502020104020203" pitchFamily="34" charset="77"/>
            </a:endParaRPr>
          </a:p>
          <a:p>
            <a:pPr marL="514350" lvl="0" indent="-514350">
              <a:buFont typeface="Arial" panose="020B0604020202020204" pitchFamily="34" charset="0"/>
              <a:buChar char="•"/>
              <a:defRPr/>
            </a:pPr>
            <a:r>
              <a:rPr lang="en-US" sz="2800" dirty="0" smtClean="0">
                <a:solidFill>
                  <a:srgbClr val="000000"/>
                </a:solidFill>
                <a:latin typeface="Gill Sans MT" panose="020B0502020104020203" pitchFamily="34" charset="77"/>
              </a:rPr>
              <a:t>Which recommendation(s) resonated with you the least? Why? </a:t>
            </a:r>
          </a:p>
          <a:p>
            <a:pPr lvl="0">
              <a:defRPr/>
            </a:pPr>
            <a:endParaRPr lang="en-US" sz="2800" dirty="0" smtClean="0">
              <a:solidFill>
                <a:srgbClr val="000000"/>
              </a:solidFill>
              <a:latin typeface="Gill Sans MT" panose="020B0502020104020203" pitchFamily="34" charset="77"/>
            </a:endParaRPr>
          </a:p>
          <a:p>
            <a:pPr marL="514350" lvl="0" indent="-514350">
              <a:buFont typeface="Arial" panose="020B0604020202020204" pitchFamily="34" charset="0"/>
              <a:buChar char="•"/>
              <a:defRPr/>
            </a:pPr>
            <a:r>
              <a:rPr lang="en-US" sz="2800" dirty="0" smtClean="0">
                <a:solidFill>
                  <a:srgbClr val="000000"/>
                </a:solidFill>
                <a:latin typeface="Gill Sans MT" panose="020B0502020104020203" pitchFamily="34" charset="77"/>
              </a:rPr>
              <a:t>What challenges and barriers does your CAP face?</a:t>
            </a:r>
          </a:p>
          <a:p>
            <a:pPr lvl="0">
              <a:defRPr/>
            </a:pPr>
            <a:endParaRPr lang="en-US" sz="2800" dirty="0" smtClean="0">
              <a:solidFill>
                <a:srgbClr val="000000"/>
              </a:solidFill>
              <a:latin typeface="Gill Sans MT" panose="020B0502020104020203" pitchFamily="34" charset="77"/>
            </a:endParaRPr>
          </a:p>
          <a:p>
            <a:pPr marL="514350" lvl="0" indent="-514350">
              <a:buFont typeface="Arial" panose="020B0604020202020204" pitchFamily="34" charset="0"/>
              <a:buChar char="•"/>
              <a:defRPr/>
            </a:pPr>
            <a:r>
              <a:rPr lang="en-US" sz="2800" dirty="0" smtClean="0">
                <a:solidFill>
                  <a:srgbClr val="000000"/>
                </a:solidFill>
                <a:latin typeface="Gill Sans MT" panose="020B0502020104020203" pitchFamily="34" charset="77"/>
              </a:rPr>
              <a:t>To what extent do the recommendations align with and address these challenges?</a:t>
            </a:r>
          </a:p>
          <a:p>
            <a:pPr lvl="0">
              <a:defRPr/>
            </a:pPr>
            <a:endParaRPr lang="en-US" sz="2800" dirty="0" smtClean="0">
              <a:solidFill>
                <a:srgbClr val="000000"/>
              </a:solidFill>
              <a:latin typeface="Gill Sans MT" panose="020B0502020104020203" pitchFamily="34" charset="77"/>
            </a:endParaRPr>
          </a:p>
          <a:p>
            <a:pPr marL="514350" lvl="0" indent="-514350">
              <a:buFont typeface="Arial" panose="020B0604020202020204" pitchFamily="34" charset="0"/>
              <a:buChar char="•"/>
              <a:defRPr/>
            </a:pPr>
            <a:r>
              <a:rPr lang="en-US" sz="2800" dirty="0" smtClean="0">
                <a:solidFill>
                  <a:srgbClr val="000000"/>
                </a:solidFill>
                <a:latin typeface="Gill Sans MT" panose="020B0502020104020203" pitchFamily="34" charset="77"/>
              </a:rPr>
              <a:t>In your opinion, are their key opportunity areas missing from the recommendations? If yes, what are they? </a:t>
            </a:r>
            <a:endParaRPr lang="en-US" sz="2800" dirty="0">
              <a:solidFill>
                <a:srgbClr val="000000"/>
              </a:solidFill>
              <a:latin typeface="Gill Sans MT" panose="020B0502020104020203" pitchFamily="34" charset="77"/>
            </a:endParaRPr>
          </a:p>
        </p:txBody>
      </p:sp>
    </p:spTree>
    <p:extLst>
      <p:ext uri="{BB962C8B-B14F-4D97-AF65-F5344CB8AC3E}">
        <p14:creationId xmlns:p14="http://schemas.microsoft.com/office/powerpoint/2010/main" val="3547170871"/>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3779</TotalTime>
  <Words>5301</Words>
  <Application>Microsoft Office PowerPoint</Application>
  <PresentationFormat>Widescreen</PresentationFormat>
  <Paragraphs>490</Paragraphs>
  <Slides>24</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Acumin Pro</vt:lpstr>
      <vt:lpstr>Arial</vt:lpstr>
      <vt:lpstr>Calibri</vt:lpstr>
      <vt:lpstr>Gill Sans MT</vt:lpstr>
      <vt:lpstr>Lato</vt:lpstr>
      <vt:lpstr>Wingdings</vt:lpstr>
      <vt:lpstr>1_Office Theme</vt:lpstr>
      <vt:lpstr>2_Office Theme</vt:lpstr>
      <vt:lpstr>PowerPoint Presentation</vt:lpstr>
      <vt:lpstr>PowerPoint Presentation</vt:lpstr>
      <vt:lpstr>Today’s Agenda </vt:lpstr>
      <vt:lpstr>Goals and Guiding Questions</vt:lpstr>
      <vt:lpstr>Process</vt:lpstr>
      <vt:lpstr>Process</vt:lpstr>
      <vt:lpstr>Logistics</vt:lpstr>
      <vt:lpstr>PowerPoint Presentation</vt:lpstr>
      <vt:lpstr>Discussion Questions</vt:lpstr>
      <vt:lpstr>Summary  </vt:lpstr>
      <vt:lpstr>PowerPoint Presentation</vt:lpstr>
      <vt:lpstr>PowerPoint Presentation</vt:lpstr>
      <vt:lpstr>Recommendation #1</vt:lpstr>
      <vt:lpstr>Recommendation #2</vt:lpstr>
      <vt:lpstr>Recommendation #3</vt:lpstr>
      <vt:lpstr>Recommendation #4</vt:lpstr>
      <vt:lpstr>Recommendation #5</vt:lpstr>
      <vt:lpstr>Recommendation #6</vt:lpstr>
      <vt:lpstr>Recommendation #7</vt:lpstr>
      <vt:lpstr>Recommendation #8</vt:lpstr>
      <vt:lpstr>Recommendation #9</vt:lpstr>
      <vt:lpstr>Recommendation #10</vt:lpstr>
      <vt:lpstr>Recommendation #11</vt:lpstr>
      <vt:lpstr>PowerPoint Presentation</vt:lpstr>
    </vt:vector>
  </TitlesOfParts>
  <Company>Connecticut Children's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Jacquelyn</dc:creator>
  <cp:lastModifiedBy>Therriault, Cassandra</cp:lastModifiedBy>
  <cp:revision>66</cp:revision>
  <dcterms:created xsi:type="dcterms:W3CDTF">2020-09-21T15:26:15Z</dcterms:created>
  <dcterms:modified xsi:type="dcterms:W3CDTF">2021-02-11T19:22:58Z</dcterms:modified>
</cp:coreProperties>
</file>