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3" r:id="rId3"/>
  </p:sldMasterIdLst>
  <p:notesMasterIdLst>
    <p:notesMasterId r:id="rId40"/>
  </p:notesMasterIdLst>
  <p:sldIdLst>
    <p:sldId id="259" r:id="rId4"/>
    <p:sldId id="261" r:id="rId5"/>
    <p:sldId id="347" r:id="rId6"/>
    <p:sldId id="317" r:id="rId7"/>
    <p:sldId id="360" r:id="rId8"/>
    <p:sldId id="370" r:id="rId9"/>
    <p:sldId id="321" r:id="rId10"/>
    <p:sldId id="335" r:id="rId11"/>
    <p:sldId id="359" r:id="rId12"/>
    <p:sldId id="320" r:id="rId13"/>
    <p:sldId id="336" r:id="rId14"/>
    <p:sldId id="348" r:id="rId15"/>
    <p:sldId id="337" r:id="rId16"/>
    <p:sldId id="349" r:id="rId17"/>
    <p:sldId id="338" r:id="rId18"/>
    <p:sldId id="350" r:id="rId19"/>
    <p:sldId id="339" r:id="rId20"/>
    <p:sldId id="361" r:id="rId21"/>
    <p:sldId id="340" r:id="rId22"/>
    <p:sldId id="362" r:id="rId23"/>
    <p:sldId id="341" r:id="rId24"/>
    <p:sldId id="363" r:id="rId25"/>
    <p:sldId id="342" r:id="rId26"/>
    <p:sldId id="364" r:id="rId27"/>
    <p:sldId id="343" r:id="rId28"/>
    <p:sldId id="365" r:id="rId29"/>
    <p:sldId id="344" r:id="rId30"/>
    <p:sldId id="366" r:id="rId31"/>
    <p:sldId id="345" r:id="rId32"/>
    <p:sldId id="367" r:id="rId33"/>
    <p:sldId id="346" r:id="rId34"/>
    <p:sldId id="368" r:id="rId35"/>
    <p:sldId id="369" r:id="rId36"/>
    <p:sldId id="333" r:id="rId37"/>
    <p:sldId id="334" r:id="rId38"/>
    <p:sldId id="29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8FD6"/>
    <a:srgbClr val="24A1A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3" autoAdjust="0"/>
    <p:restoredTop sz="63759" autoAdjust="0"/>
  </p:normalViewPr>
  <p:slideViewPr>
    <p:cSldViewPr snapToGrid="0">
      <p:cViewPr varScale="1">
        <p:scale>
          <a:sx n="52" d="100"/>
          <a:sy n="52" d="100"/>
        </p:scale>
        <p:origin x="1704" y="29"/>
      </p:cViewPr>
      <p:guideLst/>
    </p:cSldViewPr>
  </p:slideViewPr>
  <p:notesTextViewPr>
    <p:cViewPr>
      <p:scale>
        <a:sx n="1" d="1"/>
        <a:sy n="1" d="1"/>
      </p:scale>
      <p:origin x="0" y="-115"/>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04ADC2-E266-442C-B9DB-178EA43C2E96}" type="datetimeFigureOut">
              <a:rPr lang="en-US" smtClean="0"/>
              <a:t>2/1/2021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866640-96BA-4BC4-BD03-6A49FB558F18}" type="slidenum">
              <a:rPr lang="en-US" smtClean="0"/>
              <a:t>‹#›</a:t>
            </a:fld>
            <a:endParaRPr lang="en-US" dirty="0"/>
          </a:p>
        </p:txBody>
      </p:sp>
    </p:spTree>
    <p:extLst>
      <p:ext uri="{BB962C8B-B14F-4D97-AF65-F5344CB8AC3E}">
        <p14:creationId xmlns:p14="http://schemas.microsoft.com/office/powerpoint/2010/main" val="2691669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9791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11</a:t>
            </a:fld>
            <a:endParaRPr lang="en-US" dirty="0"/>
          </a:p>
        </p:txBody>
      </p:sp>
    </p:spTree>
    <p:extLst>
      <p:ext uri="{BB962C8B-B14F-4D97-AF65-F5344CB8AC3E}">
        <p14:creationId xmlns:p14="http://schemas.microsoft.com/office/powerpoint/2010/main" val="322624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p>
          <a:p>
            <a:endParaRPr lang="en-US" b="1"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 original Help Me Grow replication manual operationalizes the CAP as a call center available through a toll-free phone line, fax, and e-mail, and describes the benefits of telephone services.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cited a number of </a:t>
            </a:r>
            <a:r>
              <a:rPr lang="en-US" sz="1200" b="1" i="1" kern="1200" dirty="0" smtClean="0">
                <a:solidFill>
                  <a:schemeClr val="tx1"/>
                </a:solidFill>
                <a:effectLst/>
                <a:latin typeface="+mn-lt"/>
                <a:ea typeface="+mn-ea"/>
                <a:cs typeface="+mn-cs"/>
              </a:rPr>
              <a:t>challenges communicating the unique value add of the CAP to different stakeholders</a:t>
            </a:r>
            <a:r>
              <a:rPr lang="en-US" sz="1200" kern="1200" dirty="0" smtClean="0">
                <a:solidFill>
                  <a:schemeClr val="tx1"/>
                </a:solidFill>
                <a:effectLst/>
                <a:latin typeface="+mn-lt"/>
                <a:ea typeface="+mn-ea"/>
                <a:cs typeface="+mn-cs"/>
              </a:rPr>
              <a:t>, such as service providers, funders, and consumers (parents/caregivers, providers, etc.). Participants reported using CAP and call center interchangeably </a:t>
            </a:r>
            <a:r>
              <a:rPr lang="en-US" sz="1200" b="1" i="1" kern="1200" dirty="0" smtClean="0">
                <a:solidFill>
                  <a:schemeClr val="tx1"/>
                </a:solidFill>
                <a:effectLst/>
                <a:latin typeface="+mn-lt"/>
                <a:ea typeface="+mn-ea"/>
                <a:cs typeface="+mn-cs"/>
              </a:rPr>
              <a:t>and tailoring language to align with different stakeholders</a:t>
            </a:r>
            <a:r>
              <a:rPr lang="en-US" sz="1200" kern="1200" dirty="0" smtClean="0">
                <a:solidFill>
                  <a:schemeClr val="tx1"/>
                </a:solidFill>
                <a:effectLst/>
                <a:latin typeface="+mn-lt"/>
                <a:ea typeface="+mn-ea"/>
                <a:cs typeface="+mn-cs"/>
              </a:rPr>
              <a:t>. In some instances, affiliates </a:t>
            </a:r>
            <a:r>
              <a:rPr lang="en-US" sz="1200" b="1" i="1" kern="1200" dirty="0" smtClean="0">
                <a:solidFill>
                  <a:schemeClr val="tx1"/>
                </a:solidFill>
                <a:effectLst/>
                <a:latin typeface="+mn-lt"/>
                <a:ea typeface="+mn-ea"/>
                <a:cs typeface="+mn-cs"/>
              </a:rPr>
              <a:t>do not refer to the CAP/call center by a name, but instead describe the experience callers will have when they engage HMG. </a:t>
            </a:r>
            <a:r>
              <a:rPr lang="en-US" sz="1200" kern="1200" dirty="0" smtClean="0">
                <a:solidFill>
                  <a:schemeClr val="tx1"/>
                </a:solidFill>
                <a:effectLst/>
                <a:latin typeface="+mn-lt"/>
                <a:ea typeface="+mn-ea"/>
                <a:cs typeface="+mn-cs"/>
              </a:rPr>
              <a:t>Participants also reported the terminology “call center” </a:t>
            </a:r>
            <a:r>
              <a:rPr lang="en-US" sz="1200" b="1" i="1" kern="1200" dirty="0" smtClean="0">
                <a:solidFill>
                  <a:schemeClr val="tx1"/>
                </a:solidFill>
                <a:effectLst/>
                <a:latin typeface="+mn-lt"/>
                <a:ea typeface="+mn-ea"/>
                <a:cs typeface="+mn-cs"/>
              </a:rPr>
              <a:t>is stigmatized </a:t>
            </a:r>
            <a:r>
              <a:rPr lang="en-US" sz="1200" kern="1200" dirty="0" smtClean="0">
                <a:solidFill>
                  <a:schemeClr val="tx1"/>
                </a:solidFill>
                <a:effectLst/>
                <a:latin typeface="+mn-lt"/>
                <a:ea typeface="+mn-ea"/>
                <a:cs typeface="+mn-cs"/>
              </a:rPr>
              <a:t>and is often viewed as negative by consumers, service providers, and team members. Additionally, the manual indicates the call center is staffed by care coordinators. </a:t>
            </a:r>
            <a:r>
              <a:rPr lang="en-US" sz="1200" b="1" i="1" kern="1200" dirty="0" smtClean="0">
                <a:solidFill>
                  <a:schemeClr val="tx1"/>
                </a:solidFill>
                <a:effectLst/>
                <a:latin typeface="+mn-lt"/>
                <a:ea typeface="+mn-ea"/>
                <a:cs typeface="+mn-cs"/>
              </a:rPr>
              <a:t>While professionals filling this role provide care coordination services, they are often not referred to as care coordinators. </a:t>
            </a:r>
            <a:r>
              <a:rPr lang="en-US" sz="1200" kern="1200" dirty="0" smtClean="0">
                <a:solidFill>
                  <a:schemeClr val="tx1"/>
                </a:solidFill>
                <a:effectLst/>
                <a:latin typeface="+mn-lt"/>
                <a:ea typeface="+mn-ea"/>
                <a:cs typeface="+mn-cs"/>
              </a:rPr>
              <a:t>Work group participants also indicated the current description </a:t>
            </a:r>
            <a:r>
              <a:rPr lang="en-US" sz="1200" b="1" i="1" kern="1200" dirty="0" smtClean="0">
                <a:solidFill>
                  <a:schemeClr val="tx1"/>
                </a:solidFill>
                <a:effectLst/>
                <a:latin typeface="+mn-lt"/>
                <a:ea typeface="+mn-ea"/>
                <a:cs typeface="+mn-cs"/>
              </a:rPr>
              <a:t>does not take into account cultural or generational communication preferences, nor does it take into account consumer communication preferences</a:t>
            </a:r>
            <a:r>
              <a:rPr lang="en-US" sz="1200" kern="1200" dirty="0" smtClean="0">
                <a:solidFill>
                  <a:schemeClr val="tx1"/>
                </a:solidFill>
                <a:effectLst/>
                <a:latin typeface="+mn-lt"/>
                <a:ea typeface="+mn-ea"/>
                <a:cs typeface="+mn-cs"/>
              </a:rPr>
              <a:t>. Lastly, participants cited the impact of the COVID-19 pandemic on diversifying and increasing the number of communication platforms available to consumers, such as text and Zoom calls, and the potential of these platforms to further diminish the concept of a “call center.”  </a:t>
            </a:r>
          </a:p>
          <a:p>
            <a:endParaRPr lang="en-US" sz="1200" kern="1200" dirty="0" smtClean="0">
              <a:solidFill>
                <a:schemeClr val="tx1"/>
              </a:solidFill>
              <a:effectLst/>
              <a:latin typeface="+mn-lt"/>
              <a:ea typeface="+mn-ea"/>
              <a:cs typeface="+mn-cs"/>
            </a:endParaRPr>
          </a:p>
          <a:p>
            <a:pPr marL="0" lvl="0" indent="0">
              <a:buFont typeface="Arial" panose="020B0604020202020204" pitchFamily="34" charset="0"/>
              <a:buNone/>
            </a:pPr>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updated name and description should reflect HMG’s and the CAP’s unique capacity to 1) support early childhood comprehensive system building; 2) provide a universal approach to supporting child development; 3) serve as a neutral, unbiased entity; 4) provide complex care coordination services; and 5) support developmental promotion</a:t>
            </a:r>
            <a:r>
              <a:rPr lang="en-US" sz="1200" kern="1200" dirty="0" smtClean="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Replace “care coordinators” in materials describing the CAP with “professionals providing care coordination services.” While professionals staffing the CAP provide care coordination services, they are generally not identified as care coordinators and instead have titles such as “family navigators.”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following terms were identified when describing the CAP: support, resource, center, hub, and coordination.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The current description does not take into account the preferred communication preferences of consumers, which can be influenced by cultural and generational norms.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Affiliates will not be required to change the name of their CAP if using terminology and framing that is understood and accepted by the community. </a:t>
            </a:r>
          </a:p>
          <a:p>
            <a:pPr lvl="0"/>
            <a:endParaRPr lang="en-US" sz="1200" b="1"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12</a:t>
            </a:fld>
            <a:endParaRPr lang="en-US" dirty="0"/>
          </a:p>
        </p:txBody>
      </p:sp>
    </p:spTree>
    <p:extLst>
      <p:ext uri="{BB962C8B-B14F-4D97-AF65-F5344CB8AC3E}">
        <p14:creationId xmlns:p14="http://schemas.microsoft.com/office/powerpoint/2010/main" val="1041427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13</a:t>
            </a:fld>
            <a:endParaRPr lang="en-US" dirty="0"/>
          </a:p>
        </p:txBody>
      </p:sp>
    </p:spTree>
    <p:extLst>
      <p:ext uri="{BB962C8B-B14F-4D97-AF65-F5344CB8AC3E}">
        <p14:creationId xmlns:p14="http://schemas.microsoft.com/office/powerpoint/2010/main" val="3189067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are limited resources available to support affiliates in determining how to best frame and market the CAP as a resource to the community and appropriate stakeholders. Existing resources are designed to support implementation and evaluation of the CAP and focus on referral and linkage.  </a:t>
            </a:r>
          </a:p>
          <a:p>
            <a:endParaRPr lang="en-US" sz="1200" b="1"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cited a number of </a:t>
            </a:r>
            <a:r>
              <a:rPr lang="en-US" sz="1200" b="1" i="1" kern="1200" dirty="0" smtClean="0">
                <a:solidFill>
                  <a:schemeClr val="tx1"/>
                </a:solidFill>
                <a:effectLst/>
                <a:latin typeface="+mn-lt"/>
                <a:ea typeface="+mn-ea"/>
                <a:cs typeface="+mn-cs"/>
              </a:rPr>
              <a:t>challenges marketing the CAP</a:t>
            </a:r>
            <a:r>
              <a:rPr lang="en-US" sz="1200" kern="1200" dirty="0" smtClean="0">
                <a:solidFill>
                  <a:schemeClr val="tx1"/>
                </a:solidFill>
                <a:effectLst/>
                <a:latin typeface="+mn-lt"/>
                <a:ea typeface="+mn-ea"/>
                <a:cs typeface="+mn-cs"/>
              </a:rPr>
              <a:t>, including appropriately communicating how the CAP differs from existing community resources and identifying and developing appropriate messages for different stakeholder groups. Participants also indicated it </a:t>
            </a:r>
            <a:r>
              <a:rPr lang="en-US" sz="1200" b="1" i="1" kern="1200" dirty="0" smtClean="0">
                <a:solidFill>
                  <a:schemeClr val="tx1"/>
                </a:solidFill>
                <a:effectLst/>
                <a:latin typeface="+mn-lt"/>
                <a:ea typeface="+mn-ea"/>
                <a:cs typeface="+mn-cs"/>
              </a:rPr>
              <a:t>is challenging to frame and position the CAP as a universal resource, given the emphasis on referral and linkage</a:t>
            </a:r>
            <a:r>
              <a:rPr lang="en-US" sz="1200" kern="1200" dirty="0" smtClean="0">
                <a:solidFill>
                  <a:schemeClr val="tx1"/>
                </a:solidFill>
                <a:effectLst/>
                <a:latin typeface="+mn-lt"/>
                <a:ea typeface="+mn-ea"/>
                <a:cs typeface="+mn-cs"/>
              </a:rPr>
              <a:t>. The available CAP resources </a:t>
            </a:r>
            <a:r>
              <a:rPr lang="en-US" sz="1200" b="1" i="1" kern="1200" dirty="0" smtClean="0">
                <a:solidFill>
                  <a:schemeClr val="tx1"/>
                </a:solidFill>
                <a:effectLst/>
                <a:latin typeface="+mn-lt"/>
                <a:ea typeface="+mn-ea"/>
                <a:cs typeface="+mn-cs"/>
              </a:rPr>
              <a:t>also do not address the importance of culturally sensitive messaging for different populations of children and families</a:t>
            </a:r>
            <a:r>
              <a:rPr lang="en-US" sz="1200" kern="1200" dirty="0" smtClean="0">
                <a:solidFill>
                  <a:schemeClr val="tx1"/>
                </a:solidFill>
                <a:effectLst/>
                <a:latin typeface="+mn-lt"/>
                <a:ea typeface="+mn-ea"/>
                <a:cs typeface="+mn-cs"/>
              </a:rPr>
              <a:t>. Finally, participants indicated that marketing the CAP is marketing HMG, and that gaining buy-in and support from the provider community is just as important as, and likely needs to happen before, getting buy-in from the general community. </a:t>
            </a:r>
            <a:r>
              <a:rPr lang="en-US" sz="1200" b="1" i="1" kern="1200" dirty="0" smtClean="0">
                <a:solidFill>
                  <a:schemeClr val="tx1"/>
                </a:solidFill>
                <a:effectLst/>
                <a:latin typeface="+mn-lt"/>
                <a:ea typeface="+mn-ea"/>
                <a:cs typeface="+mn-cs"/>
              </a:rPr>
              <a:t>Service providers need to feel confident the CAP will make referrals as appropriate and not be a source of competition.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Access to a resource library of marketing materials that includes style guides, templates, key messages for different stakeholders, prioritized talking points for different stakeholders, etc. will be beneficial. These resources can be developed by other affiliates, the HMG National Center, or both.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Significant resources are required to develop and pilot test culturally sensitive messages for different populations of children and families. </a:t>
            </a:r>
            <a:r>
              <a:rPr lang="en-US" sz="1200" b="1" i="1" kern="1200" dirty="0" smtClean="0">
                <a:solidFill>
                  <a:schemeClr val="tx1"/>
                </a:solidFill>
                <a:effectLst/>
                <a:latin typeface="+mn-lt"/>
                <a:ea typeface="+mn-ea"/>
                <a:cs typeface="+mn-cs"/>
              </a:rPr>
              <a:t>Creating opportunities for affiliates to collaboratively develop such materials will be beneficial. After materials have been pilot tested and refined, they should be made available to the entire National Affiliate Network.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Appropriately marketing and communicating the value add of HMG is an ongoing activity. Creating opportunities for affiliates to discuss strategies, challenges, and successes specific to marketing and communications will be valuable.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importance of and HMG’s unique capacity to support consumers in the way they desire to be supported.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Strengths of the current frame include: call center clearly communicates the services offered and CAP is broad and implies many services can be accessed.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developing a stronger statement from the HMG National Center regarding the importance of developmental promotion and the steps that can happen before referrals and interventions are necessary.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14</a:t>
            </a:fld>
            <a:endParaRPr lang="en-US" dirty="0"/>
          </a:p>
        </p:txBody>
      </p:sp>
    </p:spTree>
    <p:extLst>
      <p:ext uri="{BB962C8B-B14F-4D97-AF65-F5344CB8AC3E}">
        <p14:creationId xmlns:p14="http://schemas.microsoft.com/office/powerpoint/2010/main" val="185856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15</a:t>
            </a:fld>
            <a:endParaRPr lang="en-US" dirty="0"/>
          </a:p>
        </p:txBody>
      </p:sp>
    </p:spTree>
    <p:extLst>
      <p:ext uri="{BB962C8B-B14F-4D97-AF65-F5344CB8AC3E}">
        <p14:creationId xmlns:p14="http://schemas.microsoft.com/office/powerpoint/2010/main" val="200889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 </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While the HMG manual operationalizes the CAP as a call center, it does not offer a definition for centralized. </a:t>
            </a:r>
            <a:endParaRPr lang="en-US" dirty="0" smtClean="0"/>
          </a:p>
          <a:p>
            <a:endParaRPr lang="en-US" dirty="0" smtClean="0"/>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indicated there is </a:t>
            </a:r>
            <a:r>
              <a:rPr lang="en-US" sz="1200" b="1" i="1" kern="1200" dirty="0" smtClean="0">
                <a:solidFill>
                  <a:schemeClr val="tx1"/>
                </a:solidFill>
                <a:effectLst/>
                <a:latin typeface="+mn-lt"/>
                <a:ea typeface="+mn-ea"/>
                <a:cs typeface="+mn-cs"/>
              </a:rPr>
              <a:t>inconsistent usage of the term “centralized” among affiliates</a:t>
            </a:r>
            <a:r>
              <a:rPr lang="en-US" sz="1200" kern="1200" dirty="0" smtClean="0">
                <a:solidFill>
                  <a:schemeClr val="tx1"/>
                </a:solidFill>
                <a:effectLst/>
                <a:latin typeface="+mn-lt"/>
                <a:ea typeface="+mn-ea"/>
                <a:cs typeface="+mn-cs"/>
              </a:rPr>
              <a:t>. Definitions and applications of the term centralized </a:t>
            </a:r>
            <a:r>
              <a:rPr lang="en-US" sz="1200" b="1" i="1" kern="1200" dirty="0" smtClean="0">
                <a:solidFill>
                  <a:schemeClr val="tx1"/>
                </a:solidFill>
                <a:effectLst/>
                <a:latin typeface="+mn-lt"/>
                <a:ea typeface="+mn-ea"/>
                <a:cs typeface="+mn-cs"/>
              </a:rPr>
              <a:t>range from a description of the call center to the warehousing of community-based resources and services in a single directory to a term used to describe the multiple ways in which consumers can access early childhood supports and services </a:t>
            </a:r>
            <a:r>
              <a:rPr lang="en-US" sz="1200" kern="1200" dirty="0" smtClean="0">
                <a:solidFill>
                  <a:schemeClr val="tx1"/>
                </a:solidFill>
                <a:effectLst/>
                <a:latin typeface="+mn-lt"/>
                <a:ea typeface="+mn-ea"/>
                <a:cs typeface="+mn-cs"/>
              </a:rPr>
              <a:t>to the blending of staff from different employers at the same location. Participants also noted that some affiliates are beginning to use phrases like </a:t>
            </a:r>
            <a:r>
              <a:rPr lang="en-US" sz="1200" b="1" i="1" kern="1200" dirty="0" smtClean="0">
                <a:solidFill>
                  <a:schemeClr val="tx1"/>
                </a:solidFill>
                <a:effectLst/>
                <a:latin typeface="+mn-lt"/>
                <a:ea typeface="+mn-ea"/>
                <a:cs typeface="+mn-cs"/>
              </a:rPr>
              <a:t>“centralized-decentralized,” which gives minimal consideration to bringing care coordinators together and instead focuses on shared usage of a single data collection and management platform and resource directory among multiple entities providing care coordination services to young children and their families. </a:t>
            </a:r>
            <a:r>
              <a:rPr lang="en-US" sz="1200" kern="1200" dirty="0" smtClean="0">
                <a:solidFill>
                  <a:schemeClr val="tx1"/>
                </a:solidFill>
                <a:effectLst/>
                <a:latin typeface="+mn-lt"/>
                <a:ea typeface="+mn-ea"/>
                <a:cs typeface="+mn-cs"/>
              </a:rPr>
              <a:t>While there are benefits and limitations to each of these definitions and applications</a:t>
            </a:r>
            <a:r>
              <a:rPr lang="en-US" sz="1200" b="1" i="1" kern="1200" dirty="0" smtClean="0">
                <a:solidFill>
                  <a:schemeClr val="tx1"/>
                </a:solidFill>
                <a:effectLst/>
                <a:latin typeface="+mn-lt"/>
                <a:ea typeface="+mn-ea"/>
                <a:cs typeface="+mn-cs"/>
              </a:rPr>
              <a:t>, having a more standardized definition will strengthen affiliates’ capacity to build relationships with key stakeholders, as well as share resources and strategies with similarly structured affiliates</a:t>
            </a:r>
            <a:r>
              <a:rPr lang="en-US" sz="1200" kern="1200" dirty="0" smtClean="0">
                <a:solidFill>
                  <a:schemeClr val="tx1"/>
                </a:solidFill>
                <a:effectLst/>
                <a:latin typeface="+mn-lt"/>
                <a:ea typeface="+mn-ea"/>
                <a:cs typeface="+mn-cs"/>
              </a:rPr>
              <a:t>. It is unclear to work group participants the extent to which the shift in definition and application of centralized among affiliates aligns with the HMG National Center’s shift in messaging from HMG being a program to HMG being an integrated, comprehensive early childhood system.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Offer a selection of definitions for affiliates to choose from. A single operating model or definition of centralized will not meet the needs of or align with all affiliates.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Definitions should </a:t>
            </a:r>
            <a:r>
              <a:rPr lang="en-US" sz="1200" b="1" i="1" kern="1200" dirty="0" smtClean="0">
                <a:solidFill>
                  <a:schemeClr val="tx1"/>
                </a:solidFill>
                <a:effectLst/>
                <a:latin typeface="+mn-lt"/>
                <a:ea typeface="+mn-ea"/>
                <a:cs typeface="+mn-cs"/>
              </a:rPr>
              <a:t>demonstrate HMG is working or seeks to work in conjunction and collaboration with community-based services and programs – not in competition with.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Recognize that affiliates are exploring new technology options to support referral, linkage, and follow-up that further diminish the clarity between centralized and decentralized.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Monitor how affiliates define and operationalize the term centralized using the annual fidelity assessment.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Explore and understand how the COVID-19 pandemic impacted affiliates’ use and application of the term centralized.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Having a range of definitions for newer affiliates to choose from can inform and guide their approach early childhood system building efforts within their community. A selection of definitions will also be useful to affiliates seeking to expand or modify their approach to early childhood system building.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16</a:t>
            </a:fld>
            <a:endParaRPr lang="en-US" dirty="0"/>
          </a:p>
        </p:txBody>
      </p:sp>
    </p:spTree>
    <p:extLst>
      <p:ext uri="{BB962C8B-B14F-4D97-AF65-F5344CB8AC3E}">
        <p14:creationId xmlns:p14="http://schemas.microsoft.com/office/powerpoint/2010/main" val="1601659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Jaquely</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17</a:t>
            </a:fld>
            <a:endParaRPr lang="en-US" dirty="0"/>
          </a:p>
        </p:txBody>
      </p:sp>
    </p:spTree>
    <p:extLst>
      <p:ext uri="{BB962C8B-B14F-4D97-AF65-F5344CB8AC3E}">
        <p14:creationId xmlns:p14="http://schemas.microsoft.com/office/powerpoint/2010/main" val="22534613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Jaquely</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“Maintain resource directory” is one of the four key activities associated with successful implementation and maintenance of the CAP.  </a:t>
            </a:r>
            <a:endParaRPr lang="en-US" dirty="0" smtClean="0"/>
          </a:p>
          <a:p>
            <a:endParaRPr lang="en-US" dirty="0" smtClean="0"/>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indicated the current </a:t>
            </a:r>
            <a:r>
              <a:rPr lang="en-US" sz="1200" b="1" i="1" kern="1200" dirty="0" smtClean="0">
                <a:solidFill>
                  <a:schemeClr val="tx1"/>
                </a:solidFill>
                <a:effectLst/>
                <a:latin typeface="+mn-lt"/>
                <a:ea typeface="+mn-ea"/>
                <a:cs typeface="+mn-cs"/>
              </a:rPr>
              <a:t>description does not adequately describe the value of the resource directory or the importance of maintaining it. </a:t>
            </a:r>
            <a:r>
              <a:rPr lang="en-US" sz="1200" kern="1200" dirty="0" smtClean="0">
                <a:solidFill>
                  <a:schemeClr val="tx1"/>
                </a:solidFill>
                <a:effectLst/>
                <a:latin typeface="+mn-lt"/>
                <a:ea typeface="+mn-ea"/>
                <a:cs typeface="+mn-cs"/>
              </a:rPr>
              <a:t>Participants indicated a quality resource directory focused on early childhood programs and services is </a:t>
            </a:r>
            <a:r>
              <a:rPr lang="en-US" sz="1200" b="1" i="1" kern="1200" dirty="0" smtClean="0">
                <a:solidFill>
                  <a:schemeClr val="tx1"/>
                </a:solidFill>
                <a:effectLst/>
                <a:latin typeface="+mn-lt"/>
                <a:ea typeface="+mn-ea"/>
                <a:cs typeface="+mn-cs"/>
              </a:rPr>
              <a:t>part of HMG’s value proposition to communities and integral to an integrated, comprehensive early childhood system</a:t>
            </a:r>
            <a:r>
              <a:rPr lang="en-US" sz="1200" kern="1200" dirty="0" smtClean="0">
                <a:solidFill>
                  <a:schemeClr val="tx1"/>
                </a:solidFill>
                <a:effectLst/>
                <a:latin typeface="+mn-lt"/>
                <a:ea typeface="+mn-ea"/>
                <a:cs typeface="+mn-cs"/>
              </a:rPr>
              <a:t>. However, there is variation across the network regarding how the resource directory is maintained. They also described the value of </a:t>
            </a:r>
            <a:r>
              <a:rPr lang="en-US" sz="1200" b="1" i="1" kern="1200" dirty="0" smtClean="0">
                <a:solidFill>
                  <a:schemeClr val="tx1"/>
                </a:solidFill>
                <a:effectLst/>
                <a:latin typeface="+mn-lt"/>
                <a:ea typeface="+mn-ea"/>
                <a:cs typeface="+mn-cs"/>
              </a:rPr>
              <a:t>soliciting and incorporating feedback from families and caregivers regarding the quality, value, and usefulness of services and programs included in the resource directory, citing this as a unique feature of HMG. </a:t>
            </a:r>
            <a:r>
              <a:rPr lang="en-US" sz="1200" kern="1200" dirty="0" smtClean="0">
                <a:solidFill>
                  <a:schemeClr val="tx1"/>
                </a:solidFill>
                <a:effectLst/>
                <a:latin typeface="+mn-lt"/>
                <a:ea typeface="+mn-ea"/>
                <a:cs typeface="+mn-cs"/>
              </a:rPr>
              <a:t>Finally, some participants indicated that successfully developing and maintaining the resource directory requires coordination with Family and Community Outreach. Family and Community Outreach is charged with identifying and building relationships with service providers while the CAP is charged with the inputting data into the resource directory. The current description does not take into account that Family and Community Outreach may have a role in maintaining a resource directory.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Establish a minimum standard process that describes how affiliates should maintain the resource directory.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Develop and make available resources to help affiliates effectively communicate and market the unique value of the resource directory to different stakeholders.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power of family perspective and input regarding navigating resources, as well as resource quality, value, and usefulness.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Develop and provide resources to enhance affiliate quality to monitor the quality, value, and usefulness of community-based services and resources.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Create opportunities for affiliates to share the novel ways in which they are marketing and making the resource directory available to different stakeholders.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18</a:t>
            </a:fld>
            <a:endParaRPr lang="en-US" dirty="0"/>
          </a:p>
        </p:txBody>
      </p:sp>
    </p:spTree>
    <p:extLst>
      <p:ext uri="{BB962C8B-B14F-4D97-AF65-F5344CB8AC3E}">
        <p14:creationId xmlns:p14="http://schemas.microsoft.com/office/powerpoint/2010/main" val="9400785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19</a:t>
            </a:fld>
            <a:endParaRPr lang="en-US" dirty="0"/>
          </a:p>
        </p:txBody>
      </p:sp>
    </p:spTree>
    <p:extLst>
      <p:ext uri="{BB962C8B-B14F-4D97-AF65-F5344CB8AC3E}">
        <p14:creationId xmlns:p14="http://schemas.microsoft.com/office/powerpoint/2010/main" val="24928144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Utilization of case classification and threshold systems varies across the network.</a:t>
            </a:r>
          </a:p>
          <a:p>
            <a:r>
              <a:rPr lang="en-US" sz="1200" kern="1200" dirty="0" smtClean="0">
                <a:solidFill>
                  <a:schemeClr val="tx1"/>
                </a:solidFill>
                <a:effectLst/>
                <a:latin typeface="+mn-lt"/>
                <a:ea typeface="+mn-ea"/>
                <a:cs typeface="+mn-cs"/>
              </a:rPr>
              <a:t> </a:t>
            </a: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indicated the </a:t>
            </a:r>
            <a:r>
              <a:rPr lang="en-US" sz="1200" b="1" i="1" kern="1200" dirty="0" smtClean="0">
                <a:solidFill>
                  <a:schemeClr val="tx1"/>
                </a:solidFill>
                <a:effectLst/>
                <a:latin typeface="+mn-lt"/>
                <a:ea typeface="+mn-ea"/>
                <a:cs typeface="+mn-cs"/>
              </a:rPr>
              <a:t>CAP has policies and procedures to help professionals providing care coordination services determine which screening tools to use with families, assess level of need (i.e. low, moderate, high), and assign thresholds based on case complexity. However, application of these policies and procedures is variable within a single CAP and across the network</a:t>
            </a:r>
            <a:r>
              <a:rPr lang="en-US" sz="1200" kern="1200" dirty="0" smtClean="0">
                <a:solidFill>
                  <a:schemeClr val="tx1"/>
                </a:solidFill>
                <a:effectLst/>
                <a:latin typeface="+mn-lt"/>
                <a:ea typeface="+mn-ea"/>
                <a:cs typeface="+mn-cs"/>
              </a:rPr>
              <a:t>. Participants indicated it is </a:t>
            </a:r>
            <a:r>
              <a:rPr lang="en-US" sz="1200" b="1" i="1" kern="1200" dirty="0" smtClean="0">
                <a:solidFill>
                  <a:schemeClr val="tx1"/>
                </a:solidFill>
                <a:effectLst/>
                <a:latin typeface="+mn-lt"/>
                <a:ea typeface="+mn-ea"/>
                <a:cs typeface="+mn-cs"/>
              </a:rPr>
              <a:t>challenging for supervisors within a CAP to appropriately and effectively manage </a:t>
            </a:r>
            <a:r>
              <a:rPr lang="en-US" sz="1200" kern="1200" dirty="0" smtClean="0">
                <a:solidFill>
                  <a:schemeClr val="tx1"/>
                </a:solidFill>
                <a:effectLst/>
                <a:latin typeface="+mn-lt"/>
                <a:ea typeface="+mn-ea"/>
                <a:cs typeface="+mn-cs"/>
              </a:rPr>
              <a:t>implementation of these policies and procedures and manage case load. Some participants reported family needs are identified and prioritized first while others take a more hierarchical approach, embracing frameworks like Maslow’s Hierarchy of Needs. Lastly, participants described the </a:t>
            </a:r>
            <a:r>
              <a:rPr lang="en-US" sz="1200" b="1" i="1" kern="1200" dirty="0" smtClean="0">
                <a:solidFill>
                  <a:schemeClr val="tx1"/>
                </a:solidFill>
                <a:effectLst/>
                <a:latin typeface="+mn-lt"/>
                <a:ea typeface="+mn-ea"/>
                <a:cs typeface="+mn-cs"/>
              </a:rPr>
              <a:t>potential benefits of adopting a minimum standard case classification and threshold system across the network, including but not limited to increased capacity for affiliate and national evaluations and measuring the impact of an integrated, comprehensive early childhood system on individual, family, and community outcomes stratified by level of need.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Screenings are available to consumers in different venues: the HMG website, HMG specialized phone line, and community partners such as early care and education, schools, doctor visits, and home visiting. </a:t>
            </a:r>
            <a:r>
              <a:rPr lang="en-US" sz="1200" b="1" i="1" kern="1200" dirty="0" smtClean="0">
                <a:solidFill>
                  <a:schemeClr val="tx1"/>
                </a:solidFill>
                <a:effectLst/>
                <a:latin typeface="+mn-lt"/>
                <a:ea typeface="+mn-ea"/>
                <a:cs typeface="+mn-cs"/>
              </a:rPr>
              <a:t>Screening results from different venues need to be available to HMG professionals providing care coordination services to effectively identify level of need and appropriately address identified risks and concerns.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While consumer communication preferences should be taken into account during follow-up, there is significant value in leveraging a phone call for the initial contact.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Explore the potential use case for tools and resources like pre-screenings, decision trees, and automation.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role of screening tools in determining level of need.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role and experience of professionals providing care coordination services in understanding and determining level of need.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pairing the case classification and threshold system with continuous training for CAP staff and supervisors.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Frame the case classification and threshold system as a tool to help manage case load and inform the allocation and distribution of cases and resources. </a:t>
            </a:r>
          </a:p>
          <a:p>
            <a:endParaRPr lang="en-US" b="1" dirty="0"/>
          </a:p>
        </p:txBody>
      </p:sp>
      <p:sp>
        <p:nvSpPr>
          <p:cNvPr id="4" name="Slide Number Placeholder 3"/>
          <p:cNvSpPr>
            <a:spLocks noGrp="1"/>
          </p:cNvSpPr>
          <p:nvPr>
            <p:ph type="sldNum" sz="quarter" idx="10"/>
          </p:nvPr>
        </p:nvSpPr>
        <p:spPr/>
        <p:txBody>
          <a:bodyPr/>
          <a:lstStyle/>
          <a:p>
            <a:fld id="{A1866640-96BA-4BC4-BD03-6A49FB558F18}" type="slidenum">
              <a:rPr lang="en-US" smtClean="0"/>
              <a:t>20</a:t>
            </a:fld>
            <a:endParaRPr lang="en-US" dirty="0"/>
          </a:p>
        </p:txBody>
      </p:sp>
    </p:spTree>
    <p:extLst>
      <p:ext uri="{BB962C8B-B14F-4D97-AF65-F5344CB8AC3E}">
        <p14:creationId xmlns:p14="http://schemas.microsoft.com/office/powerpoint/2010/main" val="3182096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670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Jaquely</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21</a:t>
            </a:fld>
            <a:endParaRPr lang="en-US" dirty="0"/>
          </a:p>
        </p:txBody>
      </p:sp>
    </p:spTree>
    <p:extLst>
      <p:ext uri="{BB962C8B-B14F-4D97-AF65-F5344CB8AC3E}">
        <p14:creationId xmlns:p14="http://schemas.microsoft.com/office/powerpoint/2010/main" val="35401309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Jaquely</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Needs met the single family-level measure required of affiliates by the National Center to track satisfaction and family experience with the CAP.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described the needs met metric as important, but challenging to measure and report. Participants indicated that only providing a metric does not provide appropriate context regarding affiliates capacity to support children and families. </a:t>
            </a:r>
            <a:r>
              <a:rPr lang="en-US" sz="1200" kern="1200" dirty="0" smtClean="0">
                <a:solidFill>
                  <a:schemeClr val="tx1"/>
                </a:solidFill>
                <a:effectLst/>
                <a:latin typeface="+mn-lt"/>
                <a:ea typeface="+mn-ea"/>
                <a:cs typeface="+mn-cs"/>
              </a:rPr>
              <a:t>They also indicated it is unclear the extent to which affiliates are universally tracking if and why needs were met or not met and the processes used to collect and track that information.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Expand the fidelity assessment to include both structured and open-ended questions that allow affiliates to elaborate on the needs met metric. Questions can explore why needs were not met, </a:t>
            </a:r>
            <a:r>
              <a:rPr lang="en-US" sz="1200" kern="1200" dirty="0" smtClean="0">
                <a:solidFill>
                  <a:schemeClr val="tx1"/>
                </a:solidFill>
                <a:effectLst/>
                <a:latin typeface="+mn-lt"/>
                <a:ea typeface="+mn-ea"/>
                <a:cs typeface="+mn-cs"/>
              </a:rPr>
              <a:t>for example “% reporting needs were not met due to a lack of resources” or “what were the top five reasons callers reported their needs were not met.”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Place the needs met metric in the broader context of integrated, comprehensive early childhood system building by identifying strategies to use the information in support of activities like advocacy, resource allocation, and marketing.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metric does not assess if a client is better off because of HMG/an integrated, comprehensive early childhood system.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a need may not be met, but the consumer may have still benefitted from the interaction with the CAP.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role of quality supervision and well-trained staff in effectively meeting the needs of children and families.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22</a:t>
            </a:fld>
            <a:endParaRPr lang="en-US" dirty="0"/>
          </a:p>
        </p:txBody>
      </p:sp>
    </p:spTree>
    <p:extLst>
      <p:ext uri="{BB962C8B-B14F-4D97-AF65-F5344CB8AC3E}">
        <p14:creationId xmlns:p14="http://schemas.microsoft.com/office/powerpoint/2010/main" val="42535386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23</a:t>
            </a:fld>
            <a:endParaRPr lang="en-US" dirty="0"/>
          </a:p>
        </p:txBody>
      </p:sp>
    </p:spTree>
    <p:extLst>
      <p:ext uri="{BB962C8B-B14F-4D97-AF65-F5344CB8AC3E}">
        <p14:creationId xmlns:p14="http://schemas.microsoft.com/office/powerpoint/2010/main" val="474086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 </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 HMG National Center does not recommend, endorse, or invest in technology on behalf of the National Affiliate Network, including data collection and management platforms.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kern="1200" dirty="0" smtClean="0">
                <a:solidFill>
                  <a:schemeClr val="tx1"/>
                </a:solidFill>
                <a:effectLst/>
                <a:latin typeface="+mn-lt"/>
                <a:ea typeface="+mn-ea"/>
                <a:cs typeface="+mn-cs"/>
              </a:rPr>
              <a:t>Work group participants described the </a:t>
            </a:r>
            <a:r>
              <a:rPr lang="en-US" sz="1200" b="1" i="1" kern="1200" dirty="0" smtClean="0">
                <a:solidFill>
                  <a:schemeClr val="tx1"/>
                </a:solidFill>
                <a:effectLst/>
                <a:latin typeface="+mn-lt"/>
                <a:ea typeface="+mn-ea"/>
                <a:cs typeface="+mn-cs"/>
              </a:rPr>
              <a:t>evolving and growing role of technology in supporting integrated, comprehensive early childhood systems</a:t>
            </a:r>
            <a:r>
              <a:rPr lang="en-US" sz="1200" kern="1200" dirty="0" smtClean="0">
                <a:solidFill>
                  <a:schemeClr val="tx1"/>
                </a:solidFill>
                <a:effectLst/>
                <a:latin typeface="+mn-lt"/>
                <a:ea typeface="+mn-ea"/>
                <a:cs typeface="+mn-cs"/>
              </a:rPr>
              <a:t>. </a:t>
            </a:r>
            <a:r>
              <a:rPr lang="en-US" sz="1200" b="1" i="1" kern="1200" dirty="0" smtClean="0">
                <a:solidFill>
                  <a:schemeClr val="tx1"/>
                </a:solidFill>
                <a:effectLst/>
                <a:latin typeface="+mn-lt"/>
                <a:ea typeface="+mn-ea"/>
                <a:cs typeface="+mn-cs"/>
              </a:rPr>
              <a:t>Participants report investing significant resources, both funding and personnel time and effort, in identifying and customizing different types of technology, particularly data collection and management platforms. Customizations to different technology platforms are often expensive and require staff training. </a:t>
            </a:r>
            <a:r>
              <a:rPr lang="en-US" sz="1200" kern="1200" dirty="0" smtClean="0">
                <a:solidFill>
                  <a:schemeClr val="tx1"/>
                </a:solidFill>
                <a:effectLst/>
                <a:latin typeface="+mn-lt"/>
                <a:ea typeface="+mn-ea"/>
                <a:cs typeface="+mn-cs"/>
              </a:rPr>
              <a:t>Participants also reported an increase use of websites and social media platforms such as Facebook and Instagram to market HMG services, all of which require an investment of resources to be effective and have maximum impact. Participants also cited adoption of different communication platforms, such as text messaging and automated messaging, to engage consumers. Finally, participants cited challenges around vetting emerging technologies, </a:t>
            </a:r>
            <a:r>
              <a:rPr lang="en-US" sz="1200" b="1" i="1" kern="1200" dirty="0" smtClean="0">
                <a:solidFill>
                  <a:schemeClr val="tx1"/>
                </a:solidFill>
                <a:effectLst/>
                <a:latin typeface="+mn-lt"/>
                <a:ea typeface="+mn-ea"/>
                <a:cs typeface="+mn-cs"/>
              </a:rPr>
              <a:t>prioritizing how to invest limited resources in different technology platforms, and assessing which platforms will have the strongest return on investment. </a:t>
            </a:r>
            <a:r>
              <a:rPr lang="en-US" sz="1200" kern="1200" dirty="0" smtClean="0">
                <a:solidFill>
                  <a:schemeClr val="tx1"/>
                </a:solidFill>
                <a:effectLst/>
                <a:latin typeface="+mn-lt"/>
                <a:ea typeface="+mn-ea"/>
                <a:cs typeface="+mn-cs"/>
              </a:rPr>
              <a:t>They indicated it would be beneficial if the HMG National Center could assess the potential value of different technologies and facilitate investments into the most promising technologies on behalf of the network.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Technological solutions, particularly data collection and management platforms, need to be HIPAA compliant.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Invest in technology that can support developmental promotion at scale.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existing interface of common commercial screening products was frequently cited as a factor limiting affiliate capacity to adopt and sustain technology.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Recognize the challenges around obtaining and sharing consent when agencies within the same communities leverage different platforms.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Text messaging was cited as one of the CAP’s most useful technologies.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The high costs of customization limits affiliate capacity to adopt and sustain technology.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the need for APIs to support data sharing across platforms to optimally leverage different technologies.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that some communities are unable to join the National Affiliate Network because they are unable to find and/or secure sustainable funding for a data collection and management platform.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Acknowledge the need for initial and ongoing staff training to support appropriate utilization and deployment of new and emerging technology platforms.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24</a:t>
            </a:fld>
            <a:endParaRPr lang="en-US" dirty="0"/>
          </a:p>
        </p:txBody>
      </p:sp>
    </p:spTree>
    <p:extLst>
      <p:ext uri="{BB962C8B-B14F-4D97-AF65-F5344CB8AC3E}">
        <p14:creationId xmlns:p14="http://schemas.microsoft.com/office/powerpoint/2010/main" val="29729510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25</a:t>
            </a:fld>
            <a:endParaRPr lang="en-US" dirty="0"/>
          </a:p>
        </p:txBody>
      </p:sp>
    </p:spTree>
    <p:extLst>
      <p:ext uri="{BB962C8B-B14F-4D97-AF65-F5344CB8AC3E}">
        <p14:creationId xmlns:p14="http://schemas.microsoft.com/office/powerpoint/2010/main" val="1481039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Carmen </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is ad hoc coordination and communication among affiliates regarding customization to data collection and management platforms and that which exists is facilitated by affiliates.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indicated they invest significant resources in customizing data collection and management platforms in order to effectively meet their needs. Some affiliates coordinate with one another on an ad hoc basis discuss desired customizations and share the costs associated with them.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Facilitate </a:t>
            </a:r>
            <a:r>
              <a:rPr lang="en-US" sz="1200" b="1" i="1" kern="1200" dirty="0" err="1" smtClean="0">
                <a:solidFill>
                  <a:schemeClr val="tx1"/>
                </a:solidFill>
                <a:effectLst/>
                <a:latin typeface="+mn-lt"/>
                <a:ea typeface="+mn-ea"/>
                <a:cs typeface="+mn-cs"/>
              </a:rPr>
              <a:t>convenings</a:t>
            </a:r>
            <a:r>
              <a:rPr lang="en-US" sz="1200" b="1" i="1" kern="1200" dirty="0" smtClean="0">
                <a:solidFill>
                  <a:schemeClr val="tx1"/>
                </a:solidFill>
                <a:effectLst/>
                <a:latin typeface="+mn-lt"/>
                <a:ea typeface="+mn-ea"/>
                <a:cs typeface="+mn-cs"/>
              </a:rPr>
              <a:t> among affiliates with the same data collection and management platform at least once per year, but not more than four times per year, to discuss customizations.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facilitating work groups and contact lists based on data collection and management platform. </a:t>
            </a:r>
          </a:p>
          <a:p>
            <a:pPr marL="171450" lvl="0" indent="-171450">
              <a:buFont typeface="Arial" panose="020B0604020202020204" pitchFamily="34" charset="0"/>
              <a:buChar char="•"/>
            </a:pPr>
            <a:r>
              <a:rPr lang="en-US" sz="1200" kern="1200" dirty="0" smtClean="0">
                <a:solidFill>
                  <a:schemeClr val="tx1"/>
                </a:solidFill>
                <a:effectLst/>
                <a:latin typeface="+mn-lt"/>
                <a:ea typeface="+mn-ea"/>
                <a:cs typeface="+mn-cs"/>
              </a:rPr>
              <a:t>Acknowledge that if the HMG National Center deploys a strategy to increase communication among affiliates, affiliates are still able to connect with one another independent of the HMG National Center.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26</a:t>
            </a:fld>
            <a:endParaRPr lang="en-US" dirty="0"/>
          </a:p>
        </p:txBody>
      </p:sp>
    </p:spTree>
    <p:extLst>
      <p:ext uri="{BB962C8B-B14F-4D97-AF65-F5344CB8AC3E}">
        <p14:creationId xmlns:p14="http://schemas.microsoft.com/office/powerpoint/2010/main" val="22989784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Jaquely</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27</a:t>
            </a:fld>
            <a:endParaRPr lang="en-US" dirty="0"/>
          </a:p>
        </p:txBody>
      </p:sp>
    </p:spTree>
    <p:extLst>
      <p:ext uri="{BB962C8B-B14F-4D97-AF65-F5344CB8AC3E}">
        <p14:creationId xmlns:p14="http://schemas.microsoft.com/office/powerpoint/2010/main" val="36314345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Jaquely</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is no standardized process to refer families from one HMG system to another located in a different region of the state or country.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Affiliate Context</a:t>
            </a:r>
          </a:p>
          <a:p>
            <a:r>
              <a:rPr lang="en-US" sz="1200" kern="1200" dirty="0" smtClean="0">
                <a:solidFill>
                  <a:schemeClr val="tx1"/>
                </a:solidFill>
                <a:effectLst/>
                <a:latin typeface="+mn-lt"/>
                <a:ea typeface="+mn-ea"/>
                <a:cs typeface="+mn-cs"/>
              </a:rPr>
              <a:t>Some work group participants indicated when the CAP is working with a family that is moving to a new community, they connect the family to the HMG system serving that community in an effort to minimize disruptions to care and services. </a:t>
            </a:r>
            <a:r>
              <a:rPr lang="en-US" sz="1200" b="1" i="1" kern="1200" dirty="0" smtClean="0">
                <a:solidFill>
                  <a:schemeClr val="tx1"/>
                </a:solidFill>
                <a:effectLst/>
                <a:latin typeface="+mn-lt"/>
                <a:ea typeface="+mn-ea"/>
                <a:cs typeface="+mn-cs"/>
              </a:rPr>
              <a:t>Through work group discussions, we learned there is variation in how affiliates are doing this work. It was unclear the extent to which HMG affiliates have formal mechanisms to track how many families are referred from one system to another. </a:t>
            </a:r>
          </a:p>
          <a:p>
            <a:endParaRPr lang="en-US" sz="1200" b="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developing a minimum set of requirements a CAP must meet in order to make a referral from one HMG to another.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States with more than one HMG system and affiliates serving transient communities reported more instances of making referrals to other HMG systems</a:t>
            </a:r>
            <a:r>
              <a:rPr lang="en-US" sz="1200" kern="1200" dirty="0" smtClean="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28</a:t>
            </a:fld>
            <a:endParaRPr lang="en-US" dirty="0"/>
          </a:p>
        </p:txBody>
      </p:sp>
    </p:spTree>
    <p:extLst>
      <p:ext uri="{BB962C8B-B14F-4D97-AF65-F5344CB8AC3E}">
        <p14:creationId xmlns:p14="http://schemas.microsoft.com/office/powerpoint/2010/main" val="1339092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29</a:t>
            </a:fld>
            <a:endParaRPr lang="en-US" dirty="0"/>
          </a:p>
        </p:txBody>
      </p:sp>
    </p:spTree>
    <p:extLst>
      <p:ext uri="{BB962C8B-B14F-4D97-AF65-F5344CB8AC3E}">
        <p14:creationId xmlns:p14="http://schemas.microsoft.com/office/powerpoint/2010/main" val="15151803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Kathy </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Few resources are available to support affiliates as they select a data collection and management platform.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indicated there are many considerations that go into selecting a data collection and management platform. They cited a need for more support in this areas, as well as connection to more established affiliates to learn about their experiences selecting and utilizing different platforms.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creating tools, resources, rubrics, FAQs, decision making guides, etc. that highlight the distinguishing or unique features of each platform, affiliate experiences using the platform, ease of integrating modifications, cost of integrating modifications, types of reports available, the extent to which the platform can grow with an affiliate over time, etc.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Clarify what data needs to be tracked and reported to the HMG National Center before affiliates select a data collection and management platform.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30</a:t>
            </a:fld>
            <a:endParaRPr lang="en-US" dirty="0"/>
          </a:p>
        </p:txBody>
      </p:sp>
    </p:spTree>
    <p:extLst>
      <p:ext uri="{BB962C8B-B14F-4D97-AF65-F5344CB8AC3E}">
        <p14:creationId xmlns:p14="http://schemas.microsoft.com/office/powerpoint/2010/main" val="872971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p>
          <a:p>
            <a:r>
              <a:rPr lang="en-US" u="sng" dirty="0" smtClean="0"/>
              <a:t>Context</a:t>
            </a:r>
          </a:p>
          <a:p>
            <a:r>
              <a:rPr lang="en-US" u="none" dirty="0" smtClean="0"/>
              <a:t>We know: </a:t>
            </a:r>
          </a:p>
          <a:p>
            <a:pPr marL="171450" indent="-171450">
              <a:buFont typeface="Arial" panose="020B0604020202020204" pitchFamily="34" charset="0"/>
              <a:buChar char="•"/>
            </a:pPr>
            <a:r>
              <a:rPr lang="en-US" dirty="0" smtClean="0"/>
              <a:t>Affiliates independently</a:t>
            </a:r>
            <a:r>
              <a:rPr lang="en-US" baseline="0" dirty="0" smtClean="0"/>
              <a:t> </a:t>
            </a:r>
            <a:r>
              <a:rPr lang="en-US" b="1" baseline="0" dirty="0" smtClean="0"/>
              <a:t>explore and implement innovations </a:t>
            </a:r>
            <a:r>
              <a:rPr lang="en-US" baseline="0" dirty="0" smtClean="0"/>
              <a:t>to modernize and strengthen the CAP</a:t>
            </a:r>
            <a:endParaRPr lang="en-US" baseline="0" dirty="0"/>
          </a:p>
          <a:p>
            <a:pPr marL="171450" indent="-171450">
              <a:buFont typeface="Arial" panose="020B0604020202020204" pitchFamily="34" charset="0"/>
              <a:buChar char="•"/>
            </a:pPr>
            <a:r>
              <a:rPr lang="en-US" b="1" baseline="0" dirty="0" smtClean="0"/>
              <a:t>Value peer-to-peer learning and engagement opportunities</a:t>
            </a:r>
            <a:r>
              <a:rPr lang="en-US" baseline="0" dirty="0" smtClean="0"/>
              <a:t>, as demonstrated through activities such as the Annual National Forum and communities of practice in which we disseminate innovative strategies that strengthen the system model </a:t>
            </a:r>
          </a:p>
          <a:p>
            <a:pPr marL="171450" indent="-171450">
              <a:buFont typeface="Arial" panose="020B0604020202020204" pitchFamily="34" charset="0"/>
              <a:buChar char="•"/>
            </a:pPr>
            <a:r>
              <a:rPr lang="en-US" baseline="0" dirty="0" smtClean="0"/>
              <a:t>As the CAP WG was getting underway, National Center embarked on a</a:t>
            </a:r>
            <a:r>
              <a:rPr lang="en-US" b="1" baseline="0" dirty="0" smtClean="0"/>
              <a:t> comprehensive strategic planning exercise to support the growth and expansion of Help Me Grow </a:t>
            </a:r>
          </a:p>
          <a:p>
            <a:pPr marL="171450" indent="-171450">
              <a:buFont typeface="Arial" panose="020B0604020202020204" pitchFamily="34" charset="0"/>
              <a:buChar char="•"/>
            </a:pPr>
            <a:r>
              <a:rPr lang="en-US" b="0" baseline="0" dirty="0" smtClean="0">
                <a:solidFill>
                  <a:srgbClr val="FF0000"/>
                </a:solidFill>
              </a:rPr>
              <a:t>Key to that is better leveraging the CAP to </a:t>
            </a:r>
            <a:r>
              <a:rPr lang="en-US" b="1" baseline="0" dirty="0" smtClean="0">
                <a:solidFill>
                  <a:srgbClr val="FF0000"/>
                </a:solidFill>
              </a:rPr>
              <a:t>promote equitable access </a:t>
            </a:r>
            <a:r>
              <a:rPr lang="en-US" b="0" baseline="0" dirty="0" smtClean="0">
                <a:solidFill>
                  <a:srgbClr val="FF0000"/>
                </a:solidFill>
              </a:rPr>
              <a:t>to services and to increase our </a:t>
            </a:r>
            <a:r>
              <a:rPr lang="en-US" b="1" baseline="0" dirty="0" smtClean="0">
                <a:solidFill>
                  <a:srgbClr val="FF0000"/>
                </a:solidFill>
              </a:rPr>
              <a:t>understanding</a:t>
            </a:r>
            <a:r>
              <a:rPr lang="en-US" b="0" baseline="0" dirty="0" smtClean="0">
                <a:solidFill>
                  <a:srgbClr val="FF0000"/>
                </a:solidFill>
              </a:rPr>
              <a:t> of HMG’s </a:t>
            </a:r>
            <a:r>
              <a:rPr lang="en-US" b="1" baseline="0" dirty="0" smtClean="0">
                <a:solidFill>
                  <a:srgbClr val="FF0000"/>
                </a:solidFill>
              </a:rPr>
              <a:t>impact on children, families, and systems</a:t>
            </a:r>
            <a:r>
              <a:rPr lang="en-US" b="0" baseline="0" dirty="0" smtClean="0">
                <a:solidFill>
                  <a:srgbClr val="FF0000"/>
                </a:solidFill>
              </a:rPr>
              <a:t>. </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endParaRPr lang="en-US" u="none" baseline="0" dirty="0" smtClean="0"/>
          </a:p>
        </p:txBody>
      </p:sp>
      <p:sp>
        <p:nvSpPr>
          <p:cNvPr id="4" name="Slide Number Placeholder 3"/>
          <p:cNvSpPr>
            <a:spLocks noGrp="1"/>
          </p:cNvSpPr>
          <p:nvPr>
            <p:ph type="sldNum" sz="quarter" idx="10"/>
          </p:nvPr>
        </p:nvSpPr>
        <p:spPr/>
        <p:txBody>
          <a:bodyPr/>
          <a:lstStyle/>
          <a:p>
            <a:fld id="{A1866640-96BA-4BC4-BD03-6A49FB558F18}" type="slidenum">
              <a:rPr lang="en-US" smtClean="0"/>
              <a:t>4</a:t>
            </a:fld>
            <a:endParaRPr lang="en-US" dirty="0"/>
          </a:p>
        </p:txBody>
      </p:sp>
    </p:spTree>
    <p:extLst>
      <p:ext uri="{BB962C8B-B14F-4D97-AF65-F5344CB8AC3E}">
        <p14:creationId xmlns:p14="http://schemas.microsoft.com/office/powerpoint/2010/main" val="32538787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 </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31</a:t>
            </a:fld>
            <a:endParaRPr lang="en-US" dirty="0"/>
          </a:p>
        </p:txBody>
      </p:sp>
    </p:spTree>
    <p:extLst>
      <p:ext uri="{BB962C8B-B14F-4D97-AF65-F5344CB8AC3E}">
        <p14:creationId xmlns:p14="http://schemas.microsoft.com/office/powerpoint/2010/main" val="1470233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 </a:t>
            </a:r>
          </a:p>
          <a:p>
            <a:endParaRPr lang="en-US" dirty="0" smtClean="0"/>
          </a:p>
          <a:p>
            <a:r>
              <a:rPr lang="en-US" sz="1200" b="1" kern="1200" dirty="0" smtClean="0">
                <a:solidFill>
                  <a:schemeClr val="tx1"/>
                </a:solidFill>
                <a:effectLst/>
                <a:latin typeface="+mn-lt"/>
                <a:ea typeface="+mn-ea"/>
                <a:cs typeface="+mn-cs"/>
              </a:rPr>
              <a:t>Background</a:t>
            </a:r>
          </a:p>
          <a:p>
            <a:r>
              <a:rPr lang="en-US" sz="1200" kern="1200" dirty="0" smtClean="0">
                <a:solidFill>
                  <a:schemeClr val="tx1"/>
                </a:solidFill>
                <a:effectLst/>
                <a:latin typeface="+mn-lt"/>
                <a:ea typeface="+mn-ea"/>
                <a:cs typeface="+mn-cs"/>
              </a:rPr>
              <a:t>There is limited coordination and communication between team members at different affiliates with similar roles and responsibilities.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Participant Context</a:t>
            </a:r>
          </a:p>
          <a:p>
            <a:r>
              <a:rPr lang="en-US" sz="1200" b="1" i="1" kern="1200" dirty="0" smtClean="0">
                <a:solidFill>
                  <a:schemeClr val="tx1"/>
                </a:solidFill>
                <a:effectLst/>
                <a:latin typeface="+mn-lt"/>
                <a:ea typeface="+mn-ea"/>
                <a:cs typeface="+mn-cs"/>
              </a:rPr>
              <a:t>Work group participants indicated it will be beneficial to regularly connect with team members at other affiliates that have similar roles and responsibilities. These types of connections usually happen at the Annual Help Me Grow National Forum, but the opportunity to connect with others is limited to those able to participate in the convening.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Recommendation Considerations</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Potential topics include: obtaining consent, quality assurance, capacity building and training for team members, reflective supervision, data management, common and uncommon parental concerns, emerging trends and priorities, innovations, etc.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Participants indicated it will be helpful to connect with others that have similar roles and responsibilities at least once per year, but not more than four times per year. </a:t>
            </a:r>
          </a:p>
          <a:p>
            <a:pPr marL="171450" lvl="0" indent="-171450">
              <a:buFont typeface="Arial" panose="020B0604020202020204" pitchFamily="34" charset="0"/>
              <a:buChar char="•"/>
            </a:pPr>
            <a:r>
              <a:rPr lang="en-US" sz="1200" b="1" i="1" kern="1200" dirty="0" smtClean="0">
                <a:solidFill>
                  <a:schemeClr val="tx1"/>
                </a:solidFill>
                <a:effectLst/>
                <a:latin typeface="+mn-lt"/>
                <a:ea typeface="+mn-ea"/>
                <a:cs typeface="+mn-cs"/>
              </a:rPr>
              <a:t>Consider developing strategies to make it easier for people at different affiliates with similar roles and responsibilities to find each other. </a:t>
            </a:r>
          </a:p>
          <a:p>
            <a:pPr marL="171450" lvl="0" indent="-171450">
              <a:buFont typeface="Arial" panose="020B0604020202020204" pitchFamily="34" charset="0"/>
              <a:buChar char="•"/>
            </a:pPr>
            <a:r>
              <a:rPr lang="en-US" sz="1200" b="0" i="0" kern="1200" dirty="0" smtClean="0">
                <a:solidFill>
                  <a:schemeClr val="tx1"/>
                </a:solidFill>
                <a:effectLst/>
                <a:latin typeface="+mn-lt"/>
                <a:ea typeface="+mn-ea"/>
                <a:cs typeface="+mn-cs"/>
              </a:rPr>
              <a:t>Acknowledge that if the HMG National Center deploys a strategy to increase communication among affiliates, affiliates are still able to connect with on another independent of the HMG National Center.</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32</a:t>
            </a:fld>
            <a:endParaRPr lang="en-US" dirty="0"/>
          </a:p>
        </p:txBody>
      </p:sp>
    </p:spTree>
    <p:extLst>
      <p:ext uri="{BB962C8B-B14F-4D97-AF65-F5344CB8AC3E}">
        <p14:creationId xmlns:p14="http://schemas.microsoft.com/office/powerpoint/2010/main" val="3434581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33</a:t>
            </a:fld>
            <a:endParaRPr lang="en-US" dirty="0"/>
          </a:p>
        </p:txBody>
      </p:sp>
    </p:spTree>
    <p:extLst>
      <p:ext uri="{BB962C8B-B14F-4D97-AF65-F5344CB8AC3E}">
        <p14:creationId xmlns:p14="http://schemas.microsoft.com/office/powerpoint/2010/main" val="40226846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Kimberly/Carmen  </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34</a:t>
            </a:fld>
            <a:endParaRPr lang="en-US" dirty="0"/>
          </a:p>
        </p:txBody>
      </p:sp>
    </p:spTree>
    <p:extLst>
      <p:ext uri="{BB962C8B-B14F-4D97-AF65-F5344CB8AC3E}">
        <p14:creationId xmlns:p14="http://schemas.microsoft.com/office/powerpoint/2010/main" val="2994216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r>
              <a:rPr lang="en-US" baseline="0" dirty="0" smtClean="0"/>
              <a:t> or Carmen </a:t>
            </a:r>
          </a:p>
          <a:p>
            <a:endParaRPr lang="en-US" baseline="0" dirty="0" smtClean="0"/>
          </a:p>
          <a:p>
            <a:r>
              <a:rPr lang="en-US" baseline="0" dirty="0" smtClean="0"/>
              <a:t>As JMR noted earlier, we </a:t>
            </a:r>
            <a:r>
              <a:rPr lang="en-US" baseline="0" dirty="0" smtClean="0"/>
              <a:t>want </a:t>
            </a:r>
            <a:r>
              <a:rPr lang="en-US" baseline="0" dirty="0" smtClean="0"/>
              <a:t>to give the Natl Affiliate Network the opportunity to learn about and reflect on the recommendations and are deploy a number of strategies to do that. </a:t>
            </a:r>
            <a:endParaRPr lang="en-US" dirty="0" smtClean="0"/>
          </a:p>
          <a:p>
            <a:pPr marL="171450" indent="-171450">
              <a:buFont typeface="Arial" panose="020B0604020202020204" pitchFamily="34" charset="0"/>
              <a:buChar char="•"/>
            </a:pPr>
            <a:r>
              <a:rPr lang="en-US" dirty="0" smtClean="0"/>
              <a:t>Small group discussions: Following this webinar, you will receive an invitation to register for small</a:t>
            </a:r>
            <a:r>
              <a:rPr lang="en-US" baseline="0" dirty="0" smtClean="0"/>
              <a:t> group discussions to further explore the recommendations with a representative from the CAP WG and your peers. As you see, there is overlap in the themes – that is intentional. Our hope is you register for the discussion that most resonates with you. </a:t>
            </a:r>
            <a:r>
              <a:rPr lang="en-US" baseline="0" dirty="0" smtClean="0"/>
              <a:t>As we shared earlier, we are intentionally engaging the system leads in the work first, recognizing the potential implications if we move forward with the recommendations, and hope that you participate in further discussion next week. </a:t>
            </a:r>
            <a:endParaRPr lang="en-US" dirty="0" smtClean="0"/>
          </a:p>
          <a:p>
            <a:pPr marL="171450" indent="-171450">
              <a:buFont typeface="Arial" panose="020B0604020202020204" pitchFamily="34" charset="0"/>
              <a:buChar char="•"/>
            </a:pPr>
            <a:r>
              <a:rPr lang="en-US" dirty="0" smtClean="0"/>
              <a:t>Open comment</a:t>
            </a:r>
            <a:r>
              <a:rPr lang="en-US" baseline="0" dirty="0" smtClean="0"/>
              <a:t> period: The open comment period is an opportunity for affiliates to formally submit their reflections on the recommendations via a structured process. </a:t>
            </a:r>
          </a:p>
          <a:p>
            <a:pPr marL="171450" indent="-171450">
              <a:buFont typeface="Arial" panose="020B0604020202020204" pitchFamily="34" charset="0"/>
              <a:buChar char="•"/>
            </a:pPr>
            <a:r>
              <a:rPr lang="en-US" baseline="0" dirty="0" smtClean="0"/>
              <a:t>After the open comment period, the National Center will be embark on what we have been describing as a reconciliation process, in which they digest and synthesize feedback from the network, and using that feedback align recommendations with other strategic priorities, prioritize which recommendations to address first, and begin to identify and secure resources to implement them. </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If Carmen reviews next steps, insert closing comments for KMC. </a:t>
            </a:r>
            <a:endParaRPr lang="en-US" baseline="0" dirty="0" smtClean="0"/>
          </a:p>
          <a:p>
            <a:pPr marL="0" indent="0">
              <a:buFont typeface="Arial" panose="020B0604020202020204" pitchFamily="34" charset="0"/>
              <a:buNone/>
            </a:pPr>
            <a:endParaRPr lang="en-US" baseline="0" dirty="0" smtClean="0"/>
          </a:p>
        </p:txBody>
      </p:sp>
      <p:sp>
        <p:nvSpPr>
          <p:cNvPr id="4" name="Slide Number Placeholder 3"/>
          <p:cNvSpPr>
            <a:spLocks noGrp="1"/>
          </p:cNvSpPr>
          <p:nvPr>
            <p:ph type="sldNum" sz="quarter" idx="10"/>
          </p:nvPr>
        </p:nvSpPr>
        <p:spPr/>
        <p:txBody>
          <a:bodyPr/>
          <a:lstStyle/>
          <a:p>
            <a:fld id="{A1866640-96BA-4BC4-BD03-6A49FB558F18}" type="slidenum">
              <a:rPr lang="en-US" smtClean="0"/>
              <a:t>35</a:t>
            </a:fld>
            <a:endParaRPr lang="en-US" dirty="0"/>
          </a:p>
        </p:txBody>
      </p:sp>
    </p:spTree>
    <p:extLst>
      <p:ext uri="{BB962C8B-B14F-4D97-AF65-F5344CB8AC3E}">
        <p14:creationId xmlns:p14="http://schemas.microsoft.com/office/powerpoint/2010/main" val="23655796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6BE0-7377-BE4C-8104-3C9C9ED1F9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67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u="none" baseline="0" dirty="0" smtClean="0"/>
              <a:t>Kimberly </a:t>
            </a:r>
          </a:p>
          <a:p>
            <a:pPr marL="0" indent="0">
              <a:buFont typeface="Arial" panose="020B0604020202020204" pitchFamily="34" charset="0"/>
              <a:buNone/>
            </a:pPr>
            <a:endParaRPr lang="en-US" u="none" baseline="0" dirty="0" smtClean="0"/>
          </a:p>
          <a:p>
            <a:pPr marL="0" indent="0">
              <a:buFont typeface="Arial" panose="020B0604020202020204" pitchFamily="34" charset="0"/>
              <a:buNone/>
            </a:pPr>
            <a:r>
              <a:rPr lang="en-US" u="sng" baseline="0" dirty="0" smtClean="0"/>
              <a:t>Goals</a:t>
            </a:r>
          </a:p>
          <a:p>
            <a:pPr marL="0" indent="0">
              <a:buFont typeface="Arial" panose="020B0604020202020204" pitchFamily="34" charset="0"/>
              <a:buNone/>
            </a:pPr>
            <a:r>
              <a:rPr lang="en-US" u="none" baseline="0" dirty="0" smtClean="0"/>
              <a:t>More systematically 1) document innovative strategies deployed by affiliates to strengthen the CAP that go beyond the basic fidelity criteria outlined by the national center; 2) identify opportunities and generate ideas to strengthen and maintain the relevance of the CAP in a comprehensive early childhood system by 3) elevating affiliates’ experiences and perspectives </a:t>
            </a:r>
          </a:p>
          <a:p>
            <a:pPr marL="0" indent="0">
              <a:buFont typeface="Arial" panose="020B0604020202020204" pitchFamily="34" charset="0"/>
              <a:buNone/>
            </a:pPr>
            <a:endParaRPr lang="en-US" u="none" baseline="0" dirty="0" smtClean="0"/>
          </a:p>
          <a:p>
            <a:pPr marL="0" indent="0">
              <a:buFont typeface="Arial" panose="020B0604020202020204" pitchFamily="34" charset="0"/>
              <a:buNone/>
            </a:pPr>
            <a:r>
              <a:rPr lang="en-US" u="sng" baseline="0" dirty="0" smtClean="0"/>
              <a:t>Guiding Questions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u="none" baseline="0" dirty="0" smtClean="0"/>
              <a:t>How can we strengthen impact and evaluation of CAPs?</a:t>
            </a:r>
          </a:p>
          <a:p>
            <a:pPr marL="171450" indent="-171450">
              <a:buFont typeface="Arial" panose="020B0604020202020204" pitchFamily="34" charset="0"/>
              <a:buChar char="•"/>
            </a:pPr>
            <a:r>
              <a:rPr lang="en-US" u="none" baseline="0" dirty="0" smtClean="0"/>
              <a:t>How can we enhance the durability and responsiveness of CAPs? </a:t>
            </a:r>
          </a:p>
          <a:p>
            <a:pPr marL="0" indent="0">
              <a:buFont typeface="Arial" panose="020B0604020202020204" pitchFamily="34" charset="0"/>
              <a:buNone/>
            </a:pPr>
            <a:endParaRPr lang="en-US" b="0" u="none" baseline="0" dirty="0" smtClean="0"/>
          </a:p>
          <a:p>
            <a:pPr marL="0" indent="0">
              <a:buFont typeface="Arial" panose="020B0604020202020204" pitchFamily="34" charset="0"/>
              <a:buNone/>
            </a:pPr>
            <a:r>
              <a:rPr lang="en-US" b="1" u="none" baseline="0" dirty="0" smtClean="0"/>
              <a:t>National Center will leverage the recommendations put forth by the Work Group and feedback from the National Affiliate Network as the key groundwork necessary to successfully adopt strategic priorities related to increasing the reach and impact of HMG. </a:t>
            </a:r>
          </a:p>
          <a:p>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5</a:t>
            </a:fld>
            <a:endParaRPr lang="en-US" dirty="0"/>
          </a:p>
        </p:txBody>
      </p:sp>
    </p:spTree>
    <p:extLst>
      <p:ext uri="{BB962C8B-B14F-4D97-AF65-F5344CB8AC3E}">
        <p14:creationId xmlns:p14="http://schemas.microsoft.com/office/powerpoint/2010/main" val="2282169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 </a:t>
            </a:r>
          </a:p>
          <a:p>
            <a:endParaRPr lang="en-US" dirty="0" smtClean="0"/>
          </a:p>
          <a:p>
            <a:r>
              <a:rPr lang="en-US" dirty="0" smtClean="0"/>
              <a:t>To</a:t>
            </a:r>
            <a:r>
              <a:rPr lang="en-US" baseline="0" dirty="0" smtClean="0"/>
              <a:t> do this work, we partnered with the Childhood Prosperity Lab. The Lab partners with changemakers, like the Help Me Grow National Center and National Affiliate Network, to cultivate and advance innovative strategies that help all children reach their full potential. The HMG NC and Lab have a history of collaboratively identify and advancing innovative strategies that strengthen implementation and evaluation of the HMG system model, as demonstrated with projects like the HMG Innovation Challenge, HMG &amp; Early Care and Education Integration Project, and HMG and WIC Integration Project. </a:t>
            </a:r>
            <a:r>
              <a:rPr lang="en-US" sz="1200" kern="1200" dirty="0" smtClean="0">
                <a:solidFill>
                  <a:schemeClr val="tx1"/>
                </a:solidFill>
                <a:effectLst/>
                <a:latin typeface="+mn-lt"/>
                <a:ea typeface="+mn-ea"/>
                <a:cs typeface="+mn-cs"/>
              </a:rPr>
              <a:t>The Lab’s continued engagement with the HMG National Center has deepened the Lab’s understanding of the HMG Model; the role and function of the HMG National Center; the relationship between the HMG National Center and affiliate network; and how the HMG National Center supports fidelity to the model, all ensuring the Lab served as the ideal partner for this project.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Before turning it over to Jacquelyn from the Lab to describe how the Work Group was designed and facilitated, I want to acknowledge</a:t>
            </a:r>
            <a:r>
              <a:rPr lang="en-US" sz="1200" kern="1200" baseline="0" dirty="0" smtClean="0">
                <a:solidFill>
                  <a:schemeClr val="tx1"/>
                </a:solidFill>
                <a:effectLst/>
                <a:latin typeface="+mn-lt"/>
                <a:ea typeface="+mn-ea"/>
                <a:cs typeface="+mn-cs"/>
              </a:rPr>
              <a:t> and thank all of the work group participants. </a:t>
            </a:r>
          </a:p>
          <a:p>
            <a:r>
              <a:rPr lang="en-US" sz="1200" kern="1200" baseline="0" dirty="0" smtClean="0">
                <a:solidFill>
                  <a:schemeClr val="tx1"/>
                </a:solidFill>
                <a:effectLst/>
                <a:latin typeface="+mn-lt"/>
                <a:ea typeface="+mn-ea"/>
                <a:cs typeface="+mn-cs"/>
              </a:rPr>
              <a:t>NEXT SLIDE</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6</a:t>
            </a:fld>
            <a:endParaRPr lang="en-US" dirty="0"/>
          </a:p>
        </p:txBody>
      </p:sp>
    </p:spTree>
    <p:extLst>
      <p:ext uri="{BB962C8B-B14F-4D97-AF65-F5344CB8AC3E}">
        <p14:creationId xmlns:p14="http://schemas.microsoft.com/office/powerpoint/2010/main" val="1189946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Kimberly</a:t>
            </a:r>
          </a:p>
          <a:p>
            <a:r>
              <a:rPr lang="en-US" dirty="0" smtClean="0"/>
              <a:t>*statement acknowledging</a:t>
            </a:r>
            <a:r>
              <a:rPr lang="en-US" baseline="0" dirty="0" smtClean="0"/>
              <a:t> competing priorities i.e. COVID</a:t>
            </a:r>
            <a:endParaRPr lang="en-US" dirty="0" smtClean="0"/>
          </a:p>
          <a:p>
            <a:pPr marL="171450" indent="-171450">
              <a:buFont typeface="Arial" panose="020B0604020202020204" pitchFamily="34" charset="0"/>
              <a:buChar char="•"/>
            </a:pPr>
            <a:r>
              <a:rPr lang="en-US" dirty="0" smtClean="0"/>
              <a:t>Representatives from nine affiliates participated in the work group, as did two external partners:</a:t>
            </a:r>
            <a:r>
              <a:rPr lang="en-US" baseline="0" dirty="0" smtClean="0"/>
              <a:t> Clive from the Alliance for Information and Referral systems and Cindy Sewell, an independent consultant working locally to develop and promote centralized intake and referral.</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7</a:t>
            </a:fld>
            <a:endParaRPr lang="en-US" dirty="0"/>
          </a:p>
        </p:txBody>
      </p:sp>
    </p:spTree>
    <p:extLst>
      <p:ext uri="{BB962C8B-B14F-4D97-AF65-F5344CB8AC3E}">
        <p14:creationId xmlns:p14="http://schemas.microsoft.com/office/powerpoint/2010/main" val="2175144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Jacquelyn</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8</a:t>
            </a:fld>
            <a:endParaRPr lang="en-US" dirty="0"/>
          </a:p>
        </p:txBody>
      </p:sp>
    </p:spTree>
    <p:extLst>
      <p:ext uri="{BB962C8B-B14F-4D97-AF65-F5344CB8AC3E}">
        <p14:creationId xmlns:p14="http://schemas.microsoft.com/office/powerpoint/2010/main" val="4226062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Jacquelyn </a:t>
            </a:r>
          </a:p>
          <a:p>
            <a:pPr marL="171450" indent="-171450">
              <a:buFont typeface="Arial" panose="020B0604020202020204" pitchFamily="34" charset="0"/>
              <a:buChar char="•"/>
            </a:pPr>
            <a:r>
              <a:rPr lang="en-US" dirty="0" smtClean="0"/>
              <a:t>One of the goals KMC highlighted</a:t>
            </a:r>
            <a:r>
              <a:rPr lang="en-US" baseline="0" dirty="0" smtClean="0"/>
              <a:t> earlier is to elevate affiliate experiences and perspectives in the strategic planning process, recognizing </a:t>
            </a:r>
            <a:endParaRPr lang="en-US" baseline="0" dirty="0" smtClean="0"/>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0" baseline="0" dirty="0" smtClean="0"/>
              <a:t>Intentional about engaging state and system leads first, recognizing the potential implications of these recommendations</a:t>
            </a:r>
            <a:endParaRPr lang="en-US" b="0" dirty="0"/>
          </a:p>
        </p:txBody>
      </p:sp>
      <p:sp>
        <p:nvSpPr>
          <p:cNvPr id="4" name="Slide Number Placeholder 3"/>
          <p:cNvSpPr>
            <a:spLocks noGrp="1"/>
          </p:cNvSpPr>
          <p:nvPr>
            <p:ph type="sldNum" sz="quarter" idx="10"/>
          </p:nvPr>
        </p:nvSpPr>
        <p:spPr/>
        <p:txBody>
          <a:bodyPr/>
          <a:lstStyle/>
          <a:p>
            <a:fld id="{A1866640-96BA-4BC4-BD03-6A49FB558F18}" type="slidenum">
              <a:rPr lang="en-US" smtClean="0"/>
              <a:t>9</a:t>
            </a:fld>
            <a:endParaRPr lang="en-US" dirty="0"/>
          </a:p>
        </p:txBody>
      </p:sp>
    </p:spTree>
    <p:extLst>
      <p:ext uri="{BB962C8B-B14F-4D97-AF65-F5344CB8AC3E}">
        <p14:creationId xmlns:p14="http://schemas.microsoft.com/office/powerpoint/2010/main" val="2213932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Jacquelyn </a:t>
            </a:r>
            <a:endParaRPr lang="en-US" dirty="0"/>
          </a:p>
        </p:txBody>
      </p:sp>
      <p:sp>
        <p:nvSpPr>
          <p:cNvPr id="4" name="Slide Number Placeholder 3"/>
          <p:cNvSpPr>
            <a:spLocks noGrp="1"/>
          </p:cNvSpPr>
          <p:nvPr>
            <p:ph type="sldNum" sz="quarter" idx="10"/>
          </p:nvPr>
        </p:nvSpPr>
        <p:spPr/>
        <p:txBody>
          <a:bodyPr/>
          <a:lstStyle/>
          <a:p>
            <a:fld id="{A1866640-96BA-4BC4-BD03-6A49FB558F18}" type="slidenum">
              <a:rPr lang="en-US" smtClean="0"/>
              <a:t>10</a:t>
            </a:fld>
            <a:endParaRPr lang="en-US" dirty="0"/>
          </a:p>
        </p:txBody>
      </p:sp>
    </p:spTree>
    <p:extLst>
      <p:ext uri="{BB962C8B-B14F-4D97-AF65-F5344CB8AC3E}">
        <p14:creationId xmlns:p14="http://schemas.microsoft.com/office/powerpoint/2010/main" val="28833295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5" Type="http://schemas.openxmlformats.org/officeDocument/2006/relationships/image" Target="../media/image5.png"/><Relationship Id="rId4" Type="http://schemas.openxmlformats.org/officeDocument/2006/relationships/image" Target="../media/image8.tiff"/></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C537A36-DEE0-E24B-A40D-FB4697131DE3}"/>
              </a:ext>
            </a:extLst>
          </p:cNvPr>
          <p:cNvPicPr>
            <a:picLocks noChangeAspect="1"/>
          </p:cNvPicPr>
          <p:nvPr userDrawn="1"/>
        </p:nvPicPr>
        <p:blipFill rotWithShape="1">
          <a:blip r:embed="rId2"/>
          <a:srcRect l="1" r="26358"/>
          <a:stretch/>
        </p:blipFill>
        <p:spPr>
          <a:xfrm>
            <a:off x="4300413" y="0"/>
            <a:ext cx="7891588" cy="6858000"/>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0"/>
            <a:ext cx="6261123" cy="6858000"/>
          </a:xfrm>
          <a:prstGeom prst="rect">
            <a:avLst/>
          </a:prstGeom>
        </p:spPr>
      </p:pic>
      <p:sp>
        <p:nvSpPr>
          <p:cNvPr id="18" name="Title 1"/>
          <p:cNvSpPr>
            <a:spLocks noGrp="1"/>
          </p:cNvSpPr>
          <p:nvPr>
            <p:ph type="ctrTitle" idx="4294967295" hasCustomPrompt="1"/>
          </p:nvPr>
        </p:nvSpPr>
        <p:spPr>
          <a:xfrm>
            <a:off x="712613" y="2370337"/>
            <a:ext cx="4639315" cy="1105347"/>
          </a:xfrm>
        </p:spPr>
        <p:txBody>
          <a:bodyPr anchor="t">
            <a:noAutofit/>
          </a:bodyPr>
          <a:lstStyle>
            <a:lvl1pPr>
              <a:defRPr sz="3600">
                <a:latin typeface="Gill Sans MT" panose="020B0502020104020203" pitchFamily="34" charset="0"/>
              </a:defRPr>
            </a:lvl1pPr>
          </a:lstStyle>
          <a:p>
            <a:r>
              <a:rPr lang="en-US" altLang="zh-CN" sz="4000" b="1" dirty="0" smtClean="0">
                <a:solidFill>
                  <a:schemeClr val="bg1"/>
                </a:solidFill>
                <a:latin typeface="Acumin Pro" charset="0"/>
                <a:ea typeface="Acumin Pro" charset="0"/>
                <a:cs typeface="Acumin Pro" charset="0"/>
              </a:rPr>
              <a:t>Centralized Access Point Working Group</a:t>
            </a:r>
            <a:endParaRPr lang="en-US" sz="4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hasCustomPrompt="1"/>
          </p:nvPr>
        </p:nvSpPr>
        <p:spPr>
          <a:xfrm>
            <a:off x="812836" y="4315594"/>
            <a:ext cx="4438868" cy="509849"/>
          </a:xfrm>
        </p:spPr>
        <p:txBody>
          <a:bodyPr>
            <a:normAutofit/>
          </a:bodyPr>
          <a:lstStyle>
            <a:lvl1pPr>
              <a:defRPr baseline="0"/>
            </a:lvl1pPr>
          </a:lstStyle>
          <a:p>
            <a:pPr marL="0" indent="0">
              <a:buNone/>
            </a:pPr>
            <a:r>
              <a:rPr lang="en-US" sz="1400" dirty="0" smtClean="0">
                <a:solidFill>
                  <a:schemeClr val="bg1"/>
                </a:solidFill>
                <a:latin typeface="Acumin Pro" charset="0"/>
                <a:ea typeface="Acumin Pro" charset="0"/>
                <a:cs typeface="Acumin Pro" charset="0"/>
              </a:rPr>
              <a:t>Facilitated in Collaboration with Childhood Prosperity Lab</a:t>
            </a:r>
          </a:p>
          <a:p>
            <a:pPr marL="0" indent="0">
              <a:buNone/>
            </a:pPr>
            <a:r>
              <a:rPr lang="en-US" sz="1400" dirty="0" smtClean="0">
                <a:solidFill>
                  <a:schemeClr val="bg1"/>
                </a:solidFill>
                <a:latin typeface="Acumin Pro" charset="0"/>
                <a:ea typeface="Acumin Pro" charset="0"/>
                <a:cs typeface="Acumin Pro" charset="0"/>
              </a:rPr>
              <a:t>Sponsored by the JPB Foundation</a:t>
            </a:r>
            <a:endParaRPr lang="en-US" sz="140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614" y="366153"/>
            <a:ext cx="2875184" cy="654425"/>
          </a:xfrm>
          <a:prstGeom prst="rect">
            <a:avLst/>
          </a:prstGeom>
        </p:spPr>
      </p:pic>
    </p:spTree>
    <p:extLst>
      <p:ext uri="{BB962C8B-B14F-4D97-AF65-F5344CB8AC3E}">
        <p14:creationId xmlns:p14="http://schemas.microsoft.com/office/powerpoint/2010/main" val="3679045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502426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54274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1266395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134620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459069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l="19391" r="2405"/>
          <a:stretch/>
        </p:blipFill>
        <p:spPr>
          <a:xfrm>
            <a:off x="4127156" y="1"/>
            <a:ext cx="8064844" cy="6858000"/>
          </a:xfrm>
          <a:prstGeom prst="rect">
            <a:avLst/>
          </a:prstGeom>
        </p:spPr>
      </p:pic>
      <p:pic>
        <p:nvPicPr>
          <p:cNvPr id="3" name="Picture 2">
            <a:extLst>
              <a:ext uri="{FF2B5EF4-FFF2-40B4-BE49-F238E27FC236}">
                <a16:creationId xmlns:a16="http://schemas.microsoft.com/office/drawing/2014/main" id="{2FF9844D-DE0A-E94C-B768-DD74B26209AD}"/>
              </a:ext>
            </a:extLst>
          </p:cNvPr>
          <p:cNvPicPr>
            <a:picLocks noChangeAspect="1"/>
          </p:cNvPicPr>
          <p:nvPr userDrawn="1"/>
        </p:nvPicPr>
        <p:blipFill>
          <a:blip r:embed="rId3"/>
          <a:stretch>
            <a:fillRect/>
          </a:stretch>
        </p:blipFill>
        <p:spPr>
          <a:xfrm>
            <a:off x="0" y="0"/>
            <a:ext cx="6261123" cy="6858000"/>
          </a:xfrm>
          <a:prstGeom prst="rect">
            <a:avLst/>
          </a:prstGeom>
        </p:spPr>
      </p:pic>
      <p:sp>
        <p:nvSpPr>
          <p:cNvPr id="18" name="Title 1"/>
          <p:cNvSpPr>
            <a:spLocks noGrp="1"/>
          </p:cNvSpPr>
          <p:nvPr>
            <p:ph type="ctrTitle" idx="4294967295"/>
          </p:nvPr>
        </p:nvSpPr>
        <p:spPr>
          <a:xfrm>
            <a:off x="712614" y="2370337"/>
            <a:ext cx="4477368" cy="1105347"/>
          </a:xfrm>
        </p:spPr>
        <p:txBody>
          <a:bodyPr anchor="t">
            <a:normAutofit/>
          </a:bodyPr>
          <a:lstStyle>
            <a:lvl1pPr>
              <a:defRPr>
                <a:latin typeface="Gill Sans MT" panose="020B0502020104020203" pitchFamily="34" charset="0"/>
              </a:defRPr>
            </a:lvl1pPr>
          </a:lstStyle>
          <a:p>
            <a:r>
              <a:rPr lang="en-US" altLang="zh-CN" sz="4000" b="1" dirty="0">
                <a:solidFill>
                  <a:schemeClr val="bg1"/>
                </a:solidFill>
                <a:latin typeface="Acumin Pro" charset="0"/>
                <a:ea typeface="Acumin Pro" charset="0"/>
                <a:cs typeface="Acumin Pro" charset="0"/>
              </a:rPr>
              <a:t>Cover</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Title</a:t>
            </a:r>
            <a:r>
              <a:rPr lang="zh-CN" altLang="en-US" sz="4000" b="1" dirty="0">
                <a:solidFill>
                  <a:schemeClr val="bg1"/>
                </a:solidFill>
                <a:latin typeface="Acumin Pro" charset="0"/>
                <a:ea typeface="Acumin Pro" charset="0"/>
                <a:cs typeface="Acumin Pro" charset="0"/>
              </a:rPr>
              <a:t> </a:t>
            </a:r>
            <a:r>
              <a:rPr lang="en-US" altLang="zh-CN" sz="4000" b="1" dirty="0">
                <a:solidFill>
                  <a:schemeClr val="bg1"/>
                </a:solidFill>
                <a:latin typeface="Acumin Pro" charset="0"/>
                <a:ea typeface="Acumin Pro" charset="0"/>
                <a:cs typeface="Acumin Pro" charset="0"/>
              </a:rPr>
              <a:t>Placeholder</a:t>
            </a:r>
            <a:endParaRPr lang="en-US" sz="4000" b="1" dirty="0">
              <a:solidFill>
                <a:schemeClr val="bg1"/>
              </a:solidFill>
              <a:latin typeface="Acumin Pro" charset="0"/>
              <a:ea typeface="Acumin Pro" charset="0"/>
              <a:cs typeface="Acumin Pro" charset="0"/>
            </a:endParaRPr>
          </a:p>
        </p:txBody>
      </p:sp>
      <p:sp>
        <p:nvSpPr>
          <p:cNvPr id="19" name="Subtitle 2"/>
          <p:cNvSpPr>
            <a:spLocks noGrp="1"/>
          </p:cNvSpPr>
          <p:nvPr>
            <p:ph type="subTitle" idx="4294967295"/>
          </p:nvPr>
        </p:nvSpPr>
        <p:spPr>
          <a:xfrm>
            <a:off x="751114" y="3886062"/>
            <a:ext cx="4438868" cy="509849"/>
          </a:xfrm>
        </p:spPr>
        <p:txBody>
          <a:bodyPr>
            <a:normAutofit/>
          </a:bodyPr>
          <a:lstStyle/>
          <a:p>
            <a:pPr marL="0" indent="0">
              <a:buNone/>
            </a:pPr>
            <a:r>
              <a:rPr lang="en-US" altLang="zh-CN" sz="1400" dirty="0">
                <a:solidFill>
                  <a:schemeClr val="bg1"/>
                </a:solidFill>
                <a:latin typeface="Acumin Pro" charset="0"/>
                <a:ea typeface="Acumin Pro" charset="0"/>
                <a:cs typeface="Acumin Pro" charset="0"/>
              </a:rPr>
              <a:t>Optional</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Sub</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Header</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Place</a:t>
            </a:r>
            <a:r>
              <a:rPr lang="zh-CN" altLang="en-US" sz="1400" dirty="0">
                <a:solidFill>
                  <a:schemeClr val="bg1"/>
                </a:solidFill>
                <a:latin typeface="Acumin Pro" charset="0"/>
                <a:ea typeface="Acumin Pro" charset="0"/>
                <a:cs typeface="Acumin Pro" charset="0"/>
              </a:rPr>
              <a:t> </a:t>
            </a:r>
            <a:r>
              <a:rPr lang="en-US" altLang="zh-CN" sz="1400" dirty="0">
                <a:solidFill>
                  <a:schemeClr val="bg1"/>
                </a:solidFill>
                <a:latin typeface="Acumin Pro" charset="0"/>
                <a:ea typeface="Acumin Pro" charset="0"/>
                <a:cs typeface="Acumin Pro" charset="0"/>
              </a:rPr>
              <a:t>Holder</a:t>
            </a:r>
            <a:endParaRPr lang="en-US" sz="1400" dirty="0">
              <a:solidFill>
                <a:schemeClr val="bg1"/>
              </a:solidFill>
              <a:latin typeface="Acumin Pro" charset="0"/>
              <a:ea typeface="Acumin Pro" charset="0"/>
              <a:cs typeface="Acumin Pro" charset="0"/>
            </a:endParaRPr>
          </a:p>
        </p:txBody>
      </p:sp>
      <p:pic>
        <p:nvPicPr>
          <p:cNvPr id="2" name="Picture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2614" y="366153"/>
            <a:ext cx="2875184" cy="654425"/>
          </a:xfrm>
          <a:prstGeom prst="rect">
            <a:avLst/>
          </a:prstGeom>
        </p:spPr>
      </p:pic>
    </p:spTree>
    <p:extLst>
      <p:ext uri="{BB962C8B-B14F-4D97-AF65-F5344CB8AC3E}">
        <p14:creationId xmlns:p14="http://schemas.microsoft.com/office/powerpoint/2010/main" val="458579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197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E19D39"/>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E19D39"/>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2495476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D8603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D8603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1427317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rgbClr val="24A1A8"/>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24A1A8"/>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6452827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86036"/>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5587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548FD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548FD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171652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809104"/>
            <a:ext cx="10515600" cy="491864"/>
          </a:xfrm>
        </p:spPr>
        <p:txBody>
          <a:bodyPr anchor="t">
            <a:normAutofit/>
          </a:bodyPr>
          <a:lstStyle>
            <a:lvl1pPr>
              <a:defRPr sz="2800" b="1" i="0">
                <a:solidFill>
                  <a:srgbClr val="D8603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245592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E19D39"/>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4262152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3376" y="763066"/>
            <a:ext cx="10515600" cy="491864"/>
          </a:xfrm>
        </p:spPr>
        <p:txBody>
          <a:bodyPr anchor="t">
            <a:normAutofit/>
          </a:bodyPr>
          <a:lstStyle>
            <a:lvl1pPr>
              <a:defRPr sz="2800" b="1" i="0">
                <a:solidFill>
                  <a:srgbClr val="24A1A8"/>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4A1A8"/>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798197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548FD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7181" y="351903"/>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97198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239763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6202155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3887867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0041899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1353154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D86036"/>
        </a:solidFill>
        <a:effectLst/>
      </p:bgPr>
    </p:bg>
    <p:spTree>
      <p:nvGrpSpPr>
        <p:cNvPr id="1" name=""/>
        <p:cNvGrpSpPr/>
        <p:nvPr/>
      </p:nvGrpSpPr>
      <p:grpSpPr>
        <a:xfrm>
          <a:off x="0" y="0"/>
          <a:ext cx="0" cy="0"/>
          <a:chOff x="0" y="0"/>
          <a:chExt cx="0" cy="0"/>
        </a:xfrm>
      </p:grpSpPr>
      <p:cxnSp>
        <p:nvCxnSpPr>
          <p:cNvPr id="8" name="Straight Connector 7"/>
          <p:cNvCxnSpPr/>
          <p:nvPr userDrawn="1"/>
        </p:nvCxnSpPr>
        <p:spPr>
          <a:xfrm>
            <a:off x="914400" y="6492240"/>
            <a:ext cx="1032602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 name="Oval 1"/>
          <p:cNvSpPr/>
          <p:nvPr userDrawn="1"/>
        </p:nvSpPr>
        <p:spPr>
          <a:xfrm>
            <a:off x="11432878" y="351904"/>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lide Number Placeholder 5"/>
          <p:cNvSpPr>
            <a:spLocks noGrp="1"/>
          </p:cNvSpPr>
          <p:nvPr>
            <p:ph type="sldNum" sz="quarter" idx="12"/>
          </p:nvPr>
        </p:nvSpPr>
        <p:spPr>
          <a:xfrm>
            <a:off x="11484863" y="388798"/>
            <a:ext cx="353231" cy="365125"/>
          </a:xfrm>
          <a:noFill/>
        </p:spPr>
        <p:txBody>
          <a:bodyPr/>
          <a:lstStyle>
            <a:lvl1pPr algn="ctr">
              <a:defRPr sz="1000">
                <a:solidFill>
                  <a:srgbClr val="D86036"/>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6621669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3825910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9354820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resentation Title ">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1"/>
            <a:ext cx="4294188" cy="6690855"/>
          </a:xfrm>
        </p:spPr>
        <p:txBody>
          <a:bodyPr/>
          <a:lstStyle>
            <a:lvl1pPr>
              <a:defRPr/>
            </a:lvl1pPr>
          </a:lstStyle>
          <a:p>
            <a:r>
              <a:rPr lang="en-US" dirty="0" smtClean="0"/>
              <a:t>Click Icon to Insert an Approved Image</a:t>
            </a:r>
            <a:endParaRPr lang="en-US" dirty="0"/>
          </a:p>
        </p:txBody>
      </p:sp>
      <p:sp>
        <p:nvSpPr>
          <p:cNvPr id="2" name="Title 1"/>
          <p:cNvSpPr>
            <a:spLocks noGrp="1"/>
          </p:cNvSpPr>
          <p:nvPr>
            <p:ph type="ctrTitle" hasCustomPrompt="1"/>
          </p:nvPr>
        </p:nvSpPr>
        <p:spPr>
          <a:xfrm>
            <a:off x="4876800" y="1391478"/>
            <a:ext cx="6732104" cy="1580322"/>
          </a:xfrm>
          <a:noFill/>
        </p:spPr>
        <p:txBody>
          <a:bodyPr lIns="91440" tIns="91440" rIns="91440" bIns="91440" anchor="b" anchorCtr="0">
            <a:noAutofit/>
          </a:bodyPr>
          <a:lstStyle>
            <a:lvl1pPr algn="l">
              <a:lnSpc>
                <a:spcPct val="100000"/>
              </a:lnSpc>
              <a:defRPr sz="3600" b="0" i="0" baseline="0">
                <a:solidFill>
                  <a:schemeClr val="accent1"/>
                </a:solidFill>
                <a:latin typeface="Arial" panose="020B0604020202020204" pitchFamily="34" charset="0"/>
                <a:ea typeface="Verdana" charset="0"/>
                <a:cs typeface="Arial" panose="020B0604020202020204" pitchFamily="34" charset="0"/>
              </a:defRPr>
            </a:lvl1pPr>
          </a:lstStyle>
          <a:p>
            <a:r>
              <a:rPr lang="en-US" dirty="0" smtClean="0"/>
              <a:t>Presentation Title</a:t>
            </a:r>
            <a:endParaRPr lang="en-US" dirty="0"/>
          </a:p>
        </p:txBody>
      </p:sp>
      <p:sp>
        <p:nvSpPr>
          <p:cNvPr id="3" name="Subtitle 2"/>
          <p:cNvSpPr>
            <a:spLocks noGrp="1"/>
          </p:cNvSpPr>
          <p:nvPr>
            <p:ph type="subTitle" idx="1" hasCustomPrompt="1"/>
          </p:nvPr>
        </p:nvSpPr>
        <p:spPr>
          <a:xfrm>
            <a:off x="4876801" y="3240160"/>
            <a:ext cx="6732104" cy="2315817"/>
          </a:xfrm>
          <a:noFill/>
          <a:ln>
            <a:noFill/>
          </a:ln>
        </p:spPr>
        <p:txBody>
          <a:bodyPr lIns="91440" tIns="91440" rIns="91440" bIns="91440" anchor="t" anchorCtr="0">
            <a:normAutofit/>
          </a:bodyPr>
          <a:lstStyle>
            <a:lvl1pPr marL="0" indent="0" algn="l">
              <a:lnSpc>
                <a:spcPct val="80000"/>
              </a:lnSpc>
              <a:buNone/>
              <a:defRPr sz="2400" b="0" i="0" cap="none" baseline="0">
                <a:solidFill>
                  <a:schemeClr val="bg1">
                    <a:lumMod val="50000"/>
                  </a:schemeClr>
                </a:solidFill>
                <a:latin typeface="Arial" panose="020B0604020202020204" pitchFamily="34" charset="0"/>
                <a:ea typeface="Verdana"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Presentation Subtitle</a:t>
            </a:r>
            <a:endParaRPr lang="en-US" dirty="0"/>
          </a:p>
        </p:txBody>
      </p:sp>
      <p:sp>
        <p:nvSpPr>
          <p:cNvPr id="8" name="TextBox 7">
            <a:extLst>
              <a:ext uri="{FF2B5EF4-FFF2-40B4-BE49-F238E27FC236}">
                <a16:creationId xmlns:a16="http://schemas.microsoft.com/office/drawing/2014/main" id="{04B01572-4128-7C4A-8376-F739E8291841}"/>
              </a:ext>
            </a:extLst>
          </p:cNvPr>
          <p:cNvSpPr txBox="1"/>
          <p:nvPr/>
        </p:nvSpPr>
        <p:spPr>
          <a:xfrm>
            <a:off x="12410019" y="3"/>
            <a:ext cx="2785533" cy="1754326"/>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Title Page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The presentation subtitle can also be used for the date. If a subtitle is not needed, delete the text box</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Approved Photography is available on the Intranet</a:t>
            </a:r>
            <a:r>
              <a:rPr lang="en-US" sz="1200" baseline="0" dirty="0" smtClean="0">
                <a:latin typeface="Arial" panose="020B0604020202020204" pitchFamily="34" charset="0"/>
                <a:cs typeface="Arial" panose="020B0604020202020204" pitchFamily="34" charset="0"/>
              </a:rPr>
              <a:t> in the Brand Shop where MS Office Templates are hosted.</a:t>
            </a:r>
            <a:endParaRPr lang="en-US" sz="1200" dirty="0">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66918920-748E-5648-B2E6-1EE783201369}"/>
              </a:ext>
            </a:extLst>
          </p:cNvPr>
          <p:cNvPicPr>
            <a:picLocks noChangeAspect="1"/>
          </p:cNvPicPr>
          <p:nvPr/>
        </p:nvPicPr>
        <p:blipFill>
          <a:blip r:embed="rId2"/>
          <a:stretch>
            <a:fillRect/>
          </a:stretch>
        </p:blipFill>
        <p:spPr>
          <a:xfrm>
            <a:off x="9279192" y="5912294"/>
            <a:ext cx="590240" cy="723044"/>
          </a:xfrm>
          <a:prstGeom prst="rect">
            <a:avLst/>
          </a:prstGeom>
        </p:spPr>
      </p:pic>
      <p:pic>
        <p:nvPicPr>
          <p:cNvPr id="5" name="Picture 4">
            <a:extLst>
              <a:ext uri="{FF2B5EF4-FFF2-40B4-BE49-F238E27FC236}">
                <a16:creationId xmlns:a16="http://schemas.microsoft.com/office/drawing/2014/main" id="{A60D7C52-2F99-5F4E-A842-5FB16F483D71}"/>
              </a:ext>
            </a:extLst>
          </p:cNvPr>
          <p:cNvPicPr>
            <a:picLocks noChangeAspect="1"/>
          </p:cNvPicPr>
          <p:nvPr/>
        </p:nvPicPr>
        <p:blipFill>
          <a:blip r:embed="rId3"/>
          <a:stretch>
            <a:fillRect/>
          </a:stretch>
        </p:blipFill>
        <p:spPr>
          <a:xfrm>
            <a:off x="10775138" y="5912294"/>
            <a:ext cx="1063077" cy="778563"/>
          </a:xfrm>
          <a:prstGeom prst="rect">
            <a:avLst/>
          </a:prstGeom>
        </p:spPr>
      </p:pic>
      <p:sp>
        <p:nvSpPr>
          <p:cNvPr id="6" name="Rectangle 5">
            <a:extLst>
              <a:ext uri="{FF2B5EF4-FFF2-40B4-BE49-F238E27FC236}">
                <a16:creationId xmlns:a16="http://schemas.microsoft.com/office/drawing/2014/main" id="{AAC3959C-BAA4-8D4F-8282-40AE2ADBE870}"/>
              </a:ext>
            </a:extLst>
          </p:cNvPr>
          <p:cNvSpPr/>
          <p:nvPr/>
        </p:nvSpPr>
        <p:spPr>
          <a:xfrm>
            <a:off x="0" y="6762813"/>
            <a:ext cx="4293678" cy="11889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2C1E30-1F94-7346-8EAF-38DDC4353066}"/>
              </a:ext>
            </a:extLst>
          </p:cNvPr>
          <p:cNvSpPr/>
          <p:nvPr/>
        </p:nvSpPr>
        <p:spPr>
          <a:xfrm>
            <a:off x="4375975" y="6762813"/>
            <a:ext cx="7816025" cy="11889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1601D8-0F44-4347-A29D-B4A098619161}"/>
              </a:ext>
            </a:extLst>
          </p:cNvPr>
          <p:cNvPicPr>
            <a:picLocks noChangeAspect="1"/>
          </p:cNvPicPr>
          <p:nvPr/>
        </p:nvPicPr>
        <p:blipFill>
          <a:blip r:embed="rId4"/>
          <a:stretch>
            <a:fillRect/>
          </a:stretch>
        </p:blipFill>
        <p:spPr>
          <a:xfrm>
            <a:off x="10020997" y="5983735"/>
            <a:ext cx="705805" cy="566119"/>
          </a:xfrm>
          <a:prstGeom prst="rect">
            <a:avLst/>
          </a:prstGeom>
        </p:spPr>
      </p:pic>
      <p:sp>
        <p:nvSpPr>
          <p:cNvPr id="16" name="TextBox 15"/>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4B01572-4128-7C4A-8376-F739E8291841}"/>
              </a:ext>
            </a:extLst>
          </p:cNvPr>
          <p:cNvSpPr txBox="1"/>
          <p:nvPr/>
        </p:nvSpPr>
        <p:spPr>
          <a:xfrm>
            <a:off x="12410019" y="3"/>
            <a:ext cx="2785533" cy="1754326"/>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Title Page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The presentation subtitle can also be used for the date. If a subtitle is not needed, delete the text box</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Approved Photography is available on the Intranet</a:t>
            </a:r>
            <a:r>
              <a:rPr lang="en-US" sz="1200" baseline="0" dirty="0" smtClean="0">
                <a:latin typeface="Arial" panose="020B0604020202020204" pitchFamily="34" charset="0"/>
                <a:cs typeface="Arial" panose="020B0604020202020204" pitchFamily="34" charset="0"/>
              </a:rPr>
              <a:t> in the Brand Shop where MS Office Templates are hosted.</a:t>
            </a:r>
            <a:endParaRPr lang="en-US" sz="1200" dirty="0">
              <a:latin typeface="Arial" panose="020B0604020202020204" pitchFamily="34" charset="0"/>
              <a:cs typeface="Arial" panose="020B0604020202020204" pitchFamily="34" charset="0"/>
            </a:endParaRPr>
          </a:p>
        </p:txBody>
      </p:sp>
      <p:pic>
        <p:nvPicPr>
          <p:cNvPr id="18" name="Picture 17">
            <a:extLst>
              <a:ext uri="{FF2B5EF4-FFF2-40B4-BE49-F238E27FC236}">
                <a16:creationId xmlns:a16="http://schemas.microsoft.com/office/drawing/2014/main" id="{66918920-748E-5648-B2E6-1EE783201369}"/>
              </a:ext>
            </a:extLst>
          </p:cNvPr>
          <p:cNvPicPr>
            <a:picLocks noChangeAspect="1"/>
          </p:cNvPicPr>
          <p:nvPr/>
        </p:nvPicPr>
        <p:blipFill>
          <a:blip r:embed="rId2"/>
          <a:stretch>
            <a:fillRect/>
          </a:stretch>
        </p:blipFill>
        <p:spPr>
          <a:xfrm>
            <a:off x="9279192" y="5912294"/>
            <a:ext cx="590240" cy="723044"/>
          </a:xfrm>
          <a:prstGeom prst="rect">
            <a:avLst/>
          </a:prstGeom>
        </p:spPr>
      </p:pic>
      <p:pic>
        <p:nvPicPr>
          <p:cNvPr id="19" name="Picture 18">
            <a:extLst>
              <a:ext uri="{FF2B5EF4-FFF2-40B4-BE49-F238E27FC236}">
                <a16:creationId xmlns:a16="http://schemas.microsoft.com/office/drawing/2014/main" id="{A60D7C52-2F99-5F4E-A842-5FB16F483D71}"/>
              </a:ext>
            </a:extLst>
          </p:cNvPr>
          <p:cNvPicPr>
            <a:picLocks noChangeAspect="1"/>
          </p:cNvPicPr>
          <p:nvPr/>
        </p:nvPicPr>
        <p:blipFill>
          <a:blip r:embed="rId3"/>
          <a:stretch>
            <a:fillRect/>
          </a:stretch>
        </p:blipFill>
        <p:spPr>
          <a:xfrm>
            <a:off x="10775138" y="5912294"/>
            <a:ext cx="1063077" cy="778563"/>
          </a:xfrm>
          <a:prstGeom prst="rect">
            <a:avLst/>
          </a:prstGeom>
        </p:spPr>
      </p:pic>
      <p:sp>
        <p:nvSpPr>
          <p:cNvPr id="21" name="Rectangle 20">
            <a:extLst>
              <a:ext uri="{FF2B5EF4-FFF2-40B4-BE49-F238E27FC236}">
                <a16:creationId xmlns:a16="http://schemas.microsoft.com/office/drawing/2014/main" id="{AAC3959C-BAA4-8D4F-8282-40AE2ADBE870}"/>
              </a:ext>
            </a:extLst>
          </p:cNvPr>
          <p:cNvSpPr/>
          <p:nvPr/>
        </p:nvSpPr>
        <p:spPr>
          <a:xfrm>
            <a:off x="0" y="6762813"/>
            <a:ext cx="4293678" cy="11889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E2C1E30-1F94-7346-8EAF-38DDC4353066}"/>
              </a:ext>
            </a:extLst>
          </p:cNvPr>
          <p:cNvSpPr/>
          <p:nvPr/>
        </p:nvSpPr>
        <p:spPr>
          <a:xfrm>
            <a:off x="4375975" y="6762813"/>
            <a:ext cx="7816025" cy="11889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71601D8-0F44-4347-A29D-B4A098619161}"/>
              </a:ext>
            </a:extLst>
          </p:cNvPr>
          <p:cNvPicPr>
            <a:picLocks noChangeAspect="1"/>
          </p:cNvPicPr>
          <p:nvPr/>
        </p:nvPicPr>
        <p:blipFill>
          <a:blip r:embed="rId4"/>
          <a:stretch>
            <a:fillRect/>
          </a:stretch>
        </p:blipFill>
        <p:spPr>
          <a:xfrm>
            <a:off x="10020997" y="5983735"/>
            <a:ext cx="705805" cy="566119"/>
          </a:xfrm>
          <a:prstGeom prst="rect">
            <a:avLst/>
          </a:prstGeom>
        </p:spPr>
      </p:pic>
      <p:sp>
        <p:nvSpPr>
          <p:cNvPr id="26" name="TextBox 25"/>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04B01572-4128-7C4A-8376-F739E8291841}"/>
              </a:ext>
            </a:extLst>
          </p:cNvPr>
          <p:cNvSpPr txBox="1"/>
          <p:nvPr/>
        </p:nvSpPr>
        <p:spPr>
          <a:xfrm>
            <a:off x="12410019" y="3"/>
            <a:ext cx="2785533" cy="1754326"/>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Title Page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The presentation subtitle can also be used for the date. If a subtitle is not needed, delete the text box</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Approved Photography is available on the Intranet</a:t>
            </a:r>
            <a:r>
              <a:rPr lang="en-US" sz="1200" baseline="0" dirty="0" smtClean="0">
                <a:latin typeface="Arial" panose="020B0604020202020204" pitchFamily="34" charset="0"/>
                <a:cs typeface="Arial" panose="020B0604020202020204" pitchFamily="34" charset="0"/>
              </a:rPr>
              <a:t> in the Brand Shop where MS Office Templates are hosted.</a:t>
            </a:r>
            <a:endParaRPr lang="en-US" sz="1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66918920-748E-5648-B2E6-1EE783201369}"/>
              </a:ext>
            </a:extLst>
          </p:cNvPr>
          <p:cNvPicPr>
            <a:picLocks noChangeAspect="1"/>
          </p:cNvPicPr>
          <p:nvPr/>
        </p:nvPicPr>
        <p:blipFill>
          <a:blip r:embed="rId2"/>
          <a:stretch>
            <a:fillRect/>
          </a:stretch>
        </p:blipFill>
        <p:spPr>
          <a:xfrm>
            <a:off x="9279192" y="5912294"/>
            <a:ext cx="590240" cy="723044"/>
          </a:xfrm>
          <a:prstGeom prst="rect">
            <a:avLst/>
          </a:prstGeom>
        </p:spPr>
      </p:pic>
      <p:pic>
        <p:nvPicPr>
          <p:cNvPr id="27" name="Picture 26">
            <a:extLst>
              <a:ext uri="{FF2B5EF4-FFF2-40B4-BE49-F238E27FC236}">
                <a16:creationId xmlns:a16="http://schemas.microsoft.com/office/drawing/2014/main" id="{A60D7C52-2F99-5F4E-A842-5FB16F483D71}"/>
              </a:ext>
            </a:extLst>
          </p:cNvPr>
          <p:cNvPicPr>
            <a:picLocks noChangeAspect="1"/>
          </p:cNvPicPr>
          <p:nvPr/>
        </p:nvPicPr>
        <p:blipFill>
          <a:blip r:embed="rId3"/>
          <a:stretch>
            <a:fillRect/>
          </a:stretch>
        </p:blipFill>
        <p:spPr>
          <a:xfrm>
            <a:off x="10775138" y="5912294"/>
            <a:ext cx="1063077" cy="778563"/>
          </a:xfrm>
          <a:prstGeom prst="rect">
            <a:avLst/>
          </a:prstGeom>
        </p:spPr>
      </p:pic>
      <p:sp>
        <p:nvSpPr>
          <p:cNvPr id="29" name="Rectangle 28">
            <a:extLst>
              <a:ext uri="{FF2B5EF4-FFF2-40B4-BE49-F238E27FC236}">
                <a16:creationId xmlns:a16="http://schemas.microsoft.com/office/drawing/2014/main" id="{AAC3959C-BAA4-8D4F-8282-40AE2ADBE870}"/>
              </a:ext>
            </a:extLst>
          </p:cNvPr>
          <p:cNvSpPr/>
          <p:nvPr/>
        </p:nvSpPr>
        <p:spPr>
          <a:xfrm>
            <a:off x="0" y="6762813"/>
            <a:ext cx="4293678" cy="11889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E2C1E30-1F94-7346-8EAF-38DDC4353066}"/>
              </a:ext>
            </a:extLst>
          </p:cNvPr>
          <p:cNvSpPr/>
          <p:nvPr/>
        </p:nvSpPr>
        <p:spPr>
          <a:xfrm>
            <a:off x="4375975" y="6762813"/>
            <a:ext cx="7816025" cy="11889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E71601D8-0F44-4347-A29D-B4A098619161}"/>
              </a:ext>
            </a:extLst>
          </p:cNvPr>
          <p:cNvPicPr>
            <a:picLocks noChangeAspect="1"/>
          </p:cNvPicPr>
          <p:nvPr/>
        </p:nvPicPr>
        <p:blipFill>
          <a:blip r:embed="rId4"/>
          <a:stretch>
            <a:fillRect/>
          </a:stretch>
        </p:blipFill>
        <p:spPr>
          <a:xfrm>
            <a:off x="10020997" y="5983735"/>
            <a:ext cx="705805" cy="566119"/>
          </a:xfrm>
          <a:prstGeom prst="rect">
            <a:avLst/>
          </a:prstGeom>
        </p:spPr>
      </p:pic>
      <p:sp>
        <p:nvSpPr>
          <p:cNvPr id="32" name="TextBox 3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0" y="6034749"/>
            <a:ext cx="1876901" cy="515105"/>
          </a:xfrm>
          <a:prstGeom prst="rect">
            <a:avLst/>
          </a:prstGeom>
        </p:spPr>
      </p:pic>
    </p:spTree>
    <p:extLst>
      <p:ext uri="{BB962C8B-B14F-4D97-AF65-F5344CB8AC3E}">
        <p14:creationId xmlns:p14="http://schemas.microsoft.com/office/powerpoint/2010/main" val="6364554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2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able of Contents">
    <p:spTree>
      <p:nvGrpSpPr>
        <p:cNvPr id="1" name=""/>
        <p:cNvGrpSpPr/>
        <p:nvPr/>
      </p:nvGrpSpPr>
      <p:grpSpPr>
        <a:xfrm>
          <a:off x="0" y="0"/>
          <a:ext cx="0" cy="0"/>
          <a:chOff x="0" y="0"/>
          <a:chExt cx="0" cy="0"/>
        </a:xfrm>
      </p:grpSpPr>
      <p:sp>
        <p:nvSpPr>
          <p:cNvPr id="4" name="TextBox 3"/>
          <p:cNvSpPr txBox="1"/>
          <p:nvPr/>
        </p:nvSpPr>
        <p:spPr>
          <a:xfrm>
            <a:off x="12410019" y="0"/>
            <a:ext cx="2785533" cy="1754326"/>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Table of Contents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Table of Contents title can be changed to Agenda or other titles.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Contents with bullet points can be changed and additional bullets can be added by pressing return to create a new line.</a:t>
            </a:r>
          </a:p>
        </p:txBody>
      </p:sp>
      <p:sp>
        <p:nvSpPr>
          <p:cNvPr id="11" name="TextBox 10"/>
          <p:cNvSpPr txBox="1"/>
          <p:nvPr/>
        </p:nvSpPr>
        <p:spPr bwMode="auto">
          <a:xfrm>
            <a:off x="596350" y="219920"/>
            <a:ext cx="5499650" cy="90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p>
            <a:pPr algn="l"/>
            <a:r>
              <a:rPr lang="en-US" altLang="en-US" sz="3600" dirty="0" smtClean="0">
                <a:solidFill>
                  <a:schemeClr val="accent1"/>
                </a:solidFill>
                <a:latin typeface="Arial" panose="020B0604020202020204" pitchFamily="34" charset="0"/>
                <a:cs typeface="Arial" panose="020B0604020202020204" pitchFamily="34" charset="0"/>
              </a:rPr>
              <a:t>Table of Contents</a:t>
            </a:r>
            <a:endParaRPr lang="en-US" sz="3600" b="0" dirty="0">
              <a:solidFill>
                <a:schemeClr val="accent1"/>
              </a:solidFill>
              <a:latin typeface="Arial" panose="020B0604020202020204" pitchFamily="34" charset="0"/>
              <a:ea typeface="Verdana" pitchFamily="34" charset="0"/>
              <a:cs typeface="Arial" panose="020B0604020202020204" pitchFamily="34" charset="0"/>
            </a:endParaRPr>
          </a:p>
        </p:txBody>
      </p:sp>
      <p:sp>
        <p:nvSpPr>
          <p:cNvPr id="6" name="Content Placeholder 2"/>
          <p:cNvSpPr>
            <a:spLocks noGrp="1"/>
          </p:cNvSpPr>
          <p:nvPr>
            <p:ph sz="quarter" idx="16" hasCustomPrompt="1"/>
          </p:nvPr>
        </p:nvSpPr>
        <p:spPr>
          <a:xfrm>
            <a:off x="601663" y="1515291"/>
            <a:ext cx="10972801" cy="4824549"/>
          </a:xfrm>
        </p:spPr>
        <p:txBody>
          <a:bodyPr/>
          <a:lstStyle>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dirty="0" smtClean="0"/>
              <a:t>Presentation Section 1</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Box 7"/>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12410019" y="0"/>
            <a:ext cx="2785533" cy="1754326"/>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Table of Contents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Table of Contents title can be changed to Agenda or other titles.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Contents with bullet points can be changed and additional bullets can be added by pressing return to create a new line.</a:t>
            </a:r>
          </a:p>
        </p:txBody>
      </p:sp>
      <p:sp>
        <p:nvSpPr>
          <p:cNvPr id="9" name="TextBox 8"/>
          <p:cNvSpPr txBox="1"/>
          <p:nvPr/>
        </p:nvSpPr>
        <p:spPr bwMode="auto">
          <a:xfrm>
            <a:off x="596350" y="219920"/>
            <a:ext cx="5499650" cy="90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p>
            <a:pPr algn="l"/>
            <a:r>
              <a:rPr lang="en-US" altLang="en-US" sz="3600" dirty="0" smtClean="0">
                <a:solidFill>
                  <a:schemeClr val="accent1"/>
                </a:solidFill>
                <a:latin typeface="Arial" panose="020B0604020202020204" pitchFamily="34" charset="0"/>
                <a:cs typeface="Arial" panose="020B0604020202020204" pitchFamily="34" charset="0"/>
              </a:rPr>
              <a:t>Table of Contents</a:t>
            </a:r>
            <a:endParaRPr lang="en-US" sz="3600" b="0" dirty="0">
              <a:solidFill>
                <a:schemeClr val="accent1"/>
              </a:solidFill>
              <a:latin typeface="Arial" panose="020B0604020202020204" pitchFamily="34" charset="0"/>
              <a:ea typeface="Verdana" pitchFamily="34" charset="0"/>
              <a:cs typeface="Arial" panose="020B0604020202020204" pitchFamily="34" charset="0"/>
            </a:endParaRPr>
          </a:p>
        </p:txBody>
      </p:sp>
      <p:sp>
        <p:nvSpPr>
          <p:cNvPr id="10" name="TextBox 9"/>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12410019" y="0"/>
            <a:ext cx="2785533" cy="1754326"/>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Table of Contents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Table of Contents title can be changed to Agenda or other titles.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Contents with bullet points can be changed and additional bullets can be added by pressing return to create a new line.</a:t>
            </a:r>
          </a:p>
        </p:txBody>
      </p:sp>
      <p:sp>
        <p:nvSpPr>
          <p:cNvPr id="13" name="TextBox 12"/>
          <p:cNvSpPr txBox="1"/>
          <p:nvPr/>
        </p:nvSpPr>
        <p:spPr bwMode="auto">
          <a:xfrm>
            <a:off x="596350" y="219920"/>
            <a:ext cx="5499650" cy="902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ctr" anchorCtr="0" compatLnSpc="1">
            <a:prstTxWarp prst="textNoShape">
              <a:avLst/>
            </a:prstTxWarp>
            <a:noAutofit/>
          </a:bodyPr>
          <a:lstStyle/>
          <a:p>
            <a:pPr algn="l"/>
            <a:r>
              <a:rPr lang="en-US" altLang="en-US" sz="3600" dirty="0" smtClean="0">
                <a:solidFill>
                  <a:schemeClr val="accent1"/>
                </a:solidFill>
                <a:latin typeface="Arial" panose="020B0604020202020204" pitchFamily="34" charset="0"/>
                <a:cs typeface="Arial" panose="020B0604020202020204" pitchFamily="34" charset="0"/>
              </a:rPr>
              <a:t>Table of Contents</a:t>
            </a:r>
            <a:endParaRPr lang="en-US" sz="3600" b="0" dirty="0">
              <a:solidFill>
                <a:schemeClr val="accent1"/>
              </a:solidFill>
              <a:latin typeface="Arial" panose="020B0604020202020204" pitchFamily="34" charset="0"/>
              <a:ea typeface="Verdana" pitchFamily="34" charset="0"/>
              <a:cs typeface="Arial" panose="020B0604020202020204" pitchFamily="34" charset="0"/>
            </a:endParaRPr>
          </a:p>
        </p:txBody>
      </p:sp>
      <p:sp>
        <p:nvSpPr>
          <p:cNvPr id="14" name="TextBox 13"/>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580928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Divider/Quo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1884" y="0"/>
            <a:ext cx="10980515" cy="3324225"/>
          </a:xfrm>
        </p:spPr>
        <p:txBody>
          <a:bodyPr anchor="b"/>
          <a:lstStyle>
            <a:lvl1pPr algn="ctr">
              <a:defRPr>
                <a:solidFill>
                  <a:schemeClr val="accent1"/>
                </a:solidFill>
              </a:defRPr>
            </a:lvl1pPr>
          </a:lstStyle>
          <a:p>
            <a:r>
              <a:rPr lang="en-US" dirty="0" smtClean="0"/>
              <a:t>Click to edit Divider Title/Quote</a:t>
            </a:r>
            <a:endParaRPr lang="en-US" dirty="0"/>
          </a:p>
        </p:txBody>
      </p:sp>
      <p:sp>
        <p:nvSpPr>
          <p:cNvPr id="3" name="Rectangle 2">
            <a:extLst>
              <a:ext uri="{FF2B5EF4-FFF2-40B4-BE49-F238E27FC236}">
                <a16:creationId xmlns:a16="http://schemas.microsoft.com/office/drawing/2014/main" id="{E197F1CE-A508-A142-8E2E-0F01BEEB9F75}"/>
              </a:ext>
            </a:extLst>
          </p:cNvPr>
          <p:cNvSpPr/>
          <p:nvPr/>
        </p:nvSpPr>
        <p:spPr>
          <a:xfrm>
            <a:off x="0" y="3453024"/>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4" name="Rectangle 3">
            <a:extLst>
              <a:ext uri="{FF2B5EF4-FFF2-40B4-BE49-F238E27FC236}">
                <a16:creationId xmlns:a16="http://schemas.microsoft.com/office/drawing/2014/main" id="{F44B990A-63C7-8445-8432-624FE0788228}"/>
              </a:ext>
            </a:extLst>
          </p:cNvPr>
          <p:cNvSpPr/>
          <p:nvPr/>
        </p:nvSpPr>
        <p:spPr>
          <a:xfrm>
            <a:off x="601884" y="3453024"/>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1"/>
              </a:solidFill>
            </a:endParaRPr>
          </a:p>
        </p:txBody>
      </p:sp>
      <p:sp>
        <p:nvSpPr>
          <p:cNvPr id="5" name="TextBox 4"/>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197F1CE-A508-A142-8E2E-0F01BEEB9F75}"/>
              </a:ext>
            </a:extLst>
          </p:cNvPr>
          <p:cNvSpPr/>
          <p:nvPr/>
        </p:nvSpPr>
        <p:spPr>
          <a:xfrm>
            <a:off x="0" y="3453024"/>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7" name="Rectangle 6">
            <a:extLst>
              <a:ext uri="{FF2B5EF4-FFF2-40B4-BE49-F238E27FC236}">
                <a16:creationId xmlns:a16="http://schemas.microsoft.com/office/drawing/2014/main" id="{F44B990A-63C7-8445-8432-624FE0788228}"/>
              </a:ext>
            </a:extLst>
          </p:cNvPr>
          <p:cNvSpPr/>
          <p:nvPr/>
        </p:nvSpPr>
        <p:spPr>
          <a:xfrm>
            <a:off x="601884" y="3453024"/>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1"/>
              </a:solidFill>
            </a:endParaRPr>
          </a:p>
        </p:txBody>
      </p:sp>
      <p:sp>
        <p:nvSpPr>
          <p:cNvPr id="8" name="TextBox 7"/>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12410019" y="0"/>
            <a:ext cx="2785533" cy="1200329"/>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Divider</a:t>
            </a:r>
            <a:r>
              <a:rPr lang="en-US" sz="1200" b="1" i="0" baseline="0" dirty="0" smtClean="0">
                <a:latin typeface="Arial" panose="020B0604020202020204" pitchFamily="34" charset="0"/>
                <a:cs typeface="Arial" panose="020B0604020202020204" pitchFamily="34" charset="0"/>
              </a:rPr>
              <a:t> </a:t>
            </a:r>
            <a:r>
              <a:rPr lang="en-US" sz="1200" b="1" i="0" dirty="0" smtClean="0">
                <a:latin typeface="Arial" panose="020B0604020202020204" pitchFamily="34" charset="0"/>
                <a:cs typeface="Arial" panose="020B0604020202020204" pitchFamily="34" charset="0"/>
              </a:rPr>
              <a:t>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divider slides to organize the flow of your presentation or to call out quotes or words of importance.</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E197F1CE-A508-A142-8E2E-0F01BEEB9F75}"/>
              </a:ext>
            </a:extLst>
          </p:cNvPr>
          <p:cNvSpPr/>
          <p:nvPr/>
        </p:nvSpPr>
        <p:spPr>
          <a:xfrm>
            <a:off x="0" y="3453024"/>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F44B990A-63C7-8445-8432-624FE0788228}"/>
              </a:ext>
            </a:extLst>
          </p:cNvPr>
          <p:cNvSpPr/>
          <p:nvPr/>
        </p:nvSpPr>
        <p:spPr>
          <a:xfrm>
            <a:off x="601884" y="3453024"/>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1"/>
              </a:solidFill>
            </a:endParaRPr>
          </a:p>
        </p:txBody>
      </p:sp>
      <p:sp>
        <p:nvSpPr>
          <p:cNvPr id="12" name="TextBox 1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12410019" y="0"/>
            <a:ext cx="2785533" cy="1200329"/>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Divider</a:t>
            </a:r>
            <a:r>
              <a:rPr lang="en-US" sz="1200" b="1" i="0" baseline="0" dirty="0" smtClean="0">
                <a:latin typeface="Arial" panose="020B0604020202020204" pitchFamily="34" charset="0"/>
                <a:cs typeface="Arial" panose="020B0604020202020204" pitchFamily="34" charset="0"/>
              </a:rPr>
              <a:t> </a:t>
            </a:r>
            <a:r>
              <a:rPr lang="en-US" sz="1200" b="1" i="0" dirty="0" smtClean="0">
                <a:latin typeface="Arial" panose="020B0604020202020204" pitchFamily="34" charset="0"/>
                <a:cs typeface="Arial" panose="020B0604020202020204" pitchFamily="34" charset="0"/>
              </a:rPr>
              <a:t>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divider slides to organize the flow of your presentation or to call out quotes or words of importance.</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0981399"/>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One Column Text Only Page">
    <p:spTree>
      <p:nvGrpSpPr>
        <p:cNvPr id="1" name=""/>
        <p:cNvGrpSpPr/>
        <p:nvPr/>
      </p:nvGrpSpPr>
      <p:grpSpPr>
        <a:xfrm>
          <a:off x="0" y="0"/>
          <a:ext cx="0" cy="0"/>
          <a:chOff x="0" y="0"/>
          <a:chExt cx="0" cy="0"/>
        </a:xfrm>
      </p:grpSpPr>
      <p:sp>
        <p:nvSpPr>
          <p:cNvPr id="4" name="TextBox 3"/>
          <p:cNvSpPr txBox="1"/>
          <p:nvPr/>
        </p:nvSpPr>
        <p:spPr>
          <a:xfrm>
            <a:off x="12410019" y="0"/>
            <a:ext cx="2785533" cy="1754326"/>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Table of Contents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Table of Contents title can be changed to Agenda or other titles.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Contents with bullet points can be changed and additional bullets can be added by pressing return to create a new line.</a:t>
            </a:r>
          </a:p>
        </p:txBody>
      </p:sp>
      <p:sp>
        <p:nvSpPr>
          <p:cNvPr id="19"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20" name="Text Placeholder 6">
            <a:extLst>
              <a:ext uri="{FF2B5EF4-FFF2-40B4-BE49-F238E27FC236}">
                <a16:creationId xmlns:a16="http://schemas.microsoft.com/office/drawing/2014/main" id="{4EDE84D6-7FCB-1E4F-BFEB-5F762B096F86}"/>
              </a:ext>
            </a:extLst>
          </p:cNvPr>
          <p:cNvSpPr>
            <a:spLocks noGrp="1"/>
          </p:cNvSpPr>
          <p:nvPr>
            <p:ph type="body" sz="quarter" idx="11"/>
          </p:nvPr>
        </p:nvSpPr>
        <p:spPr>
          <a:xfrm>
            <a:off x="596348" y="1451036"/>
            <a:ext cx="10978116" cy="354845"/>
          </a:xfrm>
        </p:spPr>
        <p:txBody>
          <a:bodyPr>
            <a:noAutofit/>
          </a:bodyPr>
          <a:lstStyle>
            <a:lvl1pPr marL="0" indent="0">
              <a:buNone/>
              <a:defRPr sz="2400" b="1" baseline="0"/>
            </a:lvl1pPr>
            <a:lvl2pPr>
              <a:defRPr sz="1800" baseline="0"/>
            </a:lvl2pPr>
          </a:lstStyle>
          <a:p>
            <a:pPr lvl="0"/>
            <a:r>
              <a:rPr lang="en-US" smtClean="0"/>
              <a:t>Edit Master text styles</a:t>
            </a:r>
          </a:p>
        </p:txBody>
      </p:sp>
      <p:sp>
        <p:nvSpPr>
          <p:cNvPr id="22" name="Content Placeholder 2"/>
          <p:cNvSpPr>
            <a:spLocks noGrp="1"/>
          </p:cNvSpPr>
          <p:nvPr>
            <p:ph sz="quarter" idx="16"/>
          </p:nvPr>
        </p:nvSpPr>
        <p:spPr>
          <a:xfrm>
            <a:off x="601663" y="1920240"/>
            <a:ext cx="10972801" cy="4419600"/>
          </a:xfrm>
        </p:spPr>
        <p:txBody>
          <a:bodyPr/>
          <a:lstStyle>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3" name="Title Placeholder 1"/>
          <p:cNvSpPr>
            <a:spLocks noGrp="1"/>
          </p:cNvSpPr>
          <p:nvPr>
            <p:ph type="title" hasCustomPrompt="1"/>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8" name="TextBox 7"/>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12410019" y="0"/>
            <a:ext cx="2785533" cy="2308324"/>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One Column Content </a:t>
            </a:r>
            <a:r>
              <a:rPr lang="en-US" sz="1200" b="1" i="0" dirty="0">
                <a:latin typeface="Arial" panose="020B0604020202020204" pitchFamily="34" charset="0"/>
                <a:cs typeface="Arial" panose="020B0604020202020204" pitchFamily="34" charset="0"/>
              </a:rPr>
              <a:t>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Standard layout allows you for</a:t>
            </a:r>
            <a:r>
              <a:rPr lang="en-US" sz="1200" baseline="0" dirty="0" smtClean="0">
                <a:latin typeface="Arial" panose="020B0604020202020204" pitchFamily="34" charset="0"/>
                <a:cs typeface="Arial" panose="020B0604020202020204" pitchFamily="34" charset="0"/>
              </a:rPr>
              <a:t> use with text or you may click the icons in the center for Tables, Charts, SmartArt or media.</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Contents with bullet points can be changed and additional bullets can be added by pressing return to create a new line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12410019" y="0"/>
            <a:ext cx="2785533" cy="2308324"/>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One Column Content </a:t>
            </a:r>
            <a:r>
              <a:rPr lang="en-US" sz="1200" b="1" i="0" dirty="0">
                <a:latin typeface="Arial" panose="020B0604020202020204" pitchFamily="34" charset="0"/>
                <a:cs typeface="Arial" panose="020B0604020202020204" pitchFamily="34" charset="0"/>
              </a:rPr>
              <a:t>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Standard layout allows you for</a:t>
            </a:r>
            <a:r>
              <a:rPr lang="en-US" sz="1200" baseline="0" dirty="0" smtClean="0">
                <a:latin typeface="Arial" panose="020B0604020202020204" pitchFamily="34" charset="0"/>
                <a:cs typeface="Arial" panose="020B0604020202020204" pitchFamily="34" charset="0"/>
              </a:rPr>
              <a:t> use with text or you may click the icons in the center for Tables, Charts, SmartArt or media.</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Contents with bullet points can be changed and additional bullets can be added by pressing return to create a new line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821127"/>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2 Column Copy Page">
    <p:spTree>
      <p:nvGrpSpPr>
        <p:cNvPr id="1" name=""/>
        <p:cNvGrpSpPr/>
        <p:nvPr/>
      </p:nvGrpSpPr>
      <p:grpSpPr>
        <a:xfrm>
          <a:off x="0" y="0"/>
          <a:ext cx="0" cy="0"/>
          <a:chOff x="0" y="0"/>
          <a:chExt cx="0" cy="0"/>
        </a:xfrm>
      </p:grpSpPr>
      <p:sp>
        <p:nvSpPr>
          <p:cNvPr id="23" name="Text Placeholder 6">
            <a:extLst>
              <a:ext uri="{FF2B5EF4-FFF2-40B4-BE49-F238E27FC236}">
                <a16:creationId xmlns:a16="http://schemas.microsoft.com/office/drawing/2014/main" id="{4EDE84D6-7FCB-1E4F-BFEB-5F762B096F86}"/>
              </a:ext>
            </a:extLst>
          </p:cNvPr>
          <p:cNvSpPr>
            <a:spLocks noGrp="1"/>
          </p:cNvSpPr>
          <p:nvPr>
            <p:ph type="body" sz="quarter" idx="21" hasCustomPrompt="1"/>
          </p:nvPr>
        </p:nvSpPr>
        <p:spPr>
          <a:xfrm>
            <a:off x="624715" y="1399625"/>
            <a:ext cx="5173740" cy="408858"/>
          </a:xfrm>
        </p:spPr>
        <p:txBody>
          <a:bodyPr anchor="b">
            <a:noAutofit/>
          </a:bodyPr>
          <a:lstStyle>
            <a:lvl1pPr marL="0" indent="0">
              <a:buNone/>
              <a:defRPr sz="1800" b="1" baseline="0"/>
            </a:lvl1pPr>
            <a:lvl2pPr>
              <a:defRPr sz="1800" baseline="0"/>
            </a:lvl2pPr>
          </a:lstStyle>
          <a:p>
            <a:pPr lvl="0"/>
            <a:r>
              <a:rPr lang="en-US" dirty="0" smtClean="0"/>
              <a:t>Paragraph Header Text</a:t>
            </a:r>
            <a:endParaRPr lang="en-US" dirty="0"/>
          </a:p>
        </p:txBody>
      </p:sp>
      <p:sp>
        <p:nvSpPr>
          <p:cNvPr id="7" name="TextBox 6"/>
          <p:cNvSpPr txBox="1"/>
          <p:nvPr/>
        </p:nvSpPr>
        <p:spPr>
          <a:xfrm>
            <a:off x="12410019" y="1"/>
            <a:ext cx="2785533" cy="156966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Two Column Text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7"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19" name="Content Placeholder 2"/>
          <p:cNvSpPr>
            <a:spLocks noGrp="1"/>
          </p:cNvSpPr>
          <p:nvPr>
            <p:ph sz="quarter" idx="17"/>
          </p:nvPr>
        </p:nvSpPr>
        <p:spPr>
          <a:xfrm>
            <a:off x="6412135" y="1884972"/>
            <a:ext cx="5185458" cy="4622410"/>
          </a:xfrm>
        </p:spPr>
        <p:txBody>
          <a:bodyPr>
            <a:normAutofit/>
          </a:bodyPr>
          <a:lstStyle>
            <a:lvl1pPr>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1" name="Text Placeholder 6">
            <a:extLst>
              <a:ext uri="{FF2B5EF4-FFF2-40B4-BE49-F238E27FC236}">
                <a16:creationId xmlns:a16="http://schemas.microsoft.com/office/drawing/2014/main" id="{4EDE84D6-7FCB-1E4F-BFEB-5F762B096F86}"/>
              </a:ext>
            </a:extLst>
          </p:cNvPr>
          <p:cNvSpPr>
            <a:spLocks noGrp="1"/>
          </p:cNvSpPr>
          <p:nvPr>
            <p:ph type="body" sz="quarter" idx="19" hasCustomPrompt="1"/>
          </p:nvPr>
        </p:nvSpPr>
        <p:spPr>
          <a:xfrm>
            <a:off x="6415913" y="1414522"/>
            <a:ext cx="5173740" cy="408858"/>
          </a:xfrm>
        </p:spPr>
        <p:txBody>
          <a:bodyPr anchor="b">
            <a:noAutofit/>
          </a:bodyPr>
          <a:lstStyle>
            <a:lvl1pPr marL="0" indent="0">
              <a:buNone/>
              <a:defRPr sz="1800" b="1" baseline="0"/>
            </a:lvl1pPr>
            <a:lvl2pPr>
              <a:defRPr sz="1800" baseline="0"/>
            </a:lvl2pPr>
          </a:lstStyle>
          <a:p>
            <a:pPr lvl="0"/>
            <a:r>
              <a:rPr lang="en-US" dirty="0" smtClean="0"/>
              <a:t>Paragraph Header Text</a:t>
            </a:r>
            <a:endParaRPr lang="en-US" dirty="0"/>
          </a:p>
        </p:txBody>
      </p:sp>
      <p:sp>
        <p:nvSpPr>
          <p:cNvPr id="25" name="Content Placeholder 24"/>
          <p:cNvSpPr>
            <a:spLocks noGrp="1"/>
          </p:cNvSpPr>
          <p:nvPr>
            <p:ph sz="quarter" idx="22"/>
          </p:nvPr>
        </p:nvSpPr>
        <p:spPr>
          <a:xfrm>
            <a:off x="624714" y="1884972"/>
            <a:ext cx="5174423" cy="4622409"/>
          </a:xfrm>
        </p:spPr>
        <p:txBody>
          <a:bodyPr>
            <a:normAutofit/>
          </a:bodyPr>
          <a:lstStyle>
            <a:lvl1pPr>
              <a:defRPr sz="1800">
                <a:solidFill>
                  <a:schemeClr val="tx1"/>
                </a:solidFill>
              </a:defRPr>
            </a:lvl1pPr>
            <a:lvl2pPr marL="400050" indent="-165100">
              <a:defRPr sz="1800">
                <a:solidFill>
                  <a:schemeClr val="tx1"/>
                </a:solidFill>
              </a:defRPr>
            </a:lvl2pPr>
            <a:lvl3pPr marL="627063" indent="-165100">
              <a:defRPr sz="1800">
                <a:solidFill>
                  <a:schemeClr val="tx1"/>
                </a:solidFill>
              </a:defRPr>
            </a:lvl3pPr>
            <a:lvl4pPr marL="801688" indent="-174625">
              <a:defRPr sz="1800">
                <a:solidFill>
                  <a:schemeClr val="tx1"/>
                </a:solidFill>
              </a:defRPr>
            </a:lvl4pPr>
            <a:lvl5pPr marL="1027113" indent="-171450">
              <a:buFont typeface="Arial" panose="020B0604020202020204" pitchFamily="34" charset="0"/>
              <a:buChar char="–"/>
              <a:defRPr sz="1800">
                <a:solidFill>
                  <a:schemeClr val="tx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Placeholder 1"/>
          <p:cNvSpPr>
            <a:spLocks noGrp="1"/>
          </p:cNvSpPr>
          <p:nvPr>
            <p:ph type="title" hasCustomPrompt="1"/>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10" name="TextBox 9"/>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12410019" y="1"/>
            <a:ext cx="2785533" cy="156966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Two Column Text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12410019" y="1"/>
            <a:ext cx="2785533" cy="156966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Two Column Text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3450130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Column Copy Page">
    <p:spTree>
      <p:nvGrpSpPr>
        <p:cNvPr id="1" name=""/>
        <p:cNvGrpSpPr/>
        <p:nvPr/>
      </p:nvGrpSpPr>
      <p:grpSpPr>
        <a:xfrm>
          <a:off x="0" y="0"/>
          <a:ext cx="0" cy="0"/>
          <a:chOff x="0" y="0"/>
          <a:chExt cx="0" cy="0"/>
        </a:xfrm>
      </p:grpSpPr>
      <p:sp>
        <p:nvSpPr>
          <p:cNvPr id="3" name="Content Placeholder 2"/>
          <p:cNvSpPr>
            <a:spLocks noGrp="1"/>
          </p:cNvSpPr>
          <p:nvPr>
            <p:ph sz="quarter" idx="16"/>
          </p:nvPr>
        </p:nvSpPr>
        <p:spPr>
          <a:xfrm>
            <a:off x="601663" y="2009774"/>
            <a:ext cx="3513137" cy="4497607"/>
          </a:xfrm>
        </p:spPr>
        <p:txBody>
          <a:bodyPr>
            <a:normAutofit/>
          </a:bodyPr>
          <a:lstStyle>
            <a:lvl1pPr>
              <a:defRPr sz="1600"/>
            </a:lvl1pPr>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9"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20" name="Text Placeholder 6">
            <a:extLst>
              <a:ext uri="{FF2B5EF4-FFF2-40B4-BE49-F238E27FC236}">
                <a16:creationId xmlns:a16="http://schemas.microsoft.com/office/drawing/2014/main" id="{4EDE84D6-7FCB-1E4F-BFEB-5F762B096F86}"/>
              </a:ext>
            </a:extLst>
          </p:cNvPr>
          <p:cNvSpPr>
            <a:spLocks noGrp="1"/>
          </p:cNvSpPr>
          <p:nvPr>
            <p:ph type="body" sz="quarter" idx="11" hasCustomPrompt="1"/>
          </p:nvPr>
        </p:nvSpPr>
        <p:spPr>
          <a:xfrm>
            <a:off x="609602" y="1377400"/>
            <a:ext cx="3505198" cy="408858"/>
          </a:xfrm>
        </p:spPr>
        <p:txBody>
          <a:bodyPr anchor="b">
            <a:noAutofit/>
          </a:bodyPr>
          <a:lstStyle>
            <a:lvl1pPr marL="0" indent="0">
              <a:buNone/>
              <a:defRPr sz="1800" b="1" baseline="0"/>
            </a:lvl1pPr>
            <a:lvl2pPr>
              <a:defRPr sz="1800" baseline="0"/>
            </a:lvl2pPr>
          </a:lstStyle>
          <a:p>
            <a:pPr lvl="0"/>
            <a:r>
              <a:rPr lang="en-US" dirty="0" smtClean="0"/>
              <a:t>Paragraph Header Text</a:t>
            </a:r>
            <a:endParaRPr lang="en-US" dirty="0"/>
          </a:p>
        </p:txBody>
      </p:sp>
      <p:sp>
        <p:nvSpPr>
          <p:cNvPr id="21" name="Text Placeholder 6">
            <a:extLst>
              <a:ext uri="{FF2B5EF4-FFF2-40B4-BE49-F238E27FC236}">
                <a16:creationId xmlns:a16="http://schemas.microsoft.com/office/drawing/2014/main" id="{4EDE84D6-7FCB-1E4F-BFEB-5F762B096F86}"/>
              </a:ext>
            </a:extLst>
          </p:cNvPr>
          <p:cNvSpPr>
            <a:spLocks noGrp="1"/>
          </p:cNvSpPr>
          <p:nvPr>
            <p:ph type="body" sz="quarter" idx="19" hasCustomPrompt="1"/>
          </p:nvPr>
        </p:nvSpPr>
        <p:spPr>
          <a:xfrm>
            <a:off x="4319587" y="1377400"/>
            <a:ext cx="3505198" cy="408858"/>
          </a:xfrm>
        </p:spPr>
        <p:txBody>
          <a:bodyPr anchor="b">
            <a:noAutofit/>
          </a:bodyPr>
          <a:lstStyle>
            <a:lvl1pPr marL="0" indent="0">
              <a:buNone/>
              <a:defRPr sz="1800" b="1" baseline="0"/>
            </a:lvl1pPr>
            <a:lvl2pPr>
              <a:defRPr sz="1800" baseline="0"/>
            </a:lvl2pPr>
          </a:lstStyle>
          <a:p>
            <a:pPr lvl="0"/>
            <a:r>
              <a:rPr lang="en-US" dirty="0" smtClean="0"/>
              <a:t>Paragraph Header Text</a:t>
            </a:r>
            <a:endParaRPr lang="en-US" dirty="0"/>
          </a:p>
        </p:txBody>
      </p:sp>
      <p:sp>
        <p:nvSpPr>
          <p:cNvPr id="22" name="Text Placeholder 6">
            <a:extLst>
              <a:ext uri="{FF2B5EF4-FFF2-40B4-BE49-F238E27FC236}">
                <a16:creationId xmlns:a16="http://schemas.microsoft.com/office/drawing/2014/main" id="{4EDE84D6-7FCB-1E4F-BFEB-5F762B096F86}"/>
              </a:ext>
            </a:extLst>
          </p:cNvPr>
          <p:cNvSpPr>
            <a:spLocks noGrp="1"/>
          </p:cNvSpPr>
          <p:nvPr>
            <p:ph type="body" sz="quarter" idx="20" hasCustomPrompt="1"/>
          </p:nvPr>
        </p:nvSpPr>
        <p:spPr>
          <a:xfrm>
            <a:off x="8056680" y="1377400"/>
            <a:ext cx="3505198" cy="408858"/>
          </a:xfrm>
        </p:spPr>
        <p:txBody>
          <a:bodyPr anchor="b">
            <a:noAutofit/>
          </a:bodyPr>
          <a:lstStyle>
            <a:lvl1pPr marL="0" indent="0">
              <a:buNone/>
              <a:defRPr sz="1800" b="1" baseline="0"/>
            </a:lvl1pPr>
            <a:lvl2pPr>
              <a:defRPr sz="1800" baseline="0"/>
            </a:lvl2pPr>
          </a:lstStyle>
          <a:p>
            <a:pPr lvl="0"/>
            <a:r>
              <a:rPr lang="en-US" dirty="0" smtClean="0"/>
              <a:t>Paragraph Header Text</a:t>
            </a:r>
            <a:endParaRPr lang="en-US" dirty="0"/>
          </a:p>
        </p:txBody>
      </p:sp>
      <p:sp>
        <p:nvSpPr>
          <p:cNvPr id="23" name="Content Placeholder 2"/>
          <p:cNvSpPr>
            <a:spLocks noGrp="1"/>
          </p:cNvSpPr>
          <p:nvPr>
            <p:ph sz="quarter" idx="21"/>
          </p:nvPr>
        </p:nvSpPr>
        <p:spPr>
          <a:xfrm>
            <a:off x="4315617" y="2009773"/>
            <a:ext cx="3513137" cy="4516113"/>
          </a:xfrm>
        </p:spPr>
        <p:txBody>
          <a:bodyPr>
            <a:normAutofit/>
          </a:bodyPr>
          <a:lstStyle>
            <a:lvl1pPr>
              <a:defRPr sz="1600"/>
            </a:lvl1pPr>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2"/>
          <p:cNvSpPr>
            <a:spLocks noGrp="1"/>
          </p:cNvSpPr>
          <p:nvPr>
            <p:ph sz="quarter" idx="22"/>
          </p:nvPr>
        </p:nvSpPr>
        <p:spPr>
          <a:xfrm>
            <a:off x="8052710" y="2009773"/>
            <a:ext cx="3513137" cy="4516113"/>
          </a:xfrm>
        </p:spPr>
        <p:txBody>
          <a:bodyPr>
            <a:normAutofit/>
          </a:bodyPr>
          <a:lstStyle>
            <a:lvl1pPr>
              <a:defRPr sz="1600"/>
            </a:lvl1pPr>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6" name="Title Placeholder 1"/>
          <p:cNvSpPr>
            <a:spLocks noGrp="1"/>
          </p:cNvSpPr>
          <p:nvPr>
            <p:ph type="title" hasCustomPrompt="1"/>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12" name="TextBox 1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12410019" y="1"/>
            <a:ext cx="2785533" cy="156966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Three </a:t>
            </a:r>
            <a:r>
              <a:rPr lang="en-US" sz="1200" b="1" i="0" dirty="0">
                <a:latin typeface="Arial" panose="020B0604020202020204" pitchFamily="34" charset="0"/>
                <a:cs typeface="Arial" panose="020B0604020202020204" pitchFamily="34" charset="0"/>
              </a:rPr>
              <a:t>Column Text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4" name="TextBox 13"/>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5" name="TextBox 14"/>
          <p:cNvSpPr txBox="1"/>
          <p:nvPr/>
        </p:nvSpPr>
        <p:spPr>
          <a:xfrm>
            <a:off x="12410019" y="1"/>
            <a:ext cx="2785533" cy="156966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Three </a:t>
            </a:r>
            <a:r>
              <a:rPr lang="en-US" sz="1200" b="1" i="0" dirty="0">
                <a:latin typeface="Arial" panose="020B0604020202020204" pitchFamily="34" charset="0"/>
                <a:cs typeface="Arial" panose="020B0604020202020204" pitchFamily="34" charset="0"/>
              </a:rPr>
              <a:t>Column Text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6" name="TextBox 15"/>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7" name="TextBox 16"/>
          <p:cNvSpPr txBox="1"/>
          <p:nvPr/>
        </p:nvSpPr>
        <p:spPr>
          <a:xfrm>
            <a:off x="12410019" y="1"/>
            <a:ext cx="2785533" cy="156966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Three </a:t>
            </a:r>
            <a:r>
              <a:rPr lang="en-US" sz="1200" b="1" i="0" dirty="0">
                <a:latin typeface="Arial" panose="020B0604020202020204" pitchFamily="34" charset="0"/>
                <a:cs typeface="Arial" panose="020B0604020202020204" pitchFamily="34" charset="0"/>
              </a:rPr>
              <a:t>Column Text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536443"/>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le, Sub Title &amp; Content">
    <p:spTree>
      <p:nvGrpSpPr>
        <p:cNvPr id="1" name=""/>
        <p:cNvGrpSpPr/>
        <p:nvPr/>
      </p:nvGrpSpPr>
      <p:grpSpPr>
        <a:xfrm>
          <a:off x="0" y="0"/>
          <a:ext cx="0" cy="0"/>
          <a:chOff x="0" y="0"/>
          <a:chExt cx="0" cy="0"/>
        </a:xfrm>
      </p:grpSpPr>
      <p:sp>
        <p:nvSpPr>
          <p:cNvPr id="5" name="TextBox 4"/>
          <p:cNvSpPr txBox="1"/>
          <p:nvPr/>
        </p:nvSpPr>
        <p:spPr>
          <a:xfrm>
            <a:off x="12410019" y="0"/>
            <a:ext cx="2785533" cy="2123658"/>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Body Text &amp; Chart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Use bottom of page for graphs or charts, use colors within theme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3"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14" name="Text Placeholder 6">
            <a:extLst>
              <a:ext uri="{FF2B5EF4-FFF2-40B4-BE49-F238E27FC236}">
                <a16:creationId xmlns:a16="http://schemas.microsoft.com/office/drawing/2014/main" id="{4EDE84D6-7FCB-1E4F-BFEB-5F762B096F86}"/>
              </a:ext>
            </a:extLst>
          </p:cNvPr>
          <p:cNvSpPr>
            <a:spLocks noGrp="1"/>
          </p:cNvSpPr>
          <p:nvPr>
            <p:ph type="body" sz="quarter" idx="12" hasCustomPrompt="1"/>
          </p:nvPr>
        </p:nvSpPr>
        <p:spPr>
          <a:xfrm>
            <a:off x="596348" y="1381842"/>
            <a:ext cx="11021184" cy="408858"/>
          </a:xfrm>
        </p:spPr>
        <p:txBody>
          <a:bodyPr>
            <a:noAutofit/>
          </a:bodyPr>
          <a:lstStyle>
            <a:lvl1pPr marL="0" indent="0">
              <a:buNone/>
              <a:defRPr sz="2400" b="1" baseline="0"/>
            </a:lvl1pPr>
            <a:lvl2pPr>
              <a:defRPr sz="1800" baseline="0"/>
            </a:lvl2pPr>
          </a:lstStyle>
          <a:p>
            <a:pPr lvl="0"/>
            <a:r>
              <a:rPr lang="en-US" dirty="0" smtClean="0"/>
              <a:t>Paragraph Header Text</a:t>
            </a:r>
            <a:endParaRPr lang="en-US" dirty="0"/>
          </a:p>
        </p:txBody>
      </p:sp>
      <p:sp>
        <p:nvSpPr>
          <p:cNvPr id="16" name="Title Placeholder 1"/>
          <p:cNvSpPr>
            <a:spLocks noGrp="1"/>
          </p:cNvSpPr>
          <p:nvPr>
            <p:ph type="title" hasCustomPrompt="1"/>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8" name="Content Placeholder 2"/>
          <p:cNvSpPr>
            <a:spLocks noGrp="1"/>
          </p:cNvSpPr>
          <p:nvPr>
            <p:ph sz="quarter" idx="16"/>
          </p:nvPr>
        </p:nvSpPr>
        <p:spPr>
          <a:xfrm>
            <a:off x="601663" y="1920240"/>
            <a:ext cx="10972801" cy="4419600"/>
          </a:xfrm>
        </p:spPr>
        <p:txBody>
          <a:bodyPr/>
          <a:lstStyle>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TextBox 9"/>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12410019" y="0"/>
            <a:ext cx="2785533" cy="2123658"/>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Body Text &amp; Chart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Use bottom of page for graphs or charts, use colors within theme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1" name="TextBox 10"/>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2" name="TextBox 11"/>
          <p:cNvSpPr txBox="1"/>
          <p:nvPr/>
        </p:nvSpPr>
        <p:spPr>
          <a:xfrm>
            <a:off x="12410019" y="0"/>
            <a:ext cx="2785533" cy="2123658"/>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Body Text &amp; Chart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Use bottom of page for graphs or charts, use colors within theme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5" name="TextBox 14"/>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727565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Image with Caption">
    <p:spTree>
      <p:nvGrpSpPr>
        <p:cNvPr id="1" name=""/>
        <p:cNvGrpSpPr/>
        <p:nvPr/>
      </p:nvGrpSpPr>
      <p:grpSpPr>
        <a:xfrm>
          <a:off x="0" y="0"/>
          <a:ext cx="0" cy="0"/>
          <a:chOff x="0" y="0"/>
          <a:chExt cx="0" cy="0"/>
        </a:xfrm>
      </p:grpSpPr>
      <p:sp>
        <p:nvSpPr>
          <p:cNvPr id="7"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8" name="Text Placeholder 6">
            <a:extLst>
              <a:ext uri="{FF2B5EF4-FFF2-40B4-BE49-F238E27FC236}">
                <a16:creationId xmlns:a16="http://schemas.microsoft.com/office/drawing/2014/main" id="{4EDE84D6-7FCB-1E4F-BFEB-5F762B096F86}"/>
              </a:ext>
            </a:extLst>
          </p:cNvPr>
          <p:cNvSpPr>
            <a:spLocks noGrp="1"/>
          </p:cNvSpPr>
          <p:nvPr>
            <p:ph type="body" sz="quarter" idx="11" hasCustomPrompt="1"/>
          </p:nvPr>
        </p:nvSpPr>
        <p:spPr>
          <a:xfrm>
            <a:off x="584662" y="4620343"/>
            <a:ext cx="11021184" cy="408858"/>
          </a:xfrm>
        </p:spPr>
        <p:txBody>
          <a:bodyPr>
            <a:noAutofit/>
          </a:bodyPr>
          <a:lstStyle>
            <a:lvl1pPr marL="0" indent="0">
              <a:buNone/>
              <a:defRPr sz="2400" b="1" baseline="0"/>
            </a:lvl1pPr>
            <a:lvl2pPr>
              <a:defRPr sz="1800" baseline="0"/>
            </a:lvl2pPr>
          </a:lstStyle>
          <a:p>
            <a:pPr lvl="0"/>
            <a:r>
              <a:rPr lang="en-US" dirty="0" smtClean="0"/>
              <a:t>Paragraph Header Text</a:t>
            </a:r>
            <a:endParaRPr lang="en-US" dirty="0"/>
          </a:p>
        </p:txBody>
      </p:sp>
      <p:sp>
        <p:nvSpPr>
          <p:cNvPr id="10" name="Picture Placeholder 9"/>
          <p:cNvSpPr>
            <a:spLocks noGrp="1"/>
          </p:cNvSpPr>
          <p:nvPr>
            <p:ph type="pic" sz="quarter" idx="12" hasCustomPrompt="1"/>
          </p:nvPr>
        </p:nvSpPr>
        <p:spPr>
          <a:xfrm>
            <a:off x="601884" y="1346200"/>
            <a:ext cx="11003962" cy="3122613"/>
          </a:xfrm>
        </p:spPr>
        <p:txBody>
          <a:bodyPr/>
          <a:lstStyle>
            <a:lvl1pPr marL="0" marR="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solidFill>
                  <a:schemeClr val="tx2"/>
                </a:solidFill>
              </a:defRPr>
            </a:lvl1pPr>
          </a:lstStyle>
          <a:p>
            <a:pPr marL="0" marR="0" lvl="0" indent="0" algn="l" defTabSz="4572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smtClean="0"/>
              <a:t>Click Icon to Insert an approved Image</a:t>
            </a:r>
          </a:p>
        </p:txBody>
      </p:sp>
      <p:sp>
        <p:nvSpPr>
          <p:cNvPr id="11" name="Content Placeholder 2"/>
          <p:cNvSpPr>
            <a:spLocks noGrp="1"/>
          </p:cNvSpPr>
          <p:nvPr>
            <p:ph sz="quarter" idx="16"/>
          </p:nvPr>
        </p:nvSpPr>
        <p:spPr>
          <a:xfrm>
            <a:off x="601663" y="5180730"/>
            <a:ext cx="11004183" cy="1326651"/>
          </a:xfrm>
        </p:spPr>
        <p:txBody>
          <a:bodyPr/>
          <a:lstStyle>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Title Placeholder 1"/>
          <p:cNvSpPr>
            <a:spLocks noGrp="1"/>
          </p:cNvSpPr>
          <p:nvPr>
            <p:ph type="title" hasCustomPrompt="1"/>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12" name="TextBox 1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3" name="TextBox 12"/>
          <p:cNvSpPr txBox="1"/>
          <p:nvPr/>
        </p:nvSpPr>
        <p:spPr>
          <a:xfrm>
            <a:off x="12410019" y="0"/>
            <a:ext cx="2785533" cy="2123658"/>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Image with Caption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Use bottom of page for graphs or charts, use colors within theme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5" name="TextBox 14"/>
          <p:cNvSpPr txBox="1"/>
          <p:nvPr/>
        </p:nvSpPr>
        <p:spPr>
          <a:xfrm>
            <a:off x="12410019" y="0"/>
            <a:ext cx="2785533" cy="2123658"/>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Image with Caption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Use bottom of page for graphs or charts, use colors within theme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16" name="TextBox 15"/>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7" name="TextBox 16"/>
          <p:cNvSpPr txBox="1"/>
          <p:nvPr/>
        </p:nvSpPr>
        <p:spPr>
          <a:xfrm>
            <a:off x="12410019" y="0"/>
            <a:ext cx="2785533" cy="2123658"/>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Image with Caption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Use bottom of page for graphs or charts, use colors within theme</a:t>
            </a:r>
            <a:r>
              <a:rPr lang="en-US" sz="1200" dirty="0" smtClean="0">
                <a:latin typeface="Arial" panose="020B0604020202020204" pitchFamily="34" charset="0"/>
                <a:cs typeface="Arial" panose="020B0604020202020204" pitchFamily="34" charset="0"/>
              </a:rPr>
              <a: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133769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7374" y="809104"/>
            <a:ext cx="10515600" cy="491864"/>
          </a:xfrm>
        </p:spPr>
        <p:txBody>
          <a:bodyPr anchor="t">
            <a:normAutofit/>
          </a:bodyPr>
          <a:lstStyle>
            <a:lvl1pPr>
              <a:defRPr sz="2800" b="1" i="0">
                <a:solidFill>
                  <a:srgbClr val="D8603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smtClean="0"/>
              <a:t>Today’s Agenda</a:t>
            </a:r>
            <a:endParaRPr lang="en-US" dirty="0"/>
          </a:p>
        </p:txBody>
      </p:sp>
      <p:sp>
        <p:nvSpPr>
          <p:cNvPr id="8" name="Rectangle 7"/>
          <p:cNvSpPr/>
          <p:nvPr userDrawn="1"/>
        </p:nvSpPr>
        <p:spPr>
          <a:xfrm>
            <a:off x="0" y="0"/>
            <a:ext cx="270933" cy="6858000"/>
          </a:xfrm>
          <a:prstGeom prst="rect">
            <a:avLst/>
          </a:prstGeom>
          <a:solidFill>
            <a:srgbClr val="D8603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D86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p:cNvSpPr>
            <a:spLocks noGrp="1"/>
          </p:cNvSpPr>
          <p:nvPr>
            <p:ph type="sldNum" sz="quarter" idx="12"/>
          </p:nvPr>
        </p:nvSpPr>
        <p:spPr>
          <a:xfrm>
            <a:off x="11484863" y="388798"/>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3577201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Text and Image Page">
    <p:spTree>
      <p:nvGrpSpPr>
        <p:cNvPr id="1" name=""/>
        <p:cNvGrpSpPr/>
        <p:nvPr/>
      </p:nvGrpSpPr>
      <p:grpSpPr>
        <a:xfrm>
          <a:off x="0" y="0"/>
          <a:ext cx="0" cy="0"/>
          <a:chOff x="0" y="0"/>
          <a:chExt cx="0" cy="0"/>
        </a:xfrm>
      </p:grpSpPr>
      <p:sp>
        <p:nvSpPr>
          <p:cNvPr id="21" name="Content Placeholder 2"/>
          <p:cNvSpPr>
            <a:spLocks noGrp="1"/>
          </p:cNvSpPr>
          <p:nvPr>
            <p:ph sz="quarter" idx="16"/>
          </p:nvPr>
        </p:nvSpPr>
        <p:spPr>
          <a:xfrm>
            <a:off x="4508500" y="1371599"/>
            <a:ext cx="7066185" cy="5029199"/>
          </a:xfrm>
        </p:spPr>
        <p:txBody>
          <a:bodyPr/>
          <a:lstStyle>
            <a:lvl2pPr>
              <a:defRPr sz="1600"/>
            </a:lvl2pPr>
            <a:lvl3pPr marL="627063" indent="-165100">
              <a:defRPr sz="1600"/>
            </a:lvl3pPr>
            <a:lvl4pPr marL="801688" indent="-174625">
              <a:defRPr sz="1600"/>
            </a:lvl4pPr>
            <a:lvl5pPr marL="974725" indent="-166688">
              <a:buFont typeface="Courier New" panose="02070309020205020404" pitchFamily="49" charset="0"/>
              <a:buChar char="o"/>
              <a:defRPr sz="16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Box 4"/>
          <p:cNvSpPr txBox="1"/>
          <p:nvPr/>
        </p:nvSpPr>
        <p:spPr>
          <a:xfrm>
            <a:off x="12410019" y="0"/>
            <a:ext cx="2785533" cy="2123658"/>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Body Text and Image 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Click the icon within the image box to add a picture. Picture must not exceed size of box provided.</a:t>
            </a:r>
          </a:p>
        </p:txBody>
      </p:sp>
      <p:sp>
        <p:nvSpPr>
          <p:cNvPr id="13" name="Picture Placeholder 10"/>
          <p:cNvSpPr>
            <a:spLocks noGrp="1"/>
          </p:cNvSpPr>
          <p:nvPr>
            <p:ph type="pic" sz="quarter" idx="12" hasCustomPrompt="1"/>
          </p:nvPr>
        </p:nvSpPr>
        <p:spPr>
          <a:xfrm>
            <a:off x="601886" y="1365811"/>
            <a:ext cx="3691792" cy="5325045"/>
          </a:xfrm>
        </p:spPr>
        <p:txBody>
          <a:bodyPr/>
          <a:lstStyle>
            <a:lvl1pPr>
              <a:defRPr>
                <a:solidFill>
                  <a:schemeClr val="tx2"/>
                </a:solidFill>
              </a:defRPr>
            </a:lvl1pPr>
          </a:lstStyle>
          <a:p>
            <a:r>
              <a:rPr lang="en-US" dirty="0" smtClean="0"/>
              <a:t>Click Icon to Insert an approved Image</a:t>
            </a:r>
            <a:endParaRPr lang="en-US" dirty="0"/>
          </a:p>
        </p:txBody>
      </p:sp>
      <p:cxnSp>
        <p:nvCxnSpPr>
          <p:cNvPr id="19" name="Straight Connector 18">
            <a:extLst>
              <a:ext uri="{FF2B5EF4-FFF2-40B4-BE49-F238E27FC236}">
                <a16:creationId xmlns:a16="http://schemas.microsoft.com/office/drawing/2014/main" id="{335930B4-4548-4043-AB6A-F6A8D8C27D3B}"/>
              </a:ext>
            </a:extLst>
          </p:cNvPr>
          <p:cNvCxnSpPr>
            <a:cxnSpLocks/>
          </p:cNvCxnSpPr>
          <p:nvPr/>
        </p:nvCxnSpPr>
        <p:spPr>
          <a:xfrm>
            <a:off x="601886" y="1238494"/>
            <a:ext cx="10972800" cy="454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0"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23" name="Title Placeholder 1"/>
          <p:cNvSpPr>
            <a:spLocks noGrp="1"/>
          </p:cNvSpPr>
          <p:nvPr>
            <p:ph type="title" hasCustomPrompt="1"/>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11" name="TextBox 10"/>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0" name="TextBox 9"/>
          <p:cNvSpPr txBox="1"/>
          <p:nvPr/>
        </p:nvSpPr>
        <p:spPr>
          <a:xfrm>
            <a:off x="12410019" y="0"/>
            <a:ext cx="2785533" cy="2123658"/>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Image with Content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Click the icon within the image box to add a picture. Picture must not exceed size of box provided.</a:t>
            </a:r>
          </a:p>
        </p:txBody>
      </p:sp>
      <p:cxnSp>
        <p:nvCxnSpPr>
          <p:cNvPr id="14" name="Straight Connector 13">
            <a:extLst>
              <a:ext uri="{FF2B5EF4-FFF2-40B4-BE49-F238E27FC236}">
                <a16:creationId xmlns:a16="http://schemas.microsoft.com/office/drawing/2014/main" id="{335930B4-4548-4043-AB6A-F6A8D8C27D3B}"/>
              </a:ext>
            </a:extLst>
          </p:cNvPr>
          <p:cNvCxnSpPr>
            <a:cxnSpLocks/>
          </p:cNvCxnSpPr>
          <p:nvPr/>
        </p:nvCxnSpPr>
        <p:spPr>
          <a:xfrm>
            <a:off x="601886" y="1238494"/>
            <a:ext cx="10972800" cy="454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16" name="TextBox 15"/>
          <p:cNvSpPr txBox="1"/>
          <p:nvPr/>
        </p:nvSpPr>
        <p:spPr>
          <a:xfrm>
            <a:off x="12410019" y="0"/>
            <a:ext cx="2785533" cy="2123658"/>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Image with Content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Replace slide title text.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Update paragraph copy as needed. Use indent tool for more styles – bold, regular copy, bullets, etc.</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Click the icon within the image box to add a picture. Picture must not exceed size of box provided.</a:t>
            </a:r>
          </a:p>
        </p:txBody>
      </p:sp>
      <p:cxnSp>
        <p:nvCxnSpPr>
          <p:cNvPr id="22" name="Straight Connector 21">
            <a:extLst>
              <a:ext uri="{FF2B5EF4-FFF2-40B4-BE49-F238E27FC236}">
                <a16:creationId xmlns:a16="http://schemas.microsoft.com/office/drawing/2014/main" id="{335930B4-4548-4043-AB6A-F6A8D8C27D3B}"/>
              </a:ext>
            </a:extLst>
          </p:cNvPr>
          <p:cNvCxnSpPr>
            <a:cxnSpLocks/>
          </p:cNvCxnSpPr>
          <p:nvPr/>
        </p:nvCxnSpPr>
        <p:spPr>
          <a:xfrm>
            <a:off x="601886" y="1238494"/>
            <a:ext cx="10972800" cy="454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46018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5" name="TextBox 4"/>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6" name="TextBox 5"/>
          <p:cNvSpPr txBox="1"/>
          <p:nvPr/>
        </p:nvSpPr>
        <p:spPr>
          <a:xfrm>
            <a:off x="12410018" y="-4296"/>
            <a:ext cx="2785533" cy="1200329"/>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Blank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This layout should only be used for organizing content during and never to be used in a live</a:t>
            </a:r>
            <a:r>
              <a:rPr lang="en-US" sz="1200" baseline="0" dirty="0" smtClean="0">
                <a:latin typeface="Arial" panose="020B0604020202020204" pitchFamily="34" charset="0"/>
                <a:cs typeface="Arial" panose="020B0604020202020204" pitchFamily="34" charset="0"/>
              </a:rPr>
              <a:t> presentation.</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7" name="TextBox 6"/>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
        <p:nvSpPr>
          <p:cNvPr id="8" name="TextBox 7"/>
          <p:cNvSpPr txBox="1"/>
          <p:nvPr/>
        </p:nvSpPr>
        <p:spPr>
          <a:xfrm>
            <a:off x="12410018" y="-4296"/>
            <a:ext cx="2785533" cy="1200329"/>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Blank Layout</a:t>
            </a:r>
            <a:endParaRPr lang="en-US" sz="1200" b="1" i="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This layout should only be used for organizing content during and never to be used in a live</a:t>
            </a:r>
            <a:r>
              <a:rPr lang="en-US" sz="1200" baseline="0" dirty="0" smtClean="0">
                <a:latin typeface="Arial" panose="020B0604020202020204" pitchFamily="34" charset="0"/>
                <a:cs typeface="Arial" panose="020B0604020202020204" pitchFamily="34" charset="0"/>
              </a:rPr>
              <a:t> presentation.</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p:txBody>
      </p:sp>
      <p:sp>
        <p:nvSpPr>
          <p:cNvPr id="9" name="TextBox 8"/>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1179452"/>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Widescreen Video Layout-Blue">
    <p:bg>
      <p:bgPr>
        <a:solidFill>
          <a:srgbClr val="FFFFFF"/>
        </a:solidFill>
        <a:effectLst/>
      </p:bgPr>
    </p:bg>
    <p:spTree>
      <p:nvGrpSpPr>
        <p:cNvPr id="1" name=""/>
        <p:cNvGrpSpPr/>
        <p:nvPr/>
      </p:nvGrpSpPr>
      <p:grpSpPr>
        <a:xfrm>
          <a:off x="0" y="0"/>
          <a:ext cx="0" cy="0"/>
          <a:chOff x="0" y="0"/>
          <a:chExt cx="0" cy="0"/>
        </a:xfrm>
      </p:grpSpPr>
      <p:sp>
        <p:nvSpPr>
          <p:cNvPr id="4" name="Rectangle 3"/>
          <p:cNvSpPr/>
          <p:nvPr/>
        </p:nvSpPr>
        <p:spPr>
          <a:xfrm>
            <a:off x="0" y="1"/>
            <a:ext cx="12192000" cy="6669740"/>
          </a:xfrm>
          <a:prstGeom prst="rect">
            <a:avLst/>
          </a:prstGeom>
          <a:gradFill>
            <a:gsLst>
              <a:gs pos="0">
                <a:srgbClr val="131E2A"/>
              </a:gs>
              <a:gs pos="74000">
                <a:srgbClr val="1B516A"/>
              </a:gs>
              <a:gs pos="83000">
                <a:srgbClr val="1B516A"/>
              </a:gs>
              <a:gs pos="100000">
                <a:srgbClr val="131E2A"/>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2452" y="469295"/>
            <a:ext cx="1280481" cy="351421"/>
          </a:xfrm>
          <a:prstGeom prst="rect">
            <a:avLst/>
          </a:prstGeom>
        </p:spPr>
      </p:pic>
      <p:sp>
        <p:nvSpPr>
          <p:cNvPr id="10" name="TextBox 9">
            <a:extLst>
              <a:ext uri="{FF2B5EF4-FFF2-40B4-BE49-F238E27FC236}">
                <a16:creationId xmlns:a16="http://schemas.microsoft.com/office/drawing/2014/main" id="{1A68D4A0-B1D0-9E47-84EB-79B52E51DB63}"/>
              </a:ext>
            </a:extLst>
          </p:cNvPr>
          <p:cNvSpPr txBox="1"/>
          <p:nvPr/>
        </p:nvSpPr>
        <p:spPr>
          <a:xfrm>
            <a:off x="12275247" y="89452"/>
            <a:ext cx="2785533" cy="2492990"/>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Video Playback Slide </a:t>
            </a:r>
            <a:r>
              <a:rPr lang="en-US" sz="1200" b="1" i="0" dirty="0">
                <a:latin typeface="Arial" panose="020B0604020202020204" pitchFamily="34" charset="0"/>
                <a:cs typeface="Arial" panose="020B0604020202020204" pitchFamily="34" charset="0"/>
              </a:rPr>
              <a:t>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The background image must be replaced to use this page. </a:t>
            </a:r>
            <a:r>
              <a:rPr lang="en-US" sz="1200" dirty="0" smtClean="0">
                <a:latin typeface="Arial" panose="020B0604020202020204" pitchFamily="34" charset="0"/>
                <a:cs typeface="Arial" panose="020B0604020202020204" pitchFamily="34" charset="0"/>
              </a:rPr>
              <a:t>Click </a:t>
            </a:r>
            <a:r>
              <a:rPr lang="en-US" sz="1200" dirty="0">
                <a:latin typeface="Arial" panose="020B0604020202020204" pitchFamily="34" charset="0"/>
                <a:cs typeface="Arial" panose="020B0604020202020204" pitchFamily="34" charset="0"/>
              </a:rPr>
              <a:t>the </a:t>
            </a:r>
            <a:r>
              <a:rPr lang="en-US" sz="1200" dirty="0" smtClean="0">
                <a:latin typeface="Arial" panose="020B0604020202020204" pitchFamily="34" charset="0"/>
                <a:cs typeface="Arial" panose="020B0604020202020204" pitchFamily="34" charset="0"/>
              </a:rPr>
              <a:t>icon </a:t>
            </a:r>
            <a:r>
              <a:rPr lang="en-US" sz="1200" dirty="0">
                <a:latin typeface="Arial" panose="020B0604020202020204" pitchFamily="34" charset="0"/>
                <a:cs typeface="Arial" panose="020B0604020202020204" pitchFamily="34" charset="0"/>
              </a:rPr>
              <a:t>and select </a:t>
            </a:r>
            <a:r>
              <a:rPr lang="en-US" sz="1200" dirty="0" smtClean="0">
                <a:latin typeface="Arial" panose="020B0604020202020204" pitchFamily="34" charset="0"/>
                <a:cs typeface="Arial" panose="020B0604020202020204" pitchFamily="34" charset="0"/>
              </a:rPr>
              <a:t>your video source, choose your file and click “insert”.</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Best</a:t>
            </a:r>
            <a:r>
              <a:rPr lang="en-US" sz="1200" baseline="0" dirty="0" smtClean="0">
                <a:latin typeface="Arial" panose="020B0604020202020204" pitchFamily="34" charset="0"/>
                <a:cs typeface="Arial" panose="020B0604020202020204" pitchFamily="34" charset="0"/>
              </a:rPr>
              <a:t> practice is to use </a:t>
            </a:r>
            <a:r>
              <a:rPr lang="en-US" sz="1200" b="1" baseline="0" dirty="0" smtClean="0">
                <a:latin typeface="Arial" panose="020B0604020202020204" pitchFamily="34" charset="0"/>
                <a:cs typeface="Arial" panose="020B0604020202020204" pitchFamily="34" charset="0"/>
              </a:rPr>
              <a:t>a file saved locally on the computer </a:t>
            </a:r>
            <a:r>
              <a:rPr lang="en-US" sz="1200" baseline="0" dirty="0" smtClean="0">
                <a:latin typeface="Arial" panose="020B0604020202020204" pitchFamily="34" charset="0"/>
                <a:cs typeface="Arial" panose="020B0604020202020204" pitchFamily="34" charset="0"/>
              </a:rPr>
              <a:t>to avoid technology and/or internet failure during presentation.</a:t>
            </a: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b="0" dirty="0" smtClean="0">
                <a:latin typeface="Arial" panose="020B0604020202020204" pitchFamily="34" charset="0"/>
                <a:cs typeface="Arial" panose="020B0604020202020204" pitchFamily="34" charset="0"/>
              </a:rPr>
              <a:t>Do not insert any text on this slide.</a:t>
            </a:r>
            <a:endParaRPr lang="en-US" sz="1200"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B1E66E2-1EC7-A34E-BF5D-EC37ABD0B36E}"/>
              </a:ext>
            </a:extLst>
          </p:cNvPr>
          <p:cNvSpPr txBox="1"/>
          <p:nvPr/>
        </p:nvSpPr>
        <p:spPr>
          <a:xfrm>
            <a:off x="12275247" y="2705652"/>
            <a:ext cx="2785533" cy="1384995"/>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allow content to exceed space provided. </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this layout for embedded video</a:t>
            </a:r>
            <a:r>
              <a:rPr lang="en-US" sz="1200" baseline="0" dirty="0" smtClean="0">
                <a:latin typeface="Arial" panose="020B0604020202020204" pitchFamily="34" charset="0"/>
                <a:cs typeface="Arial" panose="020B0604020202020204" pitchFamily="34" charset="0"/>
              </a:rPr>
              <a:t> playback only.</a:t>
            </a:r>
            <a:endParaRPr lang="en-US" sz="120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0" name="Media Placeholder 2"/>
          <p:cNvSpPr>
            <a:spLocks noGrp="1"/>
          </p:cNvSpPr>
          <p:nvPr>
            <p:ph type="media" sz="quarter" idx="12" hasCustomPrompt="1"/>
          </p:nvPr>
        </p:nvSpPr>
        <p:spPr>
          <a:xfrm>
            <a:off x="1473170" y="1166272"/>
            <a:ext cx="9245660" cy="5200684"/>
          </a:xfrm>
          <a:effectLst>
            <a:outerShdw blurRad="127000" dist="25400" sx="101000" sy="101000" algn="ctr" rotWithShape="0">
              <a:prstClr val="black">
                <a:alpha val="27000"/>
              </a:prstClr>
            </a:outerShdw>
          </a:effectLst>
        </p:spPr>
        <p:txBody>
          <a:bodyPr/>
          <a:lstStyle>
            <a:lvl1pPr algn="ctr">
              <a:defRPr>
                <a:solidFill>
                  <a:schemeClr val="bg1"/>
                </a:solidFill>
              </a:defRPr>
            </a:lvl1pPr>
          </a:lstStyle>
          <a:p>
            <a:r>
              <a:rPr lang="en-US" dirty="0" smtClean="0"/>
              <a:t>Click icon to add video</a:t>
            </a:r>
            <a:endParaRPr lang="en-US" dirty="0"/>
          </a:p>
        </p:txBody>
      </p:sp>
      <p:sp>
        <p:nvSpPr>
          <p:cNvPr id="21" name="Title 1"/>
          <p:cNvSpPr>
            <a:spLocks noGrp="1"/>
          </p:cNvSpPr>
          <p:nvPr>
            <p:ph type="title" hasCustomPrompt="1"/>
          </p:nvPr>
        </p:nvSpPr>
        <p:spPr>
          <a:xfrm>
            <a:off x="1459412" y="245646"/>
            <a:ext cx="8897715" cy="674981"/>
          </a:xfrm>
        </p:spPr>
        <p:txBody>
          <a:bodyPr/>
          <a:lstStyle>
            <a:lvl1pPr>
              <a:defRPr sz="2800" baseline="0">
                <a:solidFill>
                  <a:schemeClr val="bg1"/>
                </a:solidFill>
              </a:defRPr>
            </a:lvl1pPr>
          </a:lstStyle>
          <a:p>
            <a:r>
              <a:rPr lang="en-US" altLang="en-US" dirty="0" smtClean="0"/>
              <a:t>Your Slide Title Here</a:t>
            </a:r>
            <a:endParaRPr lang="en-US" altLang="en-US" dirty="0"/>
          </a:p>
        </p:txBody>
      </p:sp>
    </p:spTree>
    <p:extLst>
      <p:ext uri="{BB962C8B-B14F-4D97-AF65-F5344CB8AC3E}">
        <p14:creationId xmlns:p14="http://schemas.microsoft.com/office/powerpoint/2010/main" val="108017174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Widescreen Video Layout-Green">
    <p:bg>
      <p:bgPr>
        <a:solidFill>
          <a:srgbClr val="FFFFFF"/>
        </a:solidFill>
        <a:effectLst/>
      </p:bgPr>
    </p:bg>
    <p:spTree>
      <p:nvGrpSpPr>
        <p:cNvPr id="1" name=""/>
        <p:cNvGrpSpPr/>
        <p:nvPr/>
      </p:nvGrpSpPr>
      <p:grpSpPr>
        <a:xfrm>
          <a:off x="0" y="0"/>
          <a:ext cx="0" cy="0"/>
          <a:chOff x="0" y="0"/>
          <a:chExt cx="0" cy="0"/>
        </a:xfrm>
      </p:grpSpPr>
      <p:sp>
        <p:nvSpPr>
          <p:cNvPr id="21" name="Rectangle 20"/>
          <p:cNvSpPr/>
          <p:nvPr/>
        </p:nvSpPr>
        <p:spPr>
          <a:xfrm>
            <a:off x="-1" y="0"/>
            <a:ext cx="12192000" cy="6669741"/>
          </a:xfrm>
          <a:prstGeom prst="rect">
            <a:avLst/>
          </a:prstGeom>
          <a:gradFill>
            <a:gsLst>
              <a:gs pos="0">
                <a:schemeClr val="accent2">
                  <a:lumMod val="50000"/>
                </a:schemeClr>
              </a:gs>
              <a:gs pos="74000">
                <a:schemeClr val="accent2">
                  <a:lumMod val="75000"/>
                </a:schemeClr>
              </a:gs>
              <a:gs pos="83000">
                <a:schemeClr val="accent2">
                  <a:lumMod val="75000"/>
                </a:schemeClr>
              </a:gs>
              <a:gs pos="100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 y="0"/>
            <a:ext cx="12192000" cy="6669741"/>
          </a:xfrm>
          <a:prstGeom prst="rect">
            <a:avLst/>
          </a:prstGeom>
          <a:gradFill>
            <a:gsLst>
              <a:gs pos="0">
                <a:schemeClr val="accent2">
                  <a:lumMod val="50000"/>
                </a:schemeClr>
              </a:gs>
              <a:gs pos="74000">
                <a:schemeClr val="accent2">
                  <a:lumMod val="75000"/>
                </a:schemeClr>
              </a:gs>
              <a:gs pos="83000">
                <a:schemeClr val="accent2">
                  <a:lumMod val="75000"/>
                </a:schemeClr>
              </a:gs>
              <a:gs pos="100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cstate="print">
            <a:duotone>
              <a:prstClr val="black"/>
              <a:srgbClr val="CDD1DB">
                <a:tint val="45000"/>
                <a:satMod val="400000"/>
              </a:srgbClr>
            </a:duotone>
            <a:extLst>
              <a:ext uri="{28A0092B-C50C-407E-A947-70E740481C1C}">
                <a14:useLocalDpi xmlns:a14="http://schemas.microsoft.com/office/drawing/2010/main" val="0"/>
              </a:ext>
            </a:extLst>
          </a:blip>
          <a:stretch>
            <a:fillRect/>
          </a:stretch>
        </p:blipFill>
        <p:spPr>
          <a:xfrm>
            <a:off x="10692452" y="565092"/>
            <a:ext cx="1280481" cy="351421"/>
          </a:xfrm>
          <a:prstGeom prst="rect">
            <a:avLst/>
          </a:prstGeom>
        </p:spPr>
      </p:pic>
      <p:sp>
        <p:nvSpPr>
          <p:cNvPr id="10" name="TextBox 9">
            <a:extLst>
              <a:ext uri="{FF2B5EF4-FFF2-40B4-BE49-F238E27FC236}">
                <a16:creationId xmlns:a16="http://schemas.microsoft.com/office/drawing/2014/main" id="{1A68D4A0-B1D0-9E47-84EB-79B52E51DB63}"/>
              </a:ext>
            </a:extLst>
          </p:cNvPr>
          <p:cNvSpPr txBox="1"/>
          <p:nvPr/>
        </p:nvSpPr>
        <p:spPr>
          <a:xfrm>
            <a:off x="12862649" y="2366"/>
            <a:ext cx="2785533" cy="2492990"/>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smtClean="0">
                <a:latin typeface="Arial" panose="020B0604020202020204" pitchFamily="34" charset="0"/>
                <a:cs typeface="Arial" panose="020B0604020202020204" pitchFamily="34" charset="0"/>
              </a:rPr>
              <a:t>Video Playback Slide </a:t>
            </a:r>
            <a:r>
              <a:rPr lang="en-US" sz="1200" b="1" i="0" dirty="0">
                <a:latin typeface="Arial" panose="020B0604020202020204" pitchFamily="34" charset="0"/>
                <a:cs typeface="Arial" panose="020B0604020202020204" pitchFamily="34" charset="0"/>
              </a:rPr>
              <a:t>Layout</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The background image must be replaced to use this page. </a:t>
            </a:r>
            <a:r>
              <a:rPr lang="en-US" sz="1200" dirty="0" smtClean="0">
                <a:latin typeface="Arial" panose="020B0604020202020204" pitchFamily="34" charset="0"/>
                <a:cs typeface="Arial" panose="020B0604020202020204" pitchFamily="34" charset="0"/>
              </a:rPr>
              <a:t>Click </a:t>
            </a:r>
            <a:r>
              <a:rPr lang="en-US" sz="1200" dirty="0">
                <a:latin typeface="Arial" panose="020B0604020202020204" pitchFamily="34" charset="0"/>
                <a:cs typeface="Arial" panose="020B0604020202020204" pitchFamily="34" charset="0"/>
              </a:rPr>
              <a:t>the </a:t>
            </a:r>
            <a:r>
              <a:rPr lang="en-US" sz="1200" dirty="0" smtClean="0">
                <a:latin typeface="Arial" panose="020B0604020202020204" pitchFamily="34" charset="0"/>
                <a:cs typeface="Arial" panose="020B0604020202020204" pitchFamily="34" charset="0"/>
              </a:rPr>
              <a:t>icon </a:t>
            </a:r>
            <a:r>
              <a:rPr lang="en-US" sz="1200" dirty="0">
                <a:latin typeface="Arial" panose="020B0604020202020204" pitchFamily="34" charset="0"/>
                <a:cs typeface="Arial" panose="020B0604020202020204" pitchFamily="34" charset="0"/>
              </a:rPr>
              <a:t>and select </a:t>
            </a:r>
            <a:r>
              <a:rPr lang="en-US" sz="1200" dirty="0" smtClean="0">
                <a:latin typeface="Arial" panose="020B0604020202020204" pitchFamily="34" charset="0"/>
                <a:cs typeface="Arial" panose="020B0604020202020204" pitchFamily="34" charset="0"/>
              </a:rPr>
              <a:t>your video source, choose your file and click “insert”.</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Best</a:t>
            </a:r>
            <a:r>
              <a:rPr lang="en-US" sz="1200" baseline="0" dirty="0" smtClean="0">
                <a:latin typeface="Arial" panose="020B0604020202020204" pitchFamily="34" charset="0"/>
                <a:cs typeface="Arial" panose="020B0604020202020204" pitchFamily="34" charset="0"/>
              </a:rPr>
              <a:t> practice is to use </a:t>
            </a:r>
            <a:r>
              <a:rPr lang="en-US" sz="1200" b="1" baseline="0" dirty="0" smtClean="0">
                <a:latin typeface="Arial" panose="020B0604020202020204" pitchFamily="34" charset="0"/>
                <a:cs typeface="Arial" panose="020B0604020202020204" pitchFamily="34" charset="0"/>
              </a:rPr>
              <a:t>a file saved locally on the computer </a:t>
            </a:r>
            <a:r>
              <a:rPr lang="en-US" sz="1200" baseline="0" dirty="0" smtClean="0">
                <a:latin typeface="Arial" panose="020B0604020202020204" pitchFamily="34" charset="0"/>
                <a:cs typeface="Arial" panose="020B0604020202020204" pitchFamily="34" charset="0"/>
              </a:rPr>
              <a:t>to avoid technology and/or internet failure during presentation.</a:t>
            </a: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b="0" dirty="0" smtClean="0">
                <a:latin typeface="Arial" panose="020B0604020202020204" pitchFamily="34" charset="0"/>
                <a:cs typeface="Arial" panose="020B0604020202020204" pitchFamily="34" charset="0"/>
              </a:rPr>
              <a:t>Do not insert any text on this slide.</a:t>
            </a:r>
            <a:endParaRPr lang="en-US" sz="1200" b="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AB1E66E2-1EC7-A34E-BF5D-EC37ABD0B36E}"/>
              </a:ext>
            </a:extLst>
          </p:cNvPr>
          <p:cNvSpPr txBox="1"/>
          <p:nvPr/>
        </p:nvSpPr>
        <p:spPr>
          <a:xfrm>
            <a:off x="12862648" y="5382100"/>
            <a:ext cx="2785533" cy="1384995"/>
          </a:xfrm>
          <a:prstGeom prst="rect">
            <a:avLst/>
          </a:prstGeom>
          <a:solidFill>
            <a:schemeClr val="bg1">
              <a:lumMod val="95000"/>
            </a:schemeClr>
          </a:solidFill>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allow content to exceed space provided. </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this layout for embedded video</a:t>
            </a:r>
            <a:r>
              <a:rPr lang="en-US" sz="1200" baseline="0" dirty="0" smtClean="0">
                <a:latin typeface="Arial" panose="020B0604020202020204" pitchFamily="34" charset="0"/>
                <a:cs typeface="Arial" panose="020B0604020202020204" pitchFamily="34" charset="0"/>
              </a:rPr>
              <a:t> playback only.</a:t>
            </a:r>
            <a:endParaRPr lang="en-US" sz="1200" dirty="0">
              <a:latin typeface="Arial" panose="020B0604020202020204" pitchFamily="34" charset="0"/>
              <a:cs typeface="Arial" panose="020B0604020202020204" pitchFamily="34" charset="0"/>
            </a:endParaRPr>
          </a:p>
        </p:txBody>
      </p:sp>
      <p:sp>
        <p:nvSpPr>
          <p:cNvPr id="12" name="Media Placeholder 2"/>
          <p:cNvSpPr>
            <a:spLocks noGrp="1"/>
          </p:cNvSpPr>
          <p:nvPr>
            <p:ph type="media" sz="quarter" idx="11" hasCustomPrompt="1"/>
          </p:nvPr>
        </p:nvSpPr>
        <p:spPr>
          <a:xfrm>
            <a:off x="618353" y="573741"/>
            <a:ext cx="9855033" cy="5543456"/>
          </a:xfrm>
          <a:effectLst>
            <a:outerShdw blurRad="127000" dist="25400" sx="101000" sy="101000" algn="ctr" rotWithShape="0">
              <a:prstClr val="black">
                <a:alpha val="27000"/>
              </a:prstClr>
            </a:outerShdw>
          </a:effectLst>
        </p:spPr>
        <p:txBody>
          <a:bodyPr/>
          <a:lstStyle>
            <a:lvl1pPr algn="ctr">
              <a:defRPr>
                <a:solidFill>
                  <a:schemeClr val="bg1"/>
                </a:solidFill>
              </a:defRPr>
            </a:lvl1pPr>
          </a:lstStyle>
          <a:p>
            <a:r>
              <a:rPr lang="en-US" dirty="0" smtClean="0"/>
              <a:t>Click icon to add video</a:t>
            </a:r>
            <a:endParaRPr lang="en-US" dirty="0"/>
          </a:p>
        </p:txBody>
      </p:sp>
      <p:sp>
        <p:nvSpPr>
          <p:cNvPr id="13" name="Rectangle 12">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28526" y="5816420"/>
            <a:ext cx="1014702" cy="313591"/>
          </a:xfrm>
          <a:prstGeom prst="rect">
            <a:avLst/>
          </a:prstGeom>
        </p:spPr>
      </p:pic>
      <p:sp>
        <p:nvSpPr>
          <p:cNvPr id="17" name="TextBox 16">
            <a:extLst>
              <a:ext uri="{FF2B5EF4-FFF2-40B4-BE49-F238E27FC236}">
                <a16:creationId xmlns:a16="http://schemas.microsoft.com/office/drawing/2014/main" id="{6605460B-BD07-5141-AADE-F9DFD41CF99B}"/>
              </a:ext>
            </a:extLst>
          </p:cNvPr>
          <p:cNvSpPr txBox="1"/>
          <p:nvPr/>
        </p:nvSpPr>
        <p:spPr bwMode="auto">
          <a:xfrm>
            <a:off x="10807389" y="5527451"/>
            <a:ext cx="105060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700" i="0" dirty="0">
                <a:solidFill>
                  <a:schemeClr val="bg1"/>
                </a:solidFill>
                <a:latin typeface="Avenir Roman" panose="02000503020000020003" pitchFamily="2" charset="0"/>
              </a:rPr>
              <a:t>Official pediatric teaching </a:t>
            </a:r>
            <a:br>
              <a:rPr lang="en-US" sz="700" i="0" dirty="0">
                <a:solidFill>
                  <a:schemeClr val="bg1"/>
                </a:solidFill>
                <a:latin typeface="Avenir Roman" panose="02000503020000020003" pitchFamily="2" charset="0"/>
              </a:rPr>
            </a:br>
            <a:r>
              <a:rPr lang="en-US" sz="700" i="0" dirty="0">
                <a:solidFill>
                  <a:schemeClr val="bg1"/>
                </a:solidFill>
                <a:latin typeface="Avenir Roman" panose="02000503020000020003" pitchFamily="2" charset="0"/>
              </a:rPr>
              <a:t>hospital of</a:t>
            </a:r>
          </a:p>
          <a:p>
            <a:pPr algn="r"/>
            <a:endParaRPr lang="en-US" sz="700" b="0" dirty="0">
              <a:solidFill>
                <a:schemeClr val="bg1"/>
              </a:solidFill>
              <a:latin typeface="Avenir Medium" panose="02000503020000020003" pitchFamily="2" charset="0"/>
              <a:ea typeface="Verdana" pitchFamily="34" charset="0"/>
              <a:cs typeface="Verdana" pitchFamily="34" charset="0"/>
            </a:endParaRPr>
          </a:p>
        </p:txBody>
      </p:sp>
      <p:sp>
        <p:nvSpPr>
          <p:cNvPr id="18" name="Rectangle 17"/>
          <p:cNvSpPr/>
          <p:nvPr/>
        </p:nvSpPr>
        <p:spPr>
          <a:xfrm>
            <a:off x="-1" y="0"/>
            <a:ext cx="12192000" cy="6669741"/>
          </a:xfrm>
          <a:prstGeom prst="rect">
            <a:avLst/>
          </a:prstGeom>
          <a:gradFill>
            <a:gsLst>
              <a:gs pos="0">
                <a:schemeClr val="accent2">
                  <a:lumMod val="50000"/>
                </a:schemeClr>
              </a:gs>
              <a:gs pos="74000">
                <a:schemeClr val="accent2">
                  <a:lumMod val="75000"/>
                </a:schemeClr>
              </a:gs>
              <a:gs pos="83000">
                <a:schemeClr val="accent2">
                  <a:lumMod val="75000"/>
                </a:schemeClr>
              </a:gs>
              <a:gs pos="100000">
                <a:schemeClr val="accent2">
                  <a:lumMod val="5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92452" y="469295"/>
            <a:ext cx="1280481" cy="351421"/>
          </a:xfrm>
          <a:prstGeom prst="rect">
            <a:avLst/>
          </a:prstGeom>
        </p:spPr>
      </p:pic>
      <p:sp>
        <p:nvSpPr>
          <p:cNvPr id="26" name="Media Placeholder 2"/>
          <p:cNvSpPr>
            <a:spLocks noGrp="1"/>
          </p:cNvSpPr>
          <p:nvPr>
            <p:ph type="media" sz="quarter" idx="12" hasCustomPrompt="1"/>
          </p:nvPr>
        </p:nvSpPr>
        <p:spPr>
          <a:xfrm>
            <a:off x="1473170" y="1166272"/>
            <a:ext cx="9245660" cy="5200684"/>
          </a:xfrm>
          <a:effectLst>
            <a:outerShdw blurRad="127000" dist="25400" sx="101000" sy="101000" algn="ctr" rotWithShape="0">
              <a:prstClr val="black">
                <a:alpha val="27000"/>
              </a:prstClr>
            </a:outerShdw>
          </a:effectLst>
        </p:spPr>
        <p:txBody>
          <a:bodyPr/>
          <a:lstStyle>
            <a:lvl1pPr algn="ctr">
              <a:defRPr>
                <a:solidFill>
                  <a:schemeClr val="bg1"/>
                </a:solidFill>
              </a:defRPr>
            </a:lvl1pPr>
          </a:lstStyle>
          <a:p>
            <a:r>
              <a:rPr lang="en-US" dirty="0" smtClean="0"/>
              <a:t>Click icon to add video</a:t>
            </a:r>
            <a:endParaRPr lang="en-US" dirty="0"/>
          </a:p>
        </p:txBody>
      </p:sp>
      <p:sp>
        <p:nvSpPr>
          <p:cNvPr id="29" name="Title 1"/>
          <p:cNvSpPr>
            <a:spLocks noGrp="1"/>
          </p:cNvSpPr>
          <p:nvPr>
            <p:ph type="title" hasCustomPrompt="1"/>
          </p:nvPr>
        </p:nvSpPr>
        <p:spPr>
          <a:xfrm>
            <a:off x="1459412" y="245646"/>
            <a:ext cx="8897715" cy="674981"/>
          </a:xfrm>
        </p:spPr>
        <p:txBody>
          <a:bodyPr/>
          <a:lstStyle>
            <a:lvl1pPr>
              <a:defRPr sz="2800" baseline="0">
                <a:solidFill>
                  <a:schemeClr val="bg1"/>
                </a:solidFill>
              </a:defRPr>
            </a:lvl1pPr>
          </a:lstStyle>
          <a:p>
            <a:r>
              <a:rPr lang="en-US" altLang="en-US" dirty="0" smtClean="0"/>
              <a:t>Your Slide Title Here</a:t>
            </a:r>
            <a:endParaRPr lang="en-US" altLang="en-US" dirty="0"/>
          </a:p>
        </p:txBody>
      </p:sp>
    </p:spTree>
    <p:extLst>
      <p:ext uri="{BB962C8B-B14F-4D97-AF65-F5344CB8AC3E}">
        <p14:creationId xmlns:p14="http://schemas.microsoft.com/office/powerpoint/2010/main" val="3171084175"/>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B3DCC1A-19E4-4A6A-B8C8-709E11804060}"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82B54-ADD9-4CE6-A443-52DE0BF75F99}" type="slidenum">
              <a:rPr lang="en-US" smtClean="0"/>
              <a:t>‹#›</a:t>
            </a:fld>
            <a:endParaRPr lang="en-US"/>
          </a:p>
        </p:txBody>
      </p:sp>
    </p:spTree>
    <p:extLst>
      <p:ext uri="{BB962C8B-B14F-4D97-AF65-F5344CB8AC3E}">
        <p14:creationId xmlns:p14="http://schemas.microsoft.com/office/powerpoint/2010/main" val="739749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B3DCC1A-19E4-4A6A-B8C8-709E11804060}" type="datetimeFigureOut">
              <a:rPr lang="en-US" smtClean="0"/>
              <a:t>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6B82B54-ADD9-4CE6-A443-52DE0BF75F99}" type="slidenum">
              <a:rPr lang="en-US" smtClean="0"/>
              <a:t>‹#›</a:t>
            </a:fld>
            <a:endParaRPr lang="en-US"/>
          </a:p>
        </p:txBody>
      </p:sp>
    </p:spTree>
    <p:extLst>
      <p:ext uri="{BB962C8B-B14F-4D97-AF65-F5344CB8AC3E}">
        <p14:creationId xmlns:p14="http://schemas.microsoft.com/office/powerpoint/2010/main" val="1528863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E19D39"/>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E19D39"/>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E19D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2236365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43376" y="763066"/>
            <a:ext cx="10515600" cy="491864"/>
          </a:xfrm>
        </p:spPr>
        <p:txBody>
          <a:bodyPr anchor="t">
            <a:normAutofit/>
          </a:bodyPr>
          <a:lstStyle>
            <a:lvl1pPr>
              <a:defRPr sz="2800" b="1" i="0">
                <a:solidFill>
                  <a:srgbClr val="24A1A8"/>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24A1A8"/>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2878" y="351904"/>
            <a:ext cx="457200" cy="457200"/>
          </a:xfrm>
          <a:prstGeom prst="ellipse">
            <a:avLst/>
          </a:prstGeom>
          <a:solidFill>
            <a:srgbClr val="24A1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24A1A8"/>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936059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7374" y="763066"/>
            <a:ext cx="10515600" cy="491864"/>
          </a:xfrm>
        </p:spPr>
        <p:txBody>
          <a:bodyPr anchor="t">
            <a:normAutofit/>
          </a:bodyPr>
          <a:lstStyle>
            <a:lvl1pPr>
              <a:defRPr sz="2800" b="1" i="0">
                <a:solidFill>
                  <a:srgbClr val="548FD6"/>
                </a:solidFill>
                <a:latin typeface="Gill Sans MT" panose="020B0502020104020203" pitchFamily="34" charset="0"/>
                <a:ea typeface="Gill Sans MT" panose="020B0502020104020203" pitchFamily="34" charset="0"/>
                <a:cs typeface="Gill Sans MT" panose="020B0502020104020203" pitchFamily="34" charset="0"/>
              </a:defRPr>
            </a:lvl1pPr>
          </a:lstStyle>
          <a:p>
            <a:r>
              <a:rPr lang="en-US" dirty="0"/>
              <a:t>Click to edit Master title style</a:t>
            </a:r>
          </a:p>
        </p:txBody>
      </p:sp>
      <p:sp>
        <p:nvSpPr>
          <p:cNvPr id="8" name="Rectangle 7"/>
          <p:cNvSpPr/>
          <p:nvPr userDrawn="1"/>
        </p:nvSpPr>
        <p:spPr>
          <a:xfrm>
            <a:off x="0" y="0"/>
            <a:ext cx="270933" cy="6858000"/>
          </a:xfrm>
          <a:prstGeom prst="rect">
            <a:avLst/>
          </a:prstGeom>
          <a:solidFill>
            <a:srgbClr val="548FD6"/>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3" name="TextBox 12"/>
          <p:cNvSpPr txBox="1"/>
          <p:nvPr userDrawn="1"/>
        </p:nvSpPr>
        <p:spPr>
          <a:xfrm>
            <a:off x="843376" y="6506031"/>
            <a:ext cx="3196701" cy="215444"/>
          </a:xfrm>
          <a:prstGeom prst="rect">
            <a:avLst/>
          </a:prstGeom>
          <a:noFill/>
        </p:spPr>
        <p:txBody>
          <a:bodyPr wrap="square" rtlCol="0" anchor="b">
            <a:spAutoFit/>
          </a:bodyPr>
          <a:lstStyle/>
          <a:p>
            <a:pPr algn="l"/>
            <a:r>
              <a:rPr lang="en-US" sz="800" b="0" i="0" kern="1000" spc="100" baseline="0" dirty="0">
                <a:solidFill>
                  <a:srgbClr val="E19D39"/>
                </a:solidFill>
                <a:latin typeface="Gill Sans MT" panose="020B0502020104020203" pitchFamily="34" charset="0"/>
                <a:ea typeface="Lato" charset="0"/>
                <a:cs typeface="Lato" charset="0"/>
              </a:rPr>
              <a:t>HELPMEGROWNATIONAL.ORG</a:t>
            </a:r>
          </a:p>
        </p:txBody>
      </p:sp>
      <p:sp>
        <p:nvSpPr>
          <p:cNvPr id="10" name="Oval 9"/>
          <p:cNvSpPr/>
          <p:nvPr userDrawn="1"/>
        </p:nvSpPr>
        <p:spPr>
          <a:xfrm>
            <a:off x="11437181" y="351903"/>
            <a:ext cx="457200" cy="457200"/>
          </a:xfrm>
          <a:prstGeom prst="ellipse">
            <a:avLst/>
          </a:prstGeom>
          <a:solidFill>
            <a:srgbClr val="548F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19D39"/>
              </a:solidFill>
            </a:endParaRPr>
          </a:p>
        </p:txBody>
      </p:sp>
      <p:sp>
        <p:nvSpPr>
          <p:cNvPr id="14" name="Slide Number Placeholder 5"/>
          <p:cNvSpPr>
            <a:spLocks noGrp="1"/>
          </p:cNvSpPr>
          <p:nvPr>
            <p:ph type="sldNum" sz="quarter" idx="12"/>
          </p:nvPr>
        </p:nvSpPr>
        <p:spPr>
          <a:xfrm>
            <a:off x="11484862" y="397941"/>
            <a:ext cx="353231" cy="365125"/>
          </a:xfrm>
          <a:noFill/>
        </p:spPr>
        <p:txBody>
          <a:bodyPr/>
          <a:lstStyle>
            <a:lvl1pPr algn="ctr">
              <a:defRPr sz="1000">
                <a:solidFill>
                  <a:schemeClr val="bg1"/>
                </a:solidFill>
                <a:latin typeface="Gill Sans MT" panose="020B0502020104020203" pitchFamily="34" charset="0"/>
              </a:defRPr>
            </a:lvl1pPr>
          </a:lstStyle>
          <a:p>
            <a:fld id="{02752262-9B0A-E64D-B1C3-707FD47A2213}" type="slidenum">
              <a:rPr lang="en-US" smtClean="0"/>
              <a:pPr/>
              <a:t>‹#›</a:t>
            </a:fld>
            <a:endParaRPr lang="en-US" dirty="0"/>
          </a:p>
        </p:txBody>
      </p:sp>
    </p:spTree>
    <p:extLst>
      <p:ext uri="{BB962C8B-B14F-4D97-AF65-F5344CB8AC3E}">
        <p14:creationId xmlns:p14="http://schemas.microsoft.com/office/powerpoint/2010/main" val="1307490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53803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2752262-9B0A-E64D-B1C3-707FD47A2213}" type="slidenum">
              <a:rPr lang="en-US" smtClean="0"/>
              <a:t>‹#›</a:t>
            </a:fld>
            <a:endParaRPr lang="en-US" dirty="0"/>
          </a:p>
        </p:txBody>
      </p:sp>
    </p:spTree>
    <p:extLst>
      <p:ext uri="{BB962C8B-B14F-4D97-AF65-F5344CB8AC3E}">
        <p14:creationId xmlns:p14="http://schemas.microsoft.com/office/powerpoint/2010/main" val="213572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6"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dirty="0"/>
          </a:p>
        </p:txBody>
      </p:sp>
    </p:spTree>
    <p:extLst>
      <p:ext uri="{BB962C8B-B14F-4D97-AF65-F5344CB8AC3E}">
        <p14:creationId xmlns:p14="http://schemas.microsoft.com/office/powerpoint/2010/main" val="26645092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752262-9B0A-E64D-B1C3-707FD47A2213}" type="slidenum">
              <a:rPr lang="en-US" smtClean="0"/>
              <a:t>‹#›</a:t>
            </a:fld>
            <a:endParaRPr lang="en-US" dirty="0"/>
          </a:p>
        </p:txBody>
      </p:sp>
    </p:spTree>
    <p:extLst>
      <p:ext uri="{BB962C8B-B14F-4D97-AF65-F5344CB8AC3E}">
        <p14:creationId xmlns:p14="http://schemas.microsoft.com/office/powerpoint/2010/main" val="174051946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1884" y="145735"/>
            <a:ext cx="8897715" cy="988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ctr" anchorCtr="0" compatLnSpc="1">
            <a:prstTxWarp prst="textNoShape">
              <a:avLst/>
            </a:prstTxWarp>
          </a:bodyPr>
          <a:lstStyle/>
          <a:p>
            <a:pPr lvl="0"/>
            <a:r>
              <a:rPr lang="en-US" altLang="en-US" dirty="0" smtClean="0">
                <a:ea typeface="Verdana" pitchFamily="34" charset="0"/>
                <a:cs typeface="Verdana" pitchFamily="34" charset="0"/>
              </a:rPr>
              <a:t>Your Slide Title Here</a:t>
            </a:r>
            <a:endParaRPr lang="en-US" altLang="en-US" dirty="0"/>
          </a:p>
        </p:txBody>
      </p:sp>
      <p:sp>
        <p:nvSpPr>
          <p:cNvPr id="1027" name="Text Placeholder 2"/>
          <p:cNvSpPr>
            <a:spLocks noGrp="1"/>
          </p:cNvSpPr>
          <p:nvPr>
            <p:ph type="body" idx="1"/>
          </p:nvPr>
        </p:nvSpPr>
        <p:spPr bwMode="auto">
          <a:xfrm>
            <a:off x="601884" y="1371600"/>
            <a:ext cx="10972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norm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smtClean="0">
                <a:ln>
                  <a:noFill/>
                </a:ln>
                <a:solidFill>
                  <a:srgbClr val="181818"/>
                </a:solidFill>
                <a:effectLst/>
                <a:uLnTx/>
                <a:uFillTx/>
                <a:latin typeface="Arial"/>
                <a:ea typeface="+mn-ea"/>
                <a:cs typeface="+mn-cs"/>
              </a:rPr>
              <a:t>Edit Master text styles</a:t>
            </a:r>
          </a:p>
          <a:p>
            <a:pPr marL="685800" marR="0" lvl="1" indent="-228600"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a:pPr>
            <a:r>
              <a:rPr kumimoji="0" lang="en-US" sz="2200" b="0" i="0" u="none" strike="noStrike" kern="1200" cap="none" spc="0" normalizeH="0" baseline="0" noProof="0" dirty="0" smtClean="0">
                <a:ln>
                  <a:noFill/>
                </a:ln>
                <a:solidFill>
                  <a:srgbClr val="181818"/>
                </a:solidFill>
                <a:effectLst/>
                <a:uLnTx/>
                <a:uFillTx/>
                <a:latin typeface="Arial"/>
                <a:ea typeface="+mn-ea"/>
                <a:cs typeface="+mn-cs"/>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81818"/>
                </a:solidFill>
                <a:effectLst/>
                <a:uLnTx/>
                <a:uFillTx/>
                <a:latin typeface="Arial"/>
                <a:ea typeface="+mn-ea"/>
                <a:cs typeface="+mn-cs"/>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81818"/>
                </a:solidFill>
                <a:effectLst/>
                <a:uLnTx/>
                <a:uFillTx/>
                <a:latin typeface="Arial"/>
                <a:ea typeface="+mn-ea"/>
                <a:cs typeface="+mn-cs"/>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srgbClr val="181818"/>
                </a:solidFill>
                <a:effectLst/>
                <a:uLnTx/>
                <a:uFillTx/>
                <a:latin typeface="Arial"/>
                <a:ea typeface="+mn-ea"/>
                <a:cs typeface="+mn-cs"/>
              </a:rPr>
              <a:t>Fifth level</a:t>
            </a:r>
            <a:endParaRPr kumimoji="0" lang="en-US" sz="2000" b="0" i="0" u="none" strike="noStrike" kern="1200" cap="none" spc="0" normalizeH="0" baseline="0" noProof="0" dirty="0">
              <a:ln>
                <a:noFill/>
              </a:ln>
              <a:solidFill>
                <a:srgbClr val="181818"/>
              </a:solidFill>
              <a:effectLst/>
              <a:uLnTx/>
              <a:uFillTx/>
              <a:latin typeface="Arial"/>
              <a:ea typeface="+mn-ea"/>
              <a:cs typeface="+mn-cs"/>
            </a:endParaRPr>
          </a:p>
        </p:txBody>
      </p:sp>
      <p:cxnSp>
        <p:nvCxnSpPr>
          <p:cNvPr id="5" name="Straight Connector 4">
            <a:extLst>
              <a:ext uri="{FF2B5EF4-FFF2-40B4-BE49-F238E27FC236}">
                <a16:creationId xmlns:a16="http://schemas.microsoft.com/office/drawing/2014/main" id="{335930B4-4548-4043-AB6A-F6A8D8C27D3B}"/>
              </a:ext>
            </a:extLst>
          </p:cNvPr>
          <p:cNvCxnSpPr>
            <a:cxnSpLocks/>
          </p:cNvCxnSpPr>
          <p:nvPr/>
        </p:nvCxnSpPr>
        <p:spPr>
          <a:xfrm>
            <a:off x="601886" y="1238494"/>
            <a:ext cx="10972800" cy="454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14" name="Rectangle 13">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1"/>
              </a:solidFill>
            </a:endParaRPr>
          </a:p>
        </p:txBody>
      </p:sp>
      <p:sp>
        <p:nvSpPr>
          <p:cNvPr id="4" name="Slide Number Placeholder 3"/>
          <p:cNvSpPr>
            <a:spLocks noGrp="1"/>
          </p:cNvSpPr>
          <p:nvPr>
            <p:ph type="sldNum" sz="quarter" idx="4"/>
          </p:nvPr>
        </p:nvSpPr>
        <p:spPr>
          <a:xfrm>
            <a:off x="1" y="6400799"/>
            <a:ext cx="518160" cy="365125"/>
          </a:xfrm>
          <a:prstGeom prst="rect">
            <a:avLst/>
          </a:prstGeom>
        </p:spPr>
        <p:txBody>
          <a:bodyPr vert="horz" lIns="91440" tIns="45720" rIns="91440" bIns="45720" rtlCol="0" anchor="ctr"/>
          <a:lstStyle>
            <a:lvl1pPr algn="ctr">
              <a:defRPr sz="1400">
                <a:solidFill>
                  <a:schemeClr val="tx1"/>
                </a:solidFill>
                <a:latin typeface="Arial" panose="020B0604020202020204" pitchFamily="34" charset="0"/>
                <a:cs typeface="Arial" panose="020B0604020202020204" pitchFamily="34" charset="0"/>
              </a:defRPr>
            </a:lvl1pPr>
          </a:lstStyle>
          <a:p>
            <a:fld id="{3CEF9E4F-8078-4451-8AA9-33D2CB20FCC0}" type="slidenum">
              <a:rPr lang="en-US" smtClean="0"/>
              <a:pPr/>
              <a:t>‹#›</a:t>
            </a:fld>
            <a:endParaRPr lang="en-US" dirty="0"/>
          </a:p>
        </p:txBody>
      </p:sp>
      <p:sp>
        <p:nvSpPr>
          <p:cNvPr id="12" name="TextBox 11"/>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335930B4-4548-4043-AB6A-F6A8D8C27D3B}"/>
              </a:ext>
            </a:extLst>
          </p:cNvPr>
          <p:cNvCxnSpPr>
            <a:cxnSpLocks/>
          </p:cNvCxnSpPr>
          <p:nvPr/>
        </p:nvCxnSpPr>
        <p:spPr>
          <a:xfrm>
            <a:off x="601886" y="1238494"/>
            <a:ext cx="10972800" cy="454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17" name="Rectangle 16">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1"/>
              </a:solidFill>
            </a:endParaRPr>
          </a:p>
        </p:txBody>
      </p:sp>
      <p:sp>
        <p:nvSpPr>
          <p:cNvPr id="20" name="TextBox 19"/>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335930B4-4548-4043-AB6A-F6A8D8C27D3B}"/>
              </a:ext>
            </a:extLst>
          </p:cNvPr>
          <p:cNvCxnSpPr>
            <a:cxnSpLocks/>
          </p:cNvCxnSpPr>
          <p:nvPr/>
        </p:nvCxnSpPr>
        <p:spPr>
          <a:xfrm>
            <a:off x="601886" y="1238494"/>
            <a:ext cx="10972800" cy="4545"/>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9CAF4A2F-B75C-2A43-BDDB-6888B5E9564B}"/>
              </a:ext>
            </a:extLst>
          </p:cNvPr>
          <p:cNvSpPr/>
          <p:nvPr/>
        </p:nvSpPr>
        <p:spPr>
          <a:xfrm>
            <a:off x="0" y="6767095"/>
            <a:ext cx="518160" cy="10106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accent2"/>
              </a:solidFill>
            </a:endParaRPr>
          </a:p>
        </p:txBody>
      </p:sp>
      <p:sp>
        <p:nvSpPr>
          <p:cNvPr id="22" name="Rectangle 21">
            <a:extLst>
              <a:ext uri="{FF2B5EF4-FFF2-40B4-BE49-F238E27FC236}">
                <a16:creationId xmlns:a16="http://schemas.microsoft.com/office/drawing/2014/main" id="{E7FDE37D-1A64-1444-B5A5-700F63B56BCA}"/>
              </a:ext>
            </a:extLst>
          </p:cNvPr>
          <p:cNvSpPr/>
          <p:nvPr/>
        </p:nvSpPr>
        <p:spPr>
          <a:xfrm>
            <a:off x="601884" y="6767095"/>
            <a:ext cx="11590115" cy="101065"/>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1"/>
              </a:solidFill>
            </a:endParaRPr>
          </a:p>
        </p:txBody>
      </p:sp>
      <p:sp>
        <p:nvSpPr>
          <p:cNvPr id="23" name="TextBox 22"/>
          <p:cNvSpPr txBox="1"/>
          <p:nvPr/>
        </p:nvSpPr>
        <p:spPr>
          <a:xfrm>
            <a:off x="12410019" y="3168650"/>
            <a:ext cx="2785533" cy="3416320"/>
          </a:xfrm>
          <a:prstGeom prst="rect">
            <a:avLst/>
          </a:prstGeom>
          <a:solidFill>
            <a:schemeClr val="bg1">
              <a:lumMod val="95000"/>
            </a:schemeClr>
          </a:solidFill>
          <a:ln w="28575">
            <a:solidFill>
              <a:schemeClr val="tx1">
                <a:lumMod val="50000"/>
                <a:lumOff val="50000"/>
              </a:schemeClr>
            </a:solidFill>
          </a:ln>
        </p:spPr>
        <p:txBody>
          <a:bodyPr>
            <a:spAutoFit/>
          </a:bodyPr>
          <a:lstStyle/>
          <a:p>
            <a:pPr fontAlgn="auto">
              <a:spcBef>
                <a:spcPts val="0"/>
              </a:spcBef>
              <a:spcAft>
                <a:spcPts val="0"/>
              </a:spcAft>
              <a:defRPr/>
            </a:pPr>
            <a:r>
              <a:rPr lang="en-US" sz="1200" b="1" i="0" dirty="0">
                <a:latin typeface="Arial" panose="020B0604020202020204" pitchFamily="34" charset="0"/>
                <a:cs typeface="Arial" panose="020B0604020202020204" pitchFamily="34" charset="0"/>
              </a:rPr>
              <a:t>Guidelines</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Use Brand theme colors ONLY.</a:t>
            </a:r>
          </a:p>
          <a:p>
            <a:pPr fontAlgn="auto">
              <a:spcBef>
                <a:spcPts val="0"/>
              </a:spcBef>
              <a:spcAft>
                <a:spcPts val="0"/>
              </a:spcAft>
              <a:defRPr/>
            </a:pPr>
            <a:endParaRPr lang="en-US" sz="1200" dirty="0" smtClean="0">
              <a:latin typeface="Arial" panose="020B0604020202020204" pitchFamily="34" charset="0"/>
              <a:cs typeface="Arial" panose="020B0604020202020204" pitchFamily="34" charset="0"/>
            </a:endParaRPr>
          </a:p>
          <a:p>
            <a:pPr fontAlgn="auto">
              <a:spcBef>
                <a:spcPts val="0"/>
              </a:spcBef>
              <a:spcAft>
                <a:spcPts val="0"/>
              </a:spcAft>
              <a:defRPr/>
            </a:pPr>
            <a:r>
              <a:rPr lang="en-US" sz="1200" dirty="0" smtClean="0">
                <a:latin typeface="Arial" panose="020B0604020202020204" pitchFamily="34" charset="0"/>
                <a:cs typeface="Arial" panose="020B0604020202020204" pitchFamily="34" charset="0"/>
              </a:rPr>
              <a:t>Do </a:t>
            </a:r>
            <a:r>
              <a:rPr lang="en-US" sz="1200" dirty="0">
                <a:latin typeface="Arial" panose="020B0604020202020204" pitchFamily="34" charset="0"/>
                <a:cs typeface="Arial" panose="020B0604020202020204" pitchFamily="34" charset="0"/>
              </a:rPr>
              <a:t>not allow content to exceed space provided. Content should not extend beyond the </a:t>
            </a:r>
            <a:r>
              <a:rPr lang="en-US" sz="1200" dirty="0" smtClean="0">
                <a:latin typeface="Arial" panose="020B0604020202020204" pitchFamily="34" charset="0"/>
                <a:cs typeface="Arial" panose="020B0604020202020204" pitchFamily="34" charset="0"/>
              </a:rPr>
              <a:t>green/blue </a:t>
            </a:r>
            <a:r>
              <a:rPr lang="en-US" sz="1200" dirty="0">
                <a:latin typeface="Arial" panose="020B0604020202020204" pitchFamily="34" charset="0"/>
                <a:cs typeface="Arial" panose="020B0604020202020204" pitchFamily="34" charset="0"/>
              </a:rPr>
              <a:t>line/footer.</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Headline must be </a:t>
            </a:r>
            <a:r>
              <a:rPr lang="en-US" sz="1200" dirty="0" smtClean="0">
                <a:latin typeface="Arial" panose="020B0604020202020204" pitchFamily="34" charset="0"/>
                <a:cs typeface="Arial" panose="020B0604020202020204" pitchFamily="34" charset="0"/>
              </a:rPr>
              <a:t>36pt – shorten your title to fit in the space</a:t>
            </a:r>
            <a:r>
              <a:rPr lang="en-US" sz="1200" baseline="0" dirty="0" smtClean="0">
                <a:latin typeface="Arial" panose="020B0604020202020204" pitchFamily="34" charset="0"/>
                <a:cs typeface="Arial" panose="020B0604020202020204" pitchFamily="34" charset="0"/>
              </a:rPr>
              <a:t> provided</a:t>
            </a:r>
            <a:r>
              <a:rPr lang="en-US" sz="1200" dirty="0" smtClean="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Do not change colors of typography. Only incorporate colors labeled “theme colors” in graphs and charts. </a:t>
            </a:r>
          </a:p>
          <a:p>
            <a:pPr fontAlgn="auto">
              <a:spcBef>
                <a:spcPts val="0"/>
              </a:spcBef>
              <a:spcAft>
                <a:spcPts val="0"/>
              </a:spcAft>
              <a:defRPr/>
            </a:pPr>
            <a:endParaRPr lang="en-US" sz="1200" dirty="0">
              <a:latin typeface="Arial" panose="020B0604020202020204" pitchFamily="34" charset="0"/>
              <a:cs typeface="Arial" panose="020B0604020202020204" pitchFamily="34" charset="0"/>
            </a:endParaRPr>
          </a:p>
          <a:p>
            <a:pPr fontAlgn="auto">
              <a:spcBef>
                <a:spcPts val="0"/>
              </a:spcBef>
              <a:spcAft>
                <a:spcPts val="0"/>
              </a:spcAft>
              <a:defRPr/>
            </a:pPr>
            <a:r>
              <a:rPr lang="en-US" sz="1200" dirty="0">
                <a:latin typeface="Arial" panose="020B0604020202020204" pitchFamily="34" charset="0"/>
                <a:cs typeface="Arial" panose="020B0604020202020204" pitchFamily="34" charset="0"/>
              </a:rPr>
              <a:t>Only use “Arial” as the font for all </a:t>
            </a:r>
            <a:r>
              <a:rPr lang="en-US" sz="1200" dirty="0" smtClean="0">
                <a:latin typeface="Arial" panose="020B0604020202020204" pitchFamily="34" charset="0"/>
                <a:cs typeface="Arial" panose="020B0604020202020204" pitchFamily="34" charset="0"/>
              </a:rPr>
              <a:t>text</a:t>
            </a:r>
            <a:r>
              <a:rPr lang="en-US" sz="1200" baseline="0" dirty="0" smtClean="0">
                <a:latin typeface="Arial" panose="020B0604020202020204" pitchFamily="34" charset="0"/>
                <a:cs typeface="Arial" panose="020B0604020202020204" pitchFamily="34" charset="0"/>
              </a:rPr>
              <a:t> and never size under 16pt for presentations.</a:t>
            </a:r>
            <a:endParaRPr lang="en-US" sz="12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12124" y="347197"/>
            <a:ext cx="1876901" cy="515105"/>
          </a:xfrm>
          <a:prstGeom prst="rect">
            <a:avLst/>
          </a:prstGeom>
        </p:spPr>
      </p:pic>
    </p:spTree>
    <p:extLst>
      <p:ext uri="{BB962C8B-B14F-4D97-AF65-F5344CB8AC3E}">
        <p14:creationId xmlns:p14="http://schemas.microsoft.com/office/powerpoint/2010/main" val="213872744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Lst>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txStyles>
    <p:titleStyle>
      <a:lvl1pPr marL="9525" indent="1588" algn="l" rtl="0" eaLnBrk="1" fontAlgn="base" hangingPunct="1">
        <a:lnSpc>
          <a:spcPct val="90000"/>
        </a:lnSpc>
        <a:spcBef>
          <a:spcPct val="0"/>
        </a:spcBef>
        <a:spcAft>
          <a:spcPct val="0"/>
        </a:spcAft>
        <a:tabLst/>
        <a:defRPr sz="3600" b="0" i="0" kern="1200">
          <a:solidFill>
            <a:schemeClr val="accent1"/>
          </a:solidFill>
          <a:latin typeface="Arial" panose="020B0604020202020204" pitchFamily="34" charset="0"/>
          <a:ea typeface="Verdana" charset="0"/>
          <a:cs typeface="Arial" panose="020B0604020202020204" pitchFamily="34" charset="0"/>
        </a:defRPr>
      </a:lvl1pPr>
      <a:lvl2pPr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2pPr>
      <a:lvl3pPr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3pPr>
      <a:lvl4pPr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4pPr>
      <a:lvl5pPr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5pPr>
      <a:lvl6pPr marL="457200"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6pPr>
      <a:lvl7pPr marL="914400"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7pPr>
      <a:lvl8pPr marL="1371600"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8pPr>
      <a:lvl9pPr marL="1828800" algn="l" rtl="0" eaLnBrk="1" fontAlgn="base" hangingPunct="1">
        <a:lnSpc>
          <a:spcPct val="90000"/>
        </a:lnSpc>
        <a:spcBef>
          <a:spcPct val="0"/>
        </a:spcBef>
        <a:spcAft>
          <a:spcPct val="0"/>
        </a:spcAft>
        <a:defRPr sz="2800" b="1">
          <a:solidFill>
            <a:schemeClr val="tx2"/>
          </a:solidFill>
          <a:latin typeface="Verdana" pitchFamily="34" charset="0"/>
          <a:ea typeface="Verdana" pitchFamily="34" charset="0"/>
          <a:cs typeface="Verdana" pitchFamily="34" charset="0"/>
        </a:defRPr>
      </a:lvl9pPr>
    </p:titleStyle>
    <p:bodyStyle>
      <a:lvl1pPr marL="228600" marR="0" indent="-228600" algn="l" defTabSz="457200" rtl="0" eaLnBrk="1" fontAlgn="auto" latinLnBrk="0" hangingPunct="1">
        <a:lnSpc>
          <a:spcPct val="90000"/>
        </a:lnSpc>
        <a:spcBef>
          <a:spcPts val="1000"/>
        </a:spcBef>
        <a:spcAft>
          <a:spcPts val="0"/>
        </a:spcAft>
        <a:buClrTx/>
        <a:buSzTx/>
        <a:buFont typeface="Arial" panose="020B0604020202020204" pitchFamily="34" charset="0"/>
        <a:buChar char="•"/>
        <a:tabLst/>
        <a:defRPr sz="2200" b="0" i="0" kern="1200">
          <a:solidFill>
            <a:schemeClr val="tx1"/>
          </a:solidFill>
          <a:latin typeface="Arial" panose="020B0604020202020204" pitchFamily="34" charset="0"/>
          <a:ea typeface="Verdana" charset="0"/>
          <a:cs typeface="Arial" panose="020B0604020202020204" pitchFamily="34" charset="0"/>
        </a:defRPr>
      </a:lvl1pPr>
      <a:lvl2pPr marL="512763" marR="0" indent="-228600" algn="l" defTabSz="457200" rtl="0" eaLnBrk="1" fontAlgn="auto" latinLnBrk="0" hangingPunct="1">
        <a:lnSpc>
          <a:spcPct val="90000"/>
        </a:lnSpc>
        <a:spcBef>
          <a:spcPts val="500"/>
        </a:spcBef>
        <a:spcAft>
          <a:spcPts val="0"/>
        </a:spcAft>
        <a:buClrTx/>
        <a:buSzTx/>
        <a:buFont typeface="Courier New" panose="02070309020205020404" pitchFamily="49" charset="0"/>
        <a:buChar char="o"/>
        <a:tabLst/>
        <a:defRPr sz="1800" b="0" i="0" kern="1200">
          <a:solidFill>
            <a:schemeClr val="tx1"/>
          </a:solidFill>
          <a:latin typeface="Arial" panose="020B0604020202020204" pitchFamily="34" charset="0"/>
          <a:ea typeface="Verdana" charset="0"/>
          <a:cs typeface="Arial" panose="020B0604020202020204" pitchFamily="34" charset="0"/>
        </a:defRPr>
      </a:lvl2pPr>
      <a:lvl3pPr marL="1143000" marR="0" indent="-2286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sz="1600" b="0" i="0" kern="1200">
          <a:solidFill>
            <a:schemeClr val="tx1"/>
          </a:solidFill>
          <a:latin typeface="Arial" panose="020B0604020202020204" pitchFamily="34" charset="0"/>
          <a:ea typeface="Verdana" charset="0"/>
          <a:cs typeface="Arial" panose="020B0604020202020204" pitchFamily="34" charset="0"/>
        </a:defRPr>
      </a:lvl3pPr>
      <a:lvl4pPr marL="1600200" marR="0" indent="-228600" algn="l" defTabSz="457200" rtl="0" eaLnBrk="1" fontAlgn="auto" latinLnBrk="0" hangingPunct="1">
        <a:lnSpc>
          <a:spcPct val="90000"/>
        </a:lnSpc>
        <a:spcBef>
          <a:spcPts val="500"/>
        </a:spcBef>
        <a:spcAft>
          <a:spcPts val="0"/>
        </a:spcAft>
        <a:buClrTx/>
        <a:buSzTx/>
        <a:buFont typeface="Arial" panose="020B0604020202020204" pitchFamily="34" charset="0"/>
        <a:buChar char="•"/>
        <a:tabLst/>
        <a:defRPr sz="1800" b="0" i="0" kern="1200">
          <a:solidFill>
            <a:schemeClr val="tx1"/>
          </a:solidFill>
          <a:latin typeface="Arial" panose="020B0604020202020204" pitchFamily="34" charset="0"/>
          <a:ea typeface="Verdana" charset="0"/>
          <a:cs typeface="Arial" panose="020B0604020202020204" pitchFamily="34" charset="0"/>
        </a:defRPr>
      </a:lvl4pPr>
      <a:lvl5pPr marL="1828800" marR="0" indent="0" algn="l" defTabSz="457200" rtl="0" eaLnBrk="1" fontAlgn="auto" latinLnBrk="0" hangingPunct="1">
        <a:lnSpc>
          <a:spcPct val="90000"/>
        </a:lnSpc>
        <a:spcBef>
          <a:spcPts val="500"/>
        </a:spcBef>
        <a:spcAft>
          <a:spcPts val="0"/>
        </a:spcAft>
        <a:buClrTx/>
        <a:buSzTx/>
        <a:buFont typeface="Arial" panose="020B0604020202020204" pitchFamily="34" charset="0"/>
        <a:buNone/>
        <a:tabLst/>
        <a:defRPr sz="1800" b="0" i="0" kern="1200">
          <a:solidFill>
            <a:schemeClr val="tx1"/>
          </a:solidFill>
          <a:latin typeface="Arial" panose="020B0604020202020204" pitchFamily="34" charset="0"/>
          <a:ea typeface="Verdana"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5" orient="horz" pos="1128">
          <p15:clr>
            <a:srgbClr val="F26B43"/>
          </p15:clr>
        </p15:guide>
        <p15:guide id="6"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21276" y="5167481"/>
            <a:ext cx="5273056" cy="344422"/>
          </a:xfrm>
        </p:spPr>
        <p:txBody>
          <a:bodyPr>
            <a:noAutofit/>
          </a:bodyPr>
          <a:lstStyle/>
          <a:p>
            <a:pPr marL="0" indent="0">
              <a:buNone/>
            </a:pPr>
            <a:r>
              <a:rPr lang="en-US" sz="1800" i="1" dirty="0" smtClean="0">
                <a:solidFill>
                  <a:schemeClr val="bg1"/>
                </a:solidFill>
                <a:latin typeface="Gill Sans MT" panose="020B0502020104020203" pitchFamily="34" charset="0"/>
                <a:ea typeface="Lato" charset="0"/>
                <a:cs typeface="Lato" charset="0"/>
              </a:rPr>
              <a:t>Facilitated in Collaboration with Childhood Prosperity Lab</a:t>
            </a:r>
          </a:p>
          <a:p>
            <a:pPr marL="0" indent="0">
              <a:buNone/>
            </a:pPr>
            <a:r>
              <a:rPr lang="en-US" sz="1800" i="1" dirty="0" smtClean="0">
                <a:solidFill>
                  <a:schemeClr val="bg1"/>
                </a:solidFill>
                <a:latin typeface="Gill Sans MT" panose="020B0502020104020203" pitchFamily="34" charset="0"/>
                <a:ea typeface="Lato" charset="0"/>
                <a:cs typeface="Lato" charset="0"/>
              </a:rPr>
              <a:t>Sponsored by the JPB Foundation</a:t>
            </a:r>
          </a:p>
          <a:p>
            <a:pPr marL="0" indent="0">
              <a:buNone/>
            </a:pPr>
            <a:r>
              <a:rPr lang="en-US" sz="1800" i="1" dirty="0" smtClean="0">
                <a:solidFill>
                  <a:schemeClr val="bg1"/>
                </a:solidFill>
                <a:latin typeface="Gill Sans MT" panose="020B0502020104020203" pitchFamily="34" charset="0"/>
                <a:ea typeface="Lato" charset="0"/>
                <a:cs typeface="Lato" charset="0"/>
              </a:rPr>
              <a:t>Thursday, February 4, 2021 from 1:00pm to 2:30pm EST</a:t>
            </a:r>
            <a:endParaRPr lang="en-US" sz="1800" i="1" dirty="0">
              <a:solidFill>
                <a:schemeClr val="bg1"/>
              </a:solidFill>
              <a:latin typeface="Gill Sans MT" panose="020B0502020104020203" pitchFamily="34" charset="0"/>
              <a:ea typeface="Lato" charset="0"/>
              <a:cs typeface="Lato" charset="0"/>
            </a:endParaRPr>
          </a:p>
        </p:txBody>
      </p:sp>
      <p:sp>
        <p:nvSpPr>
          <p:cNvPr id="4" name="TextBox 3"/>
          <p:cNvSpPr txBox="1"/>
          <p:nvPr/>
        </p:nvSpPr>
        <p:spPr>
          <a:xfrm>
            <a:off x="210940" y="2644320"/>
            <a:ext cx="459754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srgbClr val="FFFFFF"/>
                </a:solidFill>
                <a:effectLst/>
                <a:uLnTx/>
                <a:uFillTx/>
                <a:latin typeface="Gill Sans MT" panose="020B0502020104020203" pitchFamily="34" charset="0"/>
                <a:ea typeface="+mn-ea"/>
                <a:cs typeface="+mn-cs"/>
              </a:rPr>
              <a:t>Centralized Access Point Work Group Overview and Recommendations</a:t>
            </a:r>
          </a:p>
        </p:txBody>
      </p:sp>
    </p:spTree>
    <p:extLst>
      <p:ext uri="{BB962C8B-B14F-4D97-AF65-F5344CB8AC3E}">
        <p14:creationId xmlns:p14="http://schemas.microsoft.com/office/powerpoint/2010/main" val="32462347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10</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350196" y="2607013"/>
            <a:ext cx="9632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Recommendations</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8400420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11</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335682" y="1605528"/>
            <a:ext cx="1092740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rgbClr val="FFFFFF"/>
                </a:solidFill>
                <a:latin typeface="Gill Sans MT" panose="020B0502020104020203" pitchFamily="34" charset="77"/>
              </a:rPr>
              <a:t>Update</a:t>
            </a:r>
            <a:r>
              <a:rPr lang="en-US" sz="4000" b="1" dirty="0" smtClean="0">
                <a:solidFill>
                  <a:srgbClr val="FFFFFF"/>
                </a:solidFill>
                <a:latin typeface="Gill Sans MT" panose="020B0502020104020203" pitchFamily="34" charset="77"/>
              </a:rPr>
              <a:t> the name and description of the CAP. </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820846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#1</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12</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3806" cy="4062651"/>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2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Update the name and description of the Centralized Access Point. </a:t>
            </a: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a:t>
            </a:r>
          </a:p>
          <a:p>
            <a:pPr lvl="0">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Funding for early childhood systems infrastructure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5753326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13</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379225" y="1561984"/>
            <a:ext cx="1092740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rgbClr val="FFFFFF"/>
                </a:solidFill>
                <a:latin typeface="Gill Sans MT" panose="020B0502020104020203" pitchFamily="34" charset="77"/>
              </a:rPr>
              <a:t>Enhance affiliate capacity to develop and execute a marketing plan for the CAP. </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4797617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#2</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14</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832092"/>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Enhance affiliate capacity to develop and execute a marketing plan for the CAP. </a:t>
            </a:r>
          </a:p>
          <a:p>
            <a:pPr lvl="0">
              <a:defRPr/>
            </a:pPr>
            <a:endParaRPr lang="en-US" sz="2200" dirty="0" smtClean="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a:t>
            </a:r>
          </a:p>
          <a:p>
            <a:pPr lvl="0">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Funding for early childhood systems infrastructure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Return on investment</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5477815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15</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292138" y="1561984"/>
            <a:ext cx="1092740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a:t>
            </a:r>
            <a:r>
              <a:rPr lang="en-US" sz="4000" b="1" dirty="0">
                <a:solidFill>
                  <a:srgbClr val="FFFFFF"/>
                </a:solidFill>
                <a:latin typeface="Gill Sans MT" panose="020B0502020104020203" pitchFamily="34" charset="77"/>
              </a:rPr>
              <a:t>#</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rgbClr val="FFFFFF"/>
                </a:solidFill>
                <a:latin typeface="Gill Sans MT" panose="020B0502020104020203" pitchFamily="34" charset="77"/>
              </a:rPr>
              <a:t>Define centralized. </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466733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#3</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16</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3816429"/>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Define centralized.</a:t>
            </a: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 </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Enabling conditions for sustainability/positive deviance study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3433290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17</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350196" y="1620042"/>
            <a:ext cx="1092740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rgbClr val="FFFFFF"/>
                </a:solidFill>
                <a:latin typeface="Gill Sans MT" panose="020B0502020104020203" pitchFamily="34" charset="77"/>
              </a:rPr>
              <a:t>Update the description of the activity</a:t>
            </a:r>
            <a:r>
              <a:rPr lang="en-US" sz="4000" b="1" dirty="0" smtClean="0">
                <a:solidFill>
                  <a:srgbClr val="FFFFFF"/>
                </a:solidFill>
                <a:latin typeface="Gill Sans MT" panose="020B0502020104020203" pitchFamily="34" charset="77"/>
              </a:rPr>
              <a:t> “maintain resource directory.” </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4815647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#4</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18</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154984"/>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Update the description of the activity “maintain resource directory.” </a:t>
            </a:r>
            <a:endParaRPr lang="en-US" sz="1000" b="1" dirty="0">
              <a:solidFill>
                <a:srgbClr val="000000"/>
              </a:solidFill>
              <a:latin typeface="Gill Sans MT" panose="020B0502020104020203" pitchFamily="34" charset="77"/>
            </a:endParaRP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Enabling conditions for sustainability/positive deviance study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40925318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19</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451796" y="1620041"/>
            <a:ext cx="10927404"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baseline="0" dirty="0" smtClean="0">
                <a:solidFill>
                  <a:srgbClr val="FFFFFF"/>
                </a:solidFill>
                <a:latin typeface="Gill Sans MT" panose="020B0502020104020203" pitchFamily="34" charset="77"/>
              </a:rPr>
              <a:t>Establish a minimum standard case classification and threshold system. </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3275260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Today’s Agenda </a:t>
            </a:r>
          </a:p>
        </p:txBody>
      </p:sp>
      <p:sp>
        <p:nvSpPr>
          <p:cNvPr id="3" name="Slide Number Placeholder 2"/>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02752262-9B0A-E64D-B1C3-707FD47A2213}" type="slidenum">
              <a:rPr kumimoji="0" lang="en-US" sz="1000" b="0" i="0" u="none" strike="noStrike" kern="1200" cap="none" spc="0" normalizeH="0" baseline="0" noProof="0" smtClean="0">
                <a:ln>
                  <a:noFill/>
                </a:ln>
                <a:solidFill>
                  <a:srgbClr val="FFFFFF"/>
                </a:solidFill>
                <a:effectLst/>
                <a:uLnTx/>
                <a:uFillTx/>
                <a:latin typeface="Gill Sans MT" panose="020B0502020104020203"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FFFFFF"/>
              </a:solidFill>
              <a:effectLst/>
              <a:uLnTx/>
              <a:uFillTx/>
              <a:latin typeface="Gill Sans MT" panose="020B0502020104020203" pitchFamily="34" charset="0"/>
              <a:ea typeface="+mn-ea"/>
              <a:cs typeface="+mn-cs"/>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374" y="2901346"/>
            <a:ext cx="1638529" cy="1448002"/>
          </a:xfrm>
          <a:prstGeom prst="rect">
            <a:avLst/>
          </a:prstGeom>
        </p:spPr>
      </p:pic>
      <p:sp>
        <p:nvSpPr>
          <p:cNvPr id="5" name="TextBox 4"/>
          <p:cNvSpPr txBox="1"/>
          <p:nvPr/>
        </p:nvSpPr>
        <p:spPr>
          <a:xfrm>
            <a:off x="2898401" y="2101853"/>
            <a:ext cx="9904414"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lang="en-US" sz="3200" i="1" dirty="0">
                <a:solidFill>
                  <a:srgbClr val="000000"/>
                </a:solidFill>
                <a:latin typeface="Gill Sans MT" panose="020B0502020104020203" pitchFamily="34" charset="0"/>
                <a:sym typeface="Wingdings" panose="05000000000000000000" pitchFamily="2" charset="2"/>
              </a:rPr>
              <a:t> </a:t>
            </a:r>
            <a:r>
              <a:rPr kumimoji="0" lang="en-US" sz="3200" b="0" u="none" strike="noStrike" kern="1200" cap="none" spc="0" normalizeH="0" baseline="0" noProof="0" dirty="0" smtClean="0">
                <a:ln>
                  <a:noFill/>
                </a:ln>
                <a:solidFill>
                  <a:srgbClr val="000000"/>
                </a:solidFill>
                <a:effectLst/>
                <a:uLnTx/>
                <a:uFillTx/>
                <a:latin typeface="Gill Sans MT" panose="020B0502020104020203" pitchFamily="34" charset="0"/>
                <a:sym typeface="Wingdings" panose="05000000000000000000" pitchFamily="2" charset="2"/>
              </a:rPr>
              <a:t>Welcome</a:t>
            </a:r>
          </a:p>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lang="en-US" sz="3200" dirty="0" smtClean="0">
                <a:solidFill>
                  <a:srgbClr val="000000"/>
                </a:solidFill>
                <a:latin typeface="Gill Sans MT" panose="020B0502020104020203" pitchFamily="34" charset="0"/>
                <a:sym typeface="Wingdings" panose="05000000000000000000" pitchFamily="2" charset="2"/>
              </a:rPr>
              <a:t> Project </a:t>
            </a:r>
            <a:r>
              <a:rPr lang="en-US" sz="3200" dirty="0" smtClean="0">
                <a:solidFill>
                  <a:srgbClr val="000000"/>
                </a:solidFill>
                <a:latin typeface="Gill Sans MT" panose="020B0502020104020203" pitchFamily="34" charset="0"/>
                <a:sym typeface="Wingdings" panose="05000000000000000000" pitchFamily="2" charset="2"/>
              </a:rPr>
              <a:t>Overview</a:t>
            </a:r>
            <a:endParaRPr kumimoji="0" lang="en-US" sz="3200" b="0" u="none" strike="noStrike" kern="1200" cap="none" spc="0" normalizeH="0" baseline="0" noProof="0" dirty="0" smtClean="0">
              <a:ln>
                <a:noFill/>
              </a:ln>
              <a:solidFill>
                <a:srgbClr val="000000"/>
              </a:solidFill>
              <a:effectLst/>
              <a:uLnTx/>
              <a:uFillTx/>
              <a:latin typeface="Gill Sans MT" panose="020B0502020104020203"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lang="en-US" sz="3200" dirty="0" smtClean="0">
                <a:solidFill>
                  <a:srgbClr val="000000"/>
                </a:solidFill>
                <a:latin typeface="Gill Sans MT" panose="020B0502020104020203" pitchFamily="34" charset="0"/>
                <a:sym typeface="Wingdings" panose="05000000000000000000" pitchFamily="2" charset="2"/>
              </a:rPr>
              <a:t> Recommendations</a:t>
            </a:r>
            <a:endParaRPr kumimoji="0" lang="en-US" sz="3200" b="0" u="none" strike="noStrike" kern="1200" cap="none" spc="0" normalizeH="0" baseline="0" noProof="0" dirty="0" smtClean="0">
              <a:ln>
                <a:noFill/>
              </a:ln>
              <a:solidFill>
                <a:srgbClr val="000000"/>
              </a:solidFill>
              <a:effectLst/>
              <a:uLnTx/>
              <a:uFillTx/>
              <a:latin typeface="Gill Sans MT" panose="020B0502020104020203" pitchFamily="34" charset="0"/>
              <a:sym typeface="Wingdings" panose="05000000000000000000" pitchFamily="2" charset="2"/>
            </a:endParaRPr>
          </a:p>
          <a:p>
            <a:pPr marL="285750" marR="0" lvl="0" indent="-285750" algn="l" defTabSz="914400" rtl="0" eaLnBrk="1" fontAlgn="auto" latinLnBrk="0" hangingPunct="1">
              <a:lnSpc>
                <a:spcPct val="100000"/>
              </a:lnSpc>
              <a:spcBef>
                <a:spcPts val="0"/>
              </a:spcBef>
              <a:spcAft>
                <a:spcPts val="0"/>
              </a:spcAft>
              <a:buClr>
                <a:srgbClr val="E19D39"/>
              </a:buClr>
              <a:buSzTx/>
              <a:buFont typeface="Wingdings" panose="05000000000000000000" pitchFamily="2" charset="2"/>
              <a:buChar char="à"/>
              <a:tabLst/>
              <a:defRPr/>
            </a:pPr>
            <a:r>
              <a:rPr kumimoji="0" lang="en-US" sz="3200" b="0" u="none" strike="noStrike" kern="1200" cap="none" spc="0" normalizeH="0" baseline="0" noProof="0" dirty="0" smtClean="0">
                <a:ln>
                  <a:noFill/>
                </a:ln>
                <a:solidFill>
                  <a:srgbClr val="000000"/>
                </a:solidFill>
                <a:effectLst/>
                <a:uLnTx/>
                <a:uFillTx/>
                <a:latin typeface="Gill Sans MT" panose="020B0502020104020203" pitchFamily="34" charset="0"/>
                <a:sym typeface="Wingdings" panose="05000000000000000000" pitchFamily="2" charset="2"/>
              </a:rPr>
              <a:t> Next </a:t>
            </a:r>
            <a:r>
              <a:rPr kumimoji="0" lang="en-US" sz="3200" b="0" u="none" strike="noStrike" kern="1200" cap="none" spc="0" normalizeH="0" baseline="0" noProof="0" dirty="0">
                <a:ln>
                  <a:noFill/>
                </a:ln>
                <a:solidFill>
                  <a:srgbClr val="000000"/>
                </a:solidFill>
                <a:effectLst/>
                <a:uLnTx/>
                <a:uFillTx/>
                <a:latin typeface="Gill Sans MT" panose="020B0502020104020203" pitchFamily="34" charset="0"/>
                <a:sym typeface="Wingdings" panose="05000000000000000000" pitchFamily="2" charset="2"/>
              </a:rPr>
              <a:t>Steps </a:t>
            </a:r>
            <a:endParaRPr kumimoji="0" lang="en-US" sz="3200" b="0" u="none" strike="noStrike" kern="1200" cap="none" spc="0" normalizeH="0" baseline="0" noProof="0" dirty="0">
              <a:ln>
                <a:noFill/>
              </a:ln>
              <a:solidFill>
                <a:srgbClr val="000000"/>
              </a:solidFill>
              <a:effectLst/>
              <a:uLnTx/>
              <a:uFillTx/>
              <a:latin typeface="Gill Sans MT" panose="020B0502020104020203" pitchFamily="34" charset="0"/>
            </a:endParaRPr>
          </a:p>
        </p:txBody>
      </p:sp>
    </p:spTree>
    <p:extLst>
      <p:ext uri="{BB962C8B-B14F-4D97-AF65-F5344CB8AC3E}">
        <p14:creationId xmlns:p14="http://schemas.microsoft.com/office/powerpoint/2010/main" val="31247938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#5</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20</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Establish a minimum standard case classification and threshold system. </a:t>
            </a:r>
            <a:endParaRPr lang="en-US" sz="1000" b="1" dirty="0">
              <a:solidFill>
                <a:srgbClr val="000000"/>
              </a:solidFill>
              <a:latin typeface="Gill Sans MT" panose="020B0502020104020203" pitchFamily="34" charset="77"/>
            </a:endParaRPr>
          </a:p>
          <a:p>
            <a:pPr lvl="0">
              <a:defRPr/>
            </a:pPr>
            <a:endParaRPr lang="en-US" sz="2200" b="1"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Priority</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the model to advance racial equity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701802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21</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557459" y="1329756"/>
            <a:ext cx="1092740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Gill Sans MT" panose="020B0502020104020203" pitchFamily="34" charset="77"/>
              </a:rPr>
              <a:t>Create opportunities to further explain the “needs met” metric in the annual fidelity assessment.  </a:t>
            </a: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1771498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#6</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22</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Create opportunities to further explain the “needs met” metric in the annual fidelity assessment</a:t>
            </a:r>
            <a:endParaRPr lang="en-US" sz="22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the model to advance racial equity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4511779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23</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557459" y="1242670"/>
            <a:ext cx="1092740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#7</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Gill Sans MT" panose="020B0502020104020203" pitchFamily="34" charset="77"/>
              </a:rPr>
              <a:t>The HMG National Center should make an ongoing, robust investment in technology on behalf of the National Affiliate Network. </a:t>
            </a: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40364643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#7</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24</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348800"/>
            <a:ext cx="9345168" cy="5509200"/>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The HMG National Center should make an ongoing, robust investment in technology on behalf of the affiliate network.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Innovative system enhancements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Return on investment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Funding for early childhood systems infrastructure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2705424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25</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557459" y="1315242"/>
            <a:ext cx="10927404"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Gill Sans MT" panose="020B0502020104020203" pitchFamily="34" charset="77"/>
              </a:rPr>
              <a:t>Increase communication between established affiliates regarding customizations to data collection and management platforms. </a:t>
            </a: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16666346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#8</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26</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Increase communication between established affiliates regarding customizations to data collection and management platforms.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Moderate</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40593973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27</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557459" y="1286213"/>
            <a:ext cx="1092740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#9</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Gill Sans MT" panose="020B0502020104020203" pitchFamily="34" charset="77"/>
              </a:rPr>
              <a:t>Establish a minimum standard process to refer families and caregivers from one HMG system to another. </a:t>
            </a: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5776439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#9</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28</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3816429"/>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Establish a minimum standard process to refer families and caregivers from one HMG system to another.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Low</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268115118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29</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393739" y="1315242"/>
            <a:ext cx="10927404" cy="31700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#10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Gill Sans MT" panose="020B0502020104020203" pitchFamily="34" charset="77"/>
              </a:rPr>
              <a:t>Increase the support available to affiliates as they select a data collection and management platform. </a:t>
            </a: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84640149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3</a:t>
            </a:fld>
            <a:endParaRPr lang="en-US" dirty="0"/>
          </a:p>
        </p:txBody>
      </p:sp>
      <p:sp>
        <p:nvSpPr>
          <p:cNvPr id="4" name="TextBox 3">
            <a:extLst>
              <a:ext uri="{FF2B5EF4-FFF2-40B4-BE49-F238E27FC236}">
                <a16:creationId xmlns:a16="http://schemas.microsoft.com/office/drawing/2014/main" id="{A824C363-6661-B545-B12C-059014BB0DEA}"/>
              </a:ext>
            </a:extLst>
          </p:cNvPr>
          <p:cNvSpPr txBox="1"/>
          <p:nvPr/>
        </p:nvSpPr>
        <p:spPr>
          <a:xfrm>
            <a:off x="350196" y="2607013"/>
            <a:ext cx="9632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Project Overview</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27866202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#10</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30</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44935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Increase the support available to affiliates as they select a data collection and management platform.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Using data to drive community change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5403548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2752262-9B0A-E64D-B1C3-707FD47A2213}" type="slidenum">
              <a:rPr lang="en-US" smtClean="0"/>
              <a:pPr/>
              <a:t>31</a:t>
            </a:fld>
            <a:endParaRPr lang="en-US" dirty="0"/>
          </a:p>
        </p:txBody>
      </p:sp>
      <p:sp>
        <p:nvSpPr>
          <p:cNvPr id="3" name="TextBox 2">
            <a:extLst>
              <a:ext uri="{FF2B5EF4-FFF2-40B4-BE49-F238E27FC236}">
                <a16:creationId xmlns:a16="http://schemas.microsoft.com/office/drawing/2014/main" id="{A824C363-6661-B545-B12C-059014BB0DEA}"/>
              </a:ext>
            </a:extLst>
          </p:cNvPr>
          <p:cNvSpPr txBox="1"/>
          <p:nvPr/>
        </p:nvSpPr>
        <p:spPr>
          <a:xfrm>
            <a:off x="393739" y="753923"/>
            <a:ext cx="10927404"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Recommendation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#11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smtClean="0">
                <a:solidFill>
                  <a:srgbClr val="FFFFFF"/>
                </a:solidFill>
                <a:latin typeface="Gill Sans MT" panose="020B0502020104020203" pitchFamily="34" charset="77"/>
              </a:rPr>
              <a:t>Increase communication among team members from different affiliates with similar roles and responsibilities to discuss ideas, challenges, success, and share examples of new or promising strategies. </a:t>
            </a:r>
            <a:endPar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1048587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Recommendation #11</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32</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1059151" y="1576320"/>
            <a:ext cx="9345168" cy="5170646"/>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Recommendation</a:t>
            </a:r>
          </a:p>
          <a:p>
            <a:pPr lvl="0">
              <a:defRPr/>
            </a:pPr>
            <a:endParaRPr lang="en-US" sz="8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a:solidFill>
                  <a:srgbClr val="000000"/>
                </a:solidFill>
                <a:latin typeface="Gill Sans MT" panose="020B0502020104020203" pitchFamily="34" charset="77"/>
              </a:rPr>
              <a:t>Increase communication among team members from different affiliates with similar roles and responsibilities to discuss ideas, challenges, success, and share examples of new or promising strategies. </a:t>
            </a:r>
            <a:endParaRPr lang="en-US" sz="1000" b="1" dirty="0">
              <a:solidFill>
                <a:srgbClr val="000000"/>
              </a:solidFill>
              <a:latin typeface="Gill Sans MT" panose="020B0502020104020203" pitchFamily="34" charset="77"/>
            </a:endParaRP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Priority</a:t>
            </a:r>
            <a:endParaRPr lang="en-US" sz="2200" b="1" dirty="0">
              <a:solidFill>
                <a:srgbClr val="000000"/>
              </a:solidFill>
              <a:latin typeface="Gill Sans MT" panose="020B0502020104020203" pitchFamily="34" charset="77"/>
            </a:endParaRP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High</a:t>
            </a:r>
          </a:p>
          <a:p>
            <a:pPr marL="342900" lvl="0" indent="-342900">
              <a:buFont typeface="Arial" panose="020B0604020202020204" pitchFamily="34" charset="0"/>
              <a:buChar char="•"/>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Strategic Alignment</a:t>
            </a:r>
          </a:p>
          <a:p>
            <a:pPr lvl="0">
              <a:defRPr/>
            </a:pPr>
            <a:endParaRPr lang="en-US" sz="8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Deepening HMG penetration nationally and within communities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Enabling conditions for sustainability/positive deviance study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BEMI/TA</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Validating HMG’s impact model </a:t>
            </a:r>
            <a:endParaRPr lang="en-US" sz="2200" dirty="0">
              <a:solidFill>
                <a:srgbClr val="000000"/>
              </a:solidFill>
              <a:latin typeface="Gill Sans MT" panose="020B0502020104020203" pitchFamily="34" charset="77"/>
            </a:endParaRPr>
          </a:p>
          <a:p>
            <a:pPr lvl="0">
              <a:defRPr/>
            </a:pPr>
            <a:endParaRPr lang="en-US" sz="1000" dirty="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31014723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33</a:t>
            </a:fld>
            <a:endParaRPr lang="en-US" dirty="0"/>
          </a:p>
        </p:txBody>
      </p:sp>
      <p:sp>
        <p:nvSpPr>
          <p:cNvPr id="4" name="TextBox 3">
            <a:extLst>
              <a:ext uri="{FF2B5EF4-FFF2-40B4-BE49-F238E27FC236}">
                <a16:creationId xmlns:a16="http://schemas.microsoft.com/office/drawing/2014/main" id="{A824C363-6661-B545-B12C-059014BB0DEA}"/>
              </a:ext>
            </a:extLst>
          </p:cNvPr>
          <p:cNvSpPr txBox="1"/>
          <p:nvPr/>
        </p:nvSpPr>
        <p:spPr>
          <a:xfrm>
            <a:off x="350196" y="2607013"/>
            <a:ext cx="9632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Questions and Discussion</a:t>
            </a:r>
            <a:r>
              <a:rPr kumimoji="0" lang="en-US" sz="4000" b="1" i="0" u="none" strike="noStrike" kern="1200" cap="none" spc="0" normalizeH="0" noProof="0" dirty="0" smtClean="0">
                <a:ln>
                  <a:noFill/>
                </a:ln>
                <a:solidFill>
                  <a:srgbClr val="FFFFFF"/>
                </a:solidFill>
                <a:effectLst/>
                <a:uLnTx/>
                <a:uFillTx/>
                <a:latin typeface="Gill Sans MT" panose="020B0502020104020203" pitchFamily="34" charset="77"/>
                <a:ea typeface="+mn-ea"/>
                <a:cs typeface="+mn-cs"/>
              </a:rPr>
              <a:t> </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1322178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02752262-9B0A-E64D-B1C3-707FD47A2213}" type="slidenum">
              <a:rPr lang="en-US" smtClean="0"/>
              <a:pPr/>
              <a:t>34</a:t>
            </a:fld>
            <a:endParaRPr lang="en-US" dirty="0"/>
          </a:p>
        </p:txBody>
      </p:sp>
      <p:sp>
        <p:nvSpPr>
          <p:cNvPr id="5" name="TextBox 4">
            <a:extLst>
              <a:ext uri="{FF2B5EF4-FFF2-40B4-BE49-F238E27FC236}">
                <a16:creationId xmlns:a16="http://schemas.microsoft.com/office/drawing/2014/main" id="{A824C363-6661-B545-B12C-059014BB0DEA}"/>
              </a:ext>
            </a:extLst>
          </p:cNvPr>
          <p:cNvSpPr txBox="1"/>
          <p:nvPr/>
        </p:nvSpPr>
        <p:spPr>
          <a:xfrm>
            <a:off x="350196" y="2607013"/>
            <a:ext cx="96320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smtClean="0">
                <a:ln>
                  <a:noFill/>
                </a:ln>
                <a:solidFill>
                  <a:srgbClr val="FFFFFF"/>
                </a:solidFill>
                <a:effectLst/>
                <a:uLnTx/>
                <a:uFillTx/>
                <a:latin typeface="Gill Sans MT" panose="020B0502020104020203" pitchFamily="34" charset="77"/>
                <a:ea typeface="+mn-ea"/>
                <a:cs typeface="+mn-cs"/>
              </a:rPr>
              <a:t>Next Steps</a:t>
            </a:r>
            <a:endParaRPr kumimoji="0" lang="en-US" sz="4000" b="1" i="0" u="none" strike="noStrike" kern="1200" cap="none" spc="0" normalizeH="0" baseline="0" noProof="0" dirty="0">
              <a:ln>
                <a:noFill/>
              </a:ln>
              <a:solidFill>
                <a:srgbClr val="FFFFFF"/>
              </a:solidFill>
              <a:effectLst/>
              <a:uLnTx/>
              <a:uFillTx/>
              <a:latin typeface="Gill Sans MT" panose="020B0502020104020203" pitchFamily="34" charset="77"/>
              <a:ea typeface="+mn-ea"/>
              <a:cs typeface="+mn-cs"/>
            </a:endParaRPr>
          </a:p>
        </p:txBody>
      </p:sp>
    </p:spTree>
    <p:extLst>
      <p:ext uri="{BB962C8B-B14F-4D97-AF65-F5344CB8AC3E}">
        <p14:creationId xmlns:p14="http://schemas.microsoft.com/office/powerpoint/2010/main" val="332043122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57861" y="397941"/>
            <a:ext cx="10515600" cy="491864"/>
          </a:xfrm>
        </p:spPr>
        <p:txBody>
          <a:bodyPr/>
          <a:lstStyle/>
          <a:p>
            <a:r>
              <a:rPr lang="en-US" dirty="0" smtClean="0"/>
              <a:t>Next Steps</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35</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579089" y="1254930"/>
            <a:ext cx="11259004" cy="6186309"/>
          </a:xfrm>
          <a:prstGeom prst="rect">
            <a:avLst/>
          </a:prstGeom>
          <a:noFill/>
        </p:spPr>
        <p:txBody>
          <a:bodyPr wrap="square" rtlCol="0">
            <a:spAutoFit/>
          </a:bodyPr>
          <a:lstStyle/>
          <a:p>
            <a:pPr marL="514350" lvl="0" indent="-514350">
              <a:buFont typeface="Arial" panose="020B0604020202020204" pitchFamily="34" charset="0"/>
              <a:buChar char="•"/>
              <a:defRPr/>
            </a:pPr>
            <a:r>
              <a:rPr lang="en-US" sz="2800" b="1" dirty="0" smtClean="0">
                <a:solidFill>
                  <a:srgbClr val="000000"/>
                </a:solidFill>
                <a:latin typeface="Gill Sans MT" panose="020B0502020104020203" pitchFamily="34" charset="77"/>
              </a:rPr>
              <a:t>Register for small group discussions on February 11</a:t>
            </a:r>
            <a:r>
              <a:rPr lang="en-US" sz="2800" b="1" baseline="30000" dirty="0" smtClean="0">
                <a:solidFill>
                  <a:srgbClr val="000000"/>
                </a:solidFill>
                <a:latin typeface="Gill Sans MT" panose="020B0502020104020203" pitchFamily="34" charset="77"/>
              </a:rPr>
              <a:t>th</a:t>
            </a:r>
            <a:r>
              <a:rPr lang="en-US" sz="2800" b="1" dirty="0" smtClean="0">
                <a:solidFill>
                  <a:srgbClr val="000000"/>
                </a:solidFill>
                <a:latin typeface="Gill Sans MT" panose="020B0502020104020203" pitchFamily="34" charset="77"/>
              </a:rPr>
              <a:t> from 1pm to 2:30pm EST </a:t>
            </a:r>
          </a:p>
          <a:p>
            <a:pPr marL="800100" lvl="1" indent="-342900">
              <a:buFont typeface="Arial" panose="020B0604020202020204" pitchFamily="34" charset="0"/>
              <a:buChar char="•"/>
            </a:pPr>
            <a:r>
              <a:rPr lang="en-US" sz="2400" dirty="0">
                <a:latin typeface="Gill Sans MT" panose="020B0502020104020203" pitchFamily="34" charset="0"/>
              </a:rPr>
              <a:t>System has not yet launched its Help Me Grow </a:t>
            </a:r>
            <a:r>
              <a:rPr lang="en-US" sz="2400" dirty="0" smtClean="0">
                <a:latin typeface="Gill Sans MT" panose="020B0502020104020203" pitchFamily="34" charset="0"/>
              </a:rPr>
              <a:t>CAP</a:t>
            </a:r>
            <a:endParaRPr lang="en-US" sz="2400" dirty="0">
              <a:latin typeface="Gill Sans MT" panose="020B0502020104020203" pitchFamily="34" charset="0"/>
            </a:endParaRPr>
          </a:p>
          <a:p>
            <a:pPr marL="800100" lvl="1" indent="-342900">
              <a:buFont typeface="Arial" panose="020B0604020202020204" pitchFamily="34" charset="0"/>
              <a:buChar char="•"/>
            </a:pPr>
            <a:r>
              <a:rPr lang="en-US" sz="2400" dirty="0">
                <a:latin typeface="Gill Sans MT" panose="020B0502020104020203" pitchFamily="34" charset="0"/>
              </a:rPr>
              <a:t>New </a:t>
            </a:r>
            <a:r>
              <a:rPr lang="en-US" sz="2400" dirty="0" smtClean="0">
                <a:latin typeface="Gill Sans MT" panose="020B0502020104020203" pitchFamily="34" charset="0"/>
              </a:rPr>
              <a:t>CAP has </a:t>
            </a:r>
            <a:r>
              <a:rPr lang="en-US" sz="2400" dirty="0">
                <a:latin typeface="Gill Sans MT" panose="020B0502020104020203" pitchFamily="34" charset="0"/>
              </a:rPr>
              <a:t>been operational for several years </a:t>
            </a:r>
          </a:p>
          <a:p>
            <a:pPr marL="800100" lvl="1" indent="-342900">
              <a:buFont typeface="Arial" panose="020B0604020202020204" pitchFamily="34" charset="0"/>
              <a:buChar char="•"/>
            </a:pPr>
            <a:r>
              <a:rPr lang="en-US" sz="2400" dirty="0">
                <a:latin typeface="Gill Sans MT" panose="020B0502020104020203" pitchFamily="34" charset="0"/>
              </a:rPr>
              <a:t>System partners with an external organization to manage and run </a:t>
            </a:r>
            <a:r>
              <a:rPr lang="en-US" sz="2400" dirty="0" smtClean="0">
                <a:latin typeface="Gill Sans MT" panose="020B0502020104020203" pitchFamily="34" charset="0"/>
              </a:rPr>
              <a:t>CAP operations</a:t>
            </a:r>
            <a:endParaRPr lang="en-US" sz="2400" dirty="0">
              <a:latin typeface="Gill Sans MT" panose="020B0502020104020203" pitchFamily="34" charset="0"/>
            </a:endParaRPr>
          </a:p>
          <a:p>
            <a:pPr marL="800100" lvl="1" indent="-342900">
              <a:buFont typeface="Arial" panose="020B0604020202020204" pitchFamily="34" charset="0"/>
              <a:buChar char="•"/>
            </a:pPr>
            <a:r>
              <a:rPr lang="en-US" sz="2400" dirty="0">
                <a:latin typeface="Gill Sans MT" panose="020B0502020104020203" pitchFamily="34" charset="0"/>
              </a:rPr>
              <a:t>HMG Organizing Entity runs </a:t>
            </a:r>
            <a:r>
              <a:rPr lang="en-US" sz="2400" dirty="0" smtClean="0">
                <a:latin typeface="Gill Sans MT" panose="020B0502020104020203" pitchFamily="34" charset="0"/>
              </a:rPr>
              <a:t>CAP operations</a:t>
            </a:r>
            <a:endParaRPr lang="en-US" sz="2400" dirty="0">
              <a:latin typeface="Gill Sans MT" panose="020B0502020104020203" pitchFamily="34" charset="0"/>
            </a:endParaRPr>
          </a:p>
          <a:p>
            <a:pPr marL="800100" lvl="1" indent="-342900">
              <a:buFont typeface="Arial" panose="020B0604020202020204" pitchFamily="34" charset="0"/>
              <a:buChar char="•"/>
            </a:pPr>
            <a:r>
              <a:rPr lang="en-US" sz="2400" dirty="0">
                <a:latin typeface="Gill Sans MT" panose="020B0502020104020203" pitchFamily="34" charset="0"/>
              </a:rPr>
              <a:t>System’s Centralized Access Point is housed at 2-1-1 </a:t>
            </a:r>
          </a:p>
          <a:p>
            <a:pPr marL="800100" lvl="1" indent="-342900">
              <a:buFont typeface="Arial" panose="020B0604020202020204" pitchFamily="34" charset="0"/>
              <a:buChar char="•"/>
            </a:pPr>
            <a:r>
              <a:rPr lang="en-US" sz="2400" dirty="0">
                <a:latin typeface="Gill Sans MT" panose="020B0502020104020203" pitchFamily="34" charset="0"/>
              </a:rPr>
              <a:t>System is currently reorganizing or relaunching its Centralized Access Point </a:t>
            </a:r>
          </a:p>
          <a:p>
            <a:pPr lvl="0">
              <a:defRPr/>
            </a:pPr>
            <a:endParaRPr lang="en-US" sz="2800" b="1" dirty="0" smtClean="0">
              <a:solidFill>
                <a:srgbClr val="000000"/>
              </a:solidFill>
              <a:latin typeface="Gill Sans MT" panose="020B0502020104020203" pitchFamily="34" charset="77"/>
            </a:endParaRPr>
          </a:p>
          <a:p>
            <a:pPr marL="514350" lvl="0" indent="-514350">
              <a:buFont typeface="Arial" panose="020B0604020202020204" pitchFamily="34" charset="0"/>
              <a:buChar char="•"/>
              <a:defRPr/>
            </a:pPr>
            <a:r>
              <a:rPr lang="en-US" sz="2800" b="1" dirty="0" smtClean="0">
                <a:solidFill>
                  <a:srgbClr val="000000"/>
                </a:solidFill>
                <a:latin typeface="Gill Sans MT" panose="020B0502020104020203" pitchFamily="34" charset="77"/>
              </a:rPr>
              <a:t>Submit feedback to the National Center during the open comment period from February 15</a:t>
            </a:r>
            <a:r>
              <a:rPr lang="en-US" sz="2800" b="1" baseline="30000" dirty="0" smtClean="0">
                <a:solidFill>
                  <a:srgbClr val="000000"/>
                </a:solidFill>
                <a:latin typeface="Gill Sans MT" panose="020B0502020104020203" pitchFamily="34" charset="77"/>
              </a:rPr>
              <a:t>th</a:t>
            </a:r>
            <a:r>
              <a:rPr lang="en-US" sz="2800" b="1" dirty="0" smtClean="0">
                <a:solidFill>
                  <a:srgbClr val="000000"/>
                </a:solidFill>
                <a:latin typeface="Gill Sans MT" panose="020B0502020104020203" pitchFamily="34" charset="77"/>
              </a:rPr>
              <a:t> through February 26</a:t>
            </a:r>
            <a:r>
              <a:rPr lang="en-US" sz="2800" b="1" baseline="30000" dirty="0" smtClean="0">
                <a:solidFill>
                  <a:srgbClr val="000000"/>
                </a:solidFill>
                <a:latin typeface="Gill Sans MT" panose="020B0502020104020203" pitchFamily="34" charset="77"/>
              </a:rPr>
              <a:t>th</a:t>
            </a:r>
            <a:r>
              <a:rPr lang="en-US" sz="2800" b="1" dirty="0" smtClean="0">
                <a:solidFill>
                  <a:srgbClr val="000000"/>
                </a:solidFill>
                <a:latin typeface="Gill Sans MT" panose="020B0502020104020203" pitchFamily="34" charset="77"/>
              </a:rPr>
              <a:t> </a:t>
            </a:r>
          </a:p>
          <a:p>
            <a:pPr lvl="0">
              <a:defRPr/>
            </a:pPr>
            <a:endParaRPr lang="en-US" sz="2800" dirty="0" smtClean="0">
              <a:solidFill>
                <a:srgbClr val="000000"/>
              </a:solidFill>
              <a:latin typeface="Gill Sans MT" panose="020B0502020104020203" pitchFamily="34" charset="77"/>
            </a:endParaRPr>
          </a:p>
          <a:p>
            <a:pPr marL="514350" lvl="0" indent="-514350">
              <a:buFont typeface="Arial" panose="020B0604020202020204" pitchFamily="34" charset="0"/>
              <a:buChar char="•"/>
              <a:defRPr/>
            </a:pPr>
            <a:r>
              <a:rPr lang="en-US" sz="2800" b="1" dirty="0" smtClean="0">
                <a:solidFill>
                  <a:srgbClr val="000000"/>
                </a:solidFill>
                <a:latin typeface="Gill Sans MT" panose="020B0502020104020203" pitchFamily="34" charset="77"/>
              </a:rPr>
              <a:t>Digest, synthesize, align, prioritize, and resource </a:t>
            </a:r>
          </a:p>
          <a:p>
            <a:pPr lvl="0">
              <a:defRPr/>
            </a:pPr>
            <a:endParaRPr lang="en-US" sz="2800" dirty="0">
              <a:latin typeface="Gill Sans MT" panose="020B0502020104020203" pitchFamily="34" charset="77"/>
            </a:endParaRPr>
          </a:p>
          <a:p>
            <a:pPr marL="508000" lvl="0">
              <a:defRPr/>
            </a:pPr>
            <a:endParaRPr lang="en-US" sz="2800"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224963847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548FD6"/>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648" y="2790877"/>
            <a:ext cx="3196702" cy="727606"/>
          </a:xfrm>
          <a:prstGeom prst="rect">
            <a:avLst/>
          </a:prstGeom>
        </p:spPr>
      </p:pic>
      <p:sp>
        <p:nvSpPr>
          <p:cNvPr id="4" name="TextBox 3"/>
          <p:cNvSpPr txBox="1"/>
          <p:nvPr/>
        </p:nvSpPr>
        <p:spPr>
          <a:xfrm>
            <a:off x="4497648" y="6349281"/>
            <a:ext cx="3196701" cy="215444"/>
          </a:xfrm>
          <a:prstGeom prst="rect">
            <a:avLst/>
          </a:prstGeom>
          <a:noFill/>
        </p:spPr>
        <p:txBody>
          <a:bodyPr wrap="squar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000" cap="none" spc="100" normalizeH="0" baseline="0" noProof="0" dirty="0">
                <a:ln>
                  <a:noFill/>
                </a:ln>
                <a:solidFill>
                  <a:srgbClr val="FFFFFF"/>
                </a:solidFill>
                <a:effectLst/>
                <a:uLnTx/>
                <a:uFillTx/>
                <a:latin typeface="Lato" charset="0"/>
                <a:ea typeface="Lato" charset="0"/>
                <a:cs typeface="Lato" charset="0"/>
              </a:rPr>
              <a:t>HELPMEGROWNATIONAL.ORG</a:t>
            </a:r>
          </a:p>
        </p:txBody>
      </p:sp>
    </p:spTree>
    <p:extLst>
      <p:ext uri="{BB962C8B-B14F-4D97-AF65-F5344CB8AC3E}">
        <p14:creationId xmlns:p14="http://schemas.microsoft.com/office/powerpoint/2010/main" val="67267625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Context</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4</a:t>
            </a:fld>
            <a:endParaRPr lang="en-US" dirty="0"/>
          </a:p>
        </p:txBody>
      </p:sp>
      <p:sp>
        <p:nvSpPr>
          <p:cNvPr id="8" name="TextBox 7">
            <a:extLst>
              <a:ext uri="{FF2B5EF4-FFF2-40B4-BE49-F238E27FC236}">
                <a16:creationId xmlns:a16="http://schemas.microsoft.com/office/drawing/2014/main" id="{77620298-7352-6742-B02D-C5DED8AFDE15}"/>
              </a:ext>
            </a:extLst>
          </p:cNvPr>
          <p:cNvSpPr txBox="1"/>
          <p:nvPr/>
        </p:nvSpPr>
        <p:spPr>
          <a:xfrm>
            <a:off x="837373" y="1767137"/>
            <a:ext cx="10214939" cy="2277547"/>
          </a:xfrm>
          <a:prstGeom prst="rect">
            <a:avLst/>
          </a:prstGeom>
          <a:noFill/>
        </p:spPr>
        <p:txBody>
          <a:bodyPr wrap="square" rtlCol="0">
            <a:spAutoFit/>
          </a:bodyPr>
          <a:lstStyle/>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Explore &amp; implement innovations</a:t>
            </a:r>
          </a:p>
          <a:p>
            <a:pPr lvl="0">
              <a:defRPr/>
            </a:pPr>
            <a:endParaRPr lang="en-US" sz="800"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Value peer-to-peer learning &amp; engagement</a:t>
            </a:r>
          </a:p>
          <a:p>
            <a:pPr lvl="0">
              <a:defRPr/>
            </a:pPr>
            <a:endParaRPr lang="en-US" sz="800"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Comprehensive strategic planning exercise</a:t>
            </a:r>
          </a:p>
          <a:p>
            <a:pPr lvl="0">
              <a:defRPr/>
            </a:pPr>
            <a:endParaRPr lang="en-US" sz="8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Support strategic growth &amp; expansion </a:t>
            </a:r>
          </a:p>
          <a:p>
            <a:pPr lvl="0">
              <a:defRPr/>
            </a:pPr>
            <a:endParaRPr lang="en-US" sz="800"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Promote equitable access &amp; increase understanding of impact</a:t>
            </a:r>
          </a:p>
        </p:txBody>
      </p:sp>
    </p:spTree>
    <p:extLst>
      <p:ext uri="{BB962C8B-B14F-4D97-AF65-F5344CB8AC3E}">
        <p14:creationId xmlns:p14="http://schemas.microsoft.com/office/powerpoint/2010/main" val="14828992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Guiding Questions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5</a:t>
            </a:fld>
            <a:endParaRPr lang="en-US" dirty="0"/>
          </a:p>
        </p:txBody>
      </p:sp>
      <p:sp>
        <p:nvSpPr>
          <p:cNvPr id="5" name="TextBox 4">
            <a:extLst>
              <a:ext uri="{FF2B5EF4-FFF2-40B4-BE49-F238E27FC236}">
                <a16:creationId xmlns:a16="http://schemas.microsoft.com/office/drawing/2014/main" id="{77620298-7352-6742-B02D-C5DED8AFDE15}"/>
              </a:ext>
            </a:extLst>
          </p:cNvPr>
          <p:cNvSpPr txBox="1"/>
          <p:nvPr/>
        </p:nvSpPr>
        <p:spPr>
          <a:xfrm>
            <a:off x="837374" y="1597861"/>
            <a:ext cx="9345168" cy="3785652"/>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Goals</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Document innovative strategies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Identify opportunities &amp; generate ideas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Elevate affiliate experiences and perspectives</a:t>
            </a:r>
          </a:p>
          <a:p>
            <a:pPr lvl="0">
              <a:defRPr/>
            </a:pPr>
            <a:endParaRPr lang="en-US" sz="2200" dirty="0" smtClean="0">
              <a:solidFill>
                <a:srgbClr val="000000"/>
              </a:solidFill>
              <a:latin typeface="Gill Sans MT" panose="020B0502020104020203" pitchFamily="34" charset="77"/>
            </a:endParaRPr>
          </a:p>
          <a:p>
            <a:pPr lvl="0">
              <a:defRPr/>
            </a:pPr>
            <a:endParaRPr lang="en-US" sz="2200" dirty="0">
              <a:solidFill>
                <a:srgbClr val="000000"/>
              </a:solidFill>
              <a:latin typeface="Gill Sans MT" panose="020B0502020104020203" pitchFamily="34" charset="77"/>
            </a:endParaRPr>
          </a:p>
          <a:p>
            <a:pPr lvl="0">
              <a:defRPr/>
            </a:pPr>
            <a:r>
              <a:rPr lang="en-US" sz="2200" b="1" dirty="0">
                <a:solidFill>
                  <a:srgbClr val="000000"/>
                </a:solidFill>
                <a:latin typeface="Gill Sans MT" panose="020B0502020104020203" pitchFamily="34" charset="77"/>
              </a:rPr>
              <a:t>Guiding Questions</a:t>
            </a:r>
            <a:endParaRPr lang="en-US" sz="2400" b="1" dirty="0">
              <a:solidFill>
                <a:srgbClr val="000000"/>
              </a:solidFill>
              <a:latin typeface="Gill Sans MT" panose="020B0502020104020203" pitchFamily="34" charset="77"/>
            </a:endParaRPr>
          </a:p>
          <a:p>
            <a:pPr lvl="0">
              <a:defRPr/>
            </a:pPr>
            <a:endParaRPr lang="en-US" sz="1000" b="1" dirty="0">
              <a:solidFill>
                <a:srgbClr val="000000"/>
              </a:solidFill>
              <a:latin typeface="Gill Sans MT" panose="020B0502020104020203" pitchFamily="34" charset="77"/>
            </a:endParaRPr>
          </a:p>
          <a:p>
            <a:pPr marL="34290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How can we strengthen </a:t>
            </a:r>
            <a:r>
              <a:rPr lang="en-US" sz="2200" dirty="0">
                <a:solidFill>
                  <a:srgbClr val="000000"/>
                </a:solidFill>
                <a:latin typeface="Gill Sans MT" panose="020B0502020104020203" pitchFamily="34" charset="77"/>
              </a:rPr>
              <a:t>implementation and </a:t>
            </a:r>
            <a:r>
              <a:rPr lang="en-US" sz="2200" dirty="0" smtClean="0">
                <a:solidFill>
                  <a:srgbClr val="000000"/>
                </a:solidFill>
                <a:latin typeface="Gill Sans MT" panose="020B0502020104020203" pitchFamily="34" charset="77"/>
              </a:rPr>
              <a:t>evaluation of the CAP? </a:t>
            </a: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How can we enhance </a:t>
            </a:r>
            <a:r>
              <a:rPr lang="en-US" sz="2200" dirty="0">
                <a:solidFill>
                  <a:srgbClr val="000000"/>
                </a:solidFill>
                <a:latin typeface="Gill Sans MT" panose="020B0502020104020203" pitchFamily="34" charset="77"/>
              </a:rPr>
              <a:t>the durability and </a:t>
            </a:r>
            <a:r>
              <a:rPr lang="en-US" sz="2200" dirty="0" smtClean="0">
                <a:solidFill>
                  <a:srgbClr val="000000"/>
                </a:solidFill>
                <a:latin typeface="Gill Sans MT" panose="020B0502020104020203" pitchFamily="34" charset="77"/>
              </a:rPr>
              <a:t>responsiveness of the CAP?</a:t>
            </a:r>
            <a:endParaRPr lang="en-US" sz="2200" dirty="0">
              <a:solidFill>
                <a:srgbClr val="000000"/>
              </a:solidFill>
              <a:latin typeface="Gill Sans MT" panose="020B0502020104020203" pitchFamily="34" charset="77"/>
            </a:endParaRPr>
          </a:p>
          <a:p>
            <a:pPr lvl="0">
              <a:defRPr/>
            </a:pPr>
            <a:endParaRPr lang="en-US" sz="2200"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2038835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7"/>
          </p:nvPr>
        </p:nvSpPr>
        <p:spPr>
          <a:xfrm>
            <a:off x="6412135" y="1546167"/>
            <a:ext cx="5185458" cy="4961215"/>
          </a:xfrm>
        </p:spPr>
        <p:txBody>
          <a:bodyPr>
            <a:normAutofit/>
          </a:bodyPr>
          <a:lstStyle/>
          <a:p>
            <a:endParaRPr lang="en-US" sz="2400" b="1" dirty="0" smtClean="0"/>
          </a:p>
          <a:p>
            <a:pPr marL="0" indent="0">
              <a:buNone/>
            </a:pPr>
            <a:endParaRPr lang="en-US" sz="2400" b="1" dirty="0"/>
          </a:p>
        </p:txBody>
      </p:sp>
      <p:sp>
        <p:nvSpPr>
          <p:cNvPr id="9" name="Content Placeholder 8"/>
          <p:cNvSpPr>
            <a:spLocks noGrp="1"/>
          </p:cNvSpPr>
          <p:nvPr>
            <p:ph sz="quarter" idx="22"/>
          </p:nvPr>
        </p:nvSpPr>
        <p:spPr>
          <a:xfrm>
            <a:off x="601884" y="1896786"/>
            <a:ext cx="5174423" cy="4961214"/>
          </a:xfrm>
        </p:spPr>
        <p:txBody>
          <a:bodyPr>
            <a:normAutofit/>
          </a:bodyPr>
          <a:lstStyle/>
          <a:p>
            <a:pPr marL="0" indent="0">
              <a:buNone/>
            </a:pPr>
            <a:r>
              <a:rPr lang="en-US" sz="2000" b="1" i="1" dirty="0" smtClean="0"/>
              <a:t>Vision</a:t>
            </a:r>
          </a:p>
          <a:p>
            <a:pPr marL="0" indent="0">
              <a:buNone/>
            </a:pPr>
            <a:r>
              <a:rPr lang="en-US" sz="2000" b="1" dirty="0" smtClean="0"/>
              <a:t>All children flourish, thrive, and succeed.</a:t>
            </a:r>
          </a:p>
          <a:p>
            <a:pPr marL="0" indent="0">
              <a:buNone/>
            </a:pPr>
            <a:r>
              <a:rPr lang="en-US" sz="2000" b="1" dirty="0" smtClean="0"/>
              <a:t> </a:t>
            </a:r>
          </a:p>
          <a:p>
            <a:pPr marL="0" indent="0">
              <a:buNone/>
            </a:pPr>
            <a:r>
              <a:rPr lang="en-US" sz="2000" b="1" i="1" dirty="0" smtClean="0"/>
              <a:t>Mission</a:t>
            </a:r>
          </a:p>
          <a:p>
            <a:pPr marL="0" indent="0">
              <a:buNone/>
            </a:pPr>
            <a:r>
              <a:rPr lang="en-US" sz="2000" b="1" dirty="0" smtClean="0"/>
              <a:t>Cultivate and a</a:t>
            </a:r>
            <a:r>
              <a:rPr lang="en-US" sz="2000" b="1" dirty="0" smtClean="0"/>
              <a:t>dvance </a:t>
            </a:r>
            <a:r>
              <a:rPr lang="en-US" sz="2000" b="1" dirty="0" smtClean="0"/>
              <a:t>innovations that help children reach their full potential. </a:t>
            </a:r>
          </a:p>
          <a:p>
            <a:pPr marL="0" indent="0">
              <a:buNone/>
            </a:pPr>
            <a:endParaRPr lang="en-US" sz="2000" b="1" dirty="0"/>
          </a:p>
          <a:p>
            <a:pPr marL="0" indent="0">
              <a:buNone/>
            </a:pPr>
            <a:r>
              <a:rPr lang="en-US" sz="2000" b="1" i="1" dirty="0" smtClean="0"/>
              <a:t>Strategies</a:t>
            </a:r>
          </a:p>
          <a:p>
            <a:pPr marL="0" indent="0">
              <a:buNone/>
            </a:pPr>
            <a:r>
              <a:rPr lang="en-US" sz="2000" b="1" dirty="0" smtClean="0"/>
              <a:t>Build capacity and transform culture. </a:t>
            </a:r>
          </a:p>
        </p:txBody>
      </p:sp>
      <p:sp>
        <p:nvSpPr>
          <p:cNvPr id="3" name="Title 2"/>
          <p:cNvSpPr>
            <a:spLocks noGrp="1"/>
          </p:cNvSpPr>
          <p:nvPr>
            <p:ph type="title"/>
          </p:nvPr>
        </p:nvSpPr>
        <p:spPr/>
        <p:txBody>
          <a:bodyPr/>
          <a:lstStyle/>
          <a:p>
            <a:r>
              <a:rPr lang="en-US" dirty="0" smtClean="0"/>
              <a:t>Childhood Prosperity Lab</a:t>
            </a:r>
            <a:endParaRPr lang="en-US" dirty="0"/>
          </a:p>
        </p:txBody>
      </p:sp>
      <p:pic>
        <p:nvPicPr>
          <p:cNvPr id="10" name="Picture 9"/>
          <p:cNvPicPr/>
          <p:nvPr/>
        </p:nvPicPr>
        <p:blipFill rotWithShape="1">
          <a:blip r:embed="rId3" cstate="print">
            <a:extLst>
              <a:ext uri="{28A0092B-C50C-407E-A947-70E740481C1C}">
                <a14:useLocalDpi xmlns:a14="http://schemas.microsoft.com/office/drawing/2010/main" val="0"/>
              </a:ext>
            </a:extLst>
          </a:blip>
          <a:srcRect l="245" t="14194" r="-245" b="18871"/>
          <a:stretch/>
        </p:blipFill>
        <p:spPr bwMode="auto">
          <a:xfrm>
            <a:off x="6412135" y="2314655"/>
            <a:ext cx="5260571" cy="303631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8151660"/>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Participants</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7</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8198780" y="1775158"/>
            <a:ext cx="3718899" cy="3170099"/>
          </a:xfrm>
          <a:prstGeom prst="rect">
            <a:avLst/>
          </a:prstGeom>
          <a:noFill/>
        </p:spPr>
        <p:txBody>
          <a:bodyPr wrap="square" rtlCol="0">
            <a:spAutoFit/>
          </a:bodyPr>
          <a:lstStyle/>
          <a:p>
            <a:pPr marL="514350" lvl="0" indent="-514350">
              <a:buFont typeface="Arial" panose="020B0604020202020204" pitchFamily="34" charset="0"/>
              <a:buChar char="•"/>
              <a:defRPr/>
            </a:pPr>
            <a:r>
              <a:rPr lang="en-US" sz="2000" b="1" dirty="0">
                <a:solidFill>
                  <a:srgbClr val="000000"/>
                </a:solidFill>
                <a:latin typeface="Gill Sans MT" panose="020B0502020104020203" pitchFamily="34" charset="77"/>
              </a:rPr>
              <a:t>Jaquely Norton</a:t>
            </a:r>
          </a:p>
          <a:p>
            <a:pPr marL="508000" lvl="0">
              <a:defRPr/>
            </a:pPr>
            <a:r>
              <a:rPr lang="en-US" sz="2000" dirty="0">
                <a:solidFill>
                  <a:srgbClr val="000000"/>
                </a:solidFill>
                <a:latin typeface="Gill Sans MT" panose="020B0502020104020203" pitchFamily="34" charset="77"/>
              </a:rPr>
              <a:t>HMG Orange County, CA</a:t>
            </a:r>
          </a:p>
          <a:p>
            <a:pPr marL="514350" lvl="0" indent="-514350">
              <a:buFont typeface="Arial" panose="020B0604020202020204" pitchFamily="34" charset="0"/>
              <a:buChar char="•"/>
              <a:defRPr/>
            </a:pPr>
            <a:r>
              <a:rPr lang="en-US" sz="2000" b="1" dirty="0">
                <a:solidFill>
                  <a:srgbClr val="000000"/>
                </a:solidFill>
                <a:latin typeface="Gill Sans MT" panose="020B0502020104020203" pitchFamily="34" charset="77"/>
              </a:rPr>
              <a:t>Cindy </a:t>
            </a:r>
            <a:r>
              <a:rPr lang="en-US" sz="2000" b="1" dirty="0" smtClean="0">
                <a:solidFill>
                  <a:srgbClr val="000000"/>
                </a:solidFill>
                <a:latin typeface="Gill Sans MT" panose="020B0502020104020203" pitchFamily="34" charset="77"/>
              </a:rPr>
              <a:t>Sewell</a:t>
            </a:r>
          </a:p>
          <a:p>
            <a:pPr marL="517525" lvl="0">
              <a:defRPr/>
            </a:pPr>
            <a:r>
              <a:rPr lang="en-US" sz="2000" dirty="0" smtClean="0">
                <a:solidFill>
                  <a:srgbClr val="000000"/>
                </a:solidFill>
                <a:latin typeface="Gill Sans MT" panose="020B0502020104020203" pitchFamily="34" charset="77"/>
              </a:rPr>
              <a:t>Independent Consultant</a:t>
            </a:r>
            <a:endParaRPr lang="en-US" sz="2000" dirty="0">
              <a:solidFill>
                <a:srgbClr val="FF0000"/>
              </a:solidFill>
              <a:latin typeface="Gill Sans MT" panose="020B0502020104020203" pitchFamily="34" charset="77"/>
            </a:endParaRPr>
          </a:p>
          <a:p>
            <a:pPr marL="508000" lvl="0" indent="-508000">
              <a:buFont typeface="Arial" panose="020B0604020202020204" pitchFamily="34" charset="0"/>
              <a:buChar char="•"/>
              <a:defRPr/>
            </a:pPr>
            <a:r>
              <a:rPr lang="en-US" sz="2000" b="1" dirty="0">
                <a:solidFill>
                  <a:srgbClr val="000000"/>
                </a:solidFill>
                <a:latin typeface="Gill Sans MT" panose="020B0502020104020203" pitchFamily="34" charset="77"/>
              </a:rPr>
              <a:t>Lorraine Cragan-Sullivan</a:t>
            </a:r>
          </a:p>
          <a:p>
            <a:pPr marL="508000" lvl="0">
              <a:defRPr/>
            </a:pPr>
            <a:r>
              <a:rPr lang="en-US" sz="2000" dirty="0">
                <a:solidFill>
                  <a:srgbClr val="000000"/>
                </a:solidFill>
                <a:latin typeface="Gill Sans MT" panose="020B0502020104020203" pitchFamily="34" charset="77"/>
              </a:rPr>
              <a:t>HMG South Carolina </a:t>
            </a:r>
          </a:p>
          <a:p>
            <a:pPr marL="508000" lvl="0" indent="-508000">
              <a:buFont typeface="Arial" panose="020B0604020202020204" pitchFamily="34" charset="0"/>
              <a:buChar char="•"/>
              <a:defRPr/>
            </a:pPr>
            <a:r>
              <a:rPr lang="en-US" sz="2000" b="1" dirty="0">
                <a:solidFill>
                  <a:srgbClr val="000000"/>
                </a:solidFill>
                <a:latin typeface="Gill Sans MT" panose="020B0502020104020203" pitchFamily="34" charset="77"/>
              </a:rPr>
              <a:t>Katie Thomas</a:t>
            </a:r>
          </a:p>
          <a:p>
            <a:pPr marL="508000" lvl="0">
              <a:defRPr/>
            </a:pPr>
            <a:r>
              <a:rPr lang="en-US" sz="2000" dirty="0">
                <a:solidFill>
                  <a:srgbClr val="000000"/>
                </a:solidFill>
                <a:latin typeface="Gill Sans MT" panose="020B0502020104020203" pitchFamily="34" charset="77"/>
              </a:rPr>
              <a:t>HMG South Carolina </a:t>
            </a:r>
          </a:p>
          <a:p>
            <a:pPr marL="508000" lvl="0" indent="-508000">
              <a:buFont typeface="Arial" panose="020B0604020202020204" pitchFamily="34" charset="0"/>
              <a:buChar char="•"/>
              <a:defRPr/>
            </a:pPr>
            <a:r>
              <a:rPr lang="en-US" sz="2000" b="1" dirty="0">
                <a:solidFill>
                  <a:srgbClr val="000000"/>
                </a:solidFill>
                <a:latin typeface="Gill Sans MT" panose="020B0502020104020203" pitchFamily="34" charset="77"/>
              </a:rPr>
              <a:t>Carmen Wenger</a:t>
            </a:r>
          </a:p>
          <a:p>
            <a:pPr marL="508000" lvl="0">
              <a:defRPr/>
            </a:pPr>
            <a:r>
              <a:rPr lang="en-US" sz="2000" dirty="0">
                <a:solidFill>
                  <a:srgbClr val="000000"/>
                </a:solidFill>
                <a:latin typeface="Gill Sans MT" panose="020B0502020104020203" pitchFamily="34" charset="77"/>
              </a:rPr>
              <a:t>HMG </a:t>
            </a:r>
            <a:r>
              <a:rPr lang="en-US" sz="2000" dirty="0" smtClean="0">
                <a:solidFill>
                  <a:srgbClr val="000000"/>
                </a:solidFill>
                <a:latin typeface="Gill Sans MT" panose="020B0502020104020203" pitchFamily="34" charset="77"/>
              </a:rPr>
              <a:t>Alaska</a:t>
            </a:r>
            <a:endParaRPr lang="en-US" sz="2000" dirty="0">
              <a:solidFill>
                <a:srgbClr val="000000"/>
              </a:solidFill>
              <a:latin typeface="Gill Sans MT" panose="020B0502020104020203" pitchFamily="34" charset="77"/>
            </a:endParaRPr>
          </a:p>
        </p:txBody>
      </p:sp>
      <p:sp>
        <p:nvSpPr>
          <p:cNvPr id="7" name="TextBox 6">
            <a:extLst>
              <a:ext uri="{FF2B5EF4-FFF2-40B4-BE49-F238E27FC236}">
                <a16:creationId xmlns:a16="http://schemas.microsoft.com/office/drawing/2014/main" id="{77620298-7352-6742-B02D-C5DED8AFDE15}"/>
              </a:ext>
            </a:extLst>
          </p:cNvPr>
          <p:cNvSpPr txBox="1"/>
          <p:nvPr/>
        </p:nvSpPr>
        <p:spPr>
          <a:xfrm>
            <a:off x="666174" y="1775158"/>
            <a:ext cx="3635829" cy="3477875"/>
          </a:xfrm>
          <a:prstGeom prst="rect">
            <a:avLst/>
          </a:prstGeom>
          <a:noFill/>
        </p:spPr>
        <p:txBody>
          <a:bodyPr wrap="square" rtlCol="0">
            <a:spAutoFit/>
          </a:bodyPr>
          <a:lstStyle/>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Steve Baldwin</a:t>
            </a:r>
          </a:p>
          <a:p>
            <a:pPr marL="508000" lvl="0">
              <a:defRPr/>
            </a:pPr>
            <a:r>
              <a:rPr lang="en-US" sz="2000" dirty="0" smtClean="0">
                <a:solidFill>
                  <a:srgbClr val="000000"/>
                </a:solidFill>
                <a:latin typeface="Gill Sans MT" panose="020B0502020104020203" pitchFamily="34" charset="77"/>
              </a:rPr>
              <a:t>HMG Los Angeles, CA</a:t>
            </a:r>
          </a:p>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Debra Camp</a:t>
            </a:r>
          </a:p>
          <a:p>
            <a:pPr marL="508000" lvl="0">
              <a:defRPr/>
            </a:pPr>
            <a:r>
              <a:rPr lang="en-US" sz="2000" dirty="0" smtClean="0">
                <a:solidFill>
                  <a:srgbClr val="000000"/>
                </a:solidFill>
                <a:latin typeface="Gill Sans MT" panose="020B0502020104020203" pitchFamily="34" charset="77"/>
              </a:rPr>
              <a:t>HMG Los Angeles, CA</a:t>
            </a:r>
          </a:p>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Connie Desmarais</a:t>
            </a:r>
          </a:p>
          <a:p>
            <a:pPr marL="508000" lvl="0">
              <a:defRPr/>
            </a:pPr>
            <a:r>
              <a:rPr lang="en-US" sz="2000" dirty="0" smtClean="0">
                <a:solidFill>
                  <a:srgbClr val="000000"/>
                </a:solidFill>
                <a:latin typeface="Gill Sans MT" panose="020B0502020104020203" pitchFamily="34" charset="77"/>
              </a:rPr>
              <a:t>HMG Western New York</a:t>
            </a:r>
          </a:p>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Kelly Dodd</a:t>
            </a:r>
          </a:p>
          <a:p>
            <a:pPr marL="508000" lvl="0">
              <a:defRPr/>
            </a:pPr>
            <a:r>
              <a:rPr lang="en-US" sz="2000" dirty="0" smtClean="0">
                <a:solidFill>
                  <a:srgbClr val="000000"/>
                </a:solidFill>
                <a:latin typeface="Gill Sans MT" panose="020B0502020104020203" pitchFamily="34" charset="77"/>
              </a:rPr>
              <a:t>HMG Western New York</a:t>
            </a:r>
          </a:p>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Gianna Donatoni</a:t>
            </a:r>
          </a:p>
          <a:p>
            <a:pPr marL="508000" lvl="0">
              <a:defRPr/>
            </a:pPr>
            <a:r>
              <a:rPr lang="en-US" sz="2000" dirty="0" smtClean="0">
                <a:solidFill>
                  <a:srgbClr val="000000"/>
                </a:solidFill>
                <a:latin typeface="Gill Sans MT" panose="020B0502020104020203" pitchFamily="34" charset="77"/>
              </a:rPr>
              <a:t>HMG Los Angeles, CA</a:t>
            </a:r>
            <a:endParaRPr lang="en-US" sz="2000" dirty="0">
              <a:latin typeface="Gill Sans MT" panose="020B0502020104020203" pitchFamily="34" charset="77"/>
            </a:endParaRPr>
          </a:p>
          <a:p>
            <a:pPr marL="508000" lvl="0">
              <a:defRPr/>
            </a:pPr>
            <a:endParaRPr lang="en-US" sz="2000" dirty="0" smtClean="0">
              <a:solidFill>
                <a:srgbClr val="000000"/>
              </a:solidFill>
              <a:latin typeface="Gill Sans MT" panose="020B0502020104020203" pitchFamily="34" charset="77"/>
            </a:endParaRPr>
          </a:p>
        </p:txBody>
      </p:sp>
      <p:sp>
        <p:nvSpPr>
          <p:cNvPr id="8" name="TextBox 7">
            <a:extLst>
              <a:ext uri="{FF2B5EF4-FFF2-40B4-BE49-F238E27FC236}">
                <a16:creationId xmlns:a16="http://schemas.microsoft.com/office/drawing/2014/main" id="{77620298-7352-6742-B02D-C5DED8AFDE15}"/>
              </a:ext>
            </a:extLst>
          </p:cNvPr>
          <p:cNvSpPr txBox="1"/>
          <p:nvPr/>
        </p:nvSpPr>
        <p:spPr>
          <a:xfrm>
            <a:off x="4385006" y="1794722"/>
            <a:ext cx="3639312" cy="3477875"/>
          </a:xfrm>
          <a:prstGeom prst="rect">
            <a:avLst/>
          </a:prstGeom>
          <a:noFill/>
        </p:spPr>
        <p:txBody>
          <a:bodyPr wrap="square" rtlCol="0">
            <a:spAutoFit/>
          </a:bodyPr>
          <a:lstStyle/>
          <a:p>
            <a:pPr marL="508000" lvl="0" indent="-508000">
              <a:buFont typeface="Arial" panose="020B0604020202020204" pitchFamily="34" charset="0"/>
              <a:buChar char="•"/>
              <a:defRPr/>
            </a:pPr>
            <a:r>
              <a:rPr lang="en-US" sz="2000" b="1" dirty="0">
                <a:solidFill>
                  <a:srgbClr val="000000"/>
                </a:solidFill>
                <a:latin typeface="Gill Sans MT" panose="020B0502020104020203" pitchFamily="34" charset="77"/>
              </a:rPr>
              <a:t>Shannon Garrity</a:t>
            </a:r>
          </a:p>
          <a:p>
            <a:pPr marL="508000" lvl="0">
              <a:defRPr/>
            </a:pPr>
            <a:r>
              <a:rPr lang="en-US" sz="2000" dirty="0">
                <a:solidFill>
                  <a:srgbClr val="000000"/>
                </a:solidFill>
                <a:latin typeface="Gill Sans MT" panose="020B0502020104020203" pitchFamily="34" charset="77"/>
              </a:rPr>
              <a:t>HMG Indiana </a:t>
            </a:r>
          </a:p>
          <a:p>
            <a:pPr marL="508000" lvl="0" indent="-508000">
              <a:buFont typeface="Arial" panose="020B0604020202020204" pitchFamily="34" charset="0"/>
              <a:buChar char="•"/>
              <a:defRPr/>
            </a:pPr>
            <a:r>
              <a:rPr lang="en-US" sz="2000" b="1" dirty="0">
                <a:solidFill>
                  <a:srgbClr val="000000"/>
                </a:solidFill>
                <a:latin typeface="Gill Sans MT" panose="020B0502020104020203" pitchFamily="34" charset="77"/>
              </a:rPr>
              <a:t>Kathy Houston</a:t>
            </a:r>
          </a:p>
          <a:p>
            <a:pPr marL="508000" lvl="0">
              <a:defRPr/>
            </a:pPr>
            <a:r>
              <a:rPr lang="en-US" sz="2000" dirty="0">
                <a:solidFill>
                  <a:srgbClr val="000000"/>
                </a:solidFill>
                <a:latin typeface="Gill Sans MT" panose="020B0502020104020203" pitchFamily="34" charset="77"/>
              </a:rPr>
              <a:t>HMG North Texas</a:t>
            </a:r>
          </a:p>
          <a:p>
            <a:pPr marL="514350" lvl="0" indent="-514350">
              <a:buFont typeface="Arial" panose="020B0604020202020204" pitchFamily="34" charset="0"/>
              <a:buChar char="•"/>
              <a:defRPr/>
            </a:pPr>
            <a:r>
              <a:rPr lang="en-US" sz="2000" b="1" dirty="0">
                <a:solidFill>
                  <a:srgbClr val="000000"/>
                </a:solidFill>
                <a:latin typeface="Gill Sans MT" panose="020B0502020104020203" pitchFamily="34" charset="77"/>
              </a:rPr>
              <a:t>Liz Isakson</a:t>
            </a:r>
          </a:p>
          <a:p>
            <a:pPr marL="508000" lvl="0">
              <a:defRPr/>
            </a:pPr>
            <a:r>
              <a:rPr lang="en-US" sz="2000" dirty="0">
                <a:solidFill>
                  <a:srgbClr val="000000"/>
                </a:solidFill>
                <a:latin typeface="Gill Sans MT" panose="020B0502020104020203" pitchFamily="34" charset="77"/>
              </a:rPr>
              <a:t>HMG Long Island, </a:t>
            </a:r>
            <a:r>
              <a:rPr lang="en-US" sz="2000" dirty="0" smtClean="0">
                <a:solidFill>
                  <a:srgbClr val="000000"/>
                </a:solidFill>
                <a:latin typeface="Gill Sans MT" panose="020B0502020104020203" pitchFamily="34" charset="77"/>
              </a:rPr>
              <a:t>NY</a:t>
            </a:r>
          </a:p>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Clive Jones</a:t>
            </a:r>
          </a:p>
          <a:p>
            <a:pPr marL="508000" lvl="0">
              <a:defRPr/>
            </a:pPr>
            <a:r>
              <a:rPr lang="en-US" sz="2000" dirty="0" smtClean="0">
                <a:solidFill>
                  <a:srgbClr val="000000"/>
                </a:solidFill>
                <a:latin typeface="Gill Sans MT" panose="020B0502020104020203" pitchFamily="34" charset="77"/>
              </a:rPr>
              <a:t>Alliance for Information and Referral Systems</a:t>
            </a:r>
          </a:p>
          <a:p>
            <a:pPr marL="514350" lvl="0" indent="-514350">
              <a:buFont typeface="Arial" panose="020B0604020202020204" pitchFamily="34" charset="0"/>
              <a:buChar char="•"/>
              <a:defRPr/>
            </a:pPr>
            <a:r>
              <a:rPr lang="en-US" sz="2000" b="1" dirty="0" smtClean="0">
                <a:solidFill>
                  <a:srgbClr val="000000"/>
                </a:solidFill>
                <a:latin typeface="Gill Sans MT" panose="020B0502020104020203" pitchFamily="34" charset="77"/>
              </a:rPr>
              <a:t>Barbara Leavitt</a:t>
            </a:r>
          </a:p>
          <a:p>
            <a:pPr marL="508000" lvl="0">
              <a:defRPr/>
            </a:pPr>
            <a:r>
              <a:rPr lang="en-US" sz="2000" dirty="0" smtClean="0">
                <a:solidFill>
                  <a:srgbClr val="000000"/>
                </a:solidFill>
                <a:latin typeface="Gill Sans MT" panose="020B0502020104020203" pitchFamily="34" charset="77"/>
              </a:rPr>
              <a:t>HMG Utah</a:t>
            </a:r>
          </a:p>
        </p:txBody>
      </p:sp>
    </p:spTree>
    <p:extLst>
      <p:ext uri="{BB962C8B-B14F-4D97-AF65-F5344CB8AC3E}">
        <p14:creationId xmlns:p14="http://schemas.microsoft.com/office/powerpoint/2010/main" val="19042623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Process</a:t>
            </a:r>
            <a:endParaRPr lang="en-US" dirty="0"/>
          </a:p>
        </p:txBody>
      </p:sp>
      <p:sp>
        <p:nvSpPr>
          <p:cNvPr id="2" name="Slide Number Placeholder 1"/>
          <p:cNvSpPr>
            <a:spLocks noGrp="1"/>
          </p:cNvSpPr>
          <p:nvPr>
            <p:ph type="sldNum" sz="quarter" idx="12"/>
          </p:nvPr>
        </p:nvSpPr>
        <p:spPr/>
        <p:txBody>
          <a:bodyPr/>
          <a:lstStyle/>
          <a:p>
            <a:fld id="{02752262-9B0A-E64D-B1C3-707FD47A2213}" type="slidenum">
              <a:rPr lang="en-US" smtClean="0"/>
              <a:pPr/>
              <a:t>8</a:t>
            </a:fld>
            <a:endParaRPr lang="en-US" dirty="0"/>
          </a:p>
        </p:txBody>
      </p:sp>
      <p:sp>
        <p:nvSpPr>
          <p:cNvPr id="4" name="TextBox 3">
            <a:extLst>
              <a:ext uri="{FF2B5EF4-FFF2-40B4-BE49-F238E27FC236}">
                <a16:creationId xmlns:a16="http://schemas.microsoft.com/office/drawing/2014/main" id="{77620298-7352-6742-B02D-C5DED8AFDE15}"/>
              </a:ext>
            </a:extLst>
          </p:cNvPr>
          <p:cNvSpPr txBox="1"/>
          <p:nvPr/>
        </p:nvSpPr>
        <p:spPr>
          <a:xfrm>
            <a:off x="6922922" y="1545215"/>
            <a:ext cx="4561940" cy="3662541"/>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Themes Explored</a:t>
            </a: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Role and function of the CAP within a community</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The CAP’s role in supporting or leading developmental promotion, screening, referral, and linkage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Data, evidence, and evaluation</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Work flow, roles, and responsibilities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Technology </a:t>
            </a:r>
          </a:p>
        </p:txBody>
      </p:sp>
      <p:sp>
        <p:nvSpPr>
          <p:cNvPr id="5" name="TextBox 4">
            <a:extLst>
              <a:ext uri="{FF2B5EF4-FFF2-40B4-BE49-F238E27FC236}">
                <a16:creationId xmlns:a16="http://schemas.microsoft.com/office/drawing/2014/main" id="{77620298-7352-6742-B02D-C5DED8AFDE15}"/>
              </a:ext>
            </a:extLst>
          </p:cNvPr>
          <p:cNvSpPr txBox="1"/>
          <p:nvPr/>
        </p:nvSpPr>
        <p:spPr>
          <a:xfrm>
            <a:off x="1156688" y="1545215"/>
            <a:ext cx="4561940" cy="1261884"/>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Activities</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Guided discussions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Feedback surveys</a:t>
            </a:r>
          </a:p>
        </p:txBody>
      </p:sp>
      <p:sp>
        <p:nvSpPr>
          <p:cNvPr id="6" name="TextBox 5">
            <a:extLst>
              <a:ext uri="{FF2B5EF4-FFF2-40B4-BE49-F238E27FC236}">
                <a16:creationId xmlns:a16="http://schemas.microsoft.com/office/drawing/2014/main" id="{77620298-7352-6742-B02D-C5DED8AFDE15}"/>
              </a:ext>
            </a:extLst>
          </p:cNvPr>
          <p:cNvSpPr txBox="1"/>
          <p:nvPr/>
        </p:nvSpPr>
        <p:spPr>
          <a:xfrm>
            <a:off x="1156688" y="3504240"/>
            <a:ext cx="4561940" cy="1600438"/>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Tools</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Zoom, including Zoom Chat</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Poll Everywhere</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Google Forms</a:t>
            </a:r>
          </a:p>
        </p:txBody>
      </p:sp>
    </p:spTree>
    <p:extLst>
      <p:ext uri="{BB962C8B-B14F-4D97-AF65-F5344CB8AC3E}">
        <p14:creationId xmlns:p14="http://schemas.microsoft.com/office/powerpoint/2010/main" val="221487560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a:t>
            </a:r>
            <a:endParaRPr lang="en-US" dirty="0"/>
          </a:p>
        </p:txBody>
      </p:sp>
      <p:sp>
        <p:nvSpPr>
          <p:cNvPr id="3" name="Slide Number Placeholder 2"/>
          <p:cNvSpPr>
            <a:spLocks noGrp="1"/>
          </p:cNvSpPr>
          <p:nvPr>
            <p:ph type="sldNum" sz="quarter" idx="12"/>
          </p:nvPr>
        </p:nvSpPr>
        <p:spPr/>
        <p:txBody>
          <a:bodyPr/>
          <a:lstStyle/>
          <a:p>
            <a:fld id="{02752262-9B0A-E64D-B1C3-707FD47A2213}" type="slidenum">
              <a:rPr lang="en-US" smtClean="0"/>
              <a:pPr/>
              <a:t>9</a:t>
            </a:fld>
            <a:endParaRPr lang="en-US" dirty="0"/>
          </a:p>
        </p:txBody>
      </p:sp>
      <p:sp>
        <p:nvSpPr>
          <p:cNvPr id="5" name="TextBox 4">
            <a:extLst>
              <a:ext uri="{FF2B5EF4-FFF2-40B4-BE49-F238E27FC236}">
                <a16:creationId xmlns:a16="http://schemas.microsoft.com/office/drawing/2014/main" id="{77620298-7352-6742-B02D-C5DED8AFDE15}"/>
              </a:ext>
            </a:extLst>
          </p:cNvPr>
          <p:cNvSpPr txBox="1"/>
          <p:nvPr/>
        </p:nvSpPr>
        <p:spPr>
          <a:xfrm>
            <a:off x="944653" y="1545215"/>
            <a:ext cx="9345168" cy="3785652"/>
          </a:xfrm>
          <a:prstGeom prst="rect">
            <a:avLst/>
          </a:prstGeom>
          <a:noFill/>
        </p:spPr>
        <p:txBody>
          <a:bodyPr wrap="square" rtlCol="0">
            <a:spAutoFit/>
          </a:bodyPr>
          <a:lstStyle/>
          <a:p>
            <a:pPr lvl="0">
              <a:defRPr/>
            </a:pPr>
            <a:r>
              <a:rPr lang="en-US" sz="2200" b="1" dirty="0" smtClean="0">
                <a:solidFill>
                  <a:srgbClr val="000000"/>
                </a:solidFill>
                <a:latin typeface="Gill Sans MT" panose="020B0502020104020203" pitchFamily="34" charset="77"/>
              </a:rPr>
              <a:t>Engaging the National Affiliate Network</a:t>
            </a:r>
            <a:endParaRPr lang="en-US" sz="2400" b="1" dirty="0" smtClean="0">
              <a:solidFill>
                <a:srgbClr val="000000"/>
              </a:solidFill>
              <a:latin typeface="Gill Sans MT" panose="020B0502020104020203" pitchFamily="34" charset="77"/>
            </a:endParaRPr>
          </a:p>
          <a:p>
            <a:pPr lvl="0">
              <a:defRPr/>
            </a:pPr>
            <a:endParaRPr lang="en-US" sz="1000" b="1" dirty="0" smtClean="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Webinar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Small group discussions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Open comment period </a:t>
            </a:r>
          </a:p>
          <a:p>
            <a:pPr lvl="0">
              <a:defRPr/>
            </a:pPr>
            <a:endParaRPr lang="en-US" sz="2200" b="1" dirty="0" smtClean="0">
              <a:solidFill>
                <a:srgbClr val="000000"/>
              </a:solidFill>
              <a:latin typeface="Gill Sans MT" panose="020B0502020104020203" pitchFamily="34" charset="77"/>
            </a:endParaRPr>
          </a:p>
          <a:p>
            <a:pPr lvl="0">
              <a:defRPr/>
            </a:pPr>
            <a:r>
              <a:rPr lang="en-US" sz="2200" b="1" dirty="0" smtClean="0">
                <a:solidFill>
                  <a:srgbClr val="000000"/>
                </a:solidFill>
                <a:latin typeface="Gill Sans MT" panose="020B0502020104020203" pitchFamily="34" charset="77"/>
              </a:rPr>
              <a:t>National Center Next Steps</a:t>
            </a:r>
            <a:endParaRPr lang="en-US" sz="2400" b="1" dirty="0">
              <a:solidFill>
                <a:srgbClr val="000000"/>
              </a:solidFill>
              <a:latin typeface="Gill Sans MT" panose="020B0502020104020203" pitchFamily="34" charset="77"/>
            </a:endParaRPr>
          </a:p>
          <a:p>
            <a:pPr lvl="0">
              <a:defRPr/>
            </a:pPr>
            <a:endParaRPr lang="en-US" sz="1000" b="1" dirty="0">
              <a:solidFill>
                <a:srgbClr val="000000"/>
              </a:solidFill>
              <a:latin typeface="Gill Sans MT" panose="020B0502020104020203" pitchFamily="34" charset="77"/>
            </a:endParaRP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Review feedback submitted </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Prioritize recommendations</a:t>
            </a:r>
          </a:p>
          <a:p>
            <a:pPr marL="342900" lvl="0" indent="-342900">
              <a:buFont typeface="Arial" panose="020B0604020202020204" pitchFamily="34" charset="0"/>
              <a:buChar char="•"/>
              <a:defRPr/>
            </a:pPr>
            <a:r>
              <a:rPr lang="en-US" sz="2200" dirty="0" smtClean="0">
                <a:solidFill>
                  <a:srgbClr val="000000"/>
                </a:solidFill>
                <a:latin typeface="Gill Sans MT" panose="020B0502020104020203" pitchFamily="34" charset="77"/>
              </a:rPr>
              <a:t>Identify and align resources  </a:t>
            </a:r>
            <a:endParaRPr lang="en-US" sz="2200" dirty="0">
              <a:solidFill>
                <a:srgbClr val="000000"/>
              </a:solidFill>
              <a:latin typeface="Gill Sans MT" panose="020B0502020104020203" pitchFamily="34" charset="77"/>
            </a:endParaRPr>
          </a:p>
          <a:p>
            <a:pPr marL="342900" lvl="0" indent="-342900">
              <a:buFont typeface="Arial" panose="020B0604020202020204" pitchFamily="34" charset="0"/>
              <a:buChar char="•"/>
              <a:defRPr/>
            </a:pPr>
            <a:endParaRPr lang="en-US" sz="2200" dirty="0" smtClean="0">
              <a:solidFill>
                <a:srgbClr val="000000"/>
              </a:solidFill>
              <a:latin typeface="Gill Sans MT" panose="020B0502020104020203" pitchFamily="34" charset="77"/>
            </a:endParaRPr>
          </a:p>
        </p:txBody>
      </p:sp>
    </p:spTree>
    <p:extLst>
      <p:ext uri="{BB962C8B-B14F-4D97-AF65-F5344CB8AC3E}">
        <p14:creationId xmlns:p14="http://schemas.microsoft.com/office/powerpoint/2010/main" val="1072828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t Childrens 2019">
  <a:themeElements>
    <a:clrScheme name="CT Childrens_2019">
      <a:dk1>
        <a:srgbClr val="181818"/>
      </a:dk1>
      <a:lt1>
        <a:sysClr val="window" lastClr="FFFFFF"/>
      </a:lt1>
      <a:dk2>
        <a:srgbClr val="515151"/>
      </a:dk2>
      <a:lt2>
        <a:srgbClr val="F2F2F2"/>
      </a:lt2>
      <a:accent1>
        <a:srgbClr val="299DEC"/>
      </a:accent1>
      <a:accent2>
        <a:srgbClr val="239A73"/>
      </a:accent2>
      <a:accent3>
        <a:srgbClr val="CC3834"/>
      </a:accent3>
      <a:accent4>
        <a:srgbClr val="FBD16A"/>
      </a:accent4>
      <a:accent5>
        <a:srgbClr val="299DEC"/>
      </a:accent5>
      <a:accent6>
        <a:srgbClr val="9019AD"/>
      </a:accent6>
      <a:hlink>
        <a:srgbClr val="299DEC"/>
      </a:hlink>
      <a:folHlink>
        <a:srgbClr val="9019AD"/>
      </a:folHlink>
    </a:clrScheme>
    <a:fontScheme name="CT Children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vert="horz" wrap="square" lIns="0" tIns="45720" rIns="0" bIns="45720" numCol="1" anchor="t" anchorCtr="0" compatLnSpc="1">
        <a:prstTxWarp prst="textNoShape">
          <a:avLst/>
        </a:prstTxWarp>
      </a:bodyPr>
      <a:lstStyle>
        <a:defPPr algn="l">
          <a:defRPr sz="2400" b="0" dirty="0">
            <a:latin typeface="Avenir Medium" panose="02000503020000020003" pitchFamily="2" charset="0"/>
            <a:ea typeface="Verdana" pitchFamily="34" charset="0"/>
            <a:cs typeface="Verdana" pitchFamily="34" charset="0"/>
          </a:defRPr>
        </a:defPPr>
      </a:lstStyle>
    </a:txDef>
  </a:objectDefaults>
  <a:extraClrSchemeLst/>
  <a:extLst>
    <a:ext uri="{05A4C25C-085E-4340-85A3-A5531E510DB2}">
      <thm15:themeFamily xmlns:thm15="http://schemas.microsoft.com/office/thememl/2012/main" name="Ct Childrens 2019" id="{6E602108-F114-4410-B9EE-7E7E0CF7846A}" vid="{9F39FDA8-DA1C-4798-ACE2-366D0C2DD93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9979</TotalTime>
  <Words>5185</Words>
  <Application>Microsoft Office PowerPoint</Application>
  <PresentationFormat>Widescreen</PresentationFormat>
  <Paragraphs>582</Paragraphs>
  <Slides>36</Slides>
  <Notes>35</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36</vt:i4>
      </vt:variant>
    </vt:vector>
  </HeadingPairs>
  <TitlesOfParts>
    <vt:vector size="49" baseType="lpstr">
      <vt:lpstr>Acumin Pro</vt:lpstr>
      <vt:lpstr>Arial</vt:lpstr>
      <vt:lpstr>Avenir Medium</vt:lpstr>
      <vt:lpstr>Avenir Roman</vt:lpstr>
      <vt:lpstr>Calibri</vt:lpstr>
      <vt:lpstr>Courier New</vt:lpstr>
      <vt:lpstr>Gill Sans MT</vt:lpstr>
      <vt:lpstr>Lato</vt:lpstr>
      <vt:lpstr>Verdana</vt:lpstr>
      <vt:lpstr>Wingdings</vt:lpstr>
      <vt:lpstr>1_Office Theme</vt:lpstr>
      <vt:lpstr>2_Office Theme</vt:lpstr>
      <vt:lpstr>Ct Childrens 2019</vt:lpstr>
      <vt:lpstr>PowerPoint Presentation</vt:lpstr>
      <vt:lpstr>Today’s Agenda </vt:lpstr>
      <vt:lpstr>PowerPoint Presentation</vt:lpstr>
      <vt:lpstr>Context</vt:lpstr>
      <vt:lpstr>Goals and Guiding Questions</vt:lpstr>
      <vt:lpstr>Childhood Prosperity Lab</vt:lpstr>
      <vt:lpstr>Participants</vt:lpstr>
      <vt:lpstr>Process</vt:lpstr>
      <vt:lpstr>Process</vt:lpstr>
      <vt:lpstr>PowerPoint Presentation</vt:lpstr>
      <vt:lpstr>PowerPoint Presentation</vt:lpstr>
      <vt:lpstr>Recommendation #1</vt:lpstr>
      <vt:lpstr>PowerPoint Presentation</vt:lpstr>
      <vt:lpstr>Recommendation #2</vt:lpstr>
      <vt:lpstr>PowerPoint Presentation</vt:lpstr>
      <vt:lpstr>Recommendation #3</vt:lpstr>
      <vt:lpstr>PowerPoint Presentation</vt:lpstr>
      <vt:lpstr>Recommendation #4</vt:lpstr>
      <vt:lpstr>PowerPoint Presentation</vt:lpstr>
      <vt:lpstr>Recommendation #5</vt:lpstr>
      <vt:lpstr>PowerPoint Presentation</vt:lpstr>
      <vt:lpstr>Recommendation #6</vt:lpstr>
      <vt:lpstr>PowerPoint Presentation</vt:lpstr>
      <vt:lpstr>Recommendation #7</vt:lpstr>
      <vt:lpstr>PowerPoint Presentation</vt:lpstr>
      <vt:lpstr>Recommendation #8</vt:lpstr>
      <vt:lpstr>PowerPoint Presentation</vt:lpstr>
      <vt:lpstr>Recommendation #9</vt:lpstr>
      <vt:lpstr>PowerPoint Presentation</vt:lpstr>
      <vt:lpstr>Recommendation #10</vt:lpstr>
      <vt:lpstr>PowerPoint Presentation</vt:lpstr>
      <vt:lpstr>Recommendation #11</vt:lpstr>
      <vt:lpstr>PowerPoint Presentation</vt:lpstr>
      <vt:lpstr>PowerPoint Presentation</vt:lpstr>
      <vt:lpstr>Next Steps</vt:lpstr>
      <vt:lpstr>PowerPoint Presentation</vt:lpstr>
    </vt:vector>
  </TitlesOfParts>
  <Company>Connecticut Children's Medical Center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Rose, Jacquelyn</dc:creator>
  <cp:lastModifiedBy>Rose, Jacquelyn</cp:lastModifiedBy>
  <cp:revision>107</cp:revision>
  <dcterms:created xsi:type="dcterms:W3CDTF">2020-09-21T15:26:15Z</dcterms:created>
  <dcterms:modified xsi:type="dcterms:W3CDTF">2021-02-03T18:04:59Z</dcterms:modified>
</cp:coreProperties>
</file>