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4.jpg" ContentType="image/jpg"/>
  <Override PartName="/ppt/media/image17.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55"/>
  </p:notesMasterIdLst>
  <p:handoutMasterIdLst>
    <p:handoutMasterId r:id="rId56"/>
  </p:handoutMasterIdLst>
  <p:sldIdLst>
    <p:sldId id="256" r:id="rId3"/>
    <p:sldId id="260" r:id="rId4"/>
    <p:sldId id="316" r:id="rId5"/>
    <p:sldId id="321" r:id="rId6"/>
    <p:sldId id="354" r:id="rId7"/>
    <p:sldId id="355" r:id="rId8"/>
    <p:sldId id="356" r:id="rId9"/>
    <p:sldId id="366" r:id="rId10"/>
    <p:sldId id="281" r:id="rId11"/>
    <p:sldId id="279" r:id="rId12"/>
    <p:sldId id="323" r:id="rId13"/>
    <p:sldId id="283" r:id="rId14"/>
    <p:sldId id="278" r:id="rId15"/>
    <p:sldId id="282" r:id="rId16"/>
    <p:sldId id="270" r:id="rId17"/>
    <p:sldId id="277" r:id="rId18"/>
    <p:sldId id="302" r:id="rId19"/>
    <p:sldId id="360" r:id="rId20"/>
    <p:sldId id="364" r:id="rId21"/>
    <p:sldId id="350" r:id="rId22"/>
    <p:sldId id="357" r:id="rId23"/>
    <p:sldId id="358" r:id="rId24"/>
    <p:sldId id="351" r:id="rId25"/>
    <p:sldId id="349" r:id="rId26"/>
    <p:sldId id="367" r:id="rId27"/>
    <p:sldId id="284" r:id="rId28"/>
    <p:sldId id="298" r:id="rId29"/>
    <p:sldId id="295" r:id="rId30"/>
    <p:sldId id="329" r:id="rId31"/>
    <p:sldId id="331" r:id="rId32"/>
    <p:sldId id="332" r:id="rId33"/>
    <p:sldId id="330" r:id="rId34"/>
    <p:sldId id="334" r:id="rId35"/>
    <p:sldId id="337" r:id="rId36"/>
    <p:sldId id="335" r:id="rId37"/>
    <p:sldId id="338" r:id="rId38"/>
    <p:sldId id="339" r:id="rId39"/>
    <p:sldId id="340" r:id="rId40"/>
    <p:sldId id="341" r:id="rId41"/>
    <p:sldId id="342" r:id="rId42"/>
    <p:sldId id="353" r:id="rId43"/>
    <p:sldId id="345" r:id="rId44"/>
    <p:sldId id="343" r:id="rId45"/>
    <p:sldId id="352" r:id="rId46"/>
    <p:sldId id="346" r:id="rId47"/>
    <p:sldId id="347" r:id="rId48"/>
    <p:sldId id="288" r:id="rId49"/>
    <p:sldId id="320" r:id="rId50"/>
    <p:sldId id="291" r:id="rId51"/>
    <p:sldId id="290" r:id="rId52"/>
    <p:sldId id="294" r:id="rId53"/>
    <p:sldId id="2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19D39"/>
    <a:srgbClr val="1D375A"/>
    <a:srgbClr val="DA2A00"/>
    <a:srgbClr val="FF3300"/>
    <a:srgbClr val="FF0000"/>
    <a:srgbClr val="990000"/>
    <a:srgbClr val="339966"/>
    <a:srgbClr val="FF99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93979" autoAdjust="0"/>
  </p:normalViewPr>
  <p:slideViewPr>
    <p:cSldViewPr snapToGrid="0" snapToObjects="1">
      <p:cViewPr varScale="1">
        <p:scale>
          <a:sx n="65" d="100"/>
          <a:sy n="65" d="100"/>
        </p:scale>
        <p:origin x="1052"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9" d="100"/>
          <a:sy n="139" d="100"/>
        </p:scale>
        <p:origin x="347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16117-4F58-4E31-94AF-CD3F8CE8466C}" type="doc">
      <dgm:prSet loTypeId="urn:microsoft.com/office/officeart/2005/8/layout/pyramid3" loCatId="pyramid" qsTypeId="urn:microsoft.com/office/officeart/2005/8/quickstyle/simple1" qsCatId="simple" csTypeId="urn:microsoft.com/office/officeart/2005/8/colors/accent1_2" csCatId="accent1" phldr="1"/>
      <dgm:spPr/>
    </dgm:pt>
    <dgm:pt modelId="{F945F044-FDA6-4728-9CF3-0B75B69A807F}">
      <dgm:prSet phldrT="[Text]" custT="1"/>
      <dgm:spPr>
        <a:solidFill>
          <a:srgbClr val="002060"/>
        </a:solidFill>
      </dgm:spPr>
      <dgm:t>
        <a:bodyPr/>
        <a:lstStyle/>
        <a:p>
          <a:r>
            <a:rPr lang="en-US" sz="2400" b="0" dirty="0">
              <a:solidFill>
                <a:schemeClr val="bg1"/>
              </a:solidFill>
            </a:rPr>
            <a:t>Goal Alignment, Methodology (40)</a:t>
          </a:r>
        </a:p>
      </dgm:t>
    </dgm:pt>
    <dgm:pt modelId="{84DC78E7-B0B1-45DF-A4D6-A27202FA1008}" type="parTrans" cxnId="{FB3C8284-15D2-47CA-896B-2B99CB8DBB14}">
      <dgm:prSet/>
      <dgm:spPr/>
      <dgm:t>
        <a:bodyPr/>
        <a:lstStyle/>
        <a:p>
          <a:endParaRPr lang="en-US"/>
        </a:p>
      </dgm:t>
    </dgm:pt>
    <dgm:pt modelId="{8FB2CAAF-8CD7-4214-A4BC-7510E34C5321}" type="sibTrans" cxnId="{FB3C8284-15D2-47CA-896B-2B99CB8DBB14}">
      <dgm:prSet/>
      <dgm:spPr/>
      <dgm:t>
        <a:bodyPr/>
        <a:lstStyle/>
        <a:p>
          <a:endParaRPr lang="en-US"/>
        </a:p>
      </dgm:t>
    </dgm:pt>
    <dgm:pt modelId="{74565323-2C29-4187-A4B0-7DAE1BE5202E}">
      <dgm:prSet phldrT="[Text]" custT="1"/>
      <dgm:spPr>
        <a:solidFill>
          <a:srgbClr val="009999"/>
        </a:solidFill>
      </dgm:spPr>
      <dgm:t>
        <a:bodyPr/>
        <a:lstStyle/>
        <a:p>
          <a:r>
            <a:rPr lang="en-US" sz="2200" b="0" dirty="0">
              <a:solidFill>
                <a:schemeClr val="bg1"/>
              </a:solidFill>
            </a:rPr>
            <a:t>Evaluation, Measurement (15)</a:t>
          </a:r>
        </a:p>
        <a:p>
          <a:r>
            <a:rPr lang="en-US" sz="2200" b="0" dirty="0">
              <a:solidFill>
                <a:schemeClr val="bg1"/>
              </a:solidFill>
            </a:rPr>
            <a:t>Capacity, Capability (15) </a:t>
          </a:r>
        </a:p>
      </dgm:t>
    </dgm:pt>
    <dgm:pt modelId="{4F96152A-3275-473B-BECA-898AD4CD89AB}" type="parTrans" cxnId="{D24F2B26-5CF9-4CBC-BF32-4A84F2538A94}">
      <dgm:prSet/>
      <dgm:spPr/>
      <dgm:t>
        <a:bodyPr/>
        <a:lstStyle/>
        <a:p>
          <a:endParaRPr lang="en-US"/>
        </a:p>
      </dgm:t>
    </dgm:pt>
    <dgm:pt modelId="{0CDDBBB7-B8E3-4F36-8F2F-CDCA6EB4EE9E}" type="sibTrans" cxnId="{D24F2B26-5CF9-4CBC-BF32-4A84F2538A94}">
      <dgm:prSet/>
      <dgm:spPr/>
      <dgm:t>
        <a:bodyPr/>
        <a:lstStyle/>
        <a:p>
          <a:endParaRPr lang="en-US"/>
        </a:p>
      </dgm:t>
    </dgm:pt>
    <dgm:pt modelId="{7232477E-B683-4534-AF1F-CA799766EF15}">
      <dgm:prSet phldrT="[Text]" custT="1"/>
      <dgm:spPr>
        <a:solidFill>
          <a:srgbClr val="DA2A00"/>
        </a:solidFill>
      </dgm:spPr>
      <dgm:t>
        <a:bodyPr/>
        <a:lstStyle/>
        <a:p>
          <a:r>
            <a:rPr lang="en-US" sz="1900" dirty="0">
              <a:solidFill>
                <a:schemeClr val="bg1"/>
              </a:solidFill>
            </a:rPr>
            <a:t>Support Requested (10)</a:t>
          </a:r>
        </a:p>
        <a:p>
          <a:r>
            <a:rPr lang="en-US" sz="1900" dirty="0">
              <a:solidFill>
                <a:schemeClr val="bg1"/>
              </a:solidFill>
            </a:rPr>
            <a:t>Impact (10)</a:t>
          </a:r>
        </a:p>
        <a:p>
          <a:r>
            <a:rPr lang="en-US" sz="1900" dirty="0">
              <a:solidFill>
                <a:schemeClr val="bg1"/>
              </a:solidFill>
            </a:rPr>
            <a:t>Need (10)</a:t>
          </a:r>
        </a:p>
        <a:p>
          <a:endParaRPr lang="en-US" sz="1900" dirty="0"/>
        </a:p>
      </dgm:t>
    </dgm:pt>
    <dgm:pt modelId="{3BB413C4-1749-4FC0-845C-27799D221F6C}" type="parTrans" cxnId="{18702707-30C1-4A7B-B95C-630C9CB985CC}">
      <dgm:prSet/>
      <dgm:spPr/>
      <dgm:t>
        <a:bodyPr/>
        <a:lstStyle/>
        <a:p>
          <a:endParaRPr lang="en-US"/>
        </a:p>
      </dgm:t>
    </dgm:pt>
    <dgm:pt modelId="{72A8B138-19FB-441B-B3DC-AFAC5992F063}" type="sibTrans" cxnId="{18702707-30C1-4A7B-B95C-630C9CB985CC}">
      <dgm:prSet/>
      <dgm:spPr/>
      <dgm:t>
        <a:bodyPr/>
        <a:lstStyle/>
        <a:p>
          <a:endParaRPr lang="en-US"/>
        </a:p>
      </dgm:t>
    </dgm:pt>
    <dgm:pt modelId="{ED51C951-E7B2-4F35-94F4-4A04000E7978}" type="pres">
      <dgm:prSet presAssocID="{72F16117-4F58-4E31-94AF-CD3F8CE8466C}" presName="Name0" presStyleCnt="0">
        <dgm:presLayoutVars>
          <dgm:dir/>
          <dgm:animLvl val="lvl"/>
          <dgm:resizeHandles val="exact"/>
        </dgm:presLayoutVars>
      </dgm:prSet>
      <dgm:spPr/>
    </dgm:pt>
    <dgm:pt modelId="{5D33F038-CBF5-4E0A-A1D4-BE42C6364CA7}" type="pres">
      <dgm:prSet presAssocID="{F945F044-FDA6-4728-9CF3-0B75B69A807F}" presName="Name8" presStyleCnt="0"/>
      <dgm:spPr/>
    </dgm:pt>
    <dgm:pt modelId="{9D8890AC-82D0-487D-A937-4E9D586900F6}" type="pres">
      <dgm:prSet presAssocID="{F945F044-FDA6-4728-9CF3-0B75B69A807F}" presName="level" presStyleLbl="node1" presStyleIdx="0" presStyleCnt="3" custScaleY="53213">
        <dgm:presLayoutVars>
          <dgm:chMax val="1"/>
          <dgm:bulletEnabled val="1"/>
        </dgm:presLayoutVars>
      </dgm:prSet>
      <dgm:spPr/>
      <dgm:t>
        <a:bodyPr/>
        <a:lstStyle/>
        <a:p>
          <a:endParaRPr lang="en-US"/>
        </a:p>
      </dgm:t>
    </dgm:pt>
    <dgm:pt modelId="{57778E21-8B21-41E8-BEA4-7ED98B37C8D8}" type="pres">
      <dgm:prSet presAssocID="{F945F044-FDA6-4728-9CF3-0B75B69A807F}" presName="levelTx" presStyleLbl="revTx" presStyleIdx="0" presStyleCnt="0">
        <dgm:presLayoutVars>
          <dgm:chMax val="1"/>
          <dgm:bulletEnabled val="1"/>
        </dgm:presLayoutVars>
      </dgm:prSet>
      <dgm:spPr/>
      <dgm:t>
        <a:bodyPr/>
        <a:lstStyle/>
        <a:p>
          <a:endParaRPr lang="en-US"/>
        </a:p>
      </dgm:t>
    </dgm:pt>
    <dgm:pt modelId="{74C40964-0DA7-4CB0-93B1-1EB9370EDAF9}" type="pres">
      <dgm:prSet presAssocID="{74565323-2C29-4187-A4B0-7DAE1BE5202E}" presName="Name8" presStyleCnt="0"/>
      <dgm:spPr/>
    </dgm:pt>
    <dgm:pt modelId="{053E460F-0FBC-43D2-A8C5-0698C469983E}" type="pres">
      <dgm:prSet presAssocID="{74565323-2C29-4187-A4B0-7DAE1BE5202E}" presName="level" presStyleLbl="node1" presStyleIdx="1" presStyleCnt="3" custScaleY="40632">
        <dgm:presLayoutVars>
          <dgm:chMax val="1"/>
          <dgm:bulletEnabled val="1"/>
        </dgm:presLayoutVars>
      </dgm:prSet>
      <dgm:spPr/>
      <dgm:t>
        <a:bodyPr/>
        <a:lstStyle/>
        <a:p>
          <a:endParaRPr lang="en-US"/>
        </a:p>
      </dgm:t>
    </dgm:pt>
    <dgm:pt modelId="{39C1B3B4-0AA2-4038-888C-ECF31A60EE4C}" type="pres">
      <dgm:prSet presAssocID="{74565323-2C29-4187-A4B0-7DAE1BE5202E}" presName="levelTx" presStyleLbl="revTx" presStyleIdx="0" presStyleCnt="0">
        <dgm:presLayoutVars>
          <dgm:chMax val="1"/>
          <dgm:bulletEnabled val="1"/>
        </dgm:presLayoutVars>
      </dgm:prSet>
      <dgm:spPr/>
      <dgm:t>
        <a:bodyPr/>
        <a:lstStyle/>
        <a:p>
          <a:endParaRPr lang="en-US"/>
        </a:p>
      </dgm:t>
    </dgm:pt>
    <dgm:pt modelId="{87050E66-7495-425C-8DC2-899D24C20973}" type="pres">
      <dgm:prSet presAssocID="{7232477E-B683-4534-AF1F-CA799766EF15}" presName="Name8" presStyleCnt="0"/>
      <dgm:spPr/>
    </dgm:pt>
    <dgm:pt modelId="{865A4D25-78C7-4E0A-9DD0-F794DDB0FAD6}" type="pres">
      <dgm:prSet presAssocID="{7232477E-B683-4534-AF1F-CA799766EF15}" presName="level" presStyleLbl="node1" presStyleIdx="2" presStyleCnt="3">
        <dgm:presLayoutVars>
          <dgm:chMax val="1"/>
          <dgm:bulletEnabled val="1"/>
        </dgm:presLayoutVars>
      </dgm:prSet>
      <dgm:spPr/>
      <dgm:t>
        <a:bodyPr/>
        <a:lstStyle/>
        <a:p>
          <a:endParaRPr lang="en-US"/>
        </a:p>
      </dgm:t>
    </dgm:pt>
    <dgm:pt modelId="{83F56F77-A60F-402B-AFB6-04D6D8DFE723}" type="pres">
      <dgm:prSet presAssocID="{7232477E-B683-4534-AF1F-CA799766EF15}" presName="levelTx" presStyleLbl="revTx" presStyleIdx="0" presStyleCnt="0">
        <dgm:presLayoutVars>
          <dgm:chMax val="1"/>
          <dgm:bulletEnabled val="1"/>
        </dgm:presLayoutVars>
      </dgm:prSet>
      <dgm:spPr/>
      <dgm:t>
        <a:bodyPr/>
        <a:lstStyle/>
        <a:p>
          <a:endParaRPr lang="en-US"/>
        </a:p>
      </dgm:t>
    </dgm:pt>
  </dgm:ptLst>
  <dgm:cxnLst>
    <dgm:cxn modelId="{40B54490-2A43-41D1-850F-537AB56AEADA}" type="presOf" srcId="{7232477E-B683-4534-AF1F-CA799766EF15}" destId="{83F56F77-A60F-402B-AFB6-04D6D8DFE723}" srcOrd="1" destOrd="0" presId="urn:microsoft.com/office/officeart/2005/8/layout/pyramid3"/>
    <dgm:cxn modelId="{D24F2B26-5CF9-4CBC-BF32-4A84F2538A94}" srcId="{72F16117-4F58-4E31-94AF-CD3F8CE8466C}" destId="{74565323-2C29-4187-A4B0-7DAE1BE5202E}" srcOrd="1" destOrd="0" parTransId="{4F96152A-3275-473B-BECA-898AD4CD89AB}" sibTransId="{0CDDBBB7-B8E3-4F36-8F2F-CDCA6EB4EE9E}"/>
    <dgm:cxn modelId="{18702707-30C1-4A7B-B95C-630C9CB985CC}" srcId="{72F16117-4F58-4E31-94AF-CD3F8CE8466C}" destId="{7232477E-B683-4534-AF1F-CA799766EF15}" srcOrd="2" destOrd="0" parTransId="{3BB413C4-1749-4FC0-845C-27799D221F6C}" sibTransId="{72A8B138-19FB-441B-B3DC-AFAC5992F063}"/>
    <dgm:cxn modelId="{F5D86B4F-F288-458B-997D-701E5A7DE8DC}" type="presOf" srcId="{7232477E-B683-4534-AF1F-CA799766EF15}" destId="{865A4D25-78C7-4E0A-9DD0-F794DDB0FAD6}" srcOrd="0" destOrd="0" presId="urn:microsoft.com/office/officeart/2005/8/layout/pyramid3"/>
    <dgm:cxn modelId="{CCB951A9-EF45-4075-8A6F-0BC383AAE805}" type="presOf" srcId="{74565323-2C29-4187-A4B0-7DAE1BE5202E}" destId="{053E460F-0FBC-43D2-A8C5-0698C469983E}" srcOrd="0" destOrd="0" presId="urn:microsoft.com/office/officeart/2005/8/layout/pyramid3"/>
    <dgm:cxn modelId="{173F052E-B67E-4A58-8C08-4835144D26ED}" type="presOf" srcId="{72F16117-4F58-4E31-94AF-CD3F8CE8466C}" destId="{ED51C951-E7B2-4F35-94F4-4A04000E7978}" srcOrd="0" destOrd="0" presId="urn:microsoft.com/office/officeart/2005/8/layout/pyramid3"/>
    <dgm:cxn modelId="{47BDA09C-CF6E-4F84-8656-B7ADBE638C6D}" type="presOf" srcId="{74565323-2C29-4187-A4B0-7DAE1BE5202E}" destId="{39C1B3B4-0AA2-4038-888C-ECF31A60EE4C}" srcOrd="1" destOrd="0" presId="urn:microsoft.com/office/officeart/2005/8/layout/pyramid3"/>
    <dgm:cxn modelId="{39BC88D9-91E8-4F19-8478-275314D035FA}" type="presOf" srcId="{F945F044-FDA6-4728-9CF3-0B75B69A807F}" destId="{57778E21-8B21-41E8-BEA4-7ED98B37C8D8}" srcOrd="1" destOrd="0" presId="urn:microsoft.com/office/officeart/2005/8/layout/pyramid3"/>
    <dgm:cxn modelId="{FB3C8284-15D2-47CA-896B-2B99CB8DBB14}" srcId="{72F16117-4F58-4E31-94AF-CD3F8CE8466C}" destId="{F945F044-FDA6-4728-9CF3-0B75B69A807F}" srcOrd="0" destOrd="0" parTransId="{84DC78E7-B0B1-45DF-A4D6-A27202FA1008}" sibTransId="{8FB2CAAF-8CD7-4214-A4BC-7510E34C5321}"/>
    <dgm:cxn modelId="{715ECC20-1026-46EA-9251-F6056A450152}" type="presOf" srcId="{F945F044-FDA6-4728-9CF3-0B75B69A807F}" destId="{9D8890AC-82D0-487D-A937-4E9D586900F6}" srcOrd="0" destOrd="0" presId="urn:microsoft.com/office/officeart/2005/8/layout/pyramid3"/>
    <dgm:cxn modelId="{FC17E456-3754-4D8E-BE23-9562529F1E3B}" type="presParOf" srcId="{ED51C951-E7B2-4F35-94F4-4A04000E7978}" destId="{5D33F038-CBF5-4E0A-A1D4-BE42C6364CA7}" srcOrd="0" destOrd="0" presId="urn:microsoft.com/office/officeart/2005/8/layout/pyramid3"/>
    <dgm:cxn modelId="{B2AD484E-EB18-4DF8-BE9E-76CAB81B6D63}" type="presParOf" srcId="{5D33F038-CBF5-4E0A-A1D4-BE42C6364CA7}" destId="{9D8890AC-82D0-487D-A937-4E9D586900F6}" srcOrd="0" destOrd="0" presId="urn:microsoft.com/office/officeart/2005/8/layout/pyramid3"/>
    <dgm:cxn modelId="{78113BC4-0270-4E7F-97D7-07552B51A964}" type="presParOf" srcId="{5D33F038-CBF5-4E0A-A1D4-BE42C6364CA7}" destId="{57778E21-8B21-41E8-BEA4-7ED98B37C8D8}" srcOrd="1" destOrd="0" presId="urn:microsoft.com/office/officeart/2005/8/layout/pyramid3"/>
    <dgm:cxn modelId="{445294D5-B772-4762-9C77-B008DAE8A8DF}" type="presParOf" srcId="{ED51C951-E7B2-4F35-94F4-4A04000E7978}" destId="{74C40964-0DA7-4CB0-93B1-1EB9370EDAF9}" srcOrd="1" destOrd="0" presId="urn:microsoft.com/office/officeart/2005/8/layout/pyramid3"/>
    <dgm:cxn modelId="{3032BEE8-28F8-413A-A5C4-AB08FDC96D3B}" type="presParOf" srcId="{74C40964-0DA7-4CB0-93B1-1EB9370EDAF9}" destId="{053E460F-0FBC-43D2-A8C5-0698C469983E}" srcOrd="0" destOrd="0" presId="urn:microsoft.com/office/officeart/2005/8/layout/pyramid3"/>
    <dgm:cxn modelId="{3B423600-DB71-4247-AF57-8E5550A166E2}" type="presParOf" srcId="{74C40964-0DA7-4CB0-93B1-1EB9370EDAF9}" destId="{39C1B3B4-0AA2-4038-888C-ECF31A60EE4C}" srcOrd="1" destOrd="0" presId="urn:microsoft.com/office/officeart/2005/8/layout/pyramid3"/>
    <dgm:cxn modelId="{FC54BF9A-9E72-40FC-8524-DF363809DD4D}" type="presParOf" srcId="{ED51C951-E7B2-4F35-94F4-4A04000E7978}" destId="{87050E66-7495-425C-8DC2-899D24C20973}" srcOrd="2" destOrd="0" presId="urn:microsoft.com/office/officeart/2005/8/layout/pyramid3"/>
    <dgm:cxn modelId="{A0D6F685-EBE5-45AC-A4A0-2968DDD5EFDE}" type="presParOf" srcId="{87050E66-7495-425C-8DC2-899D24C20973}" destId="{865A4D25-78C7-4E0A-9DD0-F794DDB0FAD6}" srcOrd="0" destOrd="0" presId="urn:microsoft.com/office/officeart/2005/8/layout/pyramid3"/>
    <dgm:cxn modelId="{9D57B5C9-E2A8-4FA7-8EE0-2D6362D842D4}" type="presParOf" srcId="{87050E66-7495-425C-8DC2-899D24C20973}" destId="{83F56F77-A60F-402B-AFB6-04D6D8DFE72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90AC-82D0-487D-A937-4E9D586900F6}">
      <dsp:nvSpPr>
        <dsp:cNvPr id="0" name=""/>
        <dsp:cNvSpPr/>
      </dsp:nvSpPr>
      <dsp:spPr>
        <a:xfrm rot="10800000">
          <a:off x="0" y="0"/>
          <a:ext cx="8128000" cy="1317745"/>
        </a:xfrm>
        <a:prstGeom prst="trapezoid">
          <a:avLst>
            <a:gd name="adj" fmla="val 84661"/>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rPr>
            <a:t>Goal Alignment, Methodology (40)</a:t>
          </a:r>
        </a:p>
      </dsp:txBody>
      <dsp:txXfrm rot="-10800000">
        <a:off x="1422399" y="0"/>
        <a:ext cx="5283200" cy="1317745"/>
      </dsp:txXfrm>
    </dsp:sp>
    <dsp:sp modelId="{053E460F-0FBC-43D2-A8C5-0698C469983E}">
      <dsp:nvSpPr>
        <dsp:cNvPr id="0" name=""/>
        <dsp:cNvSpPr/>
      </dsp:nvSpPr>
      <dsp:spPr>
        <a:xfrm rot="10800000">
          <a:off x="1115621" y="1317745"/>
          <a:ext cx="5896757" cy="1006194"/>
        </a:xfrm>
        <a:prstGeom prst="trapezoid">
          <a:avLst>
            <a:gd name="adj" fmla="val 84661"/>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dirty="0">
              <a:solidFill>
                <a:schemeClr val="bg1"/>
              </a:solidFill>
            </a:rPr>
            <a:t>Evaluation, Measurement (15)</a:t>
          </a:r>
        </a:p>
        <a:p>
          <a:pPr lvl="0" algn="ctr" defTabSz="977900">
            <a:lnSpc>
              <a:spcPct val="90000"/>
            </a:lnSpc>
            <a:spcBef>
              <a:spcPct val="0"/>
            </a:spcBef>
            <a:spcAft>
              <a:spcPct val="35000"/>
            </a:spcAft>
          </a:pPr>
          <a:r>
            <a:rPr lang="en-US" sz="2200" b="0" kern="1200" dirty="0">
              <a:solidFill>
                <a:schemeClr val="bg1"/>
              </a:solidFill>
            </a:rPr>
            <a:t>Capacity, Capability (15) </a:t>
          </a:r>
        </a:p>
      </dsp:txBody>
      <dsp:txXfrm rot="-10800000">
        <a:off x="2147553" y="1317745"/>
        <a:ext cx="3832892" cy="1006194"/>
      </dsp:txXfrm>
    </dsp:sp>
    <dsp:sp modelId="{865A4D25-78C7-4E0A-9DD0-F794DDB0FAD6}">
      <dsp:nvSpPr>
        <dsp:cNvPr id="0" name=""/>
        <dsp:cNvSpPr/>
      </dsp:nvSpPr>
      <dsp:spPr>
        <a:xfrm rot="10800000">
          <a:off x="1967479" y="2323939"/>
          <a:ext cx="4193040" cy="2476359"/>
        </a:xfrm>
        <a:prstGeom prst="trapezoid">
          <a:avLst>
            <a:gd name="adj" fmla="val 84661"/>
          </a:avLst>
        </a:prstGeom>
        <a:solidFill>
          <a:srgbClr val="DA2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rPr>
            <a:t>Support Requested (10)</a:t>
          </a:r>
        </a:p>
        <a:p>
          <a:pPr lvl="0" algn="ctr" defTabSz="844550">
            <a:lnSpc>
              <a:spcPct val="90000"/>
            </a:lnSpc>
            <a:spcBef>
              <a:spcPct val="0"/>
            </a:spcBef>
            <a:spcAft>
              <a:spcPct val="35000"/>
            </a:spcAft>
          </a:pPr>
          <a:r>
            <a:rPr lang="en-US" sz="1900" kern="1200" dirty="0">
              <a:solidFill>
                <a:schemeClr val="bg1"/>
              </a:solidFill>
            </a:rPr>
            <a:t>Impact (10)</a:t>
          </a:r>
        </a:p>
        <a:p>
          <a:pPr lvl="0" algn="ctr" defTabSz="844550">
            <a:lnSpc>
              <a:spcPct val="90000"/>
            </a:lnSpc>
            <a:spcBef>
              <a:spcPct val="0"/>
            </a:spcBef>
            <a:spcAft>
              <a:spcPct val="35000"/>
            </a:spcAft>
          </a:pPr>
          <a:r>
            <a:rPr lang="en-US" sz="1900" kern="1200" dirty="0">
              <a:solidFill>
                <a:schemeClr val="bg1"/>
              </a:solidFill>
            </a:rPr>
            <a:t>Need (10)</a:t>
          </a:r>
        </a:p>
        <a:p>
          <a:pPr lvl="0" algn="ctr" defTabSz="844550">
            <a:lnSpc>
              <a:spcPct val="90000"/>
            </a:lnSpc>
            <a:spcBef>
              <a:spcPct val="0"/>
            </a:spcBef>
            <a:spcAft>
              <a:spcPct val="35000"/>
            </a:spcAft>
          </a:pPr>
          <a:endParaRPr lang="en-US" sz="1900" kern="1200" dirty="0"/>
        </a:p>
      </dsp:txBody>
      <dsp:txXfrm rot="-10800000">
        <a:off x="1967479" y="2323939"/>
        <a:ext cx="4193040" cy="24763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B690CC-C5AF-E54C-A446-3C7C4808A010}" type="datetimeFigureOut">
              <a:rPr lang="en-US" smtClean="0"/>
              <a:t>1/28/2021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2F9C3-B332-8649-9590-D41EDC8F6286}" type="slidenum">
              <a:rPr lang="en-US" smtClean="0"/>
              <a:t>‹#›</a:t>
            </a:fld>
            <a:endParaRPr lang="en-US"/>
          </a:p>
        </p:txBody>
      </p:sp>
    </p:spTree>
    <p:extLst>
      <p:ext uri="{BB962C8B-B14F-4D97-AF65-F5344CB8AC3E}">
        <p14:creationId xmlns:p14="http://schemas.microsoft.com/office/powerpoint/2010/main" val="21092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0CC02-3280-7941-B209-BD5DF8003E2F}"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6BE0-7377-BE4C-8104-3C9C9ED1F901}" type="slidenum">
              <a:rPr lang="en-US" smtClean="0"/>
              <a:t>‹#›</a:t>
            </a:fld>
            <a:endParaRPr lang="en-US"/>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a:t>
            </a:fld>
            <a:endParaRPr lang="en-US"/>
          </a:p>
        </p:txBody>
      </p:sp>
    </p:spTree>
    <p:extLst>
      <p:ext uri="{BB962C8B-B14F-4D97-AF65-F5344CB8AC3E}">
        <p14:creationId xmlns:p14="http://schemas.microsoft.com/office/powerpoint/2010/main" val="48978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Given the common aims and synergies between HMGNC Strategic Growth Plan, the ECCS P-3 Program—as well as the strength of the HMG model and the expertise of affiliates in systems-building—HMGNC wishes to support HMG state leads, affiliates, and their collaborating partners in creating compelling applications for the ECCS P-3 opportunity.  Today’s objectives are…(listed on slide).</a:t>
            </a:r>
          </a:p>
        </p:txBody>
      </p:sp>
      <p:sp>
        <p:nvSpPr>
          <p:cNvPr id="4" name="Slide Number Placeholder 3"/>
          <p:cNvSpPr>
            <a:spLocks noGrp="1"/>
          </p:cNvSpPr>
          <p:nvPr>
            <p:ph type="sldNum" sz="quarter" idx="5"/>
          </p:nvPr>
        </p:nvSpPr>
        <p:spPr/>
        <p:txBody>
          <a:bodyPr/>
          <a:lstStyle/>
          <a:p>
            <a:fld id="{0A3C6BE0-7377-BE4C-8104-3C9C9ED1F901}" type="slidenum">
              <a:rPr lang="en-US" smtClean="0"/>
              <a:t>10</a:t>
            </a:fld>
            <a:endParaRPr lang="en-US"/>
          </a:p>
        </p:txBody>
      </p:sp>
    </p:spTree>
    <p:extLst>
      <p:ext uri="{BB962C8B-B14F-4D97-AF65-F5344CB8AC3E}">
        <p14:creationId xmlns:p14="http://schemas.microsoft.com/office/powerpoint/2010/main" val="190332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Given the common aims and synergies between HMGNC Strategic Growth Plan, the ECCS P-3 Program—as well as the strength of the HMG model and the expertise of affiliates in systems-building—HMGNC wishes to support HMG state leads, affiliates, and their collaborating partners in creating compelling applications for the ECCS P-3 opportunity.  Today’s objectives are…(listed on slide).</a:t>
            </a:r>
          </a:p>
        </p:txBody>
      </p:sp>
      <p:sp>
        <p:nvSpPr>
          <p:cNvPr id="4" name="Slide Number Placeholder 3"/>
          <p:cNvSpPr>
            <a:spLocks noGrp="1"/>
          </p:cNvSpPr>
          <p:nvPr>
            <p:ph type="sldNum" sz="quarter" idx="5"/>
          </p:nvPr>
        </p:nvSpPr>
        <p:spPr/>
        <p:txBody>
          <a:bodyPr/>
          <a:lstStyle/>
          <a:p>
            <a:fld id="{0A3C6BE0-7377-BE4C-8104-3C9C9ED1F901}" type="slidenum">
              <a:rPr lang="en-US" smtClean="0"/>
              <a:t>11</a:t>
            </a:fld>
            <a:endParaRPr lang="en-US"/>
          </a:p>
        </p:txBody>
      </p:sp>
    </p:spTree>
    <p:extLst>
      <p:ext uri="{BB962C8B-B14F-4D97-AF65-F5344CB8AC3E}">
        <p14:creationId xmlns:p14="http://schemas.microsoft.com/office/powerpoint/2010/main" val="89123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p>
        </p:txBody>
      </p:sp>
      <p:sp>
        <p:nvSpPr>
          <p:cNvPr id="4" name="Slide Number Placeholder 3"/>
          <p:cNvSpPr>
            <a:spLocks noGrp="1"/>
          </p:cNvSpPr>
          <p:nvPr>
            <p:ph type="sldNum" sz="quarter" idx="5"/>
          </p:nvPr>
        </p:nvSpPr>
        <p:spPr/>
        <p:txBody>
          <a:bodyPr/>
          <a:lstStyle/>
          <a:p>
            <a:fld id="{0A3C6BE0-7377-BE4C-8104-3C9C9ED1F901}" type="slidenum">
              <a:rPr lang="en-US" smtClean="0"/>
              <a:t>12</a:t>
            </a:fld>
            <a:endParaRPr lang="en-US"/>
          </a:p>
        </p:txBody>
      </p:sp>
    </p:spTree>
    <p:extLst>
      <p:ext uri="{BB962C8B-B14F-4D97-AF65-F5344CB8AC3E}">
        <p14:creationId xmlns:p14="http://schemas.microsoft.com/office/powerpoint/2010/main" val="282167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The overarching goal of today’s session and the Community of Practice that will follow is to support affiliates and their partners in leveraging the ECC Prenatal-to-Three program to advance use of the evidence-based Help Me Grow model as an optimal builder of state-level maternal/early childhood systems of care. Using the HMG Model as a framework, mutual ECCS-HMG can be achieved in promoting early developmental health and family well-being while increasing family-centered access to care and engagement of the prenatal-to-3 population during a critical period of early child development and parental challenge. Common aims include equity, sustainability, comprehensiveness, and inclusion of the health system—with a focus on expanding state capacity to reach and engage families during their children’s important early years. </a:t>
            </a:r>
          </a:p>
        </p:txBody>
      </p:sp>
      <p:sp>
        <p:nvSpPr>
          <p:cNvPr id="4" name="Slide Number Placeholder 3"/>
          <p:cNvSpPr>
            <a:spLocks noGrp="1"/>
          </p:cNvSpPr>
          <p:nvPr>
            <p:ph type="sldNum" sz="quarter" idx="5"/>
          </p:nvPr>
        </p:nvSpPr>
        <p:spPr/>
        <p:txBody>
          <a:bodyPr/>
          <a:lstStyle/>
          <a:p>
            <a:fld id="{0A3C6BE0-7377-BE4C-8104-3C9C9ED1F901}" type="slidenum">
              <a:rPr lang="en-US" smtClean="0"/>
              <a:t>13</a:t>
            </a:fld>
            <a:endParaRPr lang="en-US"/>
          </a:p>
        </p:txBody>
      </p:sp>
    </p:spTree>
    <p:extLst>
      <p:ext uri="{BB962C8B-B14F-4D97-AF65-F5344CB8AC3E}">
        <p14:creationId xmlns:p14="http://schemas.microsoft.com/office/powerpoint/2010/main" val="277815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assisted by Sarah/Cassie</a:t>
            </a:r>
          </a:p>
        </p:txBody>
      </p:sp>
      <p:sp>
        <p:nvSpPr>
          <p:cNvPr id="4" name="Slide Number Placeholder 3"/>
          <p:cNvSpPr>
            <a:spLocks noGrp="1"/>
          </p:cNvSpPr>
          <p:nvPr>
            <p:ph type="sldNum" sz="quarter" idx="5"/>
          </p:nvPr>
        </p:nvSpPr>
        <p:spPr/>
        <p:txBody>
          <a:bodyPr/>
          <a:lstStyle/>
          <a:p>
            <a:fld id="{0A3C6BE0-7377-BE4C-8104-3C9C9ED1F901}" type="slidenum">
              <a:rPr lang="en-US" smtClean="0"/>
              <a:t>14</a:t>
            </a:fld>
            <a:endParaRPr lang="en-US"/>
          </a:p>
        </p:txBody>
      </p:sp>
    </p:spTree>
    <p:extLst>
      <p:ext uri="{BB962C8B-B14F-4D97-AF65-F5344CB8AC3E}">
        <p14:creationId xmlns:p14="http://schemas.microsoft.com/office/powerpoint/2010/main" val="411748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Lynn, assisted by Sarah/Cassie</a:t>
            </a:r>
          </a:p>
        </p:txBody>
      </p:sp>
      <p:sp>
        <p:nvSpPr>
          <p:cNvPr id="4" name="Slide Number Placeholder 3"/>
          <p:cNvSpPr>
            <a:spLocks noGrp="1"/>
          </p:cNvSpPr>
          <p:nvPr>
            <p:ph type="sldNum" sz="quarter" idx="5"/>
          </p:nvPr>
        </p:nvSpPr>
        <p:spPr/>
        <p:txBody>
          <a:bodyPr/>
          <a:lstStyle/>
          <a:p>
            <a:fld id="{0A3C6BE0-7377-BE4C-8104-3C9C9ED1F901}" type="slidenum">
              <a:rPr lang="en-US" smtClean="0"/>
              <a:t>15</a:t>
            </a:fld>
            <a:endParaRPr lang="en-US"/>
          </a:p>
        </p:txBody>
      </p:sp>
    </p:spTree>
    <p:extLst>
      <p:ext uri="{BB962C8B-B14F-4D97-AF65-F5344CB8AC3E}">
        <p14:creationId xmlns:p14="http://schemas.microsoft.com/office/powerpoint/2010/main" val="87170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fld id="{0A3C6BE0-7377-BE4C-8104-3C9C9ED1F901}" type="slidenum">
              <a:rPr lang="en-US" smtClean="0"/>
              <a:t>16</a:t>
            </a:fld>
            <a:endParaRPr lang="en-US"/>
          </a:p>
        </p:txBody>
      </p:sp>
    </p:spTree>
    <p:extLst>
      <p:ext uri="{BB962C8B-B14F-4D97-AF65-F5344CB8AC3E}">
        <p14:creationId xmlns:p14="http://schemas.microsoft.com/office/powerpoint/2010/main" val="92387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19</a:t>
            </a:fld>
            <a:endParaRPr lang="en-US"/>
          </a:p>
        </p:txBody>
      </p:sp>
    </p:spTree>
    <p:extLst>
      <p:ext uri="{BB962C8B-B14F-4D97-AF65-F5344CB8AC3E}">
        <p14:creationId xmlns:p14="http://schemas.microsoft.com/office/powerpoint/2010/main" val="54710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fld id="{0A3C6BE0-7377-BE4C-8104-3C9C9ED1F901}" type="slidenum">
              <a:rPr lang="en-US" smtClean="0"/>
              <a:t>27</a:t>
            </a:fld>
            <a:endParaRPr lang="en-US"/>
          </a:p>
        </p:txBody>
      </p:sp>
    </p:spTree>
    <p:extLst>
      <p:ext uri="{BB962C8B-B14F-4D97-AF65-F5344CB8AC3E}">
        <p14:creationId xmlns:p14="http://schemas.microsoft.com/office/powerpoint/2010/main" val="31775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fld id="{0A3C6BE0-7377-BE4C-8104-3C9C9ED1F901}" type="slidenum">
              <a:rPr lang="en-US" smtClean="0"/>
              <a:t>28</a:t>
            </a:fld>
            <a:endParaRPr lang="en-US"/>
          </a:p>
        </p:txBody>
      </p:sp>
    </p:spTree>
    <p:extLst>
      <p:ext uri="{BB962C8B-B14F-4D97-AF65-F5344CB8AC3E}">
        <p14:creationId xmlns:p14="http://schemas.microsoft.com/office/powerpoint/2010/main" val="100613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 provides welcome and opening remarks as desired. </a:t>
            </a:r>
          </a:p>
          <a:p>
            <a:r>
              <a:rPr lang="en-US" dirty="0"/>
              <a:t>(Background) The overarching goal of today’s session and the Community of Practice that will follow is to support affiliates and their partners in leveraging the ECC Prenatal-to-Three program to advance use of the evidence-based Help Me Grow model as an optimal builder of state-level maternal/early childhood systems of care. Using the HMG Model as a framework, mutual ECCS-HMG can be achieved in promoting early developmental health and family well-being while increasing family-centered access to care and engagement of the prenatal-to-3 population during a critical period of early child development and parental challenge. Common aims include equity, sustainability, comprehensiveness, and inclusion of the health system—with a focus on expanding state capacity to reach and engage families during their children’s important early years.  </a:t>
            </a:r>
          </a:p>
        </p:txBody>
      </p:sp>
      <p:sp>
        <p:nvSpPr>
          <p:cNvPr id="4" name="Slide Number Placeholder 3"/>
          <p:cNvSpPr>
            <a:spLocks noGrp="1"/>
          </p:cNvSpPr>
          <p:nvPr>
            <p:ph type="sldNum" sz="quarter" idx="5"/>
          </p:nvPr>
        </p:nvSpPr>
        <p:spPr/>
        <p:txBody>
          <a:bodyPr/>
          <a:lstStyle/>
          <a:p>
            <a:fld id="{0A3C6BE0-7377-BE4C-8104-3C9C9ED1F901}" type="slidenum">
              <a:rPr lang="en-US" smtClean="0"/>
              <a:t>2</a:t>
            </a:fld>
            <a:endParaRPr lang="en-US"/>
          </a:p>
        </p:txBody>
      </p:sp>
    </p:spTree>
    <p:extLst>
      <p:ext uri="{BB962C8B-B14F-4D97-AF65-F5344CB8AC3E}">
        <p14:creationId xmlns:p14="http://schemas.microsoft.com/office/powerpoint/2010/main" val="122393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a:t>
            </a:r>
          </a:p>
        </p:txBody>
      </p:sp>
      <p:sp>
        <p:nvSpPr>
          <p:cNvPr id="4" name="Slide Number Placeholder 3"/>
          <p:cNvSpPr>
            <a:spLocks noGrp="1"/>
          </p:cNvSpPr>
          <p:nvPr>
            <p:ph type="sldNum" sz="quarter" idx="5"/>
          </p:nvPr>
        </p:nvSpPr>
        <p:spPr/>
        <p:txBody>
          <a:bodyPr/>
          <a:lstStyle/>
          <a:p>
            <a:fld id="{0A3C6BE0-7377-BE4C-8104-3C9C9ED1F901}" type="slidenum">
              <a:rPr lang="en-US" smtClean="0"/>
              <a:t>47</a:t>
            </a:fld>
            <a:endParaRPr lang="en-US"/>
          </a:p>
        </p:txBody>
      </p:sp>
    </p:spTree>
    <p:extLst>
      <p:ext uri="{BB962C8B-B14F-4D97-AF65-F5344CB8AC3E}">
        <p14:creationId xmlns:p14="http://schemas.microsoft.com/office/powerpoint/2010/main" val="408391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fld id="{0A3C6BE0-7377-BE4C-8104-3C9C9ED1F901}" type="slidenum">
              <a:rPr lang="en-US" smtClean="0"/>
              <a:t>50</a:t>
            </a:fld>
            <a:endParaRPr lang="en-US"/>
          </a:p>
        </p:txBody>
      </p:sp>
    </p:spTree>
    <p:extLst>
      <p:ext uri="{BB962C8B-B14F-4D97-AF65-F5344CB8AC3E}">
        <p14:creationId xmlns:p14="http://schemas.microsoft.com/office/powerpoint/2010/main" val="517994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6BE0-7377-BE4C-8104-3C9C9ED1F901}" type="slidenum">
              <a:rPr lang="en-US" smtClean="0"/>
              <a:t>51</a:t>
            </a:fld>
            <a:endParaRPr lang="en-US"/>
          </a:p>
        </p:txBody>
      </p:sp>
    </p:spTree>
    <p:extLst>
      <p:ext uri="{BB962C8B-B14F-4D97-AF65-F5344CB8AC3E}">
        <p14:creationId xmlns:p14="http://schemas.microsoft.com/office/powerpoint/2010/main" val="52947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52</a:t>
            </a:fld>
            <a:endParaRPr lang="en-US"/>
          </a:p>
        </p:txBody>
      </p:sp>
    </p:spTree>
    <p:extLst>
      <p:ext uri="{BB962C8B-B14F-4D97-AF65-F5344CB8AC3E}">
        <p14:creationId xmlns:p14="http://schemas.microsoft.com/office/powerpoint/2010/main" val="129261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a:t>
            </a:r>
          </a:p>
        </p:txBody>
      </p:sp>
      <p:sp>
        <p:nvSpPr>
          <p:cNvPr id="4" name="Slide Number Placeholder 3"/>
          <p:cNvSpPr>
            <a:spLocks noGrp="1"/>
          </p:cNvSpPr>
          <p:nvPr>
            <p:ph type="sldNum" sz="quarter" idx="5"/>
          </p:nvPr>
        </p:nvSpPr>
        <p:spPr/>
        <p:txBody>
          <a:bodyPr/>
          <a:lstStyle/>
          <a:p>
            <a:fld id="{0A3C6BE0-7377-BE4C-8104-3C9C9ED1F901}" type="slidenum">
              <a:rPr lang="en-US" smtClean="0"/>
              <a:t>3</a:t>
            </a:fld>
            <a:endParaRPr lang="en-US"/>
          </a:p>
        </p:txBody>
      </p:sp>
    </p:spTree>
    <p:extLst>
      <p:ext uri="{BB962C8B-B14F-4D97-AF65-F5344CB8AC3E}">
        <p14:creationId xmlns:p14="http://schemas.microsoft.com/office/powerpoint/2010/main" val="163035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 MCHB definition/vision of ECCS systems-building and HMG vision and missions. Brief review of ECCS evolution and HMGNC input and feedback on the initiative’s evolution.</a:t>
            </a:r>
          </a:p>
        </p:txBody>
      </p:sp>
      <p:sp>
        <p:nvSpPr>
          <p:cNvPr id="4" name="Slide Number Placeholder 3"/>
          <p:cNvSpPr>
            <a:spLocks noGrp="1"/>
          </p:cNvSpPr>
          <p:nvPr>
            <p:ph type="sldNum" sz="quarter" idx="5"/>
          </p:nvPr>
        </p:nvSpPr>
        <p:spPr/>
        <p:txBody>
          <a:bodyPr/>
          <a:lstStyle/>
          <a:p>
            <a:fld id="{0A3C6BE0-7377-BE4C-8104-3C9C9ED1F901}" type="slidenum">
              <a:rPr lang="en-US" smtClean="0"/>
              <a:t>4</a:t>
            </a:fld>
            <a:endParaRPr lang="en-US"/>
          </a:p>
        </p:txBody>
      </p:sp>
    </p:spTree>
    <p:extLst>
      <p:ext uri="{BB962C8B-B14F-4D97-AF65-F5344CB8AC3E}">
        <p14:creationId xmlns:p14="http://schemas.microsoft.com/office/powerpoint/2010/main" val="37513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 MCHB definition/vision of ECCS systems-building and HMG vision and missions. Brief review of ECCS evolution and HMGNC input and feedback on the initiative’s evolution.</a:t>
            </a:r>
          </a:p>
        </p:txBody>
      </p:sp>
      <p:sp>
        <p:nvSpPr>
          <p:cNvPr id="4" name="Slide Number Placeholder 3"/>
          <p:cNvSpPr>
            <a:spLocks noGrp="1"/>
          </p:cNvSpPr>
          <p:nvPr>
            <p:ph type="sldNum" sz="quarter" idx="5"/>
          </p:nvPr>
        </p:nvSpPr>
        <p:spPr/>
        <p:txBody>
          <a:bodyPr/>
          <a:lstStyle/>
          <a:p>
            <a:fld id="{0A3C6BE0-7377-BE4C-8104-3C9C9ED1F901}" type="slidenum">
              <a:rPr lang="en-US" smtClean="0"/>
              <a:t>5</a:t>
            </a:fld>
            <a:endParaRPr lang="en-US"/>
          </a:p>
        </p:txBody>
      </p:sp>
    </p:spTree>
    <p:extLst>
      <p:ext uri="{BB962C8B-B14F-4D97-AF65-F5344CB8AC3E}">
        <p14:creationId xmlns:p14="http://schemas.microsoft.com/office/powerpoint/2010/main" val="368190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 MCHB definition/vision of ECCS systems-building and HMG vision and missions. Brief review of ECCS evolution and HMGNC input and feedback on the initiative’s evolution.</a:t>
            </a:r>
          </a:p>
        </p:txBody>
      </p:sp>
      <p:sp>
        <p:nvSpPr>
          <p:cNvPr id="4" name="Slide Number Placeholder 3"/>
          <p:cNvSpPr>
            <a:spLocks noGrp="1"/>
          </p:cNvSpPr>
          <p:nvPr>
            <p:ph type="sldNum" sz="quarter" idx="5"/>
          </p:nvPr>
        </p:nvSpPr>
        <p:spPr/>
        <p:txBody>
          <a:bodyPr/>
          <a:lstStyle/>
          <a:p>
            <a:fld id="{0A3C6BE0-7377-BE4C-8104-3C9C9ED1F901}" type="slidenum">
              <a:rPr lang="en-US" smtClean="0"/>
              <a:t>6</a:t>
            </a:fld>
            <a:endParaRPr lang="en-US"/>
          </a:p>
        </p:txBody>
      </p:sp>
    </p:spTree>
    <p:extLst>
      <p:ext uri="{BB962C8B-B14F-4D97-AF65-F5344CB8AC3E}">
        <p14:creationId xmlns:p14="http://schemas.microsoft.com/office/powerpoint/2010/main" val="121489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objectives: </a:t>
            </a:r>
            <a:r>
              <a:rPr lang="en-US" dirty="0"/>
              <a:t>Kimberly. MCHB definition/vision of ECCS systems-building and HMG vision and missions. Brief review of ECCS evolution and HMGNC input and feedback on the initiative’s evolution.</a:t>
            </a:r>
          </a:p>
          <a:p>
            <a:endParaRPr lang="en-US" dirty="0"/>
          </a:p>
          <a:p>
            <a:r>
              <a:rPr lang="en-US" b="1" dirty="0"/>
              <a:t>Suggested talking points:</a:t>
            </a:r>
          </a:p>
          <a:p>
            <a:pPr marL="171450" indent="-171450">
              <a:buFont typeface="Arial" panose="020B0604020202020204" pitchFamily="34" charset="0"/>
              <a:buChar char="•"/>
            </a:pPr>
            <a:r>
              <a:rPr lang="en-US" dirty="0"/>
              <a:t>Our longstanding and evolving collaboration with federal and state leaders in placing screening/early detection within the context of a comprehensive approach to developmental promotion, early detection, referral &amp; linkage.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been privileged to engage with MCHB in their strategic planning efforts, national funders and collaborative funding efforts in support of child health services transformation and strengthening families to enhance children's developmental outcomes (e.g., PSP, ERH), system transformation at the state level (e.g., MS THRIVE!), and many crucial dialogues that have yielded implications for placing efforts in the context of system building with "all sectors in" and "cross-sector collaboration." Select examples include our engagements with the CDC, DOE, HRSA/MCHB, ACF, and SAMHSA.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inspired by the evolution of such federal initiatives as the MIECHV </a:t>
            </a:r>
            <a:r>
              <a:rPr lang="en-US" dirty="0" err="1"/>
              <a:t>CoIIN</a:t>
            </a:r>
            <a:r>
              <a:rPr lang="en-US" dirty="0"/>
              <a:t>, the CDC's LTS.AE, and MCHB's EECS </a:t>
            </a:r>
            <a:r>
              <a:rPr lang="en-US" dirty="0" err="1"/>
              <a:t>CoIIN</a:t>
            </a:r>
            <a:r>
              <a:rPr lang="en-US" dirty="0"/>
              <a:t> and the HRSA/MCHB strategic plan which all embrace this integrated approach. Similarly, we applaud the efforts of state and county initiatives that have evolved from an initial focus on screening to a broader, more comprehensive approach, as illustrated by the recent launch of HMG-LA (county).</a:t>
            </a:r>
          </a:p>
          <a:p>
            <a:endParaRPr lang="en-US" dirty="0"/>
          </a:p>
        </p:txBody>
      </p:sp>
      <p:sp>
        <p:nvSpPr>
          <p:cNvPr id="4" name="Slide Number Placeholder 3"/>
          <p:cNvSpPr>
            <a:spLocks noGrp="1"/>
          </p:cNvSpPr>
          <p:nvPr>
            <p:ph type="sldNum" sz="quarter" idx="5"/>
          </p:nvPr>
        </p:nvSpPr>
        <p:spPr/>
        <p:txBody>
          <a:bodyPr/>
          <a:lstStyle/>
          <a:p>
            <a:fld id="{0A3C6BE0-7377-BE4C-8104-3C9C9ED1F901}" type="slidenum">
              <a:rPr lang="en-US" smtClean="0"/>
              <a:t>7</a:t>
            </a:fld>
            <a:endParaRPr lang="en-US"/>
          </a:p>
        </p:txBody>
      </p:sp>
    </p:spTree>
    <p:extLst>
      <p:ext uri="{BB962C8B-B14F-4D97-AF65-F5344CB8AC3E}">
        <p14:creationId xmlns:p14="http://schemas.microsoft.com/office/powerpoint/2010/main" val="281533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Kimberly. This working paper summarizes state Medicaid managed care contract provisions related specifically to children, from a review conducted by George Washington University for </a:t>
            </a:r>
            <a:r>
              <a:rPr lang="en-US" sz="1200" b="0" i="0" kern="1200" dirty="0" err="1">
                <a:solidFill>
                  <a:schemeClr val="tx1"/>
                </a:solidFill>
                <a:effectLst/>
                <a:latin typeface="+mn-lt"/>
                <a:ea typeface="+mn-ea"/>
                <a:cs typeface="+mn-cs"/>
              </a:rPr>
              <a:t>InCK</a:t>
            </a:r>
            <a:r>
              <a:rPr lang="en-US" sz="1200" b="0" i="0" kern="1200" dirty="0">
                <a:solidFill>
                  <a:schemeClr val="tx1"/>
                </a:solidFill>
                <a:effectLst/>
                <a:latin typeface="+mn-lt"/>
                <a:ea typeface="+mn-ea"/>
                <a:cs typeface="+mn-cs"/>
              </a:rPr>
              <a:t> Marks employing its overall managed care contract data base. While states generally have limited contractual language specific to children and the elements of child health care transformation and none have a comprehensive, child-specific approach, states have developed language, particularly with respect to children with special health care needs, that can be built upon in doing so. The working paper categorizes these different efforts as starting points for developing Medicaid managed care contract language to advance high performing medical homes and child health transformation.</a:t>
            </a:r>
            <a:endParaRPr lang="en-US" dirty="0"/>
          </a:p>
        </p:txBody>
      </p:sp>
      <p:sp>
        <p:nvSpPr>
          <p:cNvPr id="4" name="Slide Number Placeholder 3"/>
          <p:cNvSpPr>
            <a:spLocks noGrp="1"/>
          </p:cNvSpPr>
          <p:nvPr>
            <p:ph type="sldNum" sz="quarter" idx="5"/>
          </p:nvPr>
        </p:nvSpPr>
        <p:spPr/>
        <p:txBody>
          <a:bodyPr/>
          <a:lstStyle/>
          <a:p>
            <a:fld id="{0A3C6BE0-7377-BE4C-8104-3C9C9ED1F901}" type="slidenum">
              <a:rPr lang="en-US" smtClean="0"/>
              <a:t>8</a:t>
            </a:fld>
            <a:endParaRPr lang="en-US"/>
          </a:p>
        </p:txBody>
      </p:sp>
    </p:spTree>
    <p:extLst>
      <p:ext uri="{BB962C8B-B14F-4D97-AF65-F5344CB8AC3E}">
        <p14:creationId xmlns:p14="http://schemas.microsoft.com/office/powerpoint/2010/main" val="365437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fld id="{0A3C6BE0-7377-BE4C-8104-3C9C9ED1F901}" type="slidenum">
              <a:rPr lang="en-US" smtClean="0"/>
              <a:t>9</a:t>
            </a:fld>
            <a:endParaRPr lang="en-US"/>
          </a:p>
        </p:txBody>
      </p:sp>
    </p:spTree>
    <p:extLst>
      <p:ext uri="{BB962C8B-B14F-4D97-AF65-F5344CB8AC3E}">
        <p14:creationId xmlns:p14="http://schemas.microsoft.com/office/powerpoint/2010/main" val="2168867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18963"/>
          <a:stretch/>
        </p:blipFill>
        <p:spPr>
          <a:xfrm>
            <a:off x="3855051" y="-609"/>
            <a:ext cx="8336949" cy="6858609"/>
          </a:xfrm>
          <a:prstGeom prst="rect">
            <a:avLst/>
          </a:prstGeom>
        </p:spPr>
      </p:pic>
      <p:pic>
        <p:nvPicPr>
          <p:cNvPr id="3" name="Picture 2">
            <a:extLst>
              <a:ext uri="{FF2B5EF4-FFF2-40B4-BE49-F238E27FC236}">
                <a16:creationId xmlns:a16="http://schemas.microsoft.com/office/drawing/2014/main" id="{2FF9844D-DE0A-E94C-B768-DD74B26209AD}"/>
              </a:ext>
            </a:extLst>
          </p:cNvPr>
          <p:cNvPicPr>
            <a:picLocks noChangeAspect="1"/>
          </p:cNvPicPr>
          <p:nvPr userDrawn="1"/>
        </p:nvPicPr>
        <p:blipFill>
          <a:blip r:embed="rId3"/>
          <a:stretch>
            <a:fillRect/>
          </a:stretch>
        </p:blipFill>
        <p:spPr>
          <a:xfrm>
            <a:off x="0" y="0"/>
            <a:ext cx="6261123" cy="6858000"/>
          </a:xfrm>
          <a:prstGeom prst="rect">
            <a:avLst/>
          </a:prstGeom>
        </p:spPr>
      </p:pic>
      <p:sp>
        <p:nvSpPr>
          <p:cNvPr id="18" name="Title 1"/>
          <p:cNvSpPr>
            <a:spLocks noGrp="1"/>
          </p:cNvSpPr>
          <p:nvPr>
            <p:ph type="ctrTitle" idx="4294967295"/>
          </p:nvPr>
        </p:nvSpPr>
        <p:spPr>
          <a:xfrm>
            <a:off x="712614" y="2370337"/>
            <a:ext cx="4477368" cy="1105347"/>
          </a:xfrm>
        </p:spPr>
        <p:txBody>
          <a:bodyPr anchor="t">
            <a:normAutofit/>
          </a:bodyPr>
          <a:lstStyle>
            <a:lvl1pPr>
              <a:defRPr>
                <a:latin typeface="+mj-lt"/>
              </a:defRPr>
            </a:lvl1pPr>
          </a:lstStyle>
          <a:p>
            <a:r>
              <a:rPr lang="en-US" altLang="zh-CN" sz="4000" b="1" dirty="0">
                <a:solidFill>
                  <a:schemeClr val="bg1"/>
                </a:solidFill>
                <a:latin typeface="Acumin Pro" charset="0"/>
                <a:ea typeface="Acumin Pro" charset="0"/>
                <a:cs typeface="Acumin Pro" charset="0"/>
              </a:rPr>
              <a:t>Cover</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Title</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Placeholder</a:t>
            </a:r>
            <a:endParaRPr lang="en-US" sz="4000" b="1" dirty="0">
              <a:solidFill>
                <a:schemeClr val="bg1"/>
              </a:solidFill>
              <a:latin typeface="Acumin Pro" charset="0"/>
              <a:ea typeface="Acumin Pro" charset="0"/>
              <a:cs typeface="Acumin Pro" charset="0"/>
            </a:endParaRPr>
          </a:p>
        </p:txBody>
      </p:sp>
      <p:sp>
        <p:nvSpPr>
          <p:cNvPr id="19" name="Subtitle 2"/>
          <p:cNvSpPr>
            <a:spLocks noGrp="1"/>
          </p:cNvSpPr>
          <p:nvPr>
            <p:ph type="subTitle" idx="4294967295"/>
          </p:nvPr>
        </p:nvSpPr>
        <p:spPr>
          <a:xfrm>
            <a:off x="751114" y="3886062"/>
            <a:ext cx="4438868" cy="509849"/>
          </a:xfrm>
        </p:spPr>
        <p:txBody>
          <a:bodyPr>
            <a:normAutofit/>
          </a:bodyPr>
          <a:lstStyle/>
          <a:p>
            <a:pPr marL="0" indent="0">
              <a:buNone/>
            </a:pPr>
            <a:r>
              <a:rPr lang="en-US" altLang="zh-CN" sz="1400" dirty="0">
                <a:solidFill>
                  <a:schemeClr val="bg1"/>
                </a:solidFill>
                <a:latin typeface="Acumin Pro" charset="0"/>
                <a:ea typeface="Acumin Pro" charset="0"/>
                <a:cs typeface="Acumin Pro" charset="0"/>
              </a:rPr>
              <a:t>Optional</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Sub</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Header</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Place</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Holder</a:t>
            </a:r>
            <a:endParaRPr lang="en-US" sz="1400" dirty="0">
              <a:solidFill>
                <a:schemeClr val="bg1"/>
              </a:solidFill>
              <a:latin typeface="Acumin Pro" charset="0"/>
              <a:ea typeface="Acumin Pro" charset="0"/>
              <a:cs typeface="Acumin Pro"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14" y="366153"/>
            <a:ext cx="2875184" cy="654425"/>
          </a:xfrm>
          <a:prstGeom prst="rect">
            <a:avLst/>
          </a:prstGeom>
        </p:spPr>
      </p:pic>
    </p:spTree>
    <p:extLst>
      <p:ext uri="{BB962C8B-B14F-4D97-AF65-F5344CB8AC3E}">
        <p14:creationId xmlns:p14="http://schemas.microsoft.com/office/powerpoint/2010/main" val="80191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548FD6"/>
                </a:solidFill>
                <a:latin typeface="+mj-lt"/>
                <a:ea typeface="Lato" charset="0"/>
                <a:cs typeface="Lato" charset="0"/>
              </a:defRPr>
            </a:lvl1pPr>
          </a:lstStyle>
          <a:p>
            <a:r>
              <a:rPr lang="en-US" dirty="0"/>
              <a:t>Title</a:t>
            </a:r>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61048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1D375A"/>
                </a:solidFill>
                <a:latin typeface="+mj-lt"/>
                <a:ea typeface="Lato" charset="0"/>
                <a:cs typeface="Lato" charset="0"/>
              </a:defRPr>
            </a:lvl1pPr>
          </a:lstStyle>
          <a:p>
            <a:r>
              <a:rPr lang="en-US" dirty="0"/>
              <a:t>Title</a:t>
            </a:r>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95338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2137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886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38FD5"/>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271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74320" cy="6858000"/>
          </a:xfrm>
          <a:custGeom>
            <a:avLst/>
            <a:gdLst/>
            <a:ahLst/>
            <a:cxnLst/>
            <a:rect l="l" t="t" r="r" b="b"/>
            <a:pathLst>
              <a:path w="274320" h="6858000">
                <a:moveTo>
                  <a:pt x="274320" y="0"/>
                </a:moveTo>
                <a:lnTo>
                  <a:pt x="0" y="0"/>
                </a:lnTo>
                <a:lnTo>
                  <a:pt x="0" y="6858000"/>
                </a:lnTo>
                <a:lnTo>
                  <a:pt x="274320" y="6858000"/>
                </a:lnTo>
                <a:lnTo>
                  <a:pt x="274320" y="0"/>
                </a:lnTo>
                <a:close/>
              </a:path>
            </a:pathLst>
          </a:custGeom>
          <a:solidFill>
            <a:srgbClr val="23A0A8"/>
          </a:solidFill>
        </p:spPr>
        <p:txBody>
          <a:bodyPr wrap="square" lIns="0" tIns="0" rIns="0" bIns="0" rtlCol="0"/>
          <a:lstStyle/>
          <a:p>
            <a:endParaRPr/>
          </a:p>
        </p:txBody>
      </p:sp>
      <p:sp>
        <p:nvSpPr>
          <p:cNvPr id="17" name="bg object 17"/>
          <p:cNvSpPr/>
          <p:nvPr/>
        </p:nvSpPr>
        <p:spPr>
          <a:xfrm>
            <a:off x="11430000" y="355600"/>
            <a:ext cx="457200" cy="457200"/>
          </a:xfrm>
          <a:custGeom>
            <a:avLst/>
            <a:gdLst/>
            <a:ahLst/>
            <a:cxnLst/>
            <a:rect l="l" t="t" r="r" b="b"/>
            <a:pathLst>
              <a:path w="457200" h="457200">
                <a:moveTo>
                  <a:pt x="228600" y="0"/>
                </a:moveTo>
                <a:lnTo>
                  <a:pt x="182533" y="4644"/>
                </a:lnTo>
                <a:lnTo>
                  <a:pt x="139624" y="17966"/>
                </a:lnTo>
                <a:lnTo>
                  <a:pt x="100793" y="39045"/>
                </a:lnTo>
                <a:lnTo>
                  <a:pt x="66960" y="66960"/>
                </a:lnTo>
                <a:lnTo>
                  <a:pt x="39045" y="100793"/>
                </a:lnTo>
                <a:lnTo>
                  <a:pt x="17966" y="139624"/>
                </a:lnTo>
                <a:lnTo>
                  <a:pt x="4644" y="182533"/>
                </a:lnTo>
                <a:lnTo>
                  <a:pt x="0" y="228600"/>
                </a:lnTo>
                <a:lnTo>
                  <a:pt x="4644" y="274666"/>
                </a:lnTo>
                <a:lnTo>
                  <a:pt x="17966" y="317575"/>
                </a:lnTo>
                <a:lnTo>
                  <a:pt x="39045" y="356406"/>
                </a:lnTo>
                <a:lnTo>
                  <a:pt x="66960" y="390239"/>
                </a:lnTo>
                <a:lnTo>
                  <a:pt x="100793" y="418154"/>
                </a:lnTo>
                <a:lnTo>
                  <a:pt x="139624" y="439233"/>
                </a:lnTo>
                <a:lnTo>
                  <a:pt x="182533" y="452555"/>
                </a:lnTo>
                <a:lnTo>
                  <a:pt x="228600" y="457200"/>
                </a:lnTo>
                <a:lnTo>
                  <a:pt x="274666" y="452555"/>
                </a:lnTo>
                <a:lnTo>
                  <a:pt x="317575" y="439233"/>
                </a:lnTo>
                <a:lnTo>
                  <a:pt x="356406" y="418154"/>
                </a:lnTo>
                <a:lnTo>
                  <a:pt x="390239" y="390239"/>
                </a:lnTo>
                <a:lnTo>
                  <a:pt x="418154" y="356406"/>
                </a:lnTo>
                <a:lnTo>
                  <a:pt x="439233" y="317575"/>
                </a:lnTo>
                <a:lnTo>
                  <a:pt x="452555" y="274666"/>
                </a:lnTo>
                <a:lnTo>
                  <a:pt x="457200" y="228600"/>
                </a:lnTo>
                <a:lnTo>
                  <a:pt x="452555" y="182533"/>
                </a:lnTo>
                <a:lnTo>
                  <a:pt x="439233" y="139624"/>
                </a:lnTo>
                <a:lnTo>
                  <a:pt x="418154" y="100793"/>
                </a:lnTo>
                <a:lnTo>
                  <a:pt x="390239" y="66960"/>
                </a:lnTo>
                <a:lnTo>
                  <a:pt x="356406" y="39045"/>
                </a:lnTo>
                <a:lnTo>
                  <a:pt x="317575" y="17966"/>
                </a:lnTo>
                <a:lnTo>
                  <a:pt x="274666" y="4644"/>
                </a:lnTo>
                <a:lnTo>
                  <a:pt x="228600" y="0"/>
                </a:lnTo>
                <a:close/>
              </a:path>
            </a:pathLst>
          </a:custGeom>
          <a:solidFill>
            <a:srgbClr val="23A0A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538FD5"/>
                </a:solidFill>
                <a:latin typeface="Gill Sans MT"/>
                <a:cs typeface="Gill Sans MT"/>
              </a:defRPr>
            </a:lvl1pPr>
          </a:lstStyle>
          <a:p>
            <a:endParaRPr/>
          </a:p>
        </p:txBody>
      </p:sp>
      <p:sp>
        <p:nvSpPr>
          <p:cNvPr id="3" name="Holder 3"/>
          <p:cNvSpPr>
            <a:spLocks noGrp="1"/>
          </p:cNvSpPr>
          <p:nvPr>
            <p:ph sz="half" idx="2"/>
          </p:nvPr>
        </p:nvSpPr>
        <p:spPr>
          <a:xfrm>
            <a:off x="493712" y="1654175"/>
            <a:ext cx="5183505" cy="4488815"/>
          </a:xfrm>
          <a:prstGeom prst="rect">
            <a:avLst/>
          </a:prstGeom>
        </p:spPr>
        <p:txBody>
          <a:bodyPr wrap="square" lIns="0" tIns="0" rIns="0" bIns="0">
            <a:spAutoFit/>
          </a:bodyPr>
          <a:lstStyle>
            <a:lvl1pPr>
              <a:defRPr sz="1850" b="0" i="0">
                <a:solidFill>
                  <a:srgbClr val="464546"/>
                </a:solidFill>
                <a:latin typeface="Calibri"/>
                <a:cs typeface="Calibri"/>
              </a:defRPr>
            </a:lvl1pPr>
          </a:lstStyle>
          <a:p>
            <a:endParaRPr/>
          </a:p>
        </p:txBody>
      </p:sp>
      <p:sp>
        <p:nvSpPr>
          <p:cNvPr id="4" name="Holder 4"/>
          <p:cNvSpPr>
            <a:spLocks noGrp="1"/>
          </p:cNvSpPr>
          <p:nvPr>
            <p:ph sz="half" idx="3"/>
          </p:nvPr>
        </p:nvSpPr>
        <p:spPr>
          <a:xfrm>
            <a:off x="6537706" y="1507481"/>
            <a:ext cx="5323205" cy="4639945"/>
          </a:xfrm>
          <a:prstGeom prst="rect">
            <a:avLst/>
          </a:prstGeom>
        </p:spPr>
        <p:txBody>
          <a:bodyPr wrap="square" lIns="0" tIns="0" rIns="0" bIns="0">
            <a:spAutoFit/>
          </a:bodyPr>
          <a:lstStyle>
            <a:lvl1pPr>
              <a:defRPr sz="1850" b="1" i="0">
                <a:solidFill>
                  <a:srgbClr val="464546"/>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649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38FD5"/>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39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40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8220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55075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64160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76031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rmAutofit/>
          </a:bodyPr>
          <a:lstStyle>
            <a:lvl1pPr>
              <a:defRPr sz="2800" b="1" i="0">
                <a:solidFill>
                  <a:srgbClr val="D86036"/>
                </a:solidFill>
                <a:latin typeface="+mj-lt"/>
                <a:ea typeface="Lato" charset="0"/>
                <a:cs typeface="Lato" charset="0"/>
              </a:defRPr>
            </a:lvl1pPr>
          </a:lstStyle>
          <a:p>
            <a:r>
              <a:rPr lang="en-US" dirty="0"/>
              <a:t>Click to edit Master title style</a:t>
            </a:r>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04600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E19D39"/>
                </a:solidFill>
                <a:latin typeface="+mj-lt"/>
                <a:ea typeface="Lato" charset="0"/>
                <a:cs typeface="Lato" charset="0"/>
              </a:defRPr>
            </a:lvl1pPr>
          </a:lstStyle>
          <a:p>
            <a:r>
              <a:rPr lang="en-US" dirty="0"/>
              <a:t>Title</a:t>
            </a:r>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77676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24A1A8"/>
                </a:solidFill>
                <a:latin typeface="+mj-lt"/>
                <a:ea typeface="Lato" charset="0"/>
                <a:cs typeface="Lato" charset="0"/>
              </a:defRPr>
            </a:lvl1pPr>
          </a:lstStyle>
          <a:p>
            <a:r>
              <a:rPr lang="en-US" dirty="0"/>
              <a:t>Title</a:t>
            </a:r>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19745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65" r:id="rId6"/>
    <p:sldLayoutId id="2147483652" r:id="rId7"/>
    <p:sldLayoutId id="2147483660" r:id="rId8"/>
    <p:sldLayoutId id="2147483661" r:id="rId9"/>
    <p:sldLayoutId id="2147483662" r:id="rId10"/>
    <p:sldLayoutId id="2147483666" r:id="rId11"/>
    <p:sldLayoutId id="2147483653" r:id="rId12"/>
    <p:sldLayoutId id="2147483654" r:id="rId13"/>
    <p:sldLayoutId id="2147483655" r:id="rId14"/>
    <p:sldLayoutId id="2147483656" r:id="rId15"/>
    <p:sldLayoutId id="2147483657" r:id="rId16"/>
    <p:sldLayoutId id="2147483658" r:id="rId17"/>
    <p:sldLayoutId id="214748365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4859" y="426085"/>
            <a:ext cx="10622280" cy="840105"/>
          </a:xfrm>
          <a:prstGeom prst="rect">
            <a:avLst/>
          </a:prstGeom>
        </p:spPr>
        <p:txBody>
          <a:bodyPr wrap="square" lIns="0" tIns="0" rIns="0" bIns="0">
            <a:spAutoFit/>
          </a:bodyPr>
          <a:lstStyle>
            <a:lvl1pPr>
              <a:defRPr sz="2800" b="1" i="0">
                <a:solidFill>
                  <a:srgbClr val="538FD5"/>
                </a:solidFill>
                <a:latin typeface="Gill Sans MT"/>
                <a:cs typeface="Gill Sans MT"/>
              </a:defRPr>
            </a:lvl1pPr>
          </a:lstStyle>
          <a:p>
            <a:endParaRPr/>
          </a:p>
        </p:txBody>
      </p:sp>
      <p:sp>
        <p:nvSpPr>
          <p:cNvPr id="3" name="Holder 3"/>
          <p:cNvSpPr>
            <a:spLocks noGrp="1"/>
          </p:cNvSpPr>
          <p:nvPr>
            <p:ph type="body" idx="1"/>
          </p:nvPr>
        </p:nvSpPr>
        <p:spPr>
          <a:xfrm>
            <a:off x="484505" y="1925637"/>
            <a:ext cx="11222989" cy="405447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922972" y="6558171"/>
            <a:ext cx="1694180" cy="143509"/>
          </a:xfrm>
          <a:prstGeom prst="rect">
            <a:avLst/>
          </a:prstGeom>
        </p:spPr>
        <p:txBody>
          <a:bodyPr wrap="square" lIns="0" tIns="0" rIns="0" bIns="0">
            <a:spAutoFit/>
          </a:bodyPr>
          <a:lstStyle>
            <a:lvl1pPr>
              <a:defRPr sz="800" b="0" i="0">
                <a:solidFill>
                  <a:srgbClr val="E09D39"/>
                </a:solidFill>
                <a:latin typeface="Gill Sans MT"/>
                <a:cs typeface="Gill Sans MT"/>
              </a:defRPr>
            </a:lvl1pPr>
          </a:lstStyle>
          <a:p>
            <a:pPr marL="12700">
              <a:lnSpc>
                <a:spcPct val="100000"/>
              </a:lnSpc>
              <a:spcBef>
                <a:spcPts val="40"/>
              </a:spcBef>
            </a:pPr>
            <a:r>
              <a:rPr spc="60" dirty="0"/>
              <a:t>HELPMEGROWNA</a:t>
            </a:r>
            <a:r>
              <a:rPr spc="-130" dirty="0"/>
              <a:t> </a:t>
            </a:r>
            <a:r>
              <a:rPr spc="35" dirty="0"/>
              <a:t>TI</a:t>
            </a:r>
            <a:r>
              <a:rPr spc="-110" dirty="0"/>
              <a:t> </a:t>
            </a:r>
            <a:r>
              <a:rPr spc="50" dirty="0"/>
              <a:t>ONA</a:t>
            </a:r>
            <a:r>
              <a:rPr spc="-125" dirty="0"/>
              <a:t> </a:t>
            </a:r>
            <a:r>
              <a:rPr spc="40" dirty="0"/>
              <a:t>L.</a:t>
            </a:r>
            <a:r>
              <a:rPr spc="-90" dirty="0"/>
              <a:t> </a:t>
            </a:r>
            <a:r>
              <a:rPr spc="30" dirty="0"/>
              <a:t>OR</a:t>
            </a:r>
            <a:r>
              <a:rPr spc="-80" dirty="0"/>
              <a:t> </a:t>
            </a:r>
            <a:r>
              <a:rPr dirty="0"/>
              <a:t>G</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08003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merald.com/insight/content/doi/10.1108/JCS-05-2017-0016/full/html"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helpmegrownational.org/resources/building-capacity-using-administrative-data-to-demonstrate-hmg-impact/"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emerald.com/insight/search?q=Brian%20J.%20Hill" TargetMode="External"/><Relationship Id="rId2" Type="http://schemas.openxmlformats.org/officeDocument/2006/relationships/hyperlink" Target="https://www.emerald.com/insight/search?q=Karen%20D.%20Hill" TargetMode="External"/><Relationship Id="rId1" Type="http://schemas.openxmlformats.org/officeDocument/2006/relationships/slideLayout" Target="../slideLayouts/slideLayout8.xml"/><Relationship Id="rId5" Type="http://schemas.openxmlformats.org/officeDocument/2006/relationships/hyperlink" Target="https://doi.org/10.1108/JCS-05-2017-0016" TargetMode="External"/><Relationship Id="rId4" Type="http://schemas.openxmlformats.org/officeDocument/2006/relationships/hyperlink" Target="https://www.emerald.com/insight/publication/issn/1746-666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hyperlink" Target="https://pubmed.ncbi.nlm.nih.gov/16715785/" TargetMode="External"/><Relationship Id="rId3" Type="http://schemas.openxmlformats.org/officeDocument/2006/relationships/hyperlink" Target="https://helpmegrownational.org/help-me-grow-a-nationwide-movement/" TargetMode="External"/><Relationship Id="rId7" Type="http://schemas.openxmlformats.org/officeDocument/2006/relationships/hyperlink" Target="https://helpmegrownational.org/resources/help-grow-utah-pediatrician-outreach-marketing-strategy/" TargetMode="External"/><Relationship Id="rId2" Type="http://schemas.openxmlformats.org/officeDocument/2006/relationships/hyperlink" Target="https://cssp.org/wp-content/uploads/2018/08/Making-the-Link_Help-Me-Grow.pdf" TargetMode="External"/><Relationship Id="rId1" Type="http://schemas.openxmlformats.org/officeDocument/2006/relationships/slideLayout" Target="../slideLayouts/slideLayout8.xml"/><Relationship Id="rId6" Type="http://schemas.openxmlformats.org/officeDocument/2006/relationships/hyperlink" Target="https://helpmegrownational.org/resources/building-capacity-using-administrative-data-to-demonstrate-hmg-impact/" TargetMode="External"/><Relationship Id="rId5" Type="http://schemas.openxmlformats.org/officeDocument/2006/relationships/hyperlink" Target="https://helpmegrownational.org/opportunities/hmg-national-building-capacity-webinars/defining-full-potential-hmg-strategic-growth-plan/" TargetMode="External"/><Relationship Id="rId10" Type="http://schemas.openxmlformats.org/officeDocument/2006/relationships/hyperlink" Target="https://www.emerald.com/insight/content/doi/10.1108/JCS-05-2017-0016/full/html" TargetMode="External"/><Relationship Id="rId4" Type="http://schemas.openxmlformats.org/officeDocument/2006/relationships/hyperlink" Target="https://helpmegrownational.org/wp-content/uploads/2020/10/Enhancing-Developmental-Promotion-Early-Detection-Referral-and-Linkage-to-Services-within-Early-Learning.pdf" TargetMode="External"/><Relationship Id="rId9" Type="http://schemas.openxmlformats.org/officeDocument/2006/relationships/hyperlink" Target="https://www.researchgate.net/publication/298652202_Connecting_Vulnerable_Children_and_Families_to_Community-Based_Programs_Strengthens_Parents'_Perceptions_of_Protective_Factor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acd.org/research/implementation-science" TargetMode="External"/><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hyperlink" Target="https://helpmegrownational.org/wp-content/uploads/2020/08/HMG-Forum-Health-Provider-Outreach-Session-All-Slides.pdf" TargetMode="External"/><Relationship Id="rId13" Type="http://schemas.openxmlformats.org/officeDocument/2006/relationships/hyperlink" Target="about:blank" TargetMode="External"/><Relationship Id="rId3" Type="http://schemas.openxmlformats.org/officeDocument/2006/relationships/hyperlink" Target="https://helpmegrownational.org/decide-works-strengthen-child-health-services" TargetMode="External"/><Relationship Id="rId7" Type="http://schemas.openxmlformats.org/officeDocument/2006/relationships/hyperlink" Target="https://helpmegrownational.org/wp-content/uploads/2020/08/NatHMG_IMHPrinciples_2020.08.11_60min.pdf" TargetMode="External"/><Relationship Id="rId12" Type="http://schemas.openxmlformats.org/officeDocument/2006/relationships/hyperlink" Target="https://helpmegrownational.org/?s=family+leaders" TargetMode="External"/><Relationship Id="rId2" Type="http://schemas.openxmlformats.org/officeDocument/2006/relationships/hyperlink" Target="https://helpmegrownational.org/resources/pediatrics-supporting-parents-phase-ii/" TargetMode="External"/><Relationship Id="rId16" Type="http://schemas.openxmlformats.org/officeDocument/2006/relationships/hyperlink" Target="https://helpmegrownational.org/wp-content/uploads/2021/01/Equity-Inventory-Landscape-11.11.20.xlsx" TargetMode="External"/><Relationship Id="rId1" Type="http://schemas.openxmlformats.org/officeDocument/2006/relationships/slideLayout" Target="../slideLayouts/slideLayout11.xml"/><Relationship Id="rId6" Type="http://schemas.openxmlformats.org/officeDocument/2006/relationships/hyperlink" Target="https://helpmegrownational.org/resources/breakout-session-1-7-continuous-system-improvement-well-visit-planner-hmg-collaboration-enhance-family-engagement-child-health/" TargetMode="External"/><Relationship Id="rId11" Type="http://schemas.openxmlformats.org/officeDocument/2006/relationships/hyperlink" Target="https://helpmegrownational.org/help-me-grow-health-equity-and-young-children/" TargetMode="External"/><Relationship Id="rId5" Type="http://schemas.openxmlformats.org/officeDocument/2006/relationships/hyperlink" Target="https://helpmegrownational.org/?s=child+health+care" TargetMode="External"/><Relationship Id="rId15" Type="http://schemas.openxmlformats.org/officeDocument/2006/relationships/hyperlink" Target="https://cssp.org/our-work/project/advancing-early-relational-health/" TargetMode="External"/><Relationship Id="rId10" Type="http://schemas.openxmlformats.org/officeDocument/2006/relationships/hyperlink" Target="https://helpmegrownational.org/opportunities/hmg-national-building-capacity-webinars/defining-full-potential-hmg-strategic-growth-plan/" TargetMode="External"/><Relationship Id="rId4" Type="http://schemas.openxmlformats.org/officeDocument/2006/relationships/hyperlink" Target="https://helpmegrownational.org/what-we-do/system-enhancements/current-innovations/" TargetMode="External"/><Relationship Id="rId9" Type="http://schemas.openxmlformats.org/officeDocument/2006/relationships/hyperlink" Target="https://helpmegrownational.org/resources/hmg-wic-community-of-practice-resource-library/" TargetMode="External"/><Relationship Id="rId14" Type="http://schemas.openxmlformats.org/officeDocument/2006/relationships/hyperlink" Target="https://belonging.berkeley.edu/targeted-universalis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helpmegrownational.org/5-keys-to-spreading-scaling-and-sustaining-innovation-for-vulnerable-children-%e2%80%a8the-help-me-grow-case-study/" TargetMode="External"/><Relationship Id="rId13" Type="http://schemas.openxmlformats.org/officeDocument/2006/relationships/hyperlink" Target="https://helpmegrownational.org/resources/central-referral-systems-help-reduce-contributors-to-family-toxic-stress/" TargetMode="External"/><Relationship Id="rId3" Type="http://schemas.openxmlformats.org/officeDocument/2006/relationships/hyperlink" Target="https://helpmegrownational.org/resources/from-the-build-initiative-report-on-state-leadership-in-building-an-early-childhood-development-system/" TargetMode="External"/><Relationship Id="rId7" Type="http://schemas.openxmlformats.org/officeDocument/2006/relationships/hyperlink" Target="https://helpmegrownational.org/resources/breakout-session-1-5-sustainability-funding-first-5-association-network-strategy-impacting-policy/" TargetMode="External"/><Relationship Id="rId12" Type="http://schemas.openxmlformats.org/officeDocument/2006/relationships/hyperlink" Target="https://helpmegrownational.org/resources/affiliate-resources-for-responding-to-covid-19/" TargetMode="External"/><Relationship Id="rId2" Type="http://schemas.openxmlformats.org/officeDocument/2006/relationships/hyperlink" Target="https://helpmegrownational.org/resources/collaboration-and-action-to-improve-child-health-systems-a-toolkit-for-state-leaders/" TargetMode="External"/><Relationship Id="rId1" Type="http://schemas.openxmlformats.org/officeDocument/2006/relationships/slideLayout" Target="../slideLayouts/slideLayout11.xml"/><Relationship Id="rId6" Type="http://schemas.openxmlformats.org/officeDocument/2006/relationships/hyperlink" Target="https://helpmegrownational.org/resources/californias-early-identification-and-intervention-system-and-the-role-of-help-me-grow/" TargetMode="External"/><Relationship Id="rId11" Type="http://schemas.openxmlformats.org/officeDocument/2006/relationships/hyperlink" Target="https://helpmegrownational.org/help-me-grow-and-covid-19-response-a-network-discussion/" TargetMode="External"/><Relationship Id="rId5" Type="http://schemas.openxmlformats.org/officeDocument/2006/relationships/hyperlink" Target="about:blank" TargetMode="External"/><Relationship Id="rId10" Type="http://schemas.openxmlformats.org/officeDocument/2006/relationships/hyperlink" Target="https://helpmegrownational.org/resources/system-advocacy-shared-policy-priorities-hmg/" TargetMode="External"/><Relationship Id="rId4" Type="http://schemas.openxmlformats.org/officeDocument/2006/relationships/hyperlink" Target="http://www.amchp.org/programsandtopics/CHILD-HEALTH/projects/early-intervention-svcs/Documents/AMCHP_Roadmap%20for%20Improved%20EC%20Collaboration_Oct%202020.pdf" TargetMode="External"/><Relationship Id="rId9" Type="http://schemas.openxmlformats.org/officeDocument/2006/relationships/hyperlink" Target="https://helpmegrownational.org/resources/supporting-healthy-child-development-through-medical-homes-strategies-from-abcd-iii-state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3" Type="http://schemas.openxmlformats.org/officeDocument/2006/relationships/hyperlink" Target="https://helpmegrownational.org/resources/eccs-hmg-community-of-practice-resources/" TargetMode="External"/><Relationship Id="rId2" Type="http://schemas.openxmlformats.org/officeDocument/2006/relationships/image" Target="../media/image34.emf"/><Relationship Id="rId1" Type="http://schemas.openxmlformats.org/officeDocument/2006/relationships/slideLayout" Target="../slideLayouts/slideLayout9.x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helpmegrownational.org/tapping-into-the-untapped-potential-of-help-me-grow/" TargetMode="External"/><Relationship Id="rId2" Type="http://schemas.openxmlformats.org/officeDocument/2006/relationships/hyperlink" Target="https://www.childwelfare.gov/topics/preventing/prevention-programs/earlychildhood/building/" TargetMode="External"/><Relationship Id="rId1" Type="http://schemas.openxmlformats.org/officeDocument/2006/relationships/slideLayout" Target="../slideLayouts/slideLayout7.xml"/><Relationship Id="rId4" Type="http://schemas.openxmlformats.org/officeDocument/2006/relationships/hyperlink" Target="https://www.mchneeds.net/documents/MIECHV%20Needs%20Assessment%20Update%20Guide.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helpmegrownational.org/wp-content/uploads/2020/07/HMG-Building-Impact-2019.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ncsacw.samhsa.gov/files/five-points-family-intervention-infants-with-prenatal-substance-exposure-and-their-families.pdf"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lynndpullano@gmail.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us02web.zoom.us/meeting/register/tZAtcO6urDkrH92ijMq09eOUeVbqn-tVc3Gq"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inckmark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7228" y="2340803"/>
            <a:ext cx="5583255" cy="2402742"/>
          </a:xfrm>
        </p:spPr>
        <p:txBody>
          <a:bodyPr anchor="t">
            <a:noAutofit/>
          </a:bodyPr>
          <a:lstStyle/>
          <a:p>
            <a:pPr>
              <a:lnSpc>
                <a:spcPct val="100000"/>
              </a:lnSpc>
            </a:pPr>
            <a:r>
              <a:rPr lang="en-US" sz="3600" b="1" dirty="0">
                <a:solidFill>
                  <a:schemeClr val="bg1"/>
                </a:solidFill>
                <a:ea typeface="Lato" charset="0"/>
                <a:cs typeface="Lato" charset="0"/>
              </a:rPr>
              <a:t>HMG Maternal and  </a:t>
            </a:r>
            <a:br>
              <a:rPr lang="en-US" sz="3600" b="1" dirty="0">
                <a:solidFill>
                  <a:schemeClr val="bg1"/>
                </a:solidFill>
                <a:ea typeface="Lato" charset="0"/>
                <a:cs typeface="Lato" charset="0"/>
              </a:rPr>
            </a:br>
            <a:r>
              <a:rPr lang="en-US" sz="3600" b="1" dirty="0">
                <a:solidFill>
                  <a:schemeClr val="bg1"/>
                </a:solidFill>
                <a:ea typeface="Lato" charset="0"/>
                <a:cs typeface="Lato" charset="0"/>
              </a:rPr>
              <a:t>Early Childhood Systems-Building Opportunities</a:t>
            </a:r>
          </a:p>
        </p:txBody>
      </p:sp>
      <p:sp>
        <p:nvSpPr>
          <p:cNvPr id="6" name="Subtitle 2"/>
          <p:cNvSpPr>
            <a:spLocks noGrp="1"/>
          </p:cNvSpPr>
          <p:nvPr>
            <p:ph type="subTitle" idx="4294967295"/>
          </p:nvPr>
        </p:nvSpPr>
        <p:spPr>
          <a:xfrm>
            <a:off x="593689" y="4945022"/>
            <a:ext cx="4028065" cy="234852"/>
          </a:xfrm>
        </p:spPr>
        <p:txBody>
          <a:bodyPr>
            <a:normAutofit lnSpcReduction="10000"/>
          </a:bodyPr>
          <a:lstStyle/>
          <a:p>
            <a:pPr marL="0" indent="0">
              <a:buNone/>
            </a:pPr>
            <a:r>
              <a:rPr lang="en-US" sz="1050" kern="900" spc="100" dirty="0">
                <a:solidFill>
                  <a:schemeClr val="bg1"/>
                </a:solidFill>
                <a:latin typeface="+mj-lt"/>
                <a:ea typeface="Lato" charset="0"/>
                <a:cs typeface="Lato" charset="0"/>
              </a:rPr>
              <a:t>January 28, 2021</a:t>
            </a:r>
          </a:p>
        </p:txBody>
      </p:sp>
      <p:cxnSp>
        <p:nvCxnSpPr>
          <p:cNvPr id="7" name="Straight Connector 6"/>
          <p:cNvCxnSpPr/>
          <p:nvPr/>
        </p:nvCxnSpPr>
        <p:spPr>
          <a:xfrm>
            <a:off x="593689" y="5388258"/>
            <a:ext cx="473659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4294967295"/>
          </p:nvPr>
        </p:nvSpPr>
        <p:spPr>
          <a:xfrm>
            <a:off x="593689" y="5571785"/>
            <a:ext cx="4813772" cy="1077231"/>
          </a:xfrm>
        </p:spPr>
        <p:txBody>
          <a:bodyPr>
            <a:normAutofit/>
          </a:bodyPr>
          <a:lstStyle/>
          <a:p>
            <a:pPr marL="0" indent="0">
              <a:buNone/>
            </a:pPr>
            <a:r>
              <a:rPr lang="en-US" altLang="zh-CN" sz="1050" kern="900" spc="100" dirty="0">
                <a:solidFill>
                  <a:schemeClr val="bg1"/>
                </a:solidFill>
                <a:latin typeface="+mj-lt"/>
                <a:ea typeface="Lato" charset="0"/>
                <a:cs typeface="Lato" charset="0"/>
              </a:rPr>
              <a:t>Presented</a:t>
            </a:r>
            <a:r>
              <a:rPr lang="zh-CN" altLang="en-US" sz="1050" kern="900" spc="100" dirty="0">
                <a:solidFill>
                  <a:schemeClr val="bg1"/>
                </a:solidFill>
                <a:latin typeface="+mj-lt"/>
                <a:ea typeface="Lato" charset="0"/>
                <a:cs typeface="Lato" charset="0"/>
              </a:rPr>
              <a:t> </a:t>
            </a:r>
            <a:r>
              <a:rPr lang="en-US" altLang="zh-CN" sz="1050" kern="900" spc="100" dirty="0">
                <a:solidFill>
                  <a:schemeClr val="bg1"/>
                </a:solidFill>
                <a:latin typeface="+mj-lt"/>
                <a:ea typeface="Lato" charset="0"/>
                <a:cs typeface="Lato" charset="0"/>
              </a:rPr>
              <a:t>by:</a:t>
            </a:r>
            <a:endParaRPr lang="en-US" altLang="zh-CN" sz="500" kern="900" spc="100" dirty="0">
              <a:solidFill>
                <a:schemeClr val="bg1"/>
              </a:solidFill>
              <a:latin typeface="+mj-lt"/>
              <a:ea typeface="Lato" charset="0"/>
              <a:cs typeface="Lato" charset="0"/>
            </a:endParaRPr>
          </a:p>
          <a:p>
            <a:pPr marL="0" indent="0">
              <a:spcBef>
                <a:spcPts val="0"/>
              </a:spcBef>
              <a:buNone/>
            </a:pPr>
            <a:r>
              <a:rPr lang="en-US" altLang="zh-CN" sz="1050" kern="900" spc="100" dirty="0">
                <a:solidFill>
                  <a:schemeClr val="bg1"/>
                </a:solidFill>
                <a:latin typeface="+mj-lt"/>
                <a:ea typeface="Lato" charset="0"/>
                <a:cs typeface="Lato" charset="0"/>
              </a:rPr>
              <a:t>Kimberly Martini-</a:t>
            </a:r>
            <a:r>
              <a:rPr lang="en-US" altLang="zh-CN" sz="1050" kern="900" spc="100" dirty="0" err="1">
                <a:solidFill>
                  <a:schemeClr val="bg1"/>
                </a:solidFill>
                <a:latin typeface="+mj-lt"/>
                <a:ea typeface="Lato" charset="0"/>
                <a:cs typeface="Lato" charset="0"/>
              </a:rPr>
              <a:t>Carvell</a:t>
            </a:r>
            <a:r>
              <a:rPr lang="en-US" altLang="zh-CN" sz="1050" kern="900" spc="100" dirty="0">
                <a:solidFill>
                  <a:schemeClr val="bg1"/>
                </a:solidFill>
                <a:latin typeface="+mj-lt"/>
                <a:ea typeface="Lato" charset="0"/>
                <a:cs typeface="Lato" charset="0"/>
              </a:rPr>
              <a:t>, Executive Director, </a:t>
            </a:r>
          </a:p>
          <a:p>
            <a:pPr marL="0" indent="0">
              <a:spcBef>
                <a:spcPts val="0"/>
              </a:spcBef>
              <a:buNone/>
            </a:pPr>
            <a:r>
              <a:rPr lang="en-US" altLang="zh-CN" sz="1050" kern="900" spc="100" dirty="0">
                <a:solidFill>
                  <a:schemeClr val="bg1"/>
                </a:solidFill>
                <a:latin typeface="+mj-lt"/>
                <a:ea typeface="Lato" charset="0"/>
                <a:cs typeface="Lato" charset="0"/>
              </a:rPr>
              <a:t>Help Me Grow National Center</a:t>
            </a:r>
          </a:p>
          <a:p>
            <a:pPr marL="0" indent="0">
              <a:spcBef>
                <a:spcPts val="0"/>
              </a:spcBef>
              <a:buNone/>
            </a:pPr>
            <a:endParaRPr lang="en-US" sz="1050" kern="900" spc="100" dirty="0">
              <a:solidFill>
                <a:schemeClr val="bg1"/>
              </a:solidFill>
              <a:latin typeface="+mj-lt"/>
              <a:ea typeface="Lato" charset="0"/>
              <a:cs typeface="Lato" charset="0"/>
            </a:endParaRPr>
          </a:p>
          <a:p>
            <a:pPr marL="0" indent="0">
              <a:spcBef>
                <a:spcPts val="0"/>
              </a:spcBef>
              <a:buNone/>
            </a:pPr>
            <a:r>
              <a:rPr lang="en-US" sz="1050" kern="900" spc="100" dirty="0">
                <a:solidFill>
                  <a:schemeClr val="bg1"/>
                </a:solidFill>
                <a:latin typeface="+mj-lt"/>
                <a:ea typeface="Lato" charset="0"/>
                <a:cs typeface="Lato" charset="0"/>
              </a:rPr>
              <a:t>Lynn Pullano. </a:t>
            </a:r>
          </a:p>
          <a:p>
            <a:pPr marL="0" indent="0">
              <a:spcBef>
                <a:spcPts val="0"/>
              </a:spcBef>
              <a:buNone/>
            </a:pPr>
            <a:r>
              <a:rPr lang="en-US" sz="1050" kern="900" spc="100" dirty="0">
                <a:solidFill>
                  <a:schemeClr val="bg1"/>
                </a:solidFill>
                <a:latin typeface="+mj-lt"/>
                <a:ea typeface="Lato" charset="0"/>
                <a:cs typeface="Lato" charset="0"/>
              </a:rPr>
              <a:t>Help Me Grow Implementation Expert</a:t>
            </a:r>
          </a:p>
        </p:txBody>
      </p:sp>
    </p:spTree>
    <p:extLst>
      <p:ext uri="{BB962C8B-B14F-4D97-AF65-F5344CB8AC3E}">
        <p14:creationId xmlns:p14="http://schemas.microsoft.com/office/powerpoint/2010/main" val="130594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12701"/>
            <a:ext cx="10515600" cy="500729"/>
          </a:xfrm>
        </p:spPr>
        <p:txBody>
          <a:bodyPr>
            <a:normAutofit/>
          </a:bodyPr>
          <a:lstStyle/>
          <a:p>
            <a:r>
              <a:rPr lang="en-US" dirty="0"/>
              <a:t>Objectives</a:t>
            </a:r>
          </a:p>
        </p:txBody>
      </p:sp>
      <p:sp>
        <p:nvSpPr>
          <p:cNvPr id="3" name="Slide Number Placeholder 2"/>
          <p:cNvSpPr>
            <a:spLocks noGrp="1"/>
          </p:cNvSpPr>
          <p:nvPr>
            <p:ph type="sldNum" sz="quarter" idx="12"/>
          </p:nvPr>
        </p:nvSpPr>
        <p:spPr/>
        <p:txBody>
          <a:bodyPr/>
          <a:lstStyle/>
          <a:p>
            <a:fld id="{02752262-9B0A-E64D-B1C3-707FD47A2213}" type="slidenum">
              <a:rPr lang="en-US" smtClean="0"/>
              <a:pPr/>
              <a:t>10</a:t>
            </a:fld>
            <a:endParaRPr lang="en-US" dirty="0"/>
          </a:p>
        </p:txBody>
      </p:sp>
      <p:sp>
        <p:nvSpPr>
          <p:cNvPr id="4" name="TextBox 3">
            <a:extLst>
              <a:ext uri="{FF2B5EF4-FFF2-40B4-BE49-F238E27FC236}">
                <a16:creationId xmlns:a16="http://schemas.microsoft.com/office/drawing/2014/main" id="{2FB805C5-FFD7-4D1C-A6B6-F2610B6907B4}"/>
              </a:ext>
            </a:extLst>
          </p:cNvPr>
          <p:cNvSpPr txBox="1"/>
          <p:nvPr/>
        </p:nvSpPr>
        <p:spPr>
          <a:xfrm>
            <a:off x="1249604" y="1382647"/>
            <a:ext cx="10103370" cy="4647426"/>
          </a:xfrm>
          <a:prstGeom prst="rect">
            <a:avLst/>
          </a:prstGeom>
          <a:noFill/>
        </p:spPr>
        <p:txBody>
          <a:bodyPr wrap="square" rtlCol="0">
            <a:spAutoFit/>
          </a:bodyPr>
          <a:lstStyle/>
          <a:p>
            <a:pPr marL="285750" indent="-285750">
              <a:buFont typeface="Arial" panose="020B0604020202020204" pitchFamily="34" charset="0"/>
              <a:buChar char="•"/>
            </a:pPr>
            <a:r>
              <a:rPr lang="en-US" sz="2400" dirty="0"/>
              <a:t>Articulate synergies between HMG Strategic Growth Plan, HMG Model, ECCS P-3, and other systems-building opportunities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Explore affiliates’ intentions to submit and/or partner in state ECCS P-3 applications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Identify HMG value proposition and outcomes as they relate to state-level maternal/early childhood systems-building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Share resources from the HMG National Center that may be helpful in funding applications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Discuss targeted ECCS Community of Practice and universal </a:t>
            </a:r>
            <a:r>
              <a:rPr lang="en-US" sz="2400" dirty="0" err="1"/>
              <a:t>Bridgespan</a:t>
            </a:r>
            <a:r>
              <a:rPr lang="en-US" sz="2400" dirty="0"/>
              <a:t> support of affiliates</a:t>
            </a:r>
          </a:p>
        </p:txBody>
      </p:sp>
    </p:spTree>
    <p:extLst>
      <p:ext uri="{BB962C8B-B14F-4D97-AF65-F5344CB8AC3E}">
        <p14:creationId xmlns:p14="http://schemas.microsoft.com/office/powerpoint/2010/main" val="270008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26" y="749300"/>
            <a:ext cx="10515600" cy="1376098"/>
          </a:xfrm>
        </p:spPr>
        <p:txBody>
          <a:bodyPr>
            <a:normAutofit/>
          </a:bodyPr>
          <a:lstStyle/>
          <a:p>
            <a:r>
              <a:rPr lang="en-US" dirty="0"/>
              <a:t>Support of Affiliates’ </a:t>
            </a:r>
            <a:br>
              <a:rPr lang="en-US" dirty="0"/>
            </a:br>
            <a:r>
              <a:rPr lang="en-US" dirty="0"/>
              <a:t>State Prenatal-Early Childhood Systems Building Efforts</a:t>
            </a:r>
          </a:p>
        </p:txBody>
      </p:sp>
      <p:sp>
        <p:nvSpPr>
          <p:cNvPr id="3" name="Slide Number Placeholder 2"/>
          <p:cNvSpPr>
            <a:spLocks noGrp="1"/>
          </p:cNvSpPr>
          <p:nvPr>
            <p:ph type="sldNum" sz="quarter" idx="12"/>
          </p:nvPr>
        </p:nvSpPr>
        <p:spPr/>
        <p:txBody>
          <a:bodyPr/>
          <a:lstStyle/>
          <a:p>
            <a:fld id="{02752262-9B0A-E64D-B1C3-707FD47A2213}" type="slidenum">
              <a:rPr lang="en-US" smtClean="0"/>
              <a:pPr/>
              <a:t>11</a:t>
            </a:fld>
            <a:endParaRPr lang="en-US" dirty="0"/>
          </a:p>
        </p:txBody>
      </p:sp>
      <p:sp>
        <p:nvSpPr>
          <p:cNvPr id="4" name="TextBox 3">
            <a:extLst>
              <a:ext uri="{FF2B5EF4-FFF2-40B4-BE49-F238E27FC236}">
                <a16:creationId xmlns:a16="http://schemas.microsoft.com/office/drawing/2014/main" id="{2FB805C5-FFD7-4D1C-A6B6-F2610B6907B4}"/>
              </a:ext>
            </a:extLst>
          </p:cNvPr>
          <p:cNvSpPr txBox="1"/>
          <p:nvPr/>
        </p:nvSpPr>
        <p:spPr>
          <a:xfrm>
            <a:off x="1004341" y="1954936"/>
            <a:ext cx="10103370" cy="4770537"/>
          </a:xfrm>
          <a:prstGeom prst="rect">
            <a:avLst/>
          </a:prstGeom>
          <a:noFill/>
        </p:spPr>
        <p:txBody>
          <a:bodyPr wrap="square" rtlCol="0">
            <a:spAutoFit/>
          </a:bodyPr>
          <a:lstStyle/>
          <a:p>
            <a:r>
              <a:rPr lang="en-US" sz="2400" b="1" dirty="0"/>
              <a:t>Targeted:  </a:t>
            </a:r>
          </a:p>
          <a:p>
            <a:r>
              <a:rPr lang="en-US" sz="2000" dirty="0"/>
              <a:t>ECCS P-3 Community of Practice (</a:t>
            </a:r>
            <a:r>
              <a:rPr lang="en-US" sz="2000" dirty="0" err="1"/>
              <a:t>CoP</a:t>
            </a:r>
            <a:r>
              <a:rPr lang="en-US" sz="2000" dirty="0"/>
              <a:t>) for qualifying HMG state leads and their collaborative partners applying for the ECCS P-3 opportunity.</a:t>
            </a:r>
          </a:p>
          <a:p>
            <a:endParaRPr lang="en-US" sz="2000" dirty="0"/>
          </a:p>
          <a:p>
            <a:r>
              <a:rPr lang="en-US" sz="2400" b="1" dirty="0"/>
              <a:t>Universal:</a:t>
            </a:r>
          </a:p>
          <a:p>
            <a:pPr marL="285750" indent="-285750">
              <a:buFont typeface="Arial" panose="020B0604020202020204" pitchFamily="34" charset="0"/>
              <a:buChar char="•"/>
            </a:pPr>
            <a:r>
              <a:rPr lang="en-US" sz="2000" dirty="0" err="1"/>
              <a:t>Bridgespan</a:t>
            </a:r>
            <a:r>
              <a:rPr lang="en-US" sz="2000" dirty="0"/>
              <a:t> focus groups and office hours will be held for those affiliates who are not primary members of the ECCS P-3 </a:t>
            </a:r>
            <a:r>
              <a:rPr lang="en-US" sz="2000" dirty="0" err="1"/>
              <a:t>CoP.</a:t>
            </a:r>
            <a:r>
              <a:rPr lang="en-US" sz="2000" dirty="0"/>
              <a:t>  The goal is to inform planning and implementation of the HMG Strategic Growth Plan with input from a wide range of the HMG affiliate network to support states’ and affiliates’ efforts in expanding and sustaining the reach and impact of the HMG Model.</a:t>
            </a:r>
          </a:p>
          <a:p>
            <a:pPr marL="285750" indent="-285750">
              <a:buFont typeface="Arial" panose="020B0604020202020204" pitchFamily="34" charset="0"/>
              <a:buChar char="•"/>
            </a:pPr>
            <a:r>
              <a:rPr lang="en-US" sz="2000" dirty="0"/>
              <a:t>For affiliates not included in the ECCS CoP who wish to advocate for use of the HMG Model as their state Maternal-Early Childhood model of choice, the HMG National Center will offer additional advisement opportunities.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8605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12</a:t>
            </a:fld>
            <a:endParaRPr lang="en-US" sz="1050" dirty="0"/>
          </a:p>
        </p:txBody>
      </p:sp>
      <p:sp>
        <p:nvSpPr>
          <p:cNvPr id="4" name="Text Placeholder 13"/>
          <p:cNvSpPr txBox="1">
            <a:spLocks/>
          </p:cNvSpPr>
          <p:nvPr/>
        </p:nvSpPr>
        <p:spPr>
          <a:xfrm>
            <a:off x="894734" y="2950606"/>
            <a:ext cx="10919313" cy="153145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Synergies:</a:t>
            </a:r>
          </a:p>
          <a:p>
            <a:r>
              <a:rPr lang="en-US" sz="4000" b="1" dirty="0">
                <a:solidFill>
                  <a:schemeClr val="bg1"/>
                </a:solidFill>
                <a:latin typeface="+mj-lt"/>
                <a:ea typeface="Lato" charset="0"/>
                <a:cs typeface="Lato" charset="0"/>
              </a:rPr>
              <a:t>HMG, ECCS P-3, </a:t>
            </a:r>
          </a:p>
          <a:p>
            <a:r>
              <a:rPr lang="en-US" sz="4000" b="1" dirty="0">
                <a:solidFill>
                  <a:schemeClr val="bg1"/>
                </a:solidFill>
                <a:latin typeface="+mj-lt"/>
                <a:ea typeface="Lato" charset="0"/>
                <a:cs typeface="Lato" charset="0"/>
              </a:rPr>
              <a:t>Other State Systems-Building Opportunities</a:t>
            </a:r>
          </a:p>
        </p:txBody>
      </p:sp>
    </p:spTree>
    <p:extLst>
      <p:ext uri="{BB962C8B-B14F-4D97-AF65-F5344CB8AC3E}">
        <p14:creationId xmlns:p14="http://schemas.microsoft.com/office/powerpoint/2010/main" val="361784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48" y="580503"/>
            <a:ext cx="10515600" cy="1376098"/>
          </a:xfrm>
        </p:spPr>
        <p:txBody>
          <a:bodyPr>
            <a:normAutofit/>
          </a:bodyPr>
          <a:lstStyle/>
          <a:p>
            <a:r>
              <a:rPr lang="en-US" dirty="0"/>
              <a:t>Synergies and Common Aims:</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13</a:t>
            </a:fld>
            <a:endParaRPr lang="en-US" dirty="0"/>
          </a:p>
        </p:txBody>
      </p:sp>
      <p:sp>
        <p:nvSpPr>
          <p:cNvPr id="4" name="TextBox 3">
            <a:extLst>
              <a:ext uri="{FF2B5EF4-FFF2-40B4-BE49-F238E27FC236}">
                <a16:creationId xmlns:a16="http://schemas.microsoft.com/office/drawing/2014/main" id="{2FB805C5-FFD7-4D1C-A6B6-F2610B6907B4}"/>
              </a:ext>
            </a:extLst>
          </p:cNvPr>
          <p:cNvSpPr txBox="1"/>
          <p:nvPr/>
        </p:nvSpPr>
        <p:spPr>
          <a:xfrm>
            <a:off x="1043489" y="1303988"/>
            <a:ext cx="10103370" cy="4985980"/>
          </a:xfrm>
          <a:prstGeom prst="rect">
            <a:avLst/>
          </a:prstGeom>
          <a:noFill/>
        </p:spPr>
        <p:txBody>
          <a:bodyPr wrap="square" rtlCol="0">
            <a:spAutoFit/>
          </a:bodyPr>
          <a:lstStyle/>
          <a:p>
            <a:pPr marL="285750" indent="-285750">
              <a:buFont typeface="Arial" panose="020B0604020202020204" pitchFamily="34" charset="0"/>
              <a:buChar char="•"/>
            </a:pPr>
            <a:r>
              <a:rPr lang="en-US" sz="2200" dirty="0"/>
              <a:t>Promote early developmental health and family well-being.</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Build state-level, comprehensive, integrated maternal/early childhood systems of care.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Expand states’ capacities to reach and engage families during the critical prenatal-to-three period.</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Advance intergenerational health equity.</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Enrich collaboration between health care, early care and education, child welfare, and other human and family support program partners and sectors to help children and their families thrive.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Authentically engage families, community partners, and other stakeholders in driving change.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200" dirty="0"/>
              <a:t>Strengthen sustainability.</a:t>
            </a:r>
          </a:p>
        </p:txBody>
      </p:sp>
    </p:spTree>
    <p:extLst>
      <p:ext uri="{BB962C8B-B14F-4D97-AF65-F5344CB8AC3E}">
        <p14:creationId xmlns:p14="http://schemas.microsoft.com/office/powerpoint/2010/main" val="155873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14</a:t>
            </a:fld>
            <a:endParaRPr lang="en-US" sz="1050" dirty="0"/>
          </a:p>
        </p:txBody>
      </p:sp>
      <p:sp>
        <p:nvSpPr>
          <p:cNvPr id="4" name="Text Placeholder 13"/>
          <p:cNvSpPr txBox="1">
            <a:spLocks/>
          </p:cNvSpPr>
          <p:nvPr/>
        </p:nvSpPr>
        <p:spPr>
          <a:xfrm>
            <a:off x="894734" y="2950606"/>
            <a:ext cx="10608417"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Quick Poll: State-level Applications</a:t>
            </a:r>
          </a:p>
        </p:txBody>
      </p:sp>
    </p:spTree>
    <p:extLst>
      <p:ext uri="{BB962C8B-B14F-4D97-AF65-F5344CB8AC3E}">
        <p14:creationId xmlns:p14="http://schemas.microsoft.com/office/powerpoint/2010/main" val="380052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79"/>
            <a:ext cx="10515600" cy="746511"/>
          </a:xfrm>
        </p:spPr>
        <p:txBody>
          <a:bodyPr>
            <a:noAutofit/>
          </a:bodyPr>
          <a:lstStyle/>
          <a:p>
            <a:r>
              <a:rPr lang="en-US" dirty="0"/>
              <a:t>In what way is your HMG affiliate currently involved in a state-level ECCS Prenatal-3 application? </a:t>
            </a:r>
          </a:p>
        </p:txBody>
      </p:sp>
      <p:sp>
        <p:nvSpPr>
          <p:cNvPr id="3" name="Slide Number Placeholder 2"/>
          <p:cNvSpPr>
            <a:spLocks noGrp="1"/>
          </p:cNvSpPr>
          <p:nvPr>
            <p:ph type="sldNum" sz="quarter" idx="12"/>
          </p:nvPr>
        </p:nvSpPr>
        <p:spPr/>
        <p:txBody>
          <a:bodyPr/>
          <a:lstStyle/>
          <a:p>
            <a:fld id="{02752262-9B0A-E64D-B1C3-707FD47A2213}" type="slidenum">
              <a:rPr lang="en-US" smtClean="0"/>
              <a:pPr/>
              <a:t>15</a:t>
            </a:fld>
            <a:endParaRPr lang="en-US" dirty="0"/>
          </a:p>
        </p:txBody>
      </p:sp>
      <p:sp>
        <p:nvSpPr>
          <p:cNvPr id="4" name="TextBox 3">
            <a:extLst>
              <a:ext uri="{FF2B5EF4-FFF2-40B4-BE49-F238E27FC236}">
                <a16:creationId xmlns:a16="http://schemas.microsoft.com/office/drawing/2014/main" id="{2FB805C5-FFD7-4D1C-A6B6-F2610B6907B4}"/>
              </a:ext>
            </a:extLst>
          </p:cNvPr>
          <p:cNvSpPr txBox="1"/>
          <p:nvPr/>
        </p:nvSpPr>
        <p:spPr>
          <a:xfrm>
            <a:off x="1907457" y="2690336"/>
            <a:ext cx="9200253" cy="2677656"/>
          </a:xfrm>
          <a:prstGeom prst="rect">
            <a:avLst/>
          </a:prstGeom>
          <a:noFill/>
        </p:spPr>
        <p:txBody>
          <a:bodyPr wrap="square" rtlCol="0">
            <a:spAutoFit/>
          </a:bodyPr>
          <a:lstStyle/>
          <a:p>
            <a:r>
              <a:rPr lang="en-US" sz="2400" dirty="0"/>
              <a:t>A.   Involved as an </a:t>
            </a:r>
            <a:r>
              <a:rPr lang="en-US" sz="2400" b="1" dirty="0">
                <a:solidFill>
                  <a:srgbClr val="E19D39"/>
                </a:solidFill>
              </a:rPr>
              <a:t>ECCS grant lead</a:t>
            </a:r>
          </a:p>
          <a:p>
            <a:pPr marL="342900" indent="-342900">
              <a:buAutoNum type="arabicParenR"/>
            </a:pPr>
            <a:endParaRPr lang="en-US" sz="2400" dirty="0"/>
          </a:p>
          <a:p>
            <a:r>
              <a:rPr lang="en-US" sz="2400" dirty="0"/>
              <a:t>B.   Involved as an </a:t>
            </a:r>
            <a:r>
              <a:rPr lang="en-US" sz="2400" b="1" dirty="0">
                <a:solidFill>
                  <a:srgbClr val="E19D39"/>
                </a:solidFill>
              </a:rPr>
              <a:t>ECCS grant partner</a:t>
            </a:r>
          </a:p>
          <a:p>
            <a:pPr marL="342900" indent="-342900">
              <a:buAutoNum type="arabicParenR"/>
            </a:pPr>
            <a:endParaRPr lang="en-US" sz="2400" dirty="0"/>
          </a:p>
          <a:p>
            <a:r>
              <a:rPr lang="en-US" sz="2400" dirty="0"/>
              <a:t>C.   </a:t>
            </a:r>
            <a:r>
              <a:rPr lang="en-US" sz="2400" b="1" dirty="0">
                <a:solidFill>
                  <a:srgbClr val="E19D39"/>
                </a:solidFill>
              </a:rPr>
              <a:t>Just exploring</a:t>
            </a:r>
            <a:r>
              <a:rPr lang="en-US" sz="2400" dirty="0"/>
              <a:t> the state ECCS grant opportunity</a:t>
            </a:r>
          </a:p>
          <a:p>
            <a:pPr marL="342900" indent="-342900">
              <a:buAutoNum type="arabicParenR"/>
            </a:pPr>
            <a:endParaRPr lang="en-US" sz="2400" dirty="0"/>
          </a:p>
          <a:p>
            <a:r>
              <a:rPr lang="en-US" sz="2400" dirty="0"/>
              <a:t>D.   </a:t>
            </a:r>
            <a:r>
              <a:rPr lang="en-US" sz="2400" b="1" dirty="0">
                <a:solidFill>
                  <a:srgbClr val="E19D39"/>
                </a:solidFill>
              </a:rPr>
              <a:t>Not considering ECCS</a:t>
            </a:r>
            <a:r>
              <a:rPr lang="en-US" sz="2400" dirty="0"/>
              <a:t>/participating in webinar for other reasons</a:t>
            </a:r>
          </a:p>
        </p:txBody>
      </p:sp>
    </p:spTree>
    <p:extLst>
      <p:ext uri="{BB962C8B-B14F-4D97-AF65-F5344CB8AC3E}">
        <p14:creationId xmlns:p14="http://schemas.microsoft.com/office/powerpoint/2010/main" val="63286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16</a:t>
            </a:fld>
            <a:endParaRPr lang="en-US" sz="1050" dirty="0"/>
          </a:p>
        </p:txBody>
      </p:sp>
      <p:sp>
        <p:nvSpPr>
          <p:cNvPr id="4" name="Text Placeholder 13"/>
          <p:cNvSpPr txBox="1">
            <a:spLocks/>
          </p:cNvSpPr>
          <p:nvPr/>
        </p:nvSpPr>
        <p:spPr>
          <a:xfrm>
            <a:off x="894735" y="2950606"/>
            <a:ext cx="8564058"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Help Me Grow Value Proposition</a:t>
            </a:r>
          </a:p>
        </p:txBody>
      </p:sp>
    </p:spTree>
    <p:extLst>
      <p:ext uri="{BB962C8B-B14F-4D97-AF65-F5344CB8AC3E}">
        <p14:creationId xmlns:p14="http://schemas.microsoft.com/office/powerpoint/2010/main" val="422230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AAF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1096243" y="6443979"/>
            <a:ext cx="18796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30" normalizeH="0" baseline="0" noProof="0" dirty="0">
                <a:ln>
                  <a:noFill/>
                </a:ln>
                <a:solidFill>
                  <a:srgbClr val="888888"/>
                </a:solidFill>
                <a:effectLst/>
                <a:uLnTx/>
                <a:uFillTx/>
                <a:latin typeface="Arial"/>
                <a:ea typeface="+mn-ea"/>
                <a:cs typeface="Arial"/>
              </a:rPr>
              <a:t>47</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538480" y="0"/>
            <a:ext cx="1110488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90E1-1C3F-4C82-BEC9-600D51171B3C}"/>
              </a:ext>
            </a:extLst>
          </p:cNvPr>
          <p:cNvSpPr>
            <a:spLocks noGrp="1"/>
          </p:cNvSpPr>
          <p:nvPr>
            <p:ph type="title"/>
          </p:nvPr>
        </p:nvSpPr>
        <p:spPr>
          <a:xfrm>
            <a:off x="837374" y="605416"/>
            <a:ext cx="10515600" cy="491864"/>
          </a:xfrm>
        </p:spPr>
        <p:txBody>
          <a:bodyPr>
            <a:normAutofit fontScale="90000"/>
          </a:bodyPr>
          <a:lstStyle/>
          <a:p>
            <a:r>
              <a:rPr lang="en-US" dirty="0"/>
              <a:t>HMG Value Proposition:  Fidelity to a National, Evidence-Based Model</a:t>
            </a:r>
          </a:p>
        </p:txBody>
      </p:sp>
      <p:sp>
        <p:nvSpPr>
          <p:cNvPr id="3" name="Slide Number Placeholder 2">
            <a:extLst>
              <a:ext uri="{FF2B5EF4-FFF2-40B4-BE49-F238E27FC236}">
                <a16:creationId xmlns:a16="http://schemas.microsoft.com/office/drawing/2014/main" id="{1CA40345-B785-421C-B856-0B65B007767C}"/>
              </a:ext>
            </a:extLst>
          </p:cNvPr>
          <p:cNvSpPr>
            <a:spLocks noGrp="1"/>
          </p:cNvSpPr>
          <p:nvPr>
            <p:ph type="sldNum" sz="quarter" idx="12"/>
          </p:nvPr>
        </p:nvSpPr>
        <p:spPr/>
        <p:txBody>
          <a:bodyPr/>
          <a:lstStyle/>
          <a:p>
            <a:fld id="{02752262-9B0A-E64D-B1C3-707FD47A2213}" type="slidenum">
              <a:rPr lang="en-US" smtClean="0"/>
              <a:pPr/>
              <a:t>18</a:t>
            </a:fld>
            <a:endParaRPr lang="en-US" dirty="0"/>
          </a:p>
        </p:txBody>
      </p:sp>
      <p:graphicFrame>
        <p:nvGraphicFramePr>
          <p:cNvPr id="8" name="Table 7">
            <a:extLst>
              <a:ext uri="{FF2B5EF4-FFF2-40B4-BE49-F238E27FC236}">
                <a16:creationId xmlns:a16="http://schemas.microsoft.com/office/drawing/2014/main" id="{B57881D9-092C-460C-BED2-B35261F28936}"/>
              </a:ext>
            </a:extLst>
          </p:cNvPr>
          <p:cNvGraphicFramePr>
            <a:graphicFrameLocks noGrp="1"/>
          </p:cNvGraphicFramePr>
          <p:nvPr>
            <p:extLst>
              <p:ext uri="{D42A27DB-BD31-4B8C-83A1-F6EECF244321}">
                <p14:modId xmlns:p14="http://schemas.microsoft.com/office/powerpoint/2010/main" val="83912075"/>
              </p:ext>
            </p:extLst>
          </p:nvPr>
        </p:nvGraphicFramePr>
        <p:xfrm>
          <a:off x="1017255" y="1131944"/>
          <a:ext cx="10467607" cy="5120640"/>
        </p:xfrm>
        <a:graphic>
          <a:graphicData uri="http://schemas.openxmlformats.org/drawingml/2006/table">
            <a:tbl>
              <a:tblPr firstRow="1" firstCol="1" lastRow="1" lastCol="1" bandRow="1" bandCol="1"/>
              <a:tblGrid>
                <a:gridCol w="3179991">
                  <a:extLst>
                    <a:ext uri="{9D8B030D-6E8A-4147-A177-3AD203B41FA5}">
                      <a16:colId xmlns:a16="http://schemas.microsoft.com/office/drawing/2014/main" val="3267478759"/>
                    </a:ext>
                  </a:extLst>
                </a:gridCol>
                <a:gridCol w="7287616">
                  <a:extLst>
                    <a:ext uri="{9D8B030D-6E8A-4147-A177-3AD203B41FA5}">
                      <a16:colId xmlns:a16="http://schemas.microsoft.com/office/drawing/2014/main" val="226529266"/>
                    </a:ext>
                  </a:extLst>
                </a:gridCol>
              </a:tblGrid>
              <a:tr h="194304">
                <a:tc>
                  <a:txBody>
                    <a:bodyPr/>
                    <a:lstStyle/>
                    <a:p>
                      <a:pPr marL="0" marR="0">
                        <a:spcBef>
                          <a:spcPts val="0"/>
                        </a:spcBef>
                        <a:spcAft>
                          <a:spcPts val="0"/>
                        </a:spcAft>
                      </a:pPr>
                      <a:r>
                        <a:rPr lang="en-US" sz="1600" dirty="0">
                          <a:effectLst/>
                          <a:latin typeface="Times New Roman" panose="02020603050405020304" pitchFamily="18"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0" marR="0" marT="0" marB="0">
                    <a:lnL>
                      <a:noFill/>
                    </a:lnL>
                    <a:lnR w="57150" cap="flat" cmpd="sng" algn="ctr">
                      <a:solidFill>
                        <a:srgbClr val="FFFFFF"/>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solidFill>
                      <a:srgbClr val="FBB045"/>
                    </a:solidFill>
                  </a:tcPr>
                </a:tc>
                <a:tc>
                  <a:txBody>
                    <a:bodyPr/>
                    <a:lstStyle/>
                    <a:p>
                      <a:pPr marL="0" marR="0">
                        <a:spcBef>
                          <a:spcPts val="0"/>
                        </a:spcBef>
                        <a:spcAft>
                          <a:spcPts val="0"/>
                        </a:spcAft>
                      </a:pPr>
                      <a:r>
                        <a:rPr lang="en-US" sz="1600" dirty="0">
                          <a:effectLst/>
                          <a:latin typeface="Times New Roman" panose="02020603050405020304" pitchFamily="18"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0" marR="0" marT="0" marB="0">
                    <a:lnL w="57150" cap="flat" cmpd="sng" algn="ctr">
                      <a:solidFill>
                        <a:srgbClr val="FFFFFF"/>
                      </a:solidFill>
                      <a:prstDash val="solid"/>
                      <a:round/>
                      <a:headEnd type="none" w="med" len="med"/>
                      <a:tailEnd type="none" w="med" len="med"/>
                    </a:lnL>
                    <a:lnR>
                      <a:noFill/>
                    </a:lnR>
                    <a:lnT>
                      <a:noFill/>
                    </a:lnT>
                    <a:lnB w="76200" cap="flat" cmpd="sng" algn="ctr">
                      <a:solidFill>
                        <a:srgbClr val="FFFFFF"/>
                      </a:solidFill>
                      <a:prstDash val="solid"/>
                      <a:round/>
                      <a:headEnd type="none" w="med" len="med"/>
                      <a:tailEnd type="none" w="med" len="med"/>
                    </a:lnB>
                    <a:solidFill>
                      <a:srgbClr val="FBB045"/>
                    </a:solidFill>
                  </a:tcPr>
                </a:tc>
                <a:extLst>
                  <a:ext uri="{0D108BD9-81ED-4DB2-BD59-A6C34878D82A}">
                    <a16:rowId xmlns:a16="http://schemas.microsoft.com/office/drawing/2014/main" val="1369356264"/>
                  </a:ext>
                </a:extLst>
              </a:tr>
              <a:tr h="1201190">
                <a:tc>
                  <a:txBody>
                    <a:bodyPr/>
                    <a:lstStyle/>
                    <a:p>
                      <a:pPr marL="0" marR="0">
                        <a:spcBef>
                          <a:spcPts val="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0" marR="0">
                        <a:spcBef>
                          <a:spcPts val="45"/>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260985" marR="0">
                        <a:spcBef>
                          <a:spcPts val="0"/>
                        </a:spcBef>
                        <a:spcAft>
                          <a:spcPts val="0"/>
                        </a:spcAft>
                      </a:pPr>
                      <a:r>
                        <a:rPr lang="en-US" sz="1500" dirty="0">
                          <a:solidFill>
                            <a:schemeClr val="tx1"/>
                          </a:solidFill>
                          <a:effectLst/>
                          <a:latin typeface="Arial" panose="020B0604020202020204" pitchFamily="34" charset="0"/>
                          <a:ea typeface="Arial" panose="020B0604020202020204" pitchFamily="34" charset="0"/>
                        </a:rPr>
                        <a:t>Centralized Access Point</a:t>
                      </a:r>
                    </a:p>
                  </a:txBody>
                  <a:tcPr marL="0" marR="0" marT="0" marB="0">
                    <a:lnL>
                      <a:noFill/>
                    </a:lnL>
                    <a:lnR w="5715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AF9F9"/>
                    </a:solidFill>
                  </a:tcPr>
                </a:tc>
                <a:tc>
                  <a:txBody>
                    <a:bodyPr/>
                    <a:lstStyle/>
                    <a:p>
                      <a:pPr marL="0" marR="0">
                        <a:spcBef>
                          <a:spcPts val="3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Clr>
                          <a:srgbClr val="FBAF44"/>
                        </a:buClr>
                        <a:buSzPts val="850"/>
                        <a:buFont typeface="Arial" panose="020B0604020202020204" pitchFamily="34" charset="0"/>
                        <a:buChar char="•"/>
                        <a:tabLst>
                          <a:tab pos="540385" algn="l"/>
                        </a:tabLst>
                      </a:pPr>
                      <a:r>
                        <a:rPr lang="en-US" sz="1500" dirty="0">
                          <a:solidFill>
                            <a:schemeClr val="tx1"/>
                          </a:solidFill>
                          <a:effectLst/>
                          <a:latin typeface="Arial" panose="020B0604020202020204" pitchFamily="34" charset="0"/>
                          <a:ea typeface="Arial" panose="020B0604020202020204" pitchFamily="34" charset="0"/>
                        </a:rPr>
                        <a:t>Specialized child development</a:t>
                      </a:r>
                      <a:r>
                        <a:rPr lang="en-US" sz="1500" spc="-3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line</a:t>
                      </a:r>
                    </a:p>
                    <a:p>
                      <a:pPr marL="342900" marR="0" lvl="0" indent="-342900">
                        <a:spcBef>
                          <a:spcPts val="200"/>
                        </a:spcBef>
                        <a:spcAft>
                          <a:spcPts val="0"/>
                        </a:spcAft>
                        <a:buClr>
                          <a:srgbClr val="FBAF44"/>
                        </a:buClr>
                        <a:buSzPts val="850"/>
                        <a:buFont typeface="Arial" panose="020B0604020202020204" pitchFamily="34" charset="0"/>
                        <a:buChar char="•"/>
                        <a:tabLst>
                          <a:tab pos="543560" algn="l"/>
                        </a:tabLst>
                      </a:pPr>
                      <a:r>
                        <a:rPr lang="en-US" sz="1500" dirty="0">
                          <a:solidFill>
                            <a:schemeClr val="tx1"/>
                          </a:solidFill>
                          <a:effectLst/>
                          <a:latin typeface="Arial" panose="020B0604020202020204" pitchFamily="34" charset="0"/>
                          <a:ea typeface="Arial" panose="020B0604020202020204" pitchFamily="34" charset="0"/>
                        </a:rPr>
                        <a:t>Linkage and</a:t>
                      </a:r>
                      <a:r>
                        <a:rPr lang="en-US" sz="1500" spc="-7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follow-up</a:t>
                      </a:r>
                    </a:p>
                    <a:p>
                      <a:pPr marL="342900" marR="0" lvl="0" indent="-342900">
                        <a:spcBef>
                          <a:spcPts val="245"/>
                        </a:spcBef>
                        <a:spcAft>
                          <a:spcPts val="0"/>
                        </a:spcAft>
                        <a:buClr>
                          <a:srgbClr val="FBAF44"/>
                        </a:buClr>
                        <a:buSzPts val="850"/>
                        <a:buFont typeface="Arial" panose="020B0604020202020204" pitchFamily="34" charset="0"/>
                        <a:buChar char="•"/>
                        <a:tabLst>
                          <a:tab pos="542925" algn="l"/>
                        </a:tabLst>
                      </a:pPr>
                      <a:r>
                        <a:rPr lang="en-US" sz="1500" dirty="0">
                          <a:solidFill>
                            <a:schemeClr val="tx1"/>
                          </a:solidFill>
                          <a:effectLst/>
                          <a:latin typeface="Arial" panose="020B0604020202020204" pitchFamily="34" charset="0"/>
                          <a:ea typeface="Arial" panose="020B0604020202020204" pitchFamily="34" charset="0"/>
                        </a:rPr>
                        <a:t>Researching</a:t>
                      </a:r>
                      <a:r>
                        <a:rPr lang="en-US" sz="1500" spc="-4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resources</a:t>
                      </a:r>
                    </a:p>
                    <a:p>
                      <a:pPr marL="342900" marR="0" lvl="0" indent="-342900">
                        <a:spcBef>
                          <a:spcPts val="200"/>
                        </a:spcBef>
                        <a:spcAft>
                          <a:spcPts val="0"/>
                        </a:spcAft>
                        <a:buClr>
                          <a:srgbClr val="FBAF44"/>
                        </a:buClr>
                        <a:buSzPts val="850"/>
                        <a:buFont typeface="Arial" panose="020B0604020202020204" pitchFamily="34" charset="0"/>
                        <a:buChar char="•"/>
                        <a:tabLst>
                          <a:tab pos="542925" algn="l"/>
                        </a:tabLst>
                      </a:pPr>
                      <a:r>
                        <a:rPr lang="en-US" sz="1500" dirty="0">
                          <a:solidFill>
                            <a:schemeClr val="tx1"/>
                          </a:solidFill>
                          <a:effectLst/>
                          <a:latin typeface="Arial" panose="020B0604020202020204" pitchFamily="34" charset="0"/>
                          <a:ea typeface="Arial" panose="020B0604020202020204" pitchFamily="34" charset="0"/>
                        </a:rPr>
                        <a:t>Real-time directory</a:t>
                      </a:r>
                      <a:r>
                        <a:rPr lang="en-US" sz="1500" spc="-4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maintenance</a:t>
                      </a:r>
                    </a:p>
                  </a:txBody>
                  <a:tcPr marL="0" marR="0" marT="0" marB="0">
                    <a:lnL w="57150" cap="flat" cmpd="sng" algn="ctr">
                      <a:solidFill>
                        <a:srgbClr val="FFFFFF"/>
                      </a:solidFill>
                      <a:prstDash val="solid"/>
                      <a:round/>
                      <a:headEnd type="none" w="med" len="med"/>
                      <a:tailEnd type="none" w="med" len="med"/>
                    </a:lnL>
                    <a:lnR>
                      <a:noFill/>
                    </a:lnR>
                    <a:lnT w="762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AF9F9"/>
                    </a:solidFill>
                  </a:tcPr>
                </a:tc>
                <a:extLst>
                  <a:ext uri="{0D108BD9-81ED-4DB2-BD59-A6C34878D82A}">
                    <a16:rowId xmlns:a16="http://schemas.microsoft.com/office/drawing/2014/main" val="3539769117"/>
                  </a:ext>
                </a:extLst>
              </a:tr>
              <a:tr h="1201190">
                <a:tc>
                  <a:txBody>
                    <a:bodyPr/>
                    <a:lstStyle/>
                    <a:p>
                      <a:pPr marL="0" marR="0">
                        <a:spcBef>
                          <a:spcPts val="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0" marR="0">
                        <a:spcBef>
                          <a:spcPts val="25"/>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263525" marR="0">
                        <a:spcBef>
                          <a:spcPts val="0"/>
                        </a:spcBef>
                        <a:spcAft>
                          <a:spcPts val="0"/>
                        </a:spcAft>
                      </a:pPr>
                      <a:r>
                        <a:rPr lang="en-US" sz="1500" dirty="0">
                          <a:solidFill>
                            <a:schemeClr val="tx1"/>
                          </a:solidFill>
                          <a:effectLst/>
                          <a:latin typeface="Arial" panose="020B0604020202020204" pitchFamily="34" charset="0"/>
                          <a:ea typeface="Arial" panose="020B0604020202020204" pitchFamily="34" charset="0"/>
                        </a:rPr>
                        <a:t>Family and Community Outreach</a:t>
                      </a:r>
                    </a:p>
                  </a:txBody>
                  <a:tcPr marL="0" marR="0" marT="0" marB="0">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4F2F1"/>
                    </a:solidFill>
                  </a:tcPr>
                </a:tc>
                <a:tc>
                  <a:txBody>
                    <a:bodyPr/>
                    <a:lstStyle/>
                    <a:p>
                      <a:pPr marL="0" marR="0">
                        <a:spcBef>
                          <a:spcPts val="1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Clr>
                          <a:srgbClr val="FBAF44"/>
                        </a:buClr>
                        <a:buSzPts val="850"/>
                        <a:buFont typeface="Arial" panose="020B0604020202020204" pitchFamily="34" charset="0"/>
                        <a:buChar char="•"/>
                        <a:tabLst>
                          <a:tab pos="542925" algn="l"/>
                        </a:tabLst>
                      </a:pPr>
                      <a:r>
                        <a:rPr lang="en-US" sz="1500" dirty="0">
                          <a:solidFill>
                            <a:schemeClr val="tx1"/>
                          </a:solidFill>
                          <a:effectLst/>
                          <a:latin typeface="Arial" panose="020B0604020202020204" pitchFamily="34" charset="0"/>
                          <a:ea typeface="Arial" panose="020B0604020202020204" pitchFamily="34" charset="0"/>
                        </a:rPr>
                        <a:t>Engaged community</a:t>
                      </a:r>
                      <a:r>
                        <a:rPr lang="en-US" sz="1500" spc="-4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partners</a:t>
                      </a:r>
                    </a:p>
                    <a:p>
                      <a:pPr marL="342900" marR="0" lvl="0" indent="-342900">
                        <a:spcBef>
                          <a:spcPts val="225"/>
                        </a:spcBef>
                        <a:spcAft>
                          <a:spcPts val="0"/>
                        </a:spcAft>
                        <a:buClr>
                          <a:srgbClr val="FBAF44"/>
                        </a:buClr>
                        <a:buSzPts val="850"/>
                        <a:buFont typeface="Arial" panose="020B0604020202020204" pitchFamily="34" charset="0"/>
                        <a:buChar char="•"/>
                        <a:tabLst>
                          <a:tab pos="543560" algn="l"/>
                        </a:tabLst>
                      </a:pPr>
                      <a:r>
                        <a:rPr lang="en-US" sz="1500" dirty="0">
                          <a:solidFill>
                            <a:schemeClr val="tx1"/>
                          </a:solidFill>
                          <a:effectLst/>
                          <a:latin typeface="Arial" panose="020B0604020202020204" pitchFamily="34" charset="0"/>
                          <a:ea typeface="Arial" panose="020B0604020202020204" pitchFamily="34" charset="0"/>
                        </a:rPr>
                        <a:t>Networking</a:t>
                      </a:r>
                    </a:p>
                    <a:p>
                      <a:pPr marL="342900" marR="0" lvl="0" indent="-342900">
                        <a:spcBef>
                          <a:spcPts val="225"/>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Community events and</a:t>
                      </a:r>
                      <a:r>
                        <a:rPr lang="en-US" sz="1500" spc="-10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trainings</a:t>
                      </a:r>
                    </a:p>
                    <a:p>
                      <a:pPr marL="342900" marR="0" lvl="0" indent="-342900">
                        <a:spcBef>
                          <a:spcPts val="225"/>
                        </a:spcBef>
                        <a:spcAft>
                          <a:spcPts val="0"/>
                        </a:spcAft>
                        <a:buClr>
                          <a:srgbClr val="FBAF44"/>
                        </a:buClr>
                        <a:buSzPts val="850"/>
                        <a:buFont typeface="Arial" panose="020B0604020202020204" pitchFamily="34" charset="0"/>
                        <a:buChar char="•"/>
                        <a:tabLst>
                          <a:tab pos="543560" algn="l"/>
                        </a:tabLst>
                      </a:pPr>
                      <a:r>
                        <a:rPr lang="en-US" sz="1500" dirty="0">
                          <a:solidFill>
                            <a:schemeClr val="tx1"/>
                          </a:solidFill>
                          <a:effectLst/>
                          <a:latin typeface="Arial" panose="020B0604020202020204" pitchFamily="34" charset="0"/>
                          <a:ea typeface="Arial" panose="020B0604020202020204" pitchFamily="34" charset="0"/>
                        </a:rPr>
                        <a:t>Marketing</a:t>
                      </a:r>
                    </a:p>
                  </a:txBody>
                  <a:tcPr marL="0" marR="0" marT="0" marB="0">
                    <a:lnL w="57150" cap="flat" cmpd="sng" algn="ctr">
                      <a:solidFill>
                        <a:srgbClr val="FFFFFF"/>
                      </a:solidFill>
                      <a:prstDash val="solid"/>
                      <a:round/>
                      <a:headEnd type="none" w="med" len="med"/>
                      <a:tailEnd type="none" w="med" len="med"/>
                    </a:lnL>
                    <a:lnR>
                      <a:noFill/>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4F2F1"/>
                    </a:solidFill>
                  </a:tcPr>
                </a:tc>
                <a:extLst>
                  <a:ext uri="{0D108BD9-81ED-4DB2-BD59-A6C34878D82A}">
                    <a16:rowId xmlns:a16="http://schemas.microsoft.com/office/drawing/2014/main" val="538078688"/>
                  </a:ext>
                </a:extLst>
              </a:tr>
              <a:tr h="1201190">
                <a:tc>
                  <a:txBody>
                    <a:bodyPr/>
                    <a:lstStyle/>
                    <a:p>
                      <a:pPr marL="0" marR="0">
                        <a:spcBef>
                          <a:spcPts val="0"/>
                        </a:spcBef>
                        <a:spcAft>
                          <a:spcPts val="0"/>
                        </a:spcAft>
                      </a:pPr>
                      <a:r>
                        <a:rPr lang="en-US" sz="1500" b="1">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a:solidFill>
                          <a:schemeClr val="tx1"/>
                        </a:solidFill>
                        <a:effectLst/>
                        <a:latin typeface="Arial" panose="020B0604020202020204" pitchFamily="34" charset="0"/>
                        <a:ea typeface="Arial" panose="020B0604020202020204" pitchFamily="34" charset="0"/>
                      </a:endParaRPr>
                    </a:p>
                    <a:p>
                      <a:pPr marL="0" marR="0">
                        <a:spcBef>
                          <a:spcPts val="40"/>
                        </a:spcBef>
                        <a:spcAft>
                          <a:spcPts val="0"/>
                        </a:spcAft>
                      </a:pPr>
                      <a:r>
                        <a:rPr lang="en-US" sz="1500" b="1">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a:solidFill>
                          <a:schemeClr val="tx1"/>
                        </a:solidFill>
                        <a:effectLst/>
                        <a:latin typeface="Arial" panose="020B0604020202020204" pitchFamily="34" charset="0"/>
                        <a:ea typeface="Arial" panose="020B0604020202020204" pitchFamily="34" charset="0"/>
                      </a:endParaRPr>
                    </a:p>
                    <a:p>
                      <a:pPr marL="260985" marR="0">
                        <a:spcBef>
                          <a:spcPts val="5"/>
                        </a:spcBef>
                        <a:spcAft>
                          <a:spcPts val="0"/>
                        </a:spcAft>
                      </a:pPr>
                      <a:r>
                        <a:rPr lang="en-US" sz="1500">
                          <a:solidFill>
                            <a:schemeClr val="tx1"/>
                          </a:solidFill>
                          <a:effectLst/>
                          <a:latin typeface="Arial" panose="020B0604020202020204" pitchFamily="34" charset="0"/>
                          <a:ea typeface="Arial" panose="020B0604020202020204" pitchFamily="34" charset="0"/>
                        </a:rPr>
                        <a:t>Child Health Provider Outreach</a:t>
                      </a:r>
                    </a:p>
                  </a:txBody>
                  <a:tcPr marL="0" marR="0" marT="0" marB="0">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AF9F9"/>
                    </a:solidFill>
                  </a:tcPr>
                </a:tc>
                <a:tc>
                  <a:txBody>
                    <a:bodyPr/>
                    <a:lstStyle/>
                    <a:p>
                      <a:pPr marL="0" marR="0">
                        <a:spcBef>
                          <a:spcPts val="2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Clr>
                          <a:srgbClr val="FBAF44"/>
                        </a:buClr>
                        <a:buSzPts val="850"/>
                        <a:buFont typeface="Arial" panose="020B0604020202020204" pitchFamily="34" charset="0"/>
                        <a:buChar char="•"/>
                        <a:tabLst>
                          <a:tab pos="542925" algn="l"/>
                        </a:tabLst>
                      </a:pPr>
                      <a:r>
                        <a:rPr lang="en-US" sz="1500" dirty="0">
                          <a:solidFill>
                            <a:schemeClr val="tx1"/>
                          </a:solidFill>
                          <a:effectLst/>
                          <a:latin typeface="Arial" panose="020B0604020202020204" pitchFamily="34" charset="0"/>
                          <a:ea typeface="Arial" panose="020B0604020202020204" pitchFamily="34" charset="0"/>
                        </a:rPr>
                        <a:t>Physician</a:t>
                      </a:r>
                      <a:r>
                        <a:rPr lang="en-US" sz="1500" spc="-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champion</a:t>
                      </a:r>
                    </a:p>
                    <a:p>
                      <a:pPr marL="342900" marR="0" lvl="0" indent="-342900">
                        <a:spcBef>
                          <a:spcPts val="225"/>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Training</a:t>
                      </a:r>
                      <a:r>
                        <a:rPr lang="en-US" sz="1500" spc="-8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on</a:t>
                      </a:r>
                      <a:r>
                        <a:rPr lang="en-US" sz="1500" spc="-9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surveillance</a:t>
                      </a:r>
                      <a:r>
                        <a:rPr lang="en-US" sz="1500" spc="-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and</a:t>
                      </a:r>
                      <a:r>
                        <a:rPr lang="en-US" sz="1500" spc="-8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screening</a:t>
                      </a:r>
                    </a:p>
                    <a:p>
                      <a:pPr marL="342900" marR="0" lvl="0" indent="-342900">
                        <a:spcBef>
                          <a:spcPts val="220"/>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Training on</a:t>
                      </a:r>
                      <a:r>
                        <a:rPr lang="en-US" sz="1500" spc="-20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referral and linkage</a:t>
                      </a:r>
                    </a:p>
                    <a:p>
                      <a:pPr marL="342900" marR="0" lvl="0" indent="-342900">
                        <a:spcBef>
                          <a:spcPts val="200"/>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Closing the feedback</a:t>
                      </a:r>
                      <a:r>
                        <a:rPr lang="en-US" sz="1500" spc="-7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loop</a:t>
                      </a:r>
                    </a:p>
                  </a:txBody>
                  <a:tcPr marL="0" marR="0" marT="0" marB="0">
                    <a:lnL w="57150" cap="flat" cmpd="sng" algn="ctr">
                      <a:solidFill>
                        <a:srgbClr val="FFFFFF"/>
                      </a:solidFill>
                      <a:prstDash val="solid"/>
                      <a:round/>
                      <a:headEnd type="none" w="med" len="med"/>
                      <a:tailEnd type="none" w="med" len="med"/>
                    </a:lnL>
                    <a:lnR>
                      <a:noFill/>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AF9F9"/>
                    </a:solidFill>
                  </a:tcPr>
                </a:tc>
                <a:extLst>
                  <a:ext uri="{0D108BD9-81ED-4DB2-BD59-A6C34878D82A}">
                    <a16:rowId xmlns:a16="http://schemas.microsoft.com/office/drawing/2014/main" val="3041583049"/>
                  </a:ext>
                </a:extLst>
              </a:tr>
              <a:tr h="1201190">
                <a:tc>
                  <a:txBody>
                    <a:bodyPr/>
                    <a:lstStyle/>
                    <a:p>
                      <a:pPr marL="0" marR="0">
                        <a:spcBef>
                          <a:spcPts val="0"/>
                        </a:spcBef>
                        <a:spcAft>
                          <a:spcPts val="0"/>
                        </a:spcAft>
                      </a:pPr>
                      <a:r>
                        <a:rPr lang="en-US" sz="1500" b="1">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a:solidFill>
                          <a:schemeClr val="tx1"/>
                        </a:solidFill>
                        <a:effectLst/>
                        <a:latin typeface="Arial" panose="020B0604020202020204" pitchFamily="34" charset="0"/>
                        <a:ea typeface="Arial" panose="020B0604020202020204" pitchFamily="34" charset="0"/>
                      </a:endParaRPr>
                    </a:p>
                    <a:p>
                      <a:pPr marL="0" marR="0">
                        <a:spcBef>
                          <a:spcPts val="35"/>
                        </a:spcBef>
                        <a:spcAft>
                          <a:spcPts val="0"/>
                        </a:spcAft>
                      </a:pPr>
                      <a:r>
                        <a:rPr lang="en-US" sz="1500" b="1">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a:solidFill>
                          <a:schemeClr val="tx1"/>
                        </a:solidFill>
                        <a:effectLst/>
                        <a:latin typeface="Arial" panose="020B0604020202020204" pitchFamily="34" charset="0"/>
                        <a:ea typeface="Arial" panose="020B0604020202020204" pitchFamily="34" charset="0"/>
                      </a:endParaRPr>
                    </a:p>
                    <a:p>
                      <a:pPr marL="264160" marR="0">
                        <a:spcBef>
                          <a:spcPts val="0"/>
                        </a:spcBef>
                        <a:spcAft>
                          <a:spcPts val="0"/>
                        </a:spcAft>
                      </a:pPr>
                      <a:r>
                        <a:rPr lang="en-US" sz="1500">
                          <a:solidFill>
                            <a:schemeClr val="tx1"/>
                          </a:solidFill>
                          <a:effectLst/>
                          <a:latin typeface="Arial" panose="020B0604020202020204" pitchFamily="34" charset="0"/>
                          <a:ea typeface="Arial" panose="020B0604020202020204" pitchFamily="34" charset="0"/>
                        </a:rPr>
                        <a:t>Data Collection and Analysis</a:t>
                      </a:r>
                    </a:p>
                  </a:txBody>
                  <a:tcPr marL="0" marR="0" marT="0" marB="0">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F4F2F1"/>
                    </a:solidFill>
                  </a:tcPr>
                </a:tc>
                <a:tc>
                  <a:txBody>
                    <a:bodyPr/>
                    <a:lstStyle/>
                    <a:p>
                      <a:pPr marL="0" marR="0">
                        <a:spcBef>
                          <a:spcPts val="20"/>
                        </a:spcBef>
                        <a:spcAft>
                          <a:spcPts val="0"/>
                        </a:spcAft>
                      </a:pPr>
                      <a:r>
                        <a:rPr lang="en-US" sz="1500" b="1" dirty="0">
                          <a:solidFill>
                            <a:schemeClr val="tx1"/>
                          </a:solidFill>
                          <a:effectLst/>
                          <a:latin typeface="Courier New" panose="02070309020205020404" pitchFamily="49" charset="0"/>
                          <a:ea typeface="Arial" panose="020B0604020202020204" pitchFamily="34" charset="0"/>
                          <a:cs typeface="Arial" panose="020B0604020202020204" pitchFamily="34" charset="0"/>
                        </a:rPr>
                        <a:t> </a:t>
                      </a:r>
                      <a:endParaRPr lang="en-US" sz="1500" dirty="0">
                        <a:solidFill>
                          <a:schemeClr val="tx1"/>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Clr>
                          <a:srgbClr val="FBAF44"/>
                        </a:buClr>
                        <a:buSzPts val="850"/>
                        <a:buFont typeface="Arial" panose="020B0604020202020204" pitchFamily="34" charset="0"/>
                        <a:buChar char="•"/>
                        <a:tabLst>
                          <a:tab pos="542925" algn="l"/>
                        </a:tabLst>
                      </a:pPr>
                      <a:r>
                        <a:rPr lang="en-US" sz="1500" dirty="0">
                          <a:solidFill>
                            <a:schemeClr val="tx1"/>
                          </a:solidFill>
                          <a:effectLst/>
                          <a:latin typeface="Arial" panose="020B0604020202020204" pitchFamily="34" charset="0"/>
                          <a:ea typeface="Arial" panose="020B0604020202020204" pitchFamily="34" charset="0"/>
                        </a:rPr>
                        <a:t>Data</a:t>
                      </a:r>
                      <a:r>
                        <a:rPr lang="en-US" sz="1500" spc="-2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monitoring</a:t>
                      </a:r>
                    </a:p>
                    <a:p>
                      <a:pPr marL="342900" marR="0" lvl="0" indent="-342900">
                        <a:spcBef>
                          <a:spcPts val="225"/>
                        </a:spcBef>
                        <a:spcAft>
                          <a:spcPts val="0"/>
                        </a:spcAft>
                        <a:buClr>
                          <a:srgbClr val="FBAF44"/>
                        </a:buClr>
                        <a:buSzPts val="850"/>
                        <a:buFont typeface="Arial" panose="020B0604020202020204" pitchFamily="34" charset="0"/>
                        <a:buChar char="•"/>
                        <a:tabLst>
                          <a:tab pos="540385" algn="l"/>
                        </a:tabLst>
                      </a:pPr>
                      <a:r>
                        <a:rPr lang="en-US" sz="1500" dirty="0">
                          <a:solidFill>
                            <a:schemeClr val="tx1"/>
                          </a:solidFill>
                          <a:effectLst/>
                          <a:latin typeface="Arial" panose="020B0604020202020204" pitchFamily="34" charset="0"/>
                          <a:ea typeface="Arial" panose="020B0604020202020204" pitchFamily="34" charset="0"/>
                        </a:rPr>
                        <a:t>Sharing data across</a:t>
                      </a:r>
                      <a:r>
                        <a:rPr lang="en-US" sz="1500" spc="-2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partners</a:t>
                      </a:r>
                    </a:p>
                    <a:p>
                      <a:pPr marL="342900" marR="0" lvl="0" indent="-342900">
                        <a:spcBef>
                          <a:spcPts val="225"/>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Continuous quality</a:t>
                      </a:r>
                      <a:r>
                        <a:rPr lang="en-US" sz="1500" spc="-12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improvement</a:t>
                      </a:r>
                    </a:p>
                    <a:p>
                      <a:pPr marL="342900" marR="0" lvl="0" indent="-342900">
                        <a:spcBef>
                          <a:spcPts val="220"/>
                        </a:spcBef>
                        <a:spcAft>
                          <a:spcPts val="0"/>
                        </a:spcAft>
                        <a:buClr>
                          <a:srgbClr val="FBAF44"/>
                        </a:buClr>
                        <a:buSzPts val="850"/>
                        <a:buFont typeface="Arial" panose="020B0604020202020204" pitchFamily="34" charset="0"/>
                        <a:buChar char="•"/>
                        <a:tabLst>
                          <a:tab pos="539750" algn="l"/>
                        </a:tabLst>
                      </a:pPr>
                      <a:r>
                        <a:rPr lang="en-US" sz="1500" dirty="0">
                          <a:solidFill>
                            <a:schemeClr val="tx1"/>
                          </a:solidFill>
                          <a:effectLst/>
                          <a:latin typeface="Arial" panose="020B0604020202020204" pitchFamily="34" charset="0"/>
                          <a:ea typeface="Arial" panose="020B0604020202020204" pitchFamily="34" charset="0"/>
                        </a:rPr>
                        <a:t>Community</a:t>
                      </a:r>
                      <a:r>
                        <a:rPr lang="en-US" sz="1500" spc="-90"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change</a:t>
                      </a:r>
                      <a:r>
                        <a:rPr lang="en-US" sz="1500" spc="-9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through</a:t>
                      </a:r>
                      <a:r>
                        <a:rPr lang="en-US" sz="1500" spc="-95" dirty="0">
                          <a:solidFill>
                            <a:schemeClr val="tx1"/>
                          </a:solidFill>
                          <a:effectLst/>
                          <a:latin typeface="Arial" panose="020B0604020202020204" pitchFamily="34" charset="0"/>
                          <a:ea typeface="Arial" panose="020B0604020202020204" pitchFamily="34" charset="0"/>
                        </a:rPr>
                        <a:t> </a:t>
                      </a:r>
                      <a:r>
                        <a:rPr lang="en-US" sz="1500" dirty="0">
                          <a:solidFill>
                            <a:schemeClr val="tx1"/>
                          </a:solidFill>
                          <a:effectLst/>
                          <a:latin typeface="Arial" panose="020B0604020202020204" pitchFamily="34" charset="0"/>
                          <a:ea typeface="Arial" panose="020B0604020202020204" pitchFamily="34" charset="0"/>
                        </a:rPr>
                        <a:t>data</a:t>
                      </a:r>
                    </a:p>
                  </a:txBody>
                  <a:tcPr marL="0" marR="0" marT="0" marB="0">
                    <a:lnL w="57150" cap="flat" cmpd="sng" algn="ctr">
                      <a:solidFill>
                        <a:srgbClr val="FFFFFF"/>
                      </a:solidFill>
                      <a:prstDash val="solid"/>
                      <a:round/>
                      <a:headEnd type="none" w="med" len="med"/>
                      <a:tailEnd type="none" w="med" len="med"/>
                    </a:lnL>
                    <a:lnR>
                      <a:noFill/>
                    </a:lnR>
                    <a:lnT w="57150" cap="flat" cmpd="sng" algn="ctr">
                      <a:solidFill>
                        <a:srgbClr val="FFFFFF"/>
                      </a:solidFill>
                      <a:prstDash val="solid"/>
                      <a:round/>
                      <a:headEnd type="none" w="med" len="med"/>
                      <a:tailEnd type="none" w="med" len="med"/>
                    </a:lnT>
                    <a:lnB>
                      <a:noFill/>
                    </a:lnB>
                    <a:solidFill>
                      <a:srgbClr val="F4F2F1"/>
                    </a:solidFill>
                  </a:tcPr>
                </a:tc>
                <a:extLst>
                  <a:ext uri="{0D108BD9-81ED-4DB2-BD59-A6C34878D82A}">
                    <a16:rowId xmlns:a16="http://schemas.microsoft.com/office/drawing/2014/main" val="660648342"/>
                  </a:ext>
                </a:extLst>
              </a:tr>
            </a:tbl>
          </a:graphicData>
        </a:graphic>
      </p:graphicFrame>
      <p:sp>
        <p:nvSpPr>
          <p:cNvPr id="9" name="TextBox 8">
            <a:extLst>
              <a:ext uri="{FF2B5EF4-FFF2-40B4-BE49-F238E27FC236}">
                <a16:creationId xmlns:a16="http://schemas.microsoft.com/office/drawing/2014/main" id="{8930F61E-E9C0-4516-BDC7-FDE658BC4FFC}"/>
              </a:ext>
            </a:extLst>
          </p:cNvPr>
          <p:cNvSpPr txBox="1"/>
          <p:nvPr/>
        </p:nvSpPr>
        <p:spPr>
          <a:xfrm>
            <a:off x="7759588" y="1707332"/>
            <a:ext cx="3725274" cy="784830"/>
          </a:xfrm>
          <a:prstGeom prst="rect">
            <a:avLst/>
          </a:prstGeom>
          <a:noFill/>
        </p:spPr>
        <p:txBody>
          <a:bodyPr wrap="square" rtlCol="0">
            <a:spAutoFit/>
          </a:bodyPr>
          <a:lstStyle/>
          <a:p>
            <a:pPr marL="285750" indent="-285750">
              <a:buFont typeface="Wingdings" panose="05000000000000000000" pitchFamily="2" charset="2"/>
              <a:buChar char="ü"/>
            </a:pPr>
            <a:r>
              <a:rPr lang="en-US" sz="1500" dirty="0">
                <a:solidFill>
                  <a:srgbClr val="E19D39"/>
                </a:solidFill>
                <a:latin typeface="Arial" panose="020B0604020202020204" pitchFamily="34" charset="0"/>
                <a:cs typeface="Arial" panose="020B0604020202020204" pitchFamily="34" charset="0"/>
              </a:rPr>
              <a:t>Average linkage rate for HMG affiliates (2020):  74%, an increase of 9% over 2019</a:t>
            </a:r>
          </a:p>
        </p:txBody>
      </p:sp>
      <p:sp>
        <p:nvSpPr>
          <p:cNvPr id="13" name="TextBox 12">
            <a:extLst>
              <a:ext uri="{FF2B5EF4-FFF2-40B4-BE49-F238E27FC236}">
                <a16:creationId xmlns:a16="http://schemas.microsoft.com/office/drawing/2014/main" id="{F3F49BF7-B116-4F21-B170-440026E570EA}"/>
              </a:ext>
            </a:extLst>
          </p:cNvPr>
          <p:cNvSpPr txBox="1"/>
          <p:nvPr/>
        </p:nvSpPr>
        <p:spPr>
          <a:xfrm>
            <a:off x="7759588" y="2780804"/>
            <a:ext cx="3725274" cy="1015663"/>
          </a:xfrm>
          <a:prstGeom prst="rect">
            <a:avLst/>
          </a:prstGeom>
          <a:noFill/>
        </p:spPr>
        <p:txBody>
          <a:bodyPr wrap="square" rtlCol="0">
            <a:spAutoFit/>
          </a:bodyPr>
          <a:lstStyle/>
          <a:p>
            <a:pPr marL="285750" indent="-285750">
              <a:buFont typeface="Wingdings" panose="05000000000000000000" pitchFamily="2" charset="2"/>
              <a:buChar char="ü"/>
            </a:pPr>
            <a:r>
              <a:rPr lang="en-US" sz="1500" dirty="0">
                <a:solidFill>
                  <a:srgbClr val="E19D39"/>
                </a:solidFill>
                <a:latin typeface="Arial" panose="020B0604020202020204" pitchFamily="34" charset="0"/>
                <a:cs typeface="Arial" panose="020B0604020202020204" pitchFamily="34" charset="0"/>
              </a:rPr>
              <a:t>Networking and community engagement activities increased 14% (virtually and in person) from 2019 to 2020.</a:t>
            </a:r>
          </a:p>
        </p:txBody>
      </p:sp>
      <p:sp>
        <p:nvSpPr>
          <p:cNvPr id="14" name="TextBox 13">
            <a:extLst>
              <a:ext uri="{FF2B5EF4-FFF2-40B4-BE49-F238E27FC236}">
                <a16:creationId xmlns:a16="http://schemas.microsoft.com/office/drawing/2014/main" id="{C53E4227-0591-4C21-B524-EBDD92BBBF93}"/>
              </a:ext>
            </a:extLst>
          </p:cNvPr>
          <p:cNvSpPr txBox="1"/>
          <p:nvPr/>
        </p:nvSpPr>
        <p:spPr>
          <a:xfrm>
            <a:off x="7759590" y="3854277"/>
            <a:ext cx="3725273" cy="1246495"/>
          </a:xfrm>
          <a:prstGeom prst="rect">
            <a:avLst/>
          </a:prstGeom>
          <a:noFill/>
        </p:spPr>
        <p:txBody>
          <a:bodyPr wrap="square" rtlCol="0">
            <a:spAutoFit/>
          </a:bodyPr>
          <a:lstStyle/>
          <a:p>
            <a:pPr marL="285750" indent="-285750">
              <a:buFont typeface="Wingdings" panose="05000000000000000000" pitchFamily="2" charset="2"/>
              <a:buChar char="ü"/>
            </a:pPr>
            <a:r>
              <a:rPr lang="en-US" sz="1500" dirty="0">
                <a:solidFill>
                  <a:srgbClr val="E19D39"/>
                </a:solidFill>
                <a:latin typeface="Arial" panose="020B0604020202020204" pitchFamily="34" charset="0"/>
                <a:cs typeface="Arial" panose="020B0604020202020204" pitchFamily="34" charset="0"/>
              </a:rPr>
              <a:t>Physician and medical staff trainings rose 9% between 2019 and 2020.</a:t>
            </a:r>
          </a:p>
          <a:p>
            <a:pPr marL="285750" indent="-285750">
              <a:buFont typeface="Wingdings" panose="05000000000000000000" pitchFamily="2" charset="2"/>
              <a:buChar char="ü"/>
            </a:pPr>
            <a:r>
              <a:rPr lang="en-US" sz="1500" dirty="0">
                <a:solidFill>
                  <a:srgbClr val="E19D39"/>
                </a:solidFill>
                <a:latin typeface="Arial" panose="020B0604020202020204" pitchFamily="34" charset="0"/>
                <a:cs typeface="Arial" panose="020B0604020202020204" pitchFamily="34" charset="0"/>
              </a:rPr>
              <a:t>66% of HMG systems reporting closing the feedback loop at least 75% of the time (2020). </a:t>
            </a:r>
          </a:p>
        </p:txBody>
      </p:sp>
      <p:sp>
        <p:nvSpPr>
          <p:cNvPr id="15" name="TextBox 14">
            <a:extLst>
              <a:ext uri="{FF2B5EF4-FFF2-40B4-BE49-F238E27FC236}">
                <a16:creationId xmlns:a16="http://schemas.microsoft.com/office/drawing/2014/main" id="{158ABD98-EBB7-4F48-862D-6DE04B96A98B}"/>
              </a:ext>
            </a:extLst>
          </p:cNvPr>
          <p:cNvSpPr txBox="1"/>
          <p:nvPr/>
        </p:nvSpPr>
        <p:spPr>
          <a:xfrm>
            <a:off x="7759588" y="5303937"/>
            <a:ext cx="3725274" cy="784830"/>
          </a:xfrm>
          <a:prstGeom prst="rect">
            <a:avLst/>
          </a:prstGeom>
          <a:noFill/>
        </p:spPr>
        <p:txBody>
          <a:bodyPr wrap="square" rtlCol="0">
            <a:spAutoFit/>
          </a:bodyPr>
          <a:lstStyle/>
          <a:p>
            <a:pPr marL="285750" indent="-285750">
              <a:buFont typeface="Wingdings" panose="05000000000000000000" pitchFamily="2" charset="2"/>
              <a:buChar char="ü"/>
            </a:pPr>
            <a:r>
              <a:rPr lang="en-US" sz="1500" dirty="0">
                <a:solidFill>
                  <a:srgbClr val="E19D39"/>
                </a:solidFill>
                <a:latin typeface="Arial" panose="020B0604020202020204" pitchFamily="34" charset="0"/>
                <a:cs typeface="Arial" panose="020B0604020202020204" pitchFamily="34" charset="0"/>
              </a:rPr>
              <a:t>Half of HMG systems achieved community change through use of their data in 2020.</a:t>
            </a:r>
          </a:p>
        </p:txBody>
      </p:sp>
      <p:sp>
        <p:nvSpPr>
          <p:cNvPr id="16" name="TextBox 15">
            <a:extLst>
              <a:ext uri="{FF2B5EF4-FFF2-40B4-BE49-F238E27FC236}">
                <a16:creationId xmlns:a16="http://schemas.microsoft.com/office/drawing/2014/main" id="{2C3F51DC-5BBA-4FDC-B6A3-A5977301E631}"/>
              </a:ext>
            </a:extLst>
          </p:cNvPr>
          <p:cNvSpPr txBox="1"/>
          <p:nvPr/>
        </p:nvSpPr>
        <p:spPr>
          <a:xfrm>
            <a:off x="4362138" y="6374704"/>
            <a:ext cx="4616970" cy="246221"/>
          </a:xfrm>
          <a:prstGeom prst="rect">
            <a:avLst/>
          </a:prstGeom>
          <a:noFill/>
        </p:spPr>
        <p:txBody>
          <a:bodyPr wrap="square" rtlCol="0">
            <a:spAutoFit/>
          </a:bodyPr>
          <a:lstStyle/>
          <a:p>
            <a:r>
              <a:rPr lang="en-US" sz="1000" dirty="0"/>
              <a:t>Source: 2019 and 2020 Fidelity Assessments. Help Me Grow National Center. </a:t>
            </a:r>
          </a:p>
        </p:txBody>
      </p:sp>
    </p:spTree>
    <p:extLst>
      <p:ext uri="{BB962C8B-B14F-4D97-AF65-F5344CB8AC3E}">
        <p14:creationId xmlns:p14="http://schemas.microsoft.com/office/powerpoint/2010/main" val="60475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90E1-1C3F-4C82-BEC9-600D51171B3C}"/>
              </a:ext>
            </a:extLst>
          </p:cNvPr>
          <p:cNvSpPr>
            <a:spLocks noGrp="1"/>
          </p:cNvSpPr>
          <p:nvPr>
            <p:ph type="title"/>
          </p:nvPr>
        </p:nvSpPr>
        <p:spPr>
          <a:xfrm>
            <a:off x="837374" y="1070298"/>
            <a:ext cx="10515600" cy="1133256"/>
          </a:xfrm>
        </p:spPr>
        <p:txBody>
          <a:bodyPr>
            <a:normAutofit/>
          </a:bodyPr>
          <a:lstStyle/>
          <a:p>
            <a:r>
              <a:rPr lang="en-US" dirty="0"/>
              <a:t>HMG Value Proposition: Strong Multi-sector Relationships</a:t>
            </a:r>
            <a:br>
              <a:rPr lang="en-US" dirty="0"/>
            </a:br>
            <a:r>
              <a:rPr lang="en-US" sz="2000" b="0" dirty="0"/>
              <a:t>HMG affiliate systems receive referrals from a wide range of community members and cross-sector partners (2019 data).  </a:t>
            </a:r>
            <a:endParaRPr lang="en-US" dirty="0"/>
          </a:p>
        </p:txBody>
      </p:sp>
      <p:sp>
        <p:nvSpPr>
          <p:cNvPr id="3" name="Slide Number Placeholder 2">
            <a:extLst>
              <a:ext uri="{FF2B5EF4-FFF2-40B4-BE49-F238E27FC236}">
                <a16:creationId xmlns:a16="http://schemas.microsoft.com/office/drawing/2014/main" id="{1CA40345-B785-421C-B856-0B65B007767C}"/>
              </a:ext>
            </a:extLst>
          </p:cNvPr>
          <p:cNvSpPr>
            <a:spLocks noGrp="1"/>
          </p:cNvSpPr>
          <p:nvPr>
            <p:ph type="sldNum" sz="quarter" idx="12"/>
          </p:nvPr>
        </p:nvSpPr>
        <p:spPr/>
        <p:txBody>
          <a:bodyPr/>
          <a:lstStyle/>
          <a:p>
            <a:fld id="{02752262-9B0A-E64D-B1C3-707FD47A2213}" type="slidenum">
              <a:rPr lang="en-US" smtClean="0"/>
              <a:pPr/>
              <a:t>19</a:t>
            </a:fld>
            <a:endParaRPr lang="en-US" dirty="0"/>
          </a:p>
        </p:txBody>
      </p:sp>
      <p:sp>
        <p:nvSpPr>
          <p:cNvPr id="19" name="TextBox 18">
            <a:extLst>
              <a:ext uri="{FF2B5EF4-FFF2-40B4-BE49-F238E27FC236}">
                <a16:creationId xmlns:a16="http://schemas.microsoft.com/office/drawing/2014/main" id="{5ED34CDE-185C-454F-A97A-0AD0D0DE4209}"/>
              </a:ext>
            </a:extLst>
          </p:cNvPr>
          <p:cNvSpPr txBox="1"/>
          <p:nvPr/>
        </p:nvSpPr>
        <p:spPr>
          <a:xfrm>
            <a:off x="5636646" y="6341154"/>
            <a:ext cx="5501390" cy="246221"/>
          </a:xfrm>
          <a:prstGeom prst="rect">
            <a:avLst/>
          </a:prstGeom>
          <a:noFill/>
        </p:spPr>
        <p:txBody>
          <a:bodyPr wrap="square" rtlCol="0">
            <a:spAutoFit/>
          </a:bodyPr>
          <a:lstStyle/>
          <a:p>
            <a:r>
              <a:rPr lang="en-US" sz="1000" dirty="0"/>
              <a:t>Source: 2019 Help Me Grow Building Impact Report. Help Me Grow National Center. 2020.</a:t>
            </a:r>
          </a:p>
        </p:txBody>
      </p:sp>
      <p:sp>
        <p:nvSpPr>
          <p:cNvPr id="20" name="TextBox 19">
            <a:extLst>
              <a:ext uri="{FF2B5EF4-FFF2-40B4-BE49-F238E27FC236}">
                <a16:creationId xmlns:a16="http://schemas.microsoft.com/office/drawing/2014/main" id="{B5E65FAB-81C6-472C-84DB-EDA5D23DF64B}"/>
              </a:ext>
            </a:extLst>
          </p:cNvPr>
          <p:cNvSpPr txBox="1"/>
          <p:nvPr/>
        </p:nvSpPr>
        <p:spPr>
          <a:xfrm>
            <a:off x="2275840" y="2453892"/>
            <a:ext cx="10172836"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30% of HMG affiliates received referrals from Family Members &amp; Caregivers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30% of HMG affiliates received referrals from Child Health Care Providers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30% of HMG affiliates received referrals from Early Care &amp; Education Providers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15% of HMG affiliates received referrals from Early Intervention Providers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15% of HMG affiliates received referrals from School District Personnel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15% of HMG affiliates received referrals from Other Service Providers or </a:t>
            </a:r>
          </a:p>
          <a:p>
            <a:pPr marL="342900" indent="-342900">
              <a:buFont typeface="Arial" panose="020B0604020202020204" pitchFamily="34" charset="0"/>
              <a:buChar char="•"/>
            </a:pPr>
            <a:r>
              <a:rPr lang="en-US" sz="2000" dirty="0"/>
              <a:t>Community-Based Organizations</a:t>
            </a:r>
          </a:p>
        </p:txBody>
      </p:sp>
    </p:spTree>
    <p:extLst>
      <p:ext uri="{BB962C8B-B14F-4D97-AF65-F5344CB8AC3E}">
        <p14:creationId xmlns:p14="http://schemas.microsoft.com/office/powerpoint/2010/main" val="43103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2</a:t>
            </a:fld>
            <a:endParaRPr lang="en-US" sz="1050" dirty="0"/>
          </a:p>
        </p:txBody>
      </p:sp>
      <p:sp>
        <p:nvSpPr>
          <p:cNvPr id="4" name="Text Placeholder 13"/>
          <p:cNvSpPr txBox="1">
            <a:spLocks/>
          </p:cNvSpPr>
          <p:nvPr/>
        </p:nvSpPr>
        <p:spPr>
          <a:xfrm>
            <a:off x="894735" y="2950606"/>
            <a:ext cx="8564058"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Opening Remarks</a:t>
            </a:r>
          </a:p>
        </p:txBody>
      </p:sp>
      <p:sp>
        <p:nvSpPr>
          <p:cNvPr id="5" name="Text Placeholder 13">
            <a:extLst>
              <a:ext uri="{FF2B5EF4-FFF2-40B4-BE49-F238E27FC236}">
                <a16:creationId xmlns:a16="http://schemas.microsoft.com/office/drawing/2014/main" id="{B044E997-3EAC-4655-91F8-073BF12E00B3}"/>
              </a:ext>
            </a:extLst>
          </p:cNvPr>
          <p:cNvSpPr txBox="1">
            <a:spLocks/>
          </p:cNvSpPr>
          <p:nvPr/>
        </p:nvSpPr>
        <p:spPr>
          <a:xfrm>
            <a:off x="894735" y="4407151"/>
            <a:ext cx="8564058" cy="110323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Kimberly Martini-</a:t>
            </a:r>
            <a:r>
              <a:rPr lang="en-US" sz="4000" b="1" dirty="0" err="1">
                <a:solidFill>
                  <a:schemeClr val="bg1"/>
                </a:solidFill>
                <a:latin typeface="+mj-lt"/>
                <a:ea typeface="Lato" charset="0"/>
                <a:cs typeface="Lato" charset="0"/>
              </a:rPr>
              <a:t>Carvell</a:t>
            </a:r>
            <a:r>
              <a:rPr lang="en-US" sz="4000" b="1" dirty="0">
                <a:solidFill>
                  <a:schemeClr val="bg1"/>
                </a:solidFill>
                <a:latin typeface="+mj-lt"/>
                <a:ea typeface="Lato" charset="0"/>
                <a:cs typeface="Lato" charset="0"/>
              </a:rPr>
              <a:t> </a:t>
            </a:r>
          </a:p>
          <a:p>
            <a:r>
              <a:rPr lang="en-US" sz="4000" b="1" dirty="0">
                <a:solidFill>
                  <a:schemeClr val="bg1"/>
                </a:solidFill>
                <a:latin typeface="+mj-lt"/>
                <a:ea typeface="Lato" charset="0"/>
                <a:cs typeface="Lato" charset="0"/>
              </a:rPr>
              <a:t>Executive Director, Help Me Grow National Center</a:t>
            </a:r>
          </a:p>
        </p:txBody>
      </p:sp>
    </p:spTree>
    <p:extLst>
      <p:ext uri="{BB962C8B-B14F-4D97-AF65-F5344CB8AC3E}">
        <p14:creationId xmlns:p14="http://schemas.microsoft.com/office/powerpoint/2010/main" val="1266079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AD06-B9DE-460A-B101-AA0B51FDF19D}"/>
              </a:ext>
            </a:extLst>
          </p:cNvPr>
          <p:cNvSpPr>
            <a:spLocks noGrp="1"/>
          </p:cNvSpPr>
          <p:nvPr>
            <p:ph type="title"/>
          </p:nvPr>
        </p:nvSpPr>
        <p:spPr>
          <a:xfrm>
            <a:off x="718279" y="339777"/>
            <a:ext cx="10515600" cy="1008641"/>
          </a:xfrm>
        </p:spPr>
        <p:txBody>
          <a:bodyPr>
            <a:normAutofit/>
          </a:bodyPr>
          <a:lstStyle/>
          <a:p>
            <a:r>
              <a:rPr lang="en-US" dirty="0"/>
              <a:t>HMG Value Proposition</a:t>
            </a:r>
            <a:br>
              <a:rPr lang="en-US" dirty="0"/>
            </a:br>
            <a:r>
              <a:rPr lang="en-US" sz="2000" b="0" dirty="0"/>
              <a:t>Return on Investment and Business Case </a:t>
            </a:r>
          </a:p>
        </p:txBody>
      </p:sp>
      <p:sp>
        <p:nvSpPr>
          <p:cNvPr id="3" name="Slide Number Placeholder 2">
            <a:extLst>
              <a:ext uri="{FF2B5EF4-FFF2-40B4-BE49-F238E27FC236}">
                <a16:creationId xmlns:a16="http://schemas.microsoft.com/office/drawing/2014/main" id="{60D9C01A-1E09-4BA8-AB84-880221CC3F1F}"/>
              </a:ext>
            </a:extLst>
          </p:cNvPr>
          <p:cNvSpPr>
            <a:spLocks noGrp="1"/>
          </p:cNvSpPr>
          <p:nvPr>
            <p:ph type="sldNum" sz="quarter" idx="12"/>
          </p:nvPr>
        </p:nvSpPr>
        <p:spPr/>
        <p:txBody>
          <a:bodyPr/>
          <a:lstStyle/>
          <a:p>
            <a:fld id="{02752262-9B0A-E64D-B1C3-707FD47A2213}" type="slidenum">
              <a:rPr lang="en-US" smtClean="0"/>
              <a:pPr/>
              <a:t>20</a:t>
            </a:fld>
            <a:endParaRPr lang="en-US" dirty="0"/>
          </a:p>
        </p:txBody>
      </p:sp>
      <p:sp>
        <p:nvSpPr>
          <p:cNvPr id="6" name="object 4">
            <a:extLst>
              <a:ext uri="{FF2B5EF4-FFF2-40B4-BE49-F238E27FC236}">
                <a16:creationId xmlns:a16="http://schemas.microsoft.com/office/drawing/2014/main" id="{E4EA9830-3083-499C-854F-D8E15B983325}"/>
              </a:ext>
            </a:extLst>
          </p:cNvPr>
          <p:cNvSpPr/>
          <p:nvPr/>
        </p:nvSpPr>
        <p:spPr>
          <a:xfrm>
            <a:off x="2338421" y="1377264"/>
            <a:ext cx="7970792" cy="514095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02722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73" y="911254"/>
            <a:ext cx="10515600" cy="1015584"/>
          </a:xfrm>
        </p:spPr>
        <p:txBody>
          <a:bodyPr>
            <a:normAutofit/>
          </a:bodyPr>
          <a:lstStyle/>
          <a:p>
            <a:r>
              <a:rPr lang="en-US" dirty="0"/>
              <a:t>HMG Value Proposition</a:t>
            </a:r>
            <a:br>
              <a:rPr lang="en-US" dirty="0"/>
            </a:br>
            <a:r>
              <a:rPr lang="en-US" sz="2000" b="0" dirty="0"/>
              <a:t>HMG strengthens family protective factors.</a:t>
            </a:r>
          </a:p>
        </p:txBody>
      </p:sp>
      <p:sp>
        <p:nvSpPr>
          <p:cNvPr id="3" name="Slide Number Placeholder 2"/>
          <p:cNvSpPr>
            <a:spLocks noGrp="1"/>
          </p:cNvSpPr>
          <p:nvPr>
            <p:ph type="sldNum" sz="quarter" idx="12"/>
          </p:nvPr>
        </p:nvSpPr>
        <p:spPr/>
        <p:txBody>
          <a:bodyPr/>
          <a:lstStyle/>
          <a:p>
            <a:fld id="{02752262-9B0A-E64D-B1C3-707FD47A2213}" type="slidenum">
              <a:rPr lang="en-US" smtClean="0"/>
              <a:pPr/>
              <a:t>21</a:t>
            </a:fld>
            <a:endParaRPr lang="en-US" dirty="0"/>
          </a:p>
        </p:txBody>
      </p:sp>
      <p:sp>
        <p:nvSpPr>
          <p:cNvPr id="4" name="TextBox 3">
            <a:extLst>
              <a:ext uri="{FF2B5EF4-FFF2-40B4-BE49-F238E27FC236}">
                <a16:creationId xmlns:a16="http://schemas.microsoft.com/office/drawing/2014/main" id="{9E13810E-4A08-4154-A29A-4FB249F4BFA6}"/>
              </a:ext>
            </a:extLst>
          </p:cNvPr>
          <p:cNvSpPr txBox="1"/>
          <p:nvPr/>
        </p:nvSpPr>
        <p:spPr>
          <a:xfrm>
            <a:off x="687473" y="1991761"/>
            <a:ext cx="1051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 2018 </a:t>
            </a:r>
            <a:r>
              <a:rPr lang="en-US" dirty="0">
                <a:hlinkClick r:id="rId2"/>
              </a:rPr>
              <a:t>Help Me Grow Utah</a:t>
            </a:r>
            <a:r>
              <a:rPr lang="en-US" dirty="0"/>
              <a:t> study indicated statistically significant increases in the development of family protective factors among Help Me Grow users. One-on-one care coordination with families seemed particularly effective  </a:t>
            </a:r>
          </a:p>
        </p:txBody>
      </p:sp>
      <p:pic>
        <p:nvPicPr>
          <p:cNvPr id="28674" name="Picture 2">
            <a:extLst>
              <a:ext uri="{FF2B5EF4-FFF2-40B4-BE49-F238E27FC236}">
                <a16:creationId xmlns:a16="http://schemas.microsoft.com/office/drawing/2014/main" id="{E4AC2D72-2DFF-49B1-ABCC-B69540941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863" y="2641571"/>
            <a:ext cx="355282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2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73" y="911254"/>
            <a:ext cx="5578416" cy="1801966"/>
          </a:xfrm>
        </p:spPr>
        <p:txBody>
          <a:bodyPr>
            <a:normAutofit/>
          </a:bodyPr>
          <a:lstStyle/>
          <a:p>
            <a:r>
              <a:rPr lang="en-US" dirty="0"/>
              <a:t>HMG Value Proposition</a:t>
            </a:r>
            <a:br>
              <a:rPr lang="en-US" dirty="0"/>
            </a:br>
            <a:r>
              <a:rPr lang="en-US" sz="2000" b="0" dirty="0"/>
              <a:t>HMG increases access and usage of child</a:t>
            </a:r>
            <a:br>
              <a:rPr lang="en-US" sz="2000" b="0" dirty="0"/>
            </a:br>
            <a:r>
              <a:rPr lang="en-US" sz="2000" b="0" dirty="0"/>
              <a:t>health services</a:t>
            </a:r>
          </a:p>
        </p:txBody>
      </p:sp>
      <p:sp>
        <p:nvSpPr>
          <p:cNvPr id="3" name="Slide Number Placeholder 2"/>
          <p:cNvSpPr>
            <a:spLocks noGrp="1"/>
          </p:cNvSpPr>
          <p:nvPr>
            <p:ph type="sldNum" sz="quarter" idx="12"/>
          </p:nvPr>
        </p:nvSpPr>
        <p:spPr/>
        <p:txBody>
          <a:bodyPr/>
          <a:lstStyle/>
          <a:p>
            <a:fld id="{02752262-9B0A-E64D-B1C3-707FD47A2213}" type="slidenum">
              <a:rPr lang="en-US" smtClean="0"/>
              <a:pPr/>
              <a:t>22</a:t>
            </a:fld>
            <a:endParaRPr lang="en-US" dirty="0"/>
          </a:p>
        </p:txBody>
      </p:sp>
      <p:sp>
        <p:nvSpPr>
          <p:cNvPr id="4" name="TextBox 3">
            <a:extLst>
              <a:ext uri="{FF2B5EF4-FFF2-40B4-BE49-F238E27FC236}">
                <a16:creationId xmlns:a16="http://schemas.microsoft.com/office/drawing/2014/main" id="{9E13810E-4A08-4154-A29A-4FB249F4BFA6}"/>
              </a:ext>
            </a:extLst>
          </p:cNvPr>
          <p:cNvSpPr txBox="1"/>
          <p:nvPr/>
        </p:nvSpPr>
        <p:spPr>
          <a:xfrm>
            <a:off x="687473" y="2915091"/>
            <a:ext cx="434021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 2017 </a:t>
            </a:r>
            <a:r>
              <a:rPr lang="en-US" dirty="0">
                <a:hlinkClick r:id="rId2"/>
              </a:rPr>
              <a:t>Alameda County, CA </a:t>
            </a:r>
            <a:r>
              <a:rPr lang="en-US" dirty="0"/>
              <a:t>study showed preliminary results indicating that HMG has a positive impact on children's access to and usage of health care services.</a:t>
            </a:r>
          </a:p>
        </p:txBody>
      </p:sp>
      <p:pic>
        <p:nvPicPr>
          <p:cNvPr id="13" name="Picture 12" descr="Text&#10;&#10;Description automatically generated">
            <a:extLst>
              <a:ext uri="{FF2B5EF4-FFF2-40B4-BE49-F238E27FC236}">
                <a16:creationId xmlns:a16="http://schemas.microsoft.com/office/drawing/2014/main" id="{73BF803F-212C-4E08-80C8-10C6E06DA0D4}"/>
              </a:ext>
            </a:extLst>
          </p:cNvPr>
          <p:cNvPicPr>
            <a:picLocks noChangeAspect="1"/>
          </p:cNvPicPr>
          <p:nvPr/>
        </p:nvPicPr>
        <p:blipFill>
          <a:blip r:embed="rId3"/>
          <a:stretch>
            <a:fillRect/>
          </a:stretch>
        </p:blipFill>
        <p:spPr>
          <a:xfrm>
            <a:off x="5620268" y="198970"/>
            <a:ext cx="4567943" cy="6460059"/>
          </a:xfrm>
          <a:prstGeom prst="rect">
            <a:avLst/>
          </a:prstGeom>
        </p:spPr>
      </p:pic>
    </p:spTree>
    <p:extLst>
      <p:ext uri="{BB962C8B-B14F-4D97-AF65-F5344CB8AC3E}">
        <p14:creationId xmlns:p14="http://schemas.microsoft.com/office/powerpoint/2010/main" val="42962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4BCD-7F71-44AF-9751-2B45C677A82D}"/>
              </a:ext>
            </a:extLst>
          </p:cNvPr>
          <p:cNvSpPr>
            <a:spLocks noGrp="1"/>
          </p:cNvSpPr>
          <p:nvPr>
            <p:ph type="title"/>
          </p:nvPr>
        </p:nvSpPr>
        <p:spPr>
          <a:xfrm>
            <a:off x="838200" y="576653"/>
            <a:ext cx="10515600" cy="819275"/>
          </a:xfrm>
        </p:spPr>
        <p:txBody>
          <a:bodyPr>
            <a:normAutofit/>
          </a:bodyPr>
          <a:lstStyle/>
          <a:p>
            <a:r>
              <a:rPr lang="en-US" dirty="0"/>
              <a:t>HMG Value Proposition</a:t>
            </a:r>
            <a:br>
              <a:rPr lang="en-US" dirty="0"/>
            </a:br>
            <a:r>
              <a:rPr lang="en-US" sz="2200" b="0" dirty="0">
                <a:latin typeface="Gill Sans MT" panose="020B0502020104020203" pitchFamily="34" charset="0"/>
              </a:rPr>
              <a:t>The HMG model advances racial equity through targeted universalism</a:t>
            </a:r>
            <a:endParaRPr lang="en-US" dirty="0"/>
          </a:p>
        </p:txBody>
      </p:sp>
      <p:sp>
        <p:nvSpPr>
          <p:cNvPr id="3" name="Slide Number Placeholder 2">
            <a:extLst>
              <a:ext uri="{FF2B5EF4-FFF2-40B4-BE49-F238E27FC236}">
                <a16:creationId xmlns:a16="http://schemas.microsoft.com/office/drawing/2014/main" id="{568F40E6-9745-454B-BD02-E2CDF309D454}"/>
              </a:ext>
            </a:extLst>
          </p:cNvPr>
          <p:cNvSpPr>
            <a:spLocks noGrp="1"/>
          </p:cNvSpPr>
          <p:nvPr>
            <p:ph type="sldNum" sz="quarter" idx="12"/>
          </p:nvPr>
        </p:nvSpPr>
        <p:spPr/>
        <p:txBody>
          <a:bodyPr/>
          <a:lstStyle/>
          <a:p>
            <a:fld id="{02752262-9B0A-E64D-B1C3-707FD47A2213}" type="slidenum">
              <a:rPr lang="en-US" smtClean="0"/>
              <a:pPr/>
              <a:t>23</a:t>
            </a:fld>
            <a:endParaRPr lang="en-US" dirty="0"/>
          </a:p>
        </p:txBody>
      </p:sp>
      <p:grpSp>
        <p:nvGrpSpPr>
          <p:cNvPr id="6" name="Group 5">
            <a:extLst>
              <a:ext uri="{FF2B5EF4-FFF2-40B4-BE49-F238E27FC236}">
                <a16:creationId xmlns:a16="http://schemas.microsoft.com/office/drawing/2014/main" id="{EA7EE9FD-4467-4C25-BFC8-3AD801A6EFB9}"/>
              </a:ext>
            </a:extLst>
          </p:cNvPr>
          <p:cNvGrpSpPr/>
          <p:nvPr/>
        </p:nvGrpSpPr>
        <p:grpSpPr>
          <a:xfrm>
            <a:off x="899951" y="1685828"/>
            <a:ext cx="10236492" cy="4409107"/>
            <a:chOff x="901106" y="1864423"/>
            <a:chExt cx="10648315" cy="4658297"/>
          </a:xfrm>
        </p:grpSpPr>
        <p:sp>
          <p:nvSpPr>
            <p:cNvPr id="7" name="object 6">
              <a:extLst>
                <a:ext uri="{FF2B5EF4-FFF2-40B4-BE49-F238E27FC236}">
                  <a16:creationId xmlns:a16="http://schemas.microsoft.com/office/drawing/2014/main" id="{817075F8-631A-4CFC-B28C-C3267F1C99F5}"/>
                </a:ext>
              </a:extLst>
            </p:cNvPr>
            <p:cNvSpPr/>
            <p:nvPr/>
          </p:nvSpPr>
          <p:spPr>
            <a:xfrm>
              <a:off x="6878319" y="3545840"/>
              <a:ext cx="4602480" cy="297688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9" name="object 7">
              <a:extLst>
                <a:ext uri="{FF2B5EF4-FFF2-40B4-BE49-F238E27FC236}">
                  <a16:creationId xmlns:a16="http://schemas.microsoft.com/office/drawing/2014/main" id="{0371B692-3ADC-4944-9839-18A92D1B71B8}"/>
                </a:ext>
              </a:extLst>
            </p:cNvPr>
            <p:cNvSpPr txBox="1"/>
            <p:nvPr/>
          </p:nvSpPr>
          <p:spPr>
            <a:xfrm>
              <a:off x="901106" y="1864423"/>
              <a:ext cx="10648315" cy="3639820"/>
            </a:xfrm>
            <a:prstGeom prst="rect">
              <a:avLst/>
            </a:prstGeom>
          </p:spPr>
          <p:txBody>
            <a:bodyPr vert="horz" wrap="square" lIns="0" tIns="29209" rIns="0" bIns="0" rtlCol="0">
              <a:spAutoFit/>
            </a:bodyPr>
            <a:lstStyle/>
            <a:p>
              <a:pPr marL="12700" marR="5080" algn="just">
                <a:lnSpc>
                  <a:spcPts val="2640"/>
                </a:lnSpc>
                <a:spcBef>
                  <a:spcPts val="229"/>
                </a:spcBef>
              </a:pPr>
              <a:r>
                <a:rPr sz="2250" spc="-20" dirty="0">
                  <a:solidFill>
                    <a:prstClr val="black"/>
                  </a:solidFill>
                  <a:latin typeface="Calibri"/>
                  <a:cs typeface="Calibri"/>
                </a:rPr>
                <a:t>HMG </a:t>
              </a:r>
              <a:r>
                <a:rPr sz="2250" spc="-15" dirty="0">
                  <a:solidFill>
                    <a:prstClr val="black"/>
                  </a:solidFill>
                  <a:latin typeface="Calibri"/>
                  <a:cs typeface="Calibri"/>
                </a:rPr>
                <a:t>applies </a:t>
              </a:r>
              <a:r>
                <a:rPr sz="2250" spc="-5" dirty="0">
                  <a:solidFill>
                    <a:prstClr val="black"/>
                  </a:solidFill>
                  <a:latin typeface="Calibri"/>
                  <a:cs typeface="Calibri"/>
                </a:rPr>
                <a:t>a </a:t>
              </a:r>
              <a:r>
                <a:rPr sz="2250" spc="-35" dirty="0">
                  <a:solidFill>
                    <a:prstClr val="black"/>
                  </a:solidFill>
                  <a:latin typeface="Calibri"/>
                  <a:cs typeface="Calibri"/>
                </a:rPr>
                <a:t>“targeted universalism” </a:t>
              </a:r>
              <a:r>
                <a:rPr sz="2250" spc="-25" dirty="0">
                  <a:solidFill>
                    <a:prstClr val="black"/>
                  </a:solidFill>
                  <a:latin typeface="Calibri"/>
                  <a:cs typeface="Calibri"/>
                </a:rPr>
                <a:t>approach, </a:t>
              </a:r>
              <a:r>
                <a:rPr sz="2250" spc="-20" dirty="0">
                  <a:solidFill>
                    <a:prstClr val="black"/>
                  </a:solidFill>
                  <a:latin typeface="Calibri"/>
                  <a:cs typeface="Calibri"/>
                </a:rPr>
                <a:t>that is, </a:t>
              </a:r>
              <a:r>
                <a:rPr sz="2250" b="1" spc="-5" dirty="0">
                  <a:solidFill>
                    <a:prstClr val="black"/>
                  </a:solidFill>
                  <a:latin typeface="Calibri"/>
                  <a:cs typeface="Calibri"/>
                </a:rPr>
                <a:t>while </a:t>
              </a:r>
              <a:r>
                <a:rPr sz="2250" b="1" spc="-40" dirty="0">
                  <a:solidFill>
                    <a:prstClr val="black"/>
                  </a:solidFill>
                  <a:latin typeface="Calibri"/>
                  <a:cs typeface="Calibri"/>
                </a:rPr>
                <a:t>HMG </a:t>
              </a:r>
              <a:r>
                <a:rPr sz="2250" b="1" dirty="0">
                  <a:solidFill>
                    <a:prstClr val="black"/>
                  </a:solidFill>
                  <a:latin typeface="Calibri"/>
                  <a:cs typeface="Calibri"/>
                </a:rPr>
                <a:t>is </a:t>
              </a:r>
              <a:r>
                <a:rPr sz="2250" b="1" spc="-20" dirty="0">
                  <a:solidFill>
                    <a:prstClr val="black"/>
                  </a:solidFill>
                  <a:latin typeface="Calibri"/>
                  <a:cs typeface="Calibri"/>
                </a:rPr>
                <a:t>available </a:t>
              </a:r>
              <a:r>
                <a:rPr sz="2250" b="1" spc="-30" dirty="0">
                  <a:solidFill>
                    <a:prstClr val="black"/>
                  </a:solidFill>
                  <a:latin typeface="Calibri"/>
                  <a:cs typeface="Calibri"/>
                </a:rPr>
                <a:t>universally  </a:t>
              </a:r>
              <a:r>
                <a:rPr sz="2250" b="1" spc="5" dirty="0">
                  <a:solidFill>
                    <a:prstClr val="black"/>
                  </a:solidFill>
                  <a:latin typeface="Calibri"/>
                  <a:cs typeface="Calibri"/>
                </a:rPr>
                <a:t>to </a:t>
              </a:r>
              <a:r>
                <a:rPr sz="2250" b="1" spc="-30" dirty="0">
                  <a:solidFill>
                    <a:prstClr val="black"/>
                  </a:solidFill>
                  <a:latin typeface="Calibri"/>
                  <a:cs typeface="Calibri"/>
                </a:rPr>
                <a:t>all </a:t>
              </a:r>
              <a:r>
                <a:rPr sz="2250" b="1" spc="-20" dirty="0">
                  <a:solidFill>
                    <a:prstClr val="black"/>
                  </a:solidFill>
                  <a:latin typeface="Calibri"/>
                  <a:cs typeface="Calibri"/>
                </a:rPr>
                <a:t>families </a:t>
              </a:r>
              <a:r>
                <a:rPr sz="2250" spc="-25" dirty="0">
                  <a:solidFill>
                    <a:prstClr val="black"/>
                  </a:solidFill>
                  <a:latin typeface="Calibri"/>
                  <a:cs typeface="Calibri"/>
                </a:rPr>
                <a:t>in </a:t>
              </a:r>
              <a:r>
                <a:rPr sz="2250" spc="-5" dirty="0">
                  <a:solidFill>
                    <a:prstClr val="black"/>
                  </a:solidFill>
                  <a:latin typeface="Calibri"/>
                  <a:cs typeface="Calibri"/>
                </a:rPr>
                <a:t>a </a:t>
              </a:r>
              <a:r>
                <a:rPr sz="2250" spc="-40" dirty="0">
                  <a:solidFill>
                    <a:prstClr val="black"/>
                  </a:solidFill>
                  <a:latin typeface="Calibri"/>
                  <a:cs typeface="Calibri"/>
                </a:rPr>
                <a:t>community, </a:t>
              </a:r>
              <a:r>
                <a:rPr sz="2250" spc="-45" dirty="0">
                  <a:solidFill>
                    <a:prstClr val="black"/>
                  </a:solidFill>
                  <a:latin typeface="Calibri"/>
                  <a:cs typeface="Calibri"/>
                </a:rPr>
                <a:t>HMG </a:t>
              </a:r>
              <a:r>
                <a:rPr sz="2250" spc="-30" dirty="0">
                  <a:solidFill>
                    <a:prstClr val="black"/>
                  </a:solidFill>
                  <a:latin typeface="Calibri"/>
                  <a:cs typeface="Calibri"/>
                </a:rPr>
                <a:t>should </a:t>
              </a:r>
              <a:r>
                <a:rPr sz="2250" spc="5" dirty="0">
                  <a:solidFill>
                    <a:prstClr val="black"/>
                  </a:solidFill>
                  <a:latin typeface="Calibri"/>
                  <a:cs typeface="Calibri"/>
                </a:rPr>
                <a:t>be </a:t>
              </a:r>
              <a:r>
                <a:rPr sz="2250" spc="-25" dirty="0">
                  <a:solidFill>
                    <a:prstClr val="black"/>
                  </a:solidFill>
                  <a:latin typeface="Calibri"/>
                  <a:cs typeface="Calibri"/>
                </a:rPr>
                <a:t>documenting </a:t>
              </a:r>
              <a:r>
                <a:rPr sz="2250" spc="-35" dirty="0">
                  <a:solidFill>
                    <a:prstClr val="black"/>
                  </a:solidFill>
                  <a:latin typeface="Calibri"/>
                  <a:cs typeface="Calibri"/>
                </a:rPr>
                <a:t>gaps </a:t>
              </a:r>
              <a:r>
                <a:rPr sz="2250" spc="-25" dirty="0">
                  <a:solidFill>
                    <a:prstClr val="black"/>
                  </a:solidFill>
                  <a:latin typeface="Calibri"/>
                  <a:cs typeface="Calibri"/>
                </a:rPr>
                <a:t>in </a:t>
              </a:r>
              <a:r>
                <a:rPr sz="2250" spc="-40" dirty="0">
                  <a:solidFill>
                    <a:prstClr val="black"/>
                  </a:solidFill>
                  <a:latin typeface="Calibri"/>
                  <a:cs typeface="Calibri"/>
                </a:rPr>
                <a:t>the </a:t>
              </a:r>
              <a:r>
                <a:rPr sz="2250" spc="-35" dirty="0">
                  <a:solidFill>
                    <a:prstClr val="black"/>
                  </a:solidFill>
                  <a:latin typeface="Calibri"/>
                  <a:cs typeface="Calibri"/>
                </a:rPr>
                <a:t>grid </a:t>
              </a:r>
              <a:r>
                <a:rPr sz="2250" dirty="0">
                  <a:solidFill>
                    <a:prstClr val="black"/>
                  </a:solidFill>
                  <a:latin typeface="Calibri"/>
                  <a:cs typeface="Calibri"/>
                </a:rPr>
                <a:t>of </a:t>
              </a:r>
              <a:r>
                <a:rPr sz="2250" spc="-30" dirty="0">
                  <a:solidFill>
                    <a:prstClr val="black"/>
                  </a:solidFill>
                  <a:latin typeface="Calibri"/>
                  <a:cs typeface="Calibri"/>
                </a:rPr>
                <a:t>supports </a:t>
              </a:r>
              <a:r>
                <a:rPr sz="2250" spc="-40" dirty="0">
                  <a:solidFill>
                    <a:prstClr val="black"/>
                  </a:solidFill>
                  <a:latin typeface="Calibri"/>
                  <a:cs typeface="Calibri"/>
                </a:rPr>
                <a:t>and  </a:t>
              </a:r>
              <a:r>
                <a:rPr sz="2250" spc="-25" dirty="0">
                  <a:solidFill>
                    <a:prstClr val="black"/>
                  </a:solidFill>
                  <a:latin typeface="Calibri"/>
                  <a:cs typeface="Calibri"/>
                </a:rPr>
                <a:t>barriers to </a:t>
              </a:r>
              <a:r>
                <a:rPr sz="2250" spc="-30" dirty="0">
                  <a:solidFill>
                    <a:prstClr val="black"/>
                  </a:solidFill>
                  <a:latin typeface="Calibri"/>
                  <a:cs typeface="Calibri"/>
                </a:rPr>
                <a:t>accessing existing resources, </a:t>
              </a:r>
              <a:r>
                <a:rPr sz="2250" spc="-40" dirty="0">
                  <a:solidFill>
                    <a:prstClr val="black"/>
                  </a:solidFill>
                  <a:latin typeface="Calibri"/>
                  <a:cs typeface="Calibri"/>
                </a:rPr>
                <a:t>and </a:t>
              </a:r>
              <a:r>
                <a:rPr sz="2250" spc="-25" dirty="0">
                  <a:solidFill>
                    <a:prstClr val="black"/>
                  </a:solidFill>
                  <a:latin typeface="Calibri"/>
                  <a:cs typeface="Calibri"/>
                </a:rPr>
                <a:t>to </a:t>
              </a:r>
              <a:r>
                <a:rPr sz="2250" spc="-30" dirty="0">
                  <a:solidFill>
                    <a:prstClr val="black"/>
                  </a:solidFill>
                  <a:latin typeface="Calibri"/>
                  <a:cs typeface="Calibri"/>
                </a:rPr>
                <a:t>leverage </a:t>
              </a:r>
              <a:r>
                <a:rPr sz="2250" spc="-40" dirty="0">
                  <a:solidFill>
                    <a:prstClr val="black"/>
                  </a:solidFill>
                  <a:latin typeface="Calibri"/>
                  <a:cs typeface="Calibri"/>
                </a:rPr>
                <a:t>those </a:t>
              </a:r>
              <a:r>
                <a:rPr sz="2250" spc="-20" dirty="0">
                  <a:solidFill>
                    <a:prstClr val="black"/>
                  </a:solidFill>
                  <a:latin typeface="Calibri"/>
                  <a:cs typeface="Calibri"/>
                </a:rPr>
                <a:t>data </a:t>
              </a:r>
              <a:r>
                <a:rPr sz="2250" spc="-25" dirty="0">
                  <a:solidFill>
                    <a:prstClr val="black"/>
                  </a:solidFill>
                  <a:latin typeface="Calibri"/>
                  <a:cs typeface="Calibri"/>
                </a:rPr>
                <a:t>to </a:t>
              </a:r>
              <a:r>
                <a:rPr sz="2250" b="1" spc="-25" dirty="0">
                  <a:solidFill>
                    <a:prstClr val="black"/>
                  </a:solidFill>
                  <a:latin typeface="Calibri"/>
                  <a:cs typeface="Calibri"/>
                </a:rPr>
                <a:t>develop </a:t>
              </a:r>
              <a:r>
                <a:rPr sz="2250" b="1" spc="-45" dirty="0">
                  <a:solidFill>
                    <a:prstClr val="black"/>
                  </a:solidFill>
                  <a:latin typeface="Calibri"/>
                  <a:cs typeface="Calibri"/>
                </a:rPr>
                <a:t>targeted  </a:t>
              </a:r>
              <a:r>
                <a:rPr sz="2250" b="1" spc="-15" dirty="0">
                  <a:solidFill>
                    <a:prstClr val="black"/>
                  </a:solidFill>
                  <a:latin typeface="Calibri"/>
                  <a:cs typeface="Calibri"/>
                </a:rPr>
                <a:t>strategies</a:t>
              </a:r>
              <a:r>
                <a:rPr sz="2250" b="1" spc="-185" dirty="0">
                  <a:solidFill>
                    <a:prstClr val="black"/>
                  </a:solidFill>
                  <a:latin typeface="Calibri"/>
                  <a:cs typeface="Calibri"/>
                </a:rPr>
                <a:t> </a:t>
              </a:r>
              <a:r>
                <a:rPr sz="2250" b="1" dirty="0">
                  <a:solidFill>
                    <a:prstClr val="black"/>
                  </a:solidFill>
                  <a:latin typeface="Calibri"/>
                  <a:cs typeface="Calibri"/>
                </a:rPr>
                <a:t>aimed</a:t>
              </a:r>
              <a:r>
                <a:rPr sz="2250" b="1" spc="-190" dirty="0">
                  <a:solidFill>
                    <a:prstClr val="black"/>
                  </a:solidFill>
                  <a:latin typeface="Calibri"/>
                  <a:cs typeface="Calibri"/>
                </a:rPr>
                <a:t> </a:t>
              </a:r>
              <a:r>
                <a:rPr sz="2250" b="1" spc="5" dirty="0">
                  <a:solidFill>
                    <a:prstClr val="black"/>
                  </a:solidFill>
                  <a:latin typeface="Calibri"/>
                  <a:cs typeface="Calibri"/>
                </a:rPr>
                <a:t>to</a:t>
              </a:r>
              <a:r>
                <a:rPr sz="2250" b="1" spc="-110" dirty="0">
                  <a:solidFill>
                    <a:prstClr val="black"/>
                  </a:solidFill>
                  <a:latin typeface="Calibri"/>
                  <a:cs typeface="Calibri"/>
                </a:rPr>
                <a:t> </a:t>
              </a:r>
              <a:r>
                <a:rPr sz="2250" b="1" spc="-5" dirty="0">
                  <a:solidFill>
                    <a:prstClr val="black"/>
                  </a:solidFill>
                  <a:latin typeface="Calibri"/>
                  <a:cs typeface="Calibri"/>
                </a:rPr>
                <a:t>reduce</a:t>
              </a:r>
              <a:r>
                <a:rPr sz="2250" b="1" spc="-105" dirty="0">
                  <a:solidFill>
                    <a:prstClr val="black"/>
                  </a:solidFill>
                  <a:latin typeface="Calibri"/>
                  <a:cs typeface="Calibri"/>
                </a:rPr>
                <a:t> </a:t>
              </a:r>
              <a:r>
                <a:rPr sz="2250" b="1" spc="-5" dirty="0">
                  <a:solidFill>
                    <a:prstClr val="black"/>
                  </a:solidFill>
                  <a:latin typeface="Calibri"/>
                  <a:cs typeface="Calibri"/>
                </a:rPr>
                <a:t>barriers</a:t>
              </a:r>
              <a:r>
                <a:rPr sz="2250" b="1" spc="-204" dirty="0">
                  <a:solidFill>
                    <a:prstClr val="black"/>
                  </a:solidFill>
                  <a:latin typeface="Calibri"/>
                  <a:cs typeface="Calibri"/>
                </a:rPr>
                <a:t> </a:t>
              </a:r>
              <a:r>
                <a:rPr sz="2250" b="1" spc="-5" dirty="0">
                  <a:solidFill>
                    <a:prstClr val="black"/>
                  </a:solidFill>
                  <a:latin typeface="Calibri"/>
                  <a:cs typeface="Calibri"/>
                </a:rPr>
                <a:t>in</a:t>
              </a:r>
              <a:r>
                <a:rPr sz="2250" b="1" spc="-20" dirty="0">
                  <a:solidFill>
                    <a:prstClr val="black"/>
                  </a:solidFill>
                  <a:latin typeface="Calibri"/>
                  <a:cs typeface="Calibri"/>
                </a:rPr>
                <a:t> </a:t>
              </a:r>
              <a:r>
                <a:rPr sz="2250" b="1" spc="-10" dirty="0">
                  <a:solidFill>
                    <a:prstClr val="black"/>
                  </a:solidFill>
                  <a:latin typeface="Calibri"/>
                  <a:cs typeface="Calibri"/>
                </a:rPr>
                <a:t>order</a:t>
              </a:r>
              <a:r>
                <a:rPr sz="2250" b="1" spc="-100" dirty="0">
                  <a:solidFill>
                    <a:prstClr val="black"/>
                  </a:solidFill>
                  <a:latin typeface="Calibri"/>
                  <a:cs typeface="Calibri"/>
                </a:rPr>
                <a:t> </a:t>
              </a:r>
              <a:r>
                <a:rPr sz="2250" b="1" spc="5" dirty="0">
                  <a:solidFill>
                    <a:prstClr val="black"/>
                  </a:solidFill>
                  <a:latin typeface="Calibri"/>
                  <a:cs typeface="Calibri"/>
                </a:rPr>
                <a:t>to</a:t>
              </a:r>
              <a:r>
                <a:rPr sz="2250" b="1" spc="-110" dirty="0">
                  <a:solidFill>
                    <a:prstClr val="black"/>
                  </a:solidFill>
                  <a:latin typeface="Calibri"/>
                  <a:cs typeface="Calibri"/>
                </a:rPr>
                <a:t> </a:t>
              </a:r>
              <a:r>
                <a:rPr sz="2250" b="1" spc="-5" dirty="0">
                  <a:solidFill>
                    <a:prstClr val="black"/>
                  </a:solidFill>
                  <a:latin typeface="Calibri"/>
                  <a:cs typeface="Calibri"/>
                </a:rPr>
                <a:t>advance</a:t>
              </a:r>
              <a:r>
                <a:rPr sz="2250" b="1" spc="-200" dirty="0">
                  <a:solidFill>
                    <a:prstClr val="black"/>
                  </a:solidFill>
                  <a:latin typeface="Calibri"/>
                  <a:cs typeface="Calibri"/>
                </a:rPr>
                <a:t> </a:t>
              </a:r>
              <a:r>
                <a:rPr sz="2250" b="1" spc="-15" dirty="0">
                  <a:solidFill>
                    <a:prstClr val="black"/>
                  </a:solidFill>
                  <a:latin typeface="Calibri"/>
                  <a:cs typeface="Calibri"/>
                </a:rPr>
                <a:t>racial</a:t>
              </a:r>
              <a:r>
                <a:rPr sz="2250" b="1" spc="-75" dirty="0">
                  <a:solidFill>
                    <a:prstClr val="black"/>
                  </a:solidFill>
                  <a:latin typeface="Calibri"/>
                  <a:cs typeface="Calibri"/>
                </a:rPr>
                <a:t> </a:t>
              </a:r>
              <a:r>
                <a:rPr sz="2250" b="1" spc="-5" dirty="0">
                  <a:solidFill>
                    <a:prstClr val="black"/>
                  </a:solidFill>
                  <a:latin typeface="Calibri"/>
                  <a:cs typeface="Calibri"/>
                </a:rPr>
                <a:t>equity</a:t>
              </a:r>
              <a:r>
                <a:rPr sz="2250" b="1" spc="-114" dirty="0">
                  <a:solidFill>
                    <a:prstClr val="black"/>
                  </a:solidFill>
                  <a:latin typeface="Calibri"/>
                  <a:cs typeface="Calibri"/>
                </a:rPr>
                <a:t> </a:t>
              </a:r>
              <a:r>
                <a:rPr sz="2250" b="1" spc="-5" dirty="0">
                  <a:solidFill>
                    <a:prstClr val="black"/>
                  </a:solidFill>
                  <a:latin typeface="Calibri"/>
                  <a:cs typeface="Calibri"/>
                </a:rPr>
                <a:t>in</a:t>
              </a:r>
              <a:r>
                <a:rPr sz="2250" b="1" spc="-105" dirty="0">
                  <a:solidFill>
                    <a:prstClr val="black"/>
                  </a:solidFill>
                  <a:latin typeface="Calibri"/>
                  <a:cs typeface="Calibri"/>
                </a:rPr>
                <a:t> </a:t>
              </a:r>
              <a:r>
                <a:rPr sz="2250" b="1" spc="-5" dirty="0">
                  <a:solidFill>
                    <a:prstClr val="black"/>
                  </a:solidFill>
                  <a:latin typeface="Calibri"/>
                  <a:cs typeface="Calibri"/>
                </a:rPr>
                <a:t>access</a:t>
              </a:r>
              <a:r>
                <a:rPr sz="2250" b="1" spc="-100" dirty="0">
                  <a:solidFill>
                    <a:prstClr val="black"/>
                  </a:solidFill>
                  <a:latin typeface="Calibri"/>
                  <a:cs typeface="Calibri"/>
                </a:rPr>
                <a:t> </a:t>
              </a:r>
              <a:r>
                <a:rPr sz="2250" b="1" spc="-5" dirty="0">
                  <a:solidFill>
                    <a:prstClr val="black"/>
                  </a:solidFill>
                  <a:latin typeface="Calibri"/>
                  <a:cs typeface="Calibri"/>
                </a:rPr>
                <a:t>and</a:t>
              </a:r>
              <a:r>
                <a:rPr sz="2250" b="1" spc="-110" dirty="0">
                  <a:solidFill>
                    <a:prstClr val="black"/>
                  </a:solidFill>
                  <a:latin typeface="Calibri"/>
                  <a:cs typeface="Calibri"/>
                </a:rPr>
                <a:t> </a:t>
              </a:r>
              <a:r>
                <a:rPr sz="2250" b="1" spc="-5" dirty="0">
                  <a:solidFill>
                    <a:prstClr val="black"/>
                  </a:solidFill>
                  <a:latin typeface="Calibri"/>
                  <a:cs typeface="Calibri"/>
                </a:rPr>
                <a:t>benefits.</a:t>
              </a:r>
              <a:endParaRPr sz="2250" dirty="0">
                <a:solidFill>
                  <a:prstClr val="black"/>
                </a:solidFill>
                <a:latin typeface="Calibri"/>
                <a:cs typeface="Calibri"/>
              </a:endParaRPr>
            </a:p>
            <a:p>
              <a:endParaRPr sz="2200" dirty="0">
                <a:solidFill>
                  <a:prstClr val="black"/>
                </a:solidFill>
                <a:latin typeface="Calibri"/>
                <a:cs typeface="Calibri"/>
              </a:endParaRPr>
            </a:p>
            <a:p>
              <a:pPr>
                <a:spcBef>
                  <a:spcPts val="15"/>
                </a:spcBef>
              </a:pPr>
              <a:endParaRPr sz="2500" dirty="0">
                <a:solidFill>
                  <a:prstClr val="black"/>
                </a:solidFill>
                <a:latin typeface="Calibri"/>
                <a:cs typeface="Calibri"/>
              </a:endParaRPr>
            </a:p>
            <a:p>
              <a:pPr marL="514984" marR="5518150" indent="-346075">
                <a:spcBef>
                  <a:spcPts val="5"/>
                </a:spcBef>
                <a:buFont typeface="Arial"/>
                <a:buChar char="•"/>
                <a:tabLst>
                  <a:tab pos="514350" algn="l"/>
                  <a:tab pos="514984" algn="l"/>
                </a:tabLst>
              </a:pPr>
              <a:r>
                <a:rPr sz="2000" spc="-15" dirty="0">
                  <a:solidFill>
                    <a:prstClr val="black"/>
                  </a:solidFill>
                  <a:latin typeface="Calibri"/>
                  <a:cs typeface="Calibri"/>
                </a:rPr>
                <a:t>Standardize the </a:t>
              </a:r>
              <a:r>
                <a:rPr sz="2000" dirty="0">
                  <a:solidFill>
                    <a:prstClr val="black"/>
                  </a:solidFill>
                  <a:latin typeface="Calibri"/>
                  <a:cs typeface="Calibri"/>
                </a:rPr>
                <a:t>collection </a:t>
              </a:r>
              <a:r>
                <a:rPr sz="2000" spc="-10" dirty="0">
                  <a:solidFill>
                    <a:prstClr val="black"/>
                  </a:solidFill>
                  <a:latin typeface="Calibri"/>
                  <a:cs typeface="Calibri"/>
                </a:rPr>
                <a:t>of </a:t>
              </a:r>
              <a:r>
                <a:rPr sz="2000" dirty="0">
                  <a:solidFill>
                    <a:prstClr val="black"/>
                  </a:solidFill>
                  <a:latin typeface="Calibri"/>
                  <a:cs typeface="Calibri"/>
                </a:rPr>
                <a:t>HMG </a:t>
              </a:r>
              <a:r>
                <a:rPr sz="2000" spc="-10" dirty="0">
                  <a:solidFill>
                    <a:prstClr val="black"/>
                  </a:solidFill>
                  <a:latin typeface="Calibri"/>
                  <a:cs typeface="Calibri"/>
                </a:rPr>
                <a:t>outcomes  </a:t>
              </a:r>
              <a:r>
                <a:rPr sz="2000" spc="-5" dirty="0">
                  <a:solidFill>
                    <a:prstClr val="black"/>
                  </a:solidFill>
                  <a:latin typeface="Calibri"/>
                  <a:cs typeface="Calibri"/>
                </a:rPr>
                <a:t>disaggregated </a:t>
              </a:r>
              <a:r>
                <a:rPr sz="2000" spc="-10" dirty="0">
                  <a:solidFill>
                    <a:prstClr val="black"/>
                  </a:solidFill>
                  <a:latin typeface="Calibri"/>
                  <a:cs typeface="Calibri"/>
                </a:rPr>
                <a:t>by race </a:t>
              </a:r>
              <a:r>
                <a:rPr sz="2000" spc="-5" dirty="0">
                  <a:solidFill>
                    <a:prstClr val="black"/>
                  </a:solidFill>
                  <a:latin typeface="Calibri"/>
                  <a:cs typeface="Calibri"/>
                </a:rPr>
                <a:t>and</a:t>
              </a:r>
              <a:r>
                <a:rPr sz="2000" spc="-55" dirty="0">
                  <a:solidFill>
                    <a:prstClr val="black"/>
                  </a:solidFill>
                  <a:latin typeface="Calibri"/>
                  <a:cs typeface="Calibri"/>
                </a:rPr>
                <a:t> </a:t>
              </a:r>
              <a:r>
                <a:rPr sz="2000" spc="-10" dirty="0">
                  <a:solidFill>
                    <a:prstClr val="black"/>
                  </a:solidFill>
                  <a:latin typeface="Calibri"/>
                  <a:cs typeface="Calibri"/>
                </a:rPr>
                <a:t>ethnicity</a:t>
              </a:r>
              <a:endParaRPr sz="2000" dirty="0">
                <a:solidFill>
                  <a:prstClr val="black"/>
                </a:solidFill>
                <a:latin typeface="Calibri"/>
                <a:cs typeface="Calibri"/>
              </a:endParaRPr>
            </a:p>
            <a:p>
              <a:pPr>
                <a:spcBef>
                  <a:spcPts val="25"/>
                </a:spcBef>
                <a:buClr>
                  <a:srgbClr val="464546"/>
                </a:buClr>
                <a:buFont typeface="Arial"/>
                <a:buChar char="•"/>
              </a:pPr>
              <a:endParaRPr sz="1950" dirty="0">
                <a:solidFill>
                  <a:prstClr val="black"/>
                </a:solidFill>
                <a:latin typeface="Calibri"/>
                <a:cs typeface="Calibri"/>
              </a:endParaRPr>
            </a:p>
            <a:p>
              <a:pPr marL="514984" marR="5033645" indent="-346075">
                <a:buFont typeface="Arial"/>
                <a:buChar char="•"/>
                <a:tabLst>
                  <a:tab pos="514350" algn="l"/>
                  <a:tab pos="514984" algn="l"/>
                </a:tabLst>
              </a:pPr>
              <a:r>
                <a:rPr sz="2000" spc="-20" dirty="0">
                  <a:solidFill>
                    <a:prstClr val="black"/>
                  </a:solidFill>
                  <a:latin typeface="Calibri"/>
                  <a:cs typeface="Calibri"/>
                </a:rPr>
                <a:t>Analyze </a:t>
              </a:r>
              <a:r>
                <a:rPr sz="2000" dirty="0">
                  <a:solidFill>
                    <a:prstClr val="black"/>
                  </a:solidFill>
                  <a:latin typeface="Calibri"/>
                  <a:cs typeface="Calibri"/>
                </a:rPr>
                <a:t>HMG </a:t>
              </a:r>
              <a:r>
                <a:rPr sz="2000" spc="-15" dirty="0">
                  <a:solidFill>
                    <a:prstClr val="black"/>
                  </a:solidFill>
                  <a:latin typeface="Calibri"/>
                  <a:cs typeface="Calibri"/>
                </a:rPr>
                <a:t>system </a:t>
              </a:r>
              <a:r>
                <a:rPr sz="2000" spc="5" dirty="0">
                  <a:solidFill>
                    <a:prstClr val="black"/>
                  </a:solidFill>
                  <a:latin typeface="Calibri"/>
                  <a:cs typeface="Calibri"/>
                </a:rPr>
                <a:t>access </a:t>
              </a:r>
              <a:r>
                <a:rPr sz="2000" spc="-10" dirty="0">
                  <a:solidFill>
                    <a:prstClr val="black"/>
                  </a:solidFill>
                  <a:latin typeface="Calibri"/>
                  <a:cs typeface="Calibri"/>
                </a:rPr>
                <a:t>data, </a:t>
              </a:r>
              <a:r>
                <a:rPr sz="2000" spc="-5" dirty="0">
                  <a:solidFill>
                    <a:prstClr val="black"/>
                  </a:solidFill>
                  <a:latin typeface="Calibri"/>
                  <a:cs typeface="Calibri"/>
                </a:rPr>
                <a:t>and </a:t>
              </a:r>
              <a:r>
                <a:rPr sz="2000" spc="-10" dirty="0">
                  <a:solidFill>
                    <a:prstClr val="black"/>
                  </a:solidFill>
                  <a:latin typeface="Calibri"/>
                  <a:cs typeface="Calibri"/>
                </a:rPr>
                <a:t>implement  </a:t>
              </a:r>
              <a:r>
                <a:rPr sz="2000" spc="-15" dirty="0">
                  <a:solidFill>
                    <a:prstClr val="black"/>
                  </a:solidFill>
                  <a:latin typeface="Calibri"/>
                  <a:cs typeface="Calibri"/>
                </a:rPr>
                <a:t>targeted strategies to </a:t>
              </a:r>
              <a:r>
                <a:rPr sz="2000" spc="-10" dirty="0">
                  <a:solidFill>
                    <a:prstClr val="black"/>
                  </a:solidFill>
                  <a:latin typeface="Calibri"/>
                  <a:cs typeface="Calibri"/>
                </a:rPr>
                <a:t>overcome</a:t>
              </a:r>
              <a:r>
                <a:rPr sz="2000" spc="85" dirty="0">
                  <a:solidFill>
                    <a:prstClr val="black"/>
                  </a:solidFill>
                  <a:latin typeface="Calibri"/>
                  <a:cs typeface="Calibri"/>
                </a:rPr>
                <a:t> </a:t>
              </a:r>
              <a:r>
                <a:rPr sz="2000" dirty="0">
                  <a:solidFill>
                    <a:prstClr val="black"/>
                  </a:solidFill>
                  <a:latin typeface="Calibri"/>
                  <a:cs typeface="Calibri"/>
                </a:rPr>
                <a:t>barriers</a:t>
              </a:r>
            </a:p>
          </p:txBody>
        </p:sp>
      </p:grpSp>
    </p:spTree>
    <p:extLst>
      <p:ext uri="{BB962C8B-B14F-4D97-AF65-F5344CB8AC3E}">
        <p14:creationId xmlns:p14="http://schemas.microsoft.com/office/powerpoint/2010/main" val="36795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73" y="674557"/>
            <a:ext cx="10515600" cy="1015584"/>
          </a:xfrm>
        </p:spPr>
        <p:txBody>
          <a:bodyPr>
            <a:normAutofit/>
          </a:bodyPr>
          <a:lstStyle/>
          <a:p>
            <a:r>
              <a:rPr lang="en-US" dirty="0"/>
              <a:t>HMG Value Proposition</a:t>
            </a:r>
            <a:br>
              <a:rPr lang="en-US" dirty="0"/>
            </a:br>
            <a:r>
              <a:rPr lang="en-US" sz="2000" b="0" dirty="0"/>
              <a:t>Evidence in Support of HMG</a:t>
            </a:r>
          </a:p>
        </p:txBody>
      </p:sp>
      <p:sp>
        <p:nvSpPr>
          <p:cNvPr id="3" name="Slide Number Placeholder 2"/>
          <p:cNvSpPr>
            <a:spLocks noGrp="1"/>
          </p:cNvSpPr>
          <p:nvPr>
            <p:ph type="sldNum" sz="quarter" idx="12"/>
          </p:nvPr>
        </p:nvSpPr>
        <p:spPr/>
        <p:txBody>
          <a:bodyPr/>
          <a:lstStyle/>
          <a:p>
            <a:fld id="{02752262-9B0A-E64D-B1C3-707FD47A2213}" type="slidenum">
              <a:rPr lang="en-US" smtClean="0"/>
              <a:pPr/>
              <a:t>24</a:t>
            </a:fld>
            <a:endParaRPr lang="en-US" dirty="0"/>
          </a:p>
        </p:txBody>
      </p:sp>
      <p:sp>
        <p:nvSpPr>
          <p:cNvPr id="4" name="TextBox 3">
            <a:extLst>
              <a:ext uri="{FF2B5EF4-FFF2-40B4-BE49-F238E27FC236}">
                <a16:creationId xmlns:a16="http://schemas.microsoft.com/office/drawing/2014/main" id="{9E13810E-4A08-4154-A29A-4FB249F4BFA6}"/>
              </a:ext>
            </a:extLst>
          </p:cNvPr>
          <p:cNvSpPr txBox="1"/>
          <p:nvPr/>
        </p:nvSpPr>
        <p:spPr>
          <a:xfrm>
            <a:off x="687473" y="1690141"/>
            <a:ext cx="9670730" cy="646331"/>
          </a:xfrm>
          <a:prstGeom prst="rect">
            <a:avLst/>
          </a:prstGeom>
          <a:noFill/>
        </p:spPr>
        <p:txBody>
          <a:bodyPr wrap="square" rtlCol="0">
            <a:spAutoFit/>
          </a:bodyPr>
          <a:lstStyle/>
          <a:p>
            <a:pPr marL="285750" indent="-285750">
              <a:buFont typeface="Arial" panose="020B0604020202020204" pitchFamily="34" charset="0"/>
              <a:buChar char="•"/>
            </a:pPr>
            <a:r>
              <a:rPr lang="en-US" dirty="0"/>
              <a:t>HMG promotes early identification and intervention for children at risk for developmental delays through child health provider training and successful linkage to address child and family needs</a:t>
            </a:r>
            <a:r>
              <a:rPr lang="en-US" sz="1600" dirty="0"/>
              <a:t> (1, 2)</a:t>
            </a:r>
            <a:r>
              <a:rPr lang="en-US" dirty="0"/>
              <a:t>.  </a:t>
            </a:r>
          </a:p>
        </p:txBody>
      </p:sp>
      <p:sp>
        <p:nvSpPr>
          <p:cNvPr id="7" name="TextBox 6">
            <a:extLst>
              <a:ext uri="{FF2B5EF4-FFF2-40B4-BE49-F238E27FC236}">
                <a16:creationId xmlns:a16="http://schemas.microsoft.com/office/drawing/2014/main" id="{2BDFD58B-E641-4A8E-A3FC-FF904378CC1E}"/>
              </a:ext>
            </a:extLst>
          </p:cNvPr>
          <p:cNvSpPr txBox="1"/>
          <p:nvPr/>
        </p:nvSpPr>
        <p:spPr>
          <a:xfrm>
            <a:off x="687473" y="2382559"/>
            <a:ext cx="967073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Complex, often multiple social needs that impact child development are addressed by HMG’s approach that crosses systems and encourages collaboration outside the traditional context of child, maternal, and family health services. (1, 2)</a:t>
            </a:r>
          </a:p>
        </p:txBody>
      </p:sp>
      <p:sp>
        <p:nvSpPr>
          <p:cNvPr id="8" name="TextBox 7">
            <a:extLst>
              <a:ext uri="{FF2B5EF4-FFF2-40B4-BE49-F238E27FC236}">
                <a16:creationId xmlns:a16="http://schemas.microsoft.com/office/drawing/2014/main" id="{AC06A137-68CC-4A02-AA6A-0F0E7E955F8F}"/>
              </a:ext>
            </a:extLst>
          </p:cNvPr>
          <p:cNvSpPr txBox="1"/>
          <p:nvPr/>
        </p:nvSpPr>
        <p:spPr>
          <a:xfrm>
            <a:off x="687473" y="3429000"/>
            <a:ext cx="9670730" cy="646331"/>
          </a:xfrm>
          <a:prstGeom prst="rect">
            <a:avLst/>
          </a:prstGeom>
          <a:noFill/>
        </p:spPr>
        <p:txBody>
          <a:bodyPr wrap="square" rtlCol="0">
            <a:spAutoFit/>
          </a:bodyPr>
          <a:lstStyle/>
          <a:p>
            <a:pPr marL="285750" indent="-285750">
              <a:buFont typeface="Arial" panose="020B0604020202020204" pitchFamily="34" charset="0"/>
              <a:buChar char="•"/>
            </a:pPr>
            <a:r>
              <a:rPr lang="en-US" dirty="0"/>
              <a:t>Both in theory and practice, HMG serves as a mechanism of care coordination that fills a crucial gap between child health providers and service delivery regardless of child or family need(1, 2)</a:t>
            </a:r>
          </a:p>
        </p:txBody>
      </p:sp>
      <p:sp>
        <p:nvSpPr>
          <p:cNvPr id="9" name="TextBox 8">
            <a:extLst>
              <a:ext uri="{FF2B5EF4-FFF2-40B4-BE49-F238E27FC236}">
                <a16:creationId xmlns:a16="http://schemas.microsoft.com/office/drawing/2014/main" id="{2FE7882B-8DA5-4AB4-BDAD-4874FD96685F}"/>
              </a:ext>
            </a:extLst>
          </p:cNvPr>
          <p:cNvSpPr txBox="1"/>
          <p:nvPr/>
        </p:nvSpPr>
        <p:spPr>
          <a:xfrm>
            <a:off x="687473" y="4184648"/>
            <a:ext cx="967073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Children receiving developmental screening and care coordination through a centralized call center such as HMG’s are more likely to be referred and receive services than children who only receive usual care from their primary care providers (1,3)</a:t>
            </a:r>
          </a:p>
        </p:txBody>
      </p:sp>
      <p:sp>
        <p:nvSpPr>
          <p:cNvPr id="5" name="TextBox 4">
            <a:extLst>
              <a:ext uri="{FF2B5EF4-FFF2-40B4-BE49-F238E27FC236}">
                <a16:creationId xmlns:a16="http://schemas.microsoft.com/office/drawing/2014/main" id="{A2AB0280-AC3E-40F8-9837-563BE1020FF9}"/>
              </a:ext>
            </a:extLst>
          </p:cNvPr>
          <p:cNvSpPr txBox="1"/>
          <p:nvPr/>
        </p:nvSpPr>
        <p:spPr>
          <a:xfrm>
            <a:off x="884420" y="5167859"/>
            <a:ext cx="10423160" cy="1169551"/>
          </a:xfrm>
          <a:prstGeom prst="rect">
            <a:avLst/>
          </a:prstGeom>
          <a:noFill/>
        </p:spPr>
        <p:txBody>
          <a:bodyPr wrap="square" rtlCol="0">
            <a:spAutoFit/>
          </a:bodyPr>
          <a:lstStyle/>
          <a:p>
            <a:r>
              <a:rPr lang="en-US" sz="1000" dirty="0"/>
              <a:t>Sources:  </a:t>
            </a:r>
          </a:p>
          <a:p>
            <a:r>
              <a:rPr lang="en-US" sz="1000" dirty="0"/>
              <a:t>(1) Cornell, E.. (2020). Using the consolidated framework for implementation research to identify factors shared among positive deviants with respect to Help Me Grow implementation: A qualitative study. [Unpublished PhD dissertation]. University of Connecticut. .</a:t>
            </a:r>
          </a:p>
          <a:p>
            <a:r>
              <a:rPr lang="en-US" sz="1000" dirty="0"/>
              <a:t>(2) </a:t>
            </a:r>
            <a:r>
              <a:rPr lang="en-US" sz="1000" dirty="0">
                <a:hlinkClick r:id="rId2" tooltip="Karen D. Hill"/>
              </a:rPr>
              <a:t>Hill, K.D.</a:t>
            </a:r>
            <a:r>
              <a:rPr lang="en-US" sz="1000" dirty="0"/>
              <a:t> and </a:t>
            </a:r>
            <a:r>
              <a:rPr lang="en-US" sz="1000" dirty="0">
                <a:hlinkClick r:id="rId3" tooltip="Brian J. Hill"/>
              </a:rPr>
              <a:t>Hill, B.J.</a:t>
            </a:r>
            <a:r>
              <a:rPr lang="en-US" sz="1000" dirty="0"/>
              <a:t> (2018), "Help Me Grow Utah and the impact on family protective factors development", </a:t>
            </a:r>
            <a:r>
              <a:rPr lang="en-US" sz="1000" i="1" dirty="0">
                <a:hlinkClick r:id="rId4"/>
              </a:rPr>
              <a:t>Journal of Children's Services</a:t>
            </a:r>
            <a:r>
              <a:rPr lang="en-US" sz="1000" dirty="0"/>
              <a:t>, Vol. 13 No. 1, pp. 33-43. </a:t>
            </a:r>
            <a:r>
              <a:rPr lang="en-US" sz="1000" dirty="0">
                <a:hlinkClick r:id="rId5" tooltip="DOI: https://doi.org/10.1108/JCS-05-2017-0016"/>
              </a:rPr>
              <a:t>https://doi.org/10.1108/JCS-05-2017-0016</a:t>
            </a:r>
            <a:endParaRPr lang="en-US" sz="1000" dirty="0"/>
          </a:p>
          <a:p>
            <a:r>
              <a:rPr lang="en-US" sz="1000" dirty="0"/>
              <a:t>(3) Nelson BB, Thompson LR, Herrera P, </a:t>
            </a:r>
            <a:r>
              <a:rPr lang="en-US" sz="1000" dirty="0" err="1"/>
              <a:t>Biely</a:t>
            </a:r>
            <a:r>
              <a:rPr lang="en-US" sz="1000" dirty="0"/>
              <a:t> C, Arriola Zarate D, Aceves I, Estrada I, Chan V, </a:t>
            </a:r>
            <a:r>
              <a:rPr lang="en-US" sz="1000" dirty="0" err="1"/>
              <a:t>Orantes</a:t>
            </a:r>
            <a:r>
              <a:rPr lang="en-US" sz="1000" dirty="0"/>
              <a:t> C, Chung PJ. Telephone-Based Developmental Screening and Care Coordination Through 2-1-1: A Randomized Trial. Pediatrics. 2019 Apr;143(4):e20181064. </a:t>
            </a:r>
            <a:r>
              <a:rPr lang="en-US" sz="1000" dirty="0" err="1"/>
              <a:t>doi</a:t>
            </a:r>
            <a:r>
              <a:rPr lang="en-US" sz="1000" dirty="0"/>
              <a:t>: 10.1542/peds.2018-1064. PMID: 30894408; PMCID: PMC6564070.</a:t>
            </a:r>
          </a:p>
        </p:txBody>
      </p:sp>
    </p:spTree>
    <p:extLst>
      <p:ext uri="{BB962C8B-B14F-4D97-AF65-F5344CB8AC3E}">
        <p14:creationId xmlns:p14="http://schemas.microsoft.com/office/powerpoint/2010/main" val="170627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4DBC-B57D-482E-80A7-51EA10011A34}"/>
              </a:ext>
            </a:extLst>
          </p:cNvPr>
          <p:cNvSpPr>
            <a:spLocks noGrp="1"/>
          </p:cNvSpPr>
          <p:nvPr>
            <p:ph type="title"/>
          </p:nvPr>
        </p:nvSpPr>
        <p:spPr>
          <a:xfrm>
            <a:off x="837374" y="763066"/>
            <a:ext cx="10515600" cy="1346118"/>
          </a:xfrm>
        </p:spPr>
        <p:txBody>
          <a:bodyPr>
            <a:normAutofit/>
          </a:bodyPr>
          <a:lstStyle/>
          <a:p>
            <a:r>
              <a:rPr lang="en-US"/>
              <a:t>HMG Value Proposition</a:t>
            </a:r>
            <a:br>
              <a:rPr lang="en-US"/>
            </a:br>
            <a:r>
              <a:rPr lang="en-US" sz="2000" b="0"/>
              <a:t>As a systems-building model, HMG helps integrate evidence-based programs and promising innovations into state maternal-early childhood sectors to make the best use of existing resources, diffuse best practices, and foster optimal child and family outcomes. </a:t>
            </a:r>
            <a:endParaRPr lang="en-US" dirty="0"/>
          </a:p>
        </p:txBody>
      </p:sp>
      <p:sp>
        <p:nvSpPr>
          <p:cNvPr id="3" name="Slide Number Placeholder 2">
            <a:extLst>
              <a:ext uri="{FF2B5EF4-FFF2-40B4-BE49-F238E27FC236}">
                <a16:creationId xmlns:a16="http://schemas.microsoft.com/office/drawing/2014/main" id="{55072289-3858-4D48-89B2-9A33A3B14D31}"/>
              </a:ext>
            </a:extLst>
          </p:cNvPr>
          <p:cNvSpPr>
            <a:spLocks noGrp="1"/>
          </p:cNvSpPr>
          <p:nvPr>
            <p:ph type="sldNum" sz="quarter" idx="12"/>
          </p:nvPr>
        </p:nvSpPr>
        <p:spPr/>
        <p:txBody>
          <a:bodyPr/>
          <a:lstStyle/>
          <a:p>
            <a:fld id="{02752262-9B0A-E64D-B1C3-707FD47A2213}" type="slidenum">
              <a:rPr lang="en-US" smtClean="0"/>
              <a:pPr/>
              <a:t>25</a:t>
            </a:fld>
            <a:endParaRPr lang="en-US" dirty="0"/>
          </a:p>
        </p:txBody>
      </p:sp>
      <p:sp>
        <p:nvSpPr>
          <p:cNvPr id="4" name="Rectangle 3">
            <a:extLst>
              <a:ext uri="{FF2B5EF4-FFF2-40B4-BE49-F238E27FC236}">
                <a16:creationId xmlns:a16="http://schemas.microsoft.com/office/drawing/2014/main" id="{B53133FC-5F71-4BBC-95B5-129C2563826B}"/>
              </a:ext>
            </a:extLst>
          </p:cNvPr>
          <p:cNvSpPr/>
          <p:nvPr/>
        </p:nvSpPr>
        <p:spPr>
          <a:xfrm>
            <a:off x="837374" y="-3680637"/>
            <a:ext cx="12159098" cy="923330"/>
          </a:xfrm>
          <a:prstGeom prst="rect">
            <a:avLst/>
          </a:prstGeom>
        </p:spPr>
        <p:txBody>
          <a:bodyPr wrap="square">
            <a:spAutoFit/>
          </a:bodyPr>
          <a:lstStyle/>
          <a:p>
            <a:r>
              <a:rPr lang="en-US" dirty="0"/>
              <a:t>Strengthens developmental promotion through embedding in child health and other child service sectors such efficacious models as Healthy Steps, Medical-Legal Partnership Program, Project DULCE, Reach Out and Read, Video Interaction Project, group well-child care (e.g., Centering Parenting), and apps and other digital tools (e.g., Sparkler and Vroom);</a:t>
            </a:r>
          </a:p>
        </p:txBody>
      </p:sp>
      <p:pic>
        <p:nvPicPr>
          <p:cNvPr id="28674" name="Picture 2" descr="Healthysteps logo primary rgb">
            <a:extLst>
              <a:ext uri="{FF2B5EF4-FFF2-40B4-BE49-F238E27FC236}">
                <a16:creationId xmlns:a16="http://schemas.microsoft.com/office/drawing/2014/main" id="{B67A8D08-7C5A-4694-BBF6-CF06474A8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58" y="2315576"/>
            <a:ext cx="2325550" cy="144885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Nurse-Family Partnership (NFP) :: Public Health :: Contra Costa Health  Services">
            <a:extLst>
              <a:ext uri="{FF2B5EF4-FFF2-40B4-BE49-F238E27FC236}">
                <a16:creationId xmlns:a16="http://schemas.microsoft.com/office/drawing/2014/main" id="{08B8F8C2-4E75-4D63-9C26-6F0B32E92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766" y="5052785"/>
            <a:ext cx="27241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The DULCE Interdisciplinary Team: A Recipe for Success | Center for the  Study of Social Policy">
            <a:extLst>
              <a:ext uri="{FF2B5EF4-FFF2-40B4-BE49-F238E27FC236}">
                <a16:creationId xmlns:a16="http://schemas.microsoft.com/office/drawing/2014/main" id="{350E3FDF-2AED-4C69-B3F9-6B9763CD33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5" t="18017" r="12552" b="18120"/>
          <a:stretch/>
        </p:blipFill>
        <p:spPr bwMode="auto">
          <a:xfrm>
            <a:off x="1208998" y="5003980"/>
            <a:ext cx="2572241" cy="1346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6E754A-3501-42E0-B55D-1F029BA689A9}"/>
              </a:ext>
            </a:extLst>
          </p:cNvPr>
          <p:cNvPicPr>
            <a:picLocks noChangeAspect="1"/>
          </p:cNvPicPr>
          <p:nvPr/>
        </p:nvPicPr>
        <p:blipFill>
          <a:blip r:embed="rId5"/>
          <a:stretch>
            <a:fillRect/>
          </a:stretch>
        </p:blipFill>
        <p:spPr>
          <a:xfrm>
            <a:off x="8268822" y="2375117"/>
            <a:ext cx="2724150" cy="1389317"/>
          </a:xfrm>
          <a:prstGeom prst="rect">
            <a:avLst/>
          </a:prstGeom>
        </p:spPr>
      </p:pic>
      <p:pic>
        <p:nvPicPr>
          <p:cNvPr id="28680" name="Picture 8" descr="My Primary Health Solutions - services">
            <a:extLst>
              <a:ext uri="{FF2B5EF4-FFF2-40B4-BE49-F238E27FC236}">
                <a16:creationId xmlns:a16="http://schemas.microsoft.com/office/drawing/2014/main" id="{46FEC155-8AF9-4673-9A3E-784510E70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210" y="2492275"/>
            <a:ext cx="1578040" cy="1578040"/>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My Primary Health Solutions - services">
            <a:extLst>
              <a:ext uri="{FF2B5EF4-FFF2-40B4-BE49-F238E27FC236}">
                <a16:creationId xmlns:a16="http://schemas.microsoft.com/office/drawing/2014/main" id="{487F6D9F-C81D-40A1-9036-D19AC537EB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242" y="2833191"/>
            <a:ext cx="1580363" cy="1580363"/>
          </a:xfrm>
          <a:prstGeom prst="rect">
            <a:avLst/>
          </a:prstGeom>
          <a:noFill/>
          <a:extLst>
            <a:ext uri="{909E8E84-426E-40DD-AFC4-6F175D3DCCD1}">
              <a14:hiddenFill xmlns:a14="http://schemas.microsoft.com/office/drawing/2010/main">
                <a:solidFill>
                  <a:srgbClr val="FFFFFF"/>
                </a:solidFill>
              </a14:hiddenFill>
            </a:ext>
          </a:extLst>
        </p:spPr>
      </p:pic>
      <p:pic>
        <p:nvPicPr>
          <p:cNvPr id="28684" name="Picture 12" descr="Video Interaction Project - VIP - Home">
            <a:extLst>
              <a:ext uri="{FF2B5EF4-FFF2-40B4-BE49-F238E27FC236}">
                <a16:creationId xmlns:a16="http://schemas.microsoft.com/office/drawing/2014/main" id="{5712AAD9-ABBE-4EC2-A5C1-1CF81F143F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9483" y="4633659"/>
            <a:ext cx="2572241" cy="1394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D515F15-4E96-421A-8884-CE97250CC7AA}"/>
              </a:ext>
            </a:extLst>
          </p:cNvPr>
          <p:cNvPicPr>
            <a:picLocks noChangeAspect="1"/>
          </p:cNvPicPr>
          <p:nvPr/>
        </p:nvPicPr>
        <p:blipFill>
          <a:blip r:embed="rId9"/>
          <a:stretch>
            <a:fillRect/>
          </a:stretch>
        </p:blipFill>
        <p:spPr>
          <a:xfrm>
            <a:off x="8548204" y="3995782"/>
            <a:ext cx="1919275" cy="637877"/>
          </a:xfrm>
          <a:prstGeom prst="rect">
            <a:avLst/>
          </a:prstGeom>
        </p:spPr>
      </p:pic>
      <p:pic>
        <p:nvPicPr>
          <p:cNvPr id="28692" name="Picture 20" descr="Vroom - Boosting a Child's Learning with Fast and Fun Tips - Child Care  Resource Center - CCRC">
            <a:extLst>
              <a:ext uri="{FF2B5EF4-FFF2-40B4-BE49-F238E27FC236}">
                <a16:creationId xmlns:a16="http://schemas.microsoft.com/office/drawing/2014/main" id="{BFF74318-C959-48CE-B9C2-6AEBE6CF67A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1487396" y="4029591"/>
            <a:ext cx="1919274" cy="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6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73" y="674557"/>
            <a:ext cx="10515600" cy="1169233"/>
          </a:xfrm>
        </p:spPr>
        <p:txBody>
          <a:bodyPr>
            <a:normAutofit fontScale="90000"/>
          </a:bodyPr>
          <a:lstStyle/>
          <a:p>
            <a:r>
              <a:rPr lang="en-US" dirty="0"/>
              <a:t>HMG Value Proposition</a:t>
            </a:r>
            <a:br>
              <a:rPr lang="en-US" dirty="0"/>
            </a:br>
            <a:r>
              <a:rPr lang="en-US" dirty="0"/>
              <a:t>as A Model for State Maternal &amp; Early Childhood System Building</a:t>
            </a:r>
            <a:br>
              <a:rPr lang="en-US" dirty="0"/>
            </a:br>
            <a:r>
              <a:rPr lang="en-US" sz="2200" b="0" dirty="0"/>
              <a:t>Resources</a:t>
            </a:r>
            <a:r>
              <a:rPr lang="en-US" dirty="0"/>
              <a:t/>
            </a:r>
            <a:br>
              <a:rPr lang="en-US" dirty="0"/>
            </a:b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26</a:t>
            </a:fld>
            <a:endParaRPr lang="en-US" dirty="0"/>
          </a:p>
        </p:txBody>
      </p:sp>
      <p:sp>
        <p:nvSpPr>
          <p:cNvPr id="11" name="TextBox 10">
            <a:extLst>
              <a:ext uri="{FF2B5EF4-FFF2-40B4-BE49-F238E27FC236}">
                <a16:creationId xmlns:a16="http://schemas.microsoft.com/office/drawing/2014/main" id="{27B1501E-C5FA-43CD-86C5-1958D849DEEB}"/>
              </a:ext>
            </a:extLst>
          </p:cNvPr>
          <p:cNvSpPr txBox="1"/>
          <p:nvPr/>
        </p:nvSpPr>
        <p:spPr>
          <a:xfrm>
            <a:off x="687473" y="2214425"/>
            <a:ext cx="10989865" cy="3693319"/>
          </a:xfrm>
          <a:prstGeom prst="rect">
            <a:avLst/>
          </a:prstGeom>
          <a:noFill/>
        </p:spPr>
        <p:txBody>
          <a:bodyPr wrap="square" rtlCol="0">
            <a:spAutoFit/>
          </a:bodyPr>
          <a:lstStyle/>
          <a:p>
            <a:pPr marL="285750" indent="-285750">
              <a:buFont typeface="Arial" panose="020B0604020202020204" pitchFamily="34" charset="0"/>
              <a:buChar char="•"/>
            </a:pPr>
            <a:r>
              <a:rPr lang="en-US" u="sng" dirty="0">
                <a:hlinkClick r:id="rId2">
                  <a:extLst>
                    <a:ext uri="{A12FA001-AC4F-418D-AE19-62706E023703}">
                      <ahyp:hlinkClr xmlns:ahyp="http://schemas.microsoft.com/office/drawing/2018/hyperlinkcolor" xmlns="" val="tx"/>
                    </a:ext>
                  </a:extLst>
                </a:hlinkClick>
              </a:rPr>
              <a:t>Protective Factors:  Making the Link, Connecting HMG Affiliates and State Strengthening Families Efforts</a:t>
            </a:r>
            <a:endParaRPr lang="en-US" u="sng" dirty="0"/>
          </a:p>
          <a:p>
            <a:pPr marL="285750" indent="-285750">
              <a:buFont typeface="Arial" panose="020B0604020202020204" pitchFamily="34" charset="0"/>
              <a:buChar char="•"/>
            </a:pPr>
            <a:r>
              <a:rPr lang="en-US" dirty="0">
                <a:hlinkClick r:id="rId3">
                  <a:extLst>
                    <a:ext uri="{A12FA001-AC4F-418D-AE19-62706E023703}">
                      <ahyp:hlinkClr xmlns:ahyp="http://schemas.microsoft.com/office/drawing/2018/hyperlinkcolor" xmlns="" val="tx"/>
                    </a:ext>
                  </a:extLst>
                </a:hlinkClick>
              </a:rPr>
              <a:t>HMG:  A Nationwide Movement</a:t>
            </a:r>
            <a:endParaRPr lang="en-US" dirty="0"/>
          </a:p>
          <a:p>
            <a:pPr marL="285750" indent="-285750">
              <a:buFont typeface="Arial" panose="020B0604020202020204" pitchFamily="34" charset="0"/>
              <a:buChar char="•"/>
            </a:pPr>
            <a:r>
              <a:rPr lang="en-US" dirty="0">
                <a:hlinkClick r:id="rId4">
                  <a:extLst>
                    <a:ext uri="{A12FA001-AC4F-418D-AE19-62706E023703}">
                      <ahyp:hlinkClr xmlns:ahyp="http://schemas.microsoft.com/office/drawing/2018/hyperlinkcolor" xmlns="" val="tx"/>
                    </a:ext>
                  </a:extLst>
                </a:hlinkClick>
              </a:rPr>
              <a:t>HMG National Network: Enhancing-Developmental-Promotion-Early-Detection-Referral-and-Linkage-to-Services-within-Early-Learning</a:t>
            </a:r>
            <a:r>
              <a:rPr lang="en-US" dirty="0"/>
              <a:t> </a:t>
            </a:r>
          </a:p>
          <a:p>
            <a:pPr marL="285750" indent="-285750">
              <a:buFont typeface="Arial" panose="020B0604020202020204" pitchFamily="34" charset="0"/>
              <a:buChar char="•"/>
            </a:pPr>
            <a:r>
              <a:rPr lang="en-US" dirty="0">
                <a:hlinkClick r:id="rId5">
                  <a:extLst>
                    <a:ext uri="{A12FA001-AC4F-418D-AE19-62706E023703}">
                      <ahyp:hlinkClr xmlns:ahyp="http://schemas.microsoft.com/office/drawing/2018/hyperlinkcolor" xmlns="" val="tx"/>
                    </a:ext>
                  </a:extLst>
                </a:hlinkClick>
              </a:rPr>
              <a:t>Defining Full Potential:  HMGNC Strategic Growth Plan</a:t>
            </a:r>
            <a:endParaRPr lang="en-US" dirty="0"/>
          </a:p>
          <a:p>
            <a:pPr marL="285750" indent="-285750">
              <a:buFont typeface="Arial" panose="020B0604020202020204" pitchFamily="34" charset="0"/>
              <a:buChar char="•"/>
            </a:pPr>
            <a:r>
              <a:rPr lang="en-US" dirty="0">
                <a:hlinkClick r:id="rId6">
                  <a:extLst>
                    <a:ext uri="{A12FA001-AC4F-418D-AE19-62706E023703}">
                      <ahyp:hlinkClr xmlns:ahyp="http://schemas.microsoft.com/office/drawing/2018/hyperlinkcolor" xmlns="" val="tx"/>
                    </a:ext>
                  </a:extLst>
                </a:hlinkClick>
              </a:rPr>
              <a:t>Using Administrative Data to Demonstrate HMG Impact (Alameda)</a:t>
            </a:r>
            <a:endParaRPr lang="en-US" dirty="0"/>
          </a:p>
          <a:p>
            <a:pPr marL="285750" indent="-285750">
              <a:buFont typeface="Arial" panose="020B0604020202020204" pitchFamily="34" charset="0"/>
              <a:buChar char="•"/>
            </a:pPr>
            <a:r>
              <a:rPr lang="en-US" dirty="0">
                <a:hlinkClick r:id="rId7">
                  <a:extLst>
                    <a:ext uri="{A12FA001-AC4F-418D-AE19-62706E023703}">
                      <ahyp:hlinkClr xmlns:ahyp="http://schemas.microsoft.com/office/drawing/2018/hyperlinkcolor" xmlns="" val="tx"/>
                    </a:ext>
                  </a:extLst>
                </a:hlinkClick>
              </a:rPr>
              <a:t>Help Me Grow Utah Pediatrician Outreach Marketing Strategy</a:t>
            </a:r>
            <a:endParaRPr lang="en-US" dirty="0"/>
          </a:p>
          <a:p>
            <a:pPr marL="285750" indent="-285750">
              <a:buFont typeface="Arial" panose="020B0604020202020204" pitchFamily="34" charset="0"/>
              <a:buChar char="•"/>
            </a:pPr>
            <a:r>
              <a:rPr lang="en-US" dirty="0">
                <a:hlinkClick r:id="rId8">
                  <a:extLst>
                    <a:ext uri="{A12FA001-AC4F-418D-AE19-62706E023703}">
                      <ahyp:hlinkClr xmlns:ahyp="http://schemas.microsoft.com/office/drawing/2018/hyperlinkcolor" xmlns="" val="tx"/>
                    </a:ext>
                  </a:extLst>
                </a:hlinkClick>
              </a:rPr>
              <a:t>Enhancing developmental services in primary care: The Help Me Grow Experience</a:t>
            </a:r>
            <a:endParaRPr lang="en-US" dirty="0"/>
          </a:p>
          <a:p>
            <a:pPr marL="285750" indent="-285750">
              <a:buFont typeface="Arial" panose="020B0604020202020204" pitchFamily="34" charset="0"/>
              <a:buChar char="•"/>
            </a:pPr>
            <a:r>
              <a:rPr lang="en-US" dirty="0">
                <a:hlinkClick r:id="rId9">
                  <a:extLst>
                    <a:ext uri="{A12FA001-AC4F-418D-AE19-62706E023703}">
                      <ahyp:hlinkClr xmlns:ahyp="http://schemas.microsoft.com/office/drawing/2018/hyperlinkcolor" xmlns="" val="tx"/>
                    </a:ext>
                  </a:extLst>
                </a:hlinkClick>
              </a:rPr>
              <a:t>Connecting Vulnerable Children and Families to Community-based Programs Strengthens Parents' Perceptions of Protective Factors</a:t>
            </a:r>
            <a:endParaRPr lang="en-US" dirty="0"/>
          </a:p>
          <a:p>
            <a:pPr marL="285750" indent="-285750">
              <a:buFont typeface="Arial" panose="020B0604020202020204" pitchFamily="34" charset="0"/>
              <a:buChar char="•"/>
            </a:pPr>
            <a:r>
              <a:rPr lang="en-US" dirty="0">
                <a:hlinkClick r:id="rId10">
                  <a:extLst>
                    <a:ext uri="{A12FA001-AC4F-418D-AE19-62706E023703}">
                      <ahyp:hlinkClr xmlns:ahyp="http://schemas.microsoft.com/office/drawing/2018/hyperlinkcolor" xmlns="" val="tx"/>
                    </a:ext>
                  </a:extLst>
                </a:hlinkClick>
              </a:rPr>
              <a:t>Help Me Grow Utah and the Impact on Family Protective Factors</a:t>
            </a:r>
            <a:endParaRPr lang="en-US" dirty="0"/>
          </a:p>
          <a:p>
            <a:endParaRPr lang="en-US" dirty="0"/>
          </a:p>
          <a:p>
            <a:endParaRPr lang="en-US" dirty="0"/>
          </a:p>
        </p:txBody>
      </p:sp>
    </p:spTree>
    <p:extLst>
      <p:ext uri="{BB962C8B-B14F-4D97-AF65-F5344CB8AC3E}">
        <p14:creationId xmlns:p14="http://schemas.microsoft.com/office/powerpoint/2010/main" val="41471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27</a:t>
            </a:fld>
            <a:endParaRPr lang="en-US" sz="1050" dirty="0"/>
          </a:p>
        </p:txBody>
      </p:sp>
      <p:sp>
        <p:nvSpPr>
          <p:cNvPr id="4" name="Text Placeholder 13"/>
          <p:cNvSpPr txBox="1">
            <a:spLocks/>
          </p:cNvSpPr>
          <p:nvPr/>
        </p:nvSpPr>
        <p:spPr>
          <a:xfrm>
            <a:off x="1074616" y="2350999"/>
            <a:ext cx="10739432" cy="285058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Crosswalk: </a:t>
            </a:r>
          </a:p>
          <a:p>
            <a:pPr marL="1257300" lvl="1" indent="-571500">
              <a:buFont typeface="Arial" panose="020B0604020202020204" pitchFamily="34" charset="0"/>
              <a:buChar char="•"/>
            </a:pPr>
            <a:r>
              <a:rPr lang="en-US" sz="3600" b="1" dirty="0">
                <a:solidFill>
                  <a:schemeClr val="bg1"/>
                </a:solidFill>
                <a:latin typeface="+mj-lt"/>
                <a:ea typeface="Lato" charset="0"/>
                <a:cs typeface="Lato" charset="0"/>
              </a:rPr>
              <a:t>Systems-building Criteria </a:t>
            </a:r>
          </a:p>
          <a:p>
            <a:pPr lvl="2" indent="0">
              <a:buNone/>
            </a:pPr>
            <a:r>
              <a:rPr lang="en-US" sz="3200" b="1" dirty="0">
                <a:solidFill>
                  <a:schemeClr val="bg1"/>
                </a:solidFill>
                <a:latin typeface="+mj-lt"/>
                <a:ea typeface="Lato" charset="0"/>
                <a:cs typeface="Lato" charset="0"/>
              </a:rPr>
              <a:t>	(matched to ECCS P-3 w/broader application) </a:t>
            </a:r>
          </a:p>
          <a:p>
            <a:pPr marL="1257300" lvl="1" indent="-571500">
              <a:buFont typeface="Arial" panose="020B0604020202020204" pitchFamily="34" charset="0"/>
              <a:buChar char="•"/>
            </a:pPr>
            <a:r>
              <a:rPr lang="en-US" sz="3600" b="1" dirty="0">
                <a:solidFill>
                  <a:schemeClr val="bg1"/>
                </a:solidFill>
                <a:latin typeface="+mj-lt"/>
                <a:ea typeface="Lato" charset="0"/>
                <a:cs typeface="Lato" charset="0"/>
              </a:rPr>
              <a:t>HMG Strategic Plan</a:t>
            </a:r>
          </a:p>
          <a:p>
            <a:pPr marL="1257300" lvl="1" indent="-571500">
              <a:buFont typeface="Arial" panose="020B0604020202020204" pitchFamily="34" charset="0"/>
              <a:buChar char="•"/>
            </a:pPr>
            <a:r>
              <a:rPr lang="en-US" sz="3600" b="1" dirty="0">
                <a:solidFill>
                  <a:schemeClr val="bg1"/>
                </a:solidFill>
                <a:latin typeface="+mj-lt"/>
                <a:ea typeface="Lato" charset="0"/>
                <a:cs typeface="Lato" charset="0"/>
              </a:rPr>
              <a:t>HMG Model</a:t>
            </a:r>
            <a:br>
              <a:rPr lang="en-US" sz="3600" b="1" dirty="0">
                <a:solidFill>
                  <a:schemeClr val="bg1"/>
                </a:solidFill>
                <a:latin typeface="+mj-lt"/>
                <a:ea typeface="Lato" charset="0"/>
                <a:cs typeface="Lato" charset="0"/>
              </a:rPr>
            </a:br>
            <a:endParaRPr lang="en-US" sz="36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413464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80243"/>
            <a:ext cx="10515600" cy="746511"/>
          </a:xfrm>
        </p:spPr>
        <p:txBody>
          <a:bodyPr>
            <a:normAutofit fontScale="90000"/>
          </a:bodyPr>
          <a:lstStyle/>
          <a:p>
            <a:r>
              <a:rPr lang="en-US" dirty="0"/>
              <a:t>ECCS P-3:</a:t>
            </a:r>
            <a:br>
              <a:rPr lang="en-US" dirty="0"/>
            </a:br>
            <a:r>
              <a:rPr lang="en-US" dirty="0"/>
              <a:t>Prioritized Application Criteria by Point Attribution</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28</a:t>
            </a:fld>
            <a:endParaRPr lang="en-US" dirty="0"/>
          </a:p>
        </p:txBody>
      </p:sp>
      <p:graphicFrame>
        <p:nvGraphicFramePr>
          <p:cNvPr id="14" name="Diagram 13">
            <a:extLst>
              <a:ext uri="{FF2B5EF4-FFF2-40B4-BE49-F238E27FC236}">
                <a16:creationId xmlns:a16="http://schemas.microsoft.com/office/drawing/2014/main" id="{B4D2ECD0-4957-4F7B-A7B7-DAE7592F81DE}"/>
              </a:ext>
            </a:extLst>
          </p:cNvPr>
          <p:cNvGraphicFramePr/>
          <p:nvPr>
            <p:extLst>
              <p:ext uri="{D42A27DB-BD31-4B8C-83A1-F6EECF244321}">
                <p14:modId xmlns:p14="http://schemas.microsoft.com/office/powerpoint/2010/main" val="1329954298"/>
              </p:ext>
            </p:extLst>
          </p:nvPr>
        </p:nvGraphicFramePr>
        <p:xfrm>
          <a:off x="2032000" y="1630481"/>
          <a:ext cx="8128000" cy="480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05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03AA3-D21D-4297-A80E-589DB96AAFC5}"/>
              </a:ext>
            </a:extLst>
          </p:cNvPr>
          <p:cNvSpPr>
            <a:spLocks noGrp="1"/>
          </p:cNvSpPr>
          <p:nvPr>
            <p:ph type="sldNum" sz="quarter" idx="12"/>
          </p:nvPr>
        </p:nvSpPr>
        <p:spPr/>
        <p:txBody>
          <a:bodyPr/>
          <a:lstStyle/>
          <a:p>
            <a:fld id="{02752262-9B0A-E64D-B1C3-707FD47A2213}" type="slidenum">
              <a:rPr lang="en-US" smtClean="0"/>
              <a:pPr/>
              <a:t>29</a:t>
            </a:fld>
            <a:endParaRPr lang="en-US" dirty="0"/>
          </a:p>
        </p:txBody>
      </p:sp>
      <p:sp>
        <p:nvSpPr>
          <p:cNvPr id="4" name="Rectangle 3">
            <a:extLst>
              <a:ext uri="{FF2B5EF4-FFF2-40B4-BE49-F238E27FC236}">
                <a16:creationId xmlns:a16="http://schemas.microsoft.com/office/drawing/2014/main" id="{48AAA17F-4906-4A37-8919-BBAC4A225E72}"/>
              </a:ext>
            </a:extLst>
          </p:cNvPr>
          <p:cNvSpPr/>
          <p:nvPr/>
        </p:nvSpPr>
        <p:spPr>
          <a:xfrm>
            <a:off x="1011223" y="2890390"/>
            <a:ext cx="8231100" cy="707886"/>
          </a:xfrm>
          <a:prstGeom prst="rect">
            <a:avLst/>
          </a:prstGeom>
        </p:spPr>
        <p:txBody>
          <a:bodyPr wrap="square">
            <a:spAutoFit/>
          </a:bodyPr>
          <a:lstStyle/>
          <a:p>
            <a:pPr lvl="0"/>
            <a:r>
              <a:rPr lang="en-US" sz="4000" b="1" dirty="0">
                <a:solidFill>
                  <a:schemeClr val="bg1"/>
                </a:solidFill>
              </a:rPr>
              <a:t>Goal Alignment &amp; Methodology</a:t>
            </a:r>
          </a:p>
        </p:txBody>
      </p:sp>
    </p:spTree>
    <p:extLst>
      <p:ext uri="{BB962C8B-B14F-4D97-AF65-F5344CB8AC3E}">
        <p14:creationId xmlns:p14="http://schemas.microsoft.com/office/powerpoint/2010/main" val="98765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79"/>
            <a:ext cx="10515600" cy="1376098"/>
          </a:xfrm>
        </p:spPr>
        <p:txBody>
          <a:bodyPr>
            <a:normAutofit/>
          </a:bodyPr>
          <a:lstStyle/>
          <a:p>
            <a:r>
              <a:rPr lang="en-US" dirty="0"/>
              <a:t>HMG Model:  A Vehicle for Comprehensive Systems Building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3</a:t>
            </a:fld>
            <a:endParaRPr lang="en-US" dirty="0"/>
          </a:p>
        </p:txBody>
      </p:sp>
      <p:pic>
        <p:nvPicPr>
          <p:cNvPr id="10242" name="Picture 2" descr="The HMG System Model | Help Me Grow National Center">
            <a:extLst>
              <a:ext uri="{FF2B5EF4-FFF2-40B4-BE49-F238E27FC236}">
                <a16:creationId xmlns:a16="http://schemas.microsoft.com/office/drawing/2014/main" id="{FB259E68-F974-4F75-BF50-5735394BD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37"/>
          <a:stretch/>
        </p:blipFill>
        <p:spPr bwMode="auto">
          <a:xfrm>
            <a:off x="3402391" y="1783830"/>
            <a:ext cx="5387217" cy="48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70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8200" y="763066"/>
            <a:ext cx="10515600" cy="491864"/>
          </a:xfrm>
        </p:spPr>
        <p:txBody>
          <a:bodyPr/>
          <a:lstStyle/>
          <a:p>
            <a:r>
              <a:rPr lang="en-US" dirty="0"/>
              <a:t>Goal Alignment</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30</a:t>
            </a:fld>
            <a:endParaRPr lang="en-US" dirty="0"/>
          </a:p>
        </p:txBody>
      </p:sp>
      <p:pic>
        <p:nvPicPr>
          <p:cNvPr id="30" name="Picture 29">
            <a:extLst>
              <a:ext uri="{FF2B5EF4-FFF2-40B4-BE49-F238E27FC236}">
                <a16:creationId xmlns:a16="http://schemas.microsoft.com/office/drawing/2014/main" id="{F7BB48EE-A496-4946-87A5-EF0248844A1E}"/>
              </a:ext>
            </a:extLst>
          </p:cNvPr>
          <p:cNvPicPr>
            <a:picLocks noChangeAspect="1"/>
          </p:cNvPicPr>
          <p:nvPr/>
        </p:nvPicPr>
        <p:blipFill>
          <a:blip r:embed="rId2"/>
          <a:stretch>
            <a:fillRect/>
          </a:stretch>
        </p:blipFill>
        <p:spPr>
          <a:xfrm>
            <a:off x="981075" y="1254930"/>
            <a:ext cx="10720144" cy="4840004"/>
          </a:xfrm>
          <a:prstGeom prst="rect">
            <a:avLst/>
          </a:prstGeom>
        </p:spPr>
      </p:pic>
    </p:spTree>
    <p:extLst>
      <p:ext uri="{BB962C8B-B14F-4D97-AF65-F5344CB8AC3E}">
        <p14:creationId xmlns:p14="http://schemas.microsoft.com/office/powerpoint/2010/main" val="356141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7374" y="748262"/>
            <a:ext cx="10515600" cy="491864"/>
          </a:xfrm>
        </p:spPr>
        <p:txBody>
          <a:bodyPr/>
          <a:lstStyle/>
          <a:p>
            <a:r>
              <a:rPr lang="en-US" dirty="0"/>
              <a:t>Methodology</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31</a:t>
            </a:fld>
            <a:endParaRPr lang="en-US" dirty="0"/>
          </a:p>
        </p:txBody>
      </p:sp>
      <p:pic>
        <p:nvPicPr>
          <p:cNvPr id="6" name="Picture 5" descr="Timeline&#10;&#10;Description automatically generated">
            <a:extLst>
              <a:ext uri="{FF2B5EF4-FFF2-40B4-BE49-F238E27FC236}">
                <a16:creationId xmlns:a16="http://schemas.microsoft.com/office/drawing/2014/main" id="{67A907DC-A68A-4360-9C68-60FDC8386122}"/>
              </a:ext>
            </a:extLst>
          </p:cNvPr>
          <p:cNvPicPr>
            <a:picLocks noChangeAspect="1"/>
          </p:cNvPicPr>
          <p:nvPr/>
        </p:nvPicPr>
        <p:blipFill>
          <a:blip r:embed="rId2"/>
          <a:stretch>
            <a:fillRect/>
          </a:stretch>
        </p:blipFill>
        <p:spPr>
          <a:xfrm>
            <a:off x="3047165" y="1905585"/>
            <a:ext cx="6171390" cy="4593389"/>
          </a:xfrm>
          <a:prstGeom prst="rect">
            <a:avLst/>
          </a:prstGeom>
        </p:spPr>
      </p:pic>
      <p:sp>
        <p:nvSpPr>
          <p:cNvPr id="7" name="Rectangle 6">
            <a:extLst>
              <a:ext uri="{FF2B5EF4-FFF2-40B4-BE49-F238E27FC236}">
                <a16:creationId xmlns:a16="http://schemas.microsoft.com/office/drawing/2014/main" id="{017507FD-BB23-49AB-B068-1F2340376EB3}"/>
              </a:ext>
            </a:extLst>
          </p:cNvPr>
          <p:cNvSpPr/>
          <p:nvPr/>
        </p:nvSpPr>
        <p:spPr>
          <a:xfrm>
            <a:off x="837374" y="1197699"/>
            <a:ext cx="10424021" cy="707886"/>
          </a:xfrm>
          <a:prstGeom prst="rect">
            <a:avLst/>
          </a:prstGeom>
        </p:spPr>
        <p:txBody>
          <a:bodyPr wrap="square">
            <a:spAutoFit/>
          </a:bodyPr>
          <a:lstStyle/>
          <a:p>
            <a:r>
              <a:rPr lang="en-US" sz="2000" dirty="0">
                <a:solidFill>
                  <a:srgbClr val="002060"/>
                </a:solidFill>
              </a:rPr>
              <a:t>The Help Me Grow Model uses a methodology based in Implementation Science to achieve statewide and community impact and sustainability. </a:t>
            </a:r>
          </a:p>
        </p:txBody>
      </p:sp>
    </p:spTree>
    <p:extLst>
      <p:ext uri="{BB962C8B-B14F-4D97-AF65-F5344CB8AC3E}">
        <p14:creationId xmlns:p14="http://schemas.microsoft.com/office/powerpoint/2010/main" val="180357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7374" y="748262"/>
            <a:ext cx="10515600" cy="491864"/>
          </a:xfrm>
        </p:spPr>
        <p:txBody>
          <a:bodyPr/>
          <a:lstStyle/>
          <a:p>
            <a:r>
              <a:rPr lang="en-US" dirty="0"/>
              <a:t>Methodology</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32</a:t>
            </a:fld>
            <a:endParaRPr lang="en-US" dirty="0"/>
          </a:p>
        </p:txBody>
      </p:sp>
      <p:sp>
        <p:nvSpPr>
          <p:cNvPr id="7" name="Rectangle 6">
            <a:extLst>
              <a:ext uri="{FF2B5EF4-FFF2-40B4-BE49-F238E27FC236}">
                <a16:creationId xmlns:a16="http://schemas.microsoft.com/office/drawing/2014/main" id="{017507FD-BB23-49AB-B068-1F2340376EB3}"/>
              </a:ext>
            </a:extLst>
          </p:cNvPr>
          <p:cNvSpPr/>
          <p:nvPr/>
        </p:nvSpPr>
        <p:spPr>
          <a:xfrm>
            <a:off x="837374" y="1197699"/>
            <a:ext cx="10424021" cy="707886"/>
          </a:xfrm>
          <a:prstGeom prst="rect">
            <a:avLst/>
          </a:prstGeom>
        </p:spPr>
        <p:txBody>
          <a:bodyPr wrap="square">
            <a:spAutoFit/>
          </a:bodyPr>
          <a:lstStyle/>
          <a:p>
            <a:r>
              <a:rPr lang="en-US" sz="2000" dirty="0">
                <a:solidFill>
                  <a:srgbClr val="002060"/>
                </a:solidFill>
              </a:rPr>
              <a:t>Implementation Science provides a useful framework to explain the aspects of system building achieved through the Help Me Grow Model. </a:t>
            </a:r>
          </a:p>
        </p:txBody>
      </p:sp>
      <p:pic>
        <p:nvPicPr>
          <p:cNvPr id="8" name="Picture 7" descr="Timeline&#10;&#10;Description automatically generated">
            <a:extLst>
              <a:ext uri="{FF2B5EF4-FFF2-40B4-BE49-F238E27FC236}">
                <a16:creationId xmlns:a16="http://schemas.microsoft.com/office/drawing/2014/main" id="{B2F7C613-C232-4169-9953-F8EE77B738B9}"/>
              </a:ext>
            </a:extLst>
          </p:cNvPr>
          <p:cNvPicPr>
            <a:picLocks noChangeAspect="1"/>
          </p:cNvPicPr>
          <p:nvPr/>
        </p:nvPicPr>
        <p:blipFill>
          <a:blip r:embed="rId2"/>
          <a:stretch>
            <a:fillRect/>
          </a:stretch>
        </p:blipFill>
        <p:spPr>
          <a:xfrm>
            <a:off x="1223144" y="1905585"/>
            <a:ext cx="10038251" cy="4345972"/>
          </a:xfrm>
          <a:prstGeom prst="rect">
            <a:avLst/>
          </a:prstGeom>
        </p:spPr>
      </p:pic>
      <p:sp>
        <p:nvSpPr>
          <p:cNvPr id="4" name="TextBox 3">
            <a:extLst>
              <a:ext uri="{FF2B5EF4-FFF2-40B4-BE49-F238E27FC236}">
                <a16:creationId xmlns:a16="http://schemas.microsoft.com/office/drawing/2014/main" id="{A7586823-FEFD-4C36-B68A-3E49B5FB46CD}"/>
              </a:ext>
            </a:extLst>
          </p:cNvPr>
          <p:cNvSpPr txBox="1"/>
          <p:nvPr/>
        </p:nvSpPr>
        <p:spPr>
          <a:xfrm>
            <a:off x="3402767" y="6253699"/>
            <a:ext cx="7180289" cy="338554"/>
          </a:xfrm>
          <a:prstGeom prst="rect">
            <a:avLst/>
          </a:prstGeom>
          <a:noFill/>
        </p:spPr>
        <p:txBody>
          <a:bodyPr wrap="square" rtlCol="0">
            <a:spAutoFit/>
          </a:bodyPr>
          <a:lstStyle/>
          <a:p>
            <a:r>
              <a:rPr lang="en-US" sz="1600" dirty="0"/>
              <a:t>Click </a:t>
            </a:r>
            <a:r>
              <a:rPr lang="en-US" sz="1600" dirty="0">
                <a:solidFill>
                  <a:srgbClr val="7030A0"/>
                </a:solidFill>
                <a:hlinkClick r:id="rId3"/>
              </a:rPr>
              <a:t>here</a:t>
            </a:r>
            <a:r>
              <a:rPr lang="en-US" sz="1600" dirty="0">
                <a:solidFill>
                  <a:srgbClr val="7030A0"/>
                </a:solidFill>
              </a:rPr>
              <a:t> </a:t>
            </a:r>
            <a:r>
              <a:rPr lang="en-US" sz="1600" dirty="0"/>
              <a:t>for more information on implementation science and theory. </a:t>
            </a:r>
          </a:p>
        </p:txBody>
      </p:sp>
    </p:spTree>
    <p:extLst>
      <p:ext uri="{BB962C8B-B14F-4D97-AF65-F5344CB8AC3E}">
        <p14:creationId xmlns:p14="http://schemas.microsoft.com/office/powerpoint/2010/main" val="2050513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7374" y="488519"/>
            <a:ext cx="10515600" cy="491864"/>
          </a:xfrm>
        </p:spPr>
        <p:txBody>
          <a:bodyPr/>
          <a:lstStyle/>
          <a:p>
            <a:r>
              <a:rPr lang="en-US" dirty="0"/>
              <a:t>Methodology</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33</a:t>
            </a:fld>
            <a:endParaRPr lang="en-US" dirty="0"/>
          </a:p>
        </p:txBody>
      </p:sp>
      <p:sp>
        <p:nvSpPr>
          <p:cNvPr id="7" name="Rectangle 6">
            <a:extLst>
              <a:ext uri="{FF2B5EF4-FFF2-40B4-BE49-F238E27FC236}">
                <a16:creationId xmlns:a16="http://schemas.microsoft.com/office/drawing/2014/main" id="{017507FD-BB23-49AB-B068-1F2340376EB3}"/>
              </a:ext>
            </a:extLst>
          </p:cNvPr>
          <p:cNvSpPr/>
          <p:nvPr/>
        </p:nvSpPr>
        <p:spPr>
          <a:xfrm>
            <a:off x="837374" y="871724"/>
            <a:ext cx="10854954" cy="400110"/>
          </a:xfrm>
          <a:prstGeom prst="rect">
            <a:avLst/>
          </a:prstGeom>
        </p:spPr>
        <p:txBody>
          <a:bodyPr wrap="square">
            <a:spAutoFit/>
          </a:bodyPr>
          <a:lstStyle/>
          <a:p>
            <a:r>
              <a:rPr lang="en-US" sz="2000" dirty="0">
                <a:solidFill>
                  <a:srgbClr val="002060"/>
                </a:solidFill>
              </a:rPr>
              <a:t>Resources</a:t>
            </a:r>
          </a:p>
        </p:txBody>
      </p:sp>
      <p:sp>
        <p:nvSpPr>
          <p:cNvPr id="4" name="Rectangle 3">
            <a:extLst>
              <a:ext uri="{FF2B5EF4-FFF2-40B4-BE49-F238E27FC236}">
                <a16:creationId xmlns:a16="http://schemas.microsoft.com/office/drawing/2014/main" id="{3A4A32C7-D5C3-4A01-92E0-6B4B49B9314A}"/>
              </a:ext>
            </a:extLst>
          </p:cNvPr>
          <p:cNvSpPr/>
          <p:nvPr/>
        </p:nvSpPr>
        <p:spPr>
          <a:xfrm>
            <a:off x="837374" y="1291168"/>
            <a:ext cx="10515600" cy="5632311"/>
          </a:xfrm>
          <a:prstGeom prst="rect">
            <a:avLst/>
          </a:prstGeom>
        </p:spPr>
        <p:txBody>
          <a:bodyPr wrap="square">
            <a:spAutoFit/>
          </a:bodyPr>
          <a:lstStyle/>
          <a:p>
            <a:r>
              <a:rPr lang="en-US" dirty="0"/>
              <a:t>Health system-based best practices, innovations, engagement of key partners</a:t>
            </a: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2">
                  <a:extLst>
                    <a:ext uri="{A12FA001-AC4F-418D-AE19-62706E023703}">
                      <ahyp:hlinkClr xmlns:ahyp="http://schemas.microsoft.com/office/drawing/2018/hyperlinkcolor" xmlns="" val="tx"/>
                    </a:ext>
                  </a:extLst>
                </a:hlinkClick>
              </a:rPr>
              <a:t>HMG National:  Pediatrics Supporting Parents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3">
                  <a:extLst>
                    <a:ext uri="{A12FA001-AC4F-418D-AE19-62706E023703}">
                      <ahyp:hlinkClr xmlns:ahyp="http://schemas.microsoft.com/office/drawing/2018/hyperlinkcolor" xmlns="" val="tx"/>
                    </a:ext>
                  </a:extLst>
                </a:hlinkClick>
              </a:rPr>
              <a:t>HMG National:  How Do We Decide What Works to Strengthen Child Health Services?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4">
                  <a:extLst>
                    <a:ext uri="{A12FA001-AC4F-418D-AE19-62706E023703}">
                      <ahyp:hlinkClr xmlns:ahyp="http://schemas.microsoft.com/office/drawing/2018/hyperlinkcolor" xmlns="" val="tx"/>
                    </a:ext>
                  </a:extLst>
                </a:hlinkClick>
              </a:rPr>
              <a:t>HMG National:  System Enhancement and Innovations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5">
                  <a:extLst>
                    <a:ext uri="{A12FA001-AC4F-418D-AE19-62706E023703}">
                      <ahyp:hlinkClr xmlns:ahyp="http://schemas.microsoft.com/office/drawing/2018/hyperlinkcolor" xmlns="" val="tx"/>
                    </a:ext>
                  </a:extLst>
                </a:hlinkClick>
              </a:rPr>
              <a:t>HMG National:  Child Health Care Provider Outreach Resources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6">
                  <a:extLst>
                    <a:ext uri="{A12FA001-AC4F-418D-AE19-62706E023703}">
                      <ahyp:hlinkClr xmlns:ahyp="http://schemas.microsoft.com/office/drawing/2018/hyperlinkcolor" xmlns="" val="tx"/>
                    </a:ext>
                  </a:extLst>
                </a:hlinkClick>
              </a:rPr>
              <a:t>HMG National:  Collaboration to Enhance Family Engagement in Child Health</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7">
                  <a:extLst>
                    <a:ext uri="{A12FA001-AC4F-418D-AE19-62706E023703}">
                      <ahyp:hlinkClr xmlns:ahyp="http://schemas.microsoft.com/office/drawing/2018/hyperlinkcolor" xmlns="" val="tx"/>
                    </a:ext>
                  </a:extLst>
                </a:hlinkClick>
              </a:rPr>
              <a:t>HMG National:  Embedding Infant Mental Health Principles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8">
                  <a:extLst>
                    <a:ext uri="{A12FA001-AC4F-418D-AE19-62706E023703}">
                      <ahyp:hlinkClr xmlns:ahyp="http://schemas.microsoft.com/office/drawing/2018/hyperlinkcolor" xmlns="" val="tx"/>
                    </a:ext>
                  </a:extLst>
                </a:hlinkClick>
              </a:rPr>
              <a:t>HMG National:  Engaging Child Health Care Providers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9">
                  <a:extLst>
                    <a:ext uri="{A12FA001-AC4F-418D-AE19-62706E023703}">
                      <ahyp:hlinkClr xmlns:ahyp="http://schemas.microsoft.com/office/drawing/2018/hyperlinkcolor" xmlns="" val="tx"/>
                    </a:ext>
                  </a:extLst>
                </a:hlinkClick>
              </a:rPr>
              <a:t>HMG National:  WIC Community of Practice Resources</a:t>
            </a:r>
            <a:r>
              <a:rPr lang="en-US" dirty="0">
                <a:solidFill>
                  <a:srgbClr val="1D375A"/>
                </a:solidFill>
              </a:rPr>
              <a:t/>
            </a:r>
            <a:br>
              <a:rPr lang="en-US" dirty="0">
                <a:solidFill>
                  <a:srgbClr val="1D375A"/>
                </a:solidFill>
              </a:rPr>
            </a:br>
            <a:r>
              <a:rPr lang="en-US" dirty="0">
                <a:solidFill>
                  <a:srgbClr val="1D375A"/>
                </a:solidFill>
              </a:rPr>
              <a:t>	</a:t>
            </a:r>
            <a:r>
              <a:rPr lang="en-US" dirty="0"/>
              <a:t>	</a:t>
            </a:r>
          </a:p>
          <a:p>
            <a:r>
              <a:rPr lang="en-US" dirty="0"/>
              <a:t>Embedding of equity through community and family leadership and engagement in decision making</a:t>
            </a: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10">
                  <a:extLst>
                    <a:ext uri="{A12FA001-AC4F-418D-AE19-62706E023703}">
                      <ahyp:hlinkClr xmlns:ahyp="http://schemas.microsoft.com/office/drawing/2018/hyperlinkcolor" xmlns="" val="tx"/>
                    </a:ext>
                  </a:extLst>
                </a:hlinkClick>
              </a:rPr>
              <a:t>HMG National:  HMG Strategic Growth Plan 2021</a:t>
            </a:r>
            <a:r>
              <a:rPr lang="en-US" dirty="0">
                <a:solidFill>
                  <a:srgbClr val="1D375A"/>
                </a:solidFill>
              </a:rPr>
              <a:t> </a:t>
            </a: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11">
                  <a:extLst>
                    <a:ext uri="{A12FA001-AC4F-418D-AE19-62706E023703}">
                      <ahyp:hlinkClr xmlns:ahyp="http://schemas.microsoft.com/office/drawing/2018/hyperlinkcolor" xmlns="" val="tx"/>
                    </a:ext>
                  </a:extLst>
                </a:hlinkClick>
              </a:rPr>
              <a:t>HMG National:  HMG, Health Equity and Young Children</a:t>
            </a:r>
            <a:r>
              <a:rPr lang="en-US" dirty="0">
                <a:solidFill>
                  <a:srgbClr val="1D375A"/>
                </a:solidFill>
              </a:rPr>
              <a:t> </a:t>
            </a: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12">
                  <a:extLst>
                    <a:ext uri="{A12FA001-AC4F-418D-AE19-62706E023703}">
                      <ahyp:hlinkClr xmlns:ahyp="http://schemas.microsoft.com/office/drawing/2018/hyperlinkcolor" xmlns="" val="tx"/>
                    </a:ext>
                  </a:extLst>
                </a:hlinkClick>
              </a:rPr>
              <a:t>HMG National:  Family Leadership Resources</a:t>
            </a:r>
            <a:r>
              <a:rPr lang="en-US" dirty="0">
                <a:solidFill>
                  <a:srgbClr val="1D375A"/>
                </a:solidFill>
              </a:rPr>
              <a:t> </a:t>
            </a:r>
          </a:p>
          <a:p>
            <a:pPr marL="285750" indent="-285750">
              <a:buFont typeface="Arial" panose="020B0604020202020204" pitchFamily="34" charset="0"/>
              <a:buChar char="•"/>
              <a:tabLst>
                <a:tab pos="344488" algn="l"/>
              </a:tabLst>
            </a:pPr>
            <a:r>
              <a:rPr lang="en-US" dirty="0">
                <a:solidFill>
                  <a:srgbClr val="1D375A"/>
                </a:solidFill>
              </a:rPr>
              <a:t> </a:t>
            </a:r>
            <a:r>
              <a:rPr lang="en-US" u="sng" dirty="0">
                <a:solidFill>
                  <a:srgbClr val="1D375A"/>
                </a:solidFill>
                <a:hlinkClick r:id="rId13">
                  <a:extLst>
                    <a:ext uri="{A12FA001-AC4F-418D-AE19-62706E023703}">
                      <ahyp:hlinkClr xmlns:ahyp="http://schemas.microsoft.com/office/drawing/2018/hyperlinkcolor" xmlns="" val="tx"/>
                    </a:ext>
                  </a:extLst>
                </a:hlinkClick>
              </a:rPr>
              <a:t>Family Voice in Early Relational Health</a:t>
            </a:r>
            <a:endParaRPr lang="en-US" u="sng" dirty="0">
              <a:solidFill>
                <a:srgbClr val="1D375A"/>
              </a:solidFill>
            </a:endParaRPr>
          </a:p>
          <a:p>
            <a:pPr marL="285750" indent="-285750">
              <a:buFont typeface="Arial" panose="020B0604020202020204" pitchFamily="34" charset="0"/>
              <a:buChar char="•"/>
              <a:tabLst>
                <a:tab pos="344488" algn="l"/>
              </a:tabLst>
            </a:pPr>
            <a:r>
              <a:rPr lang="en-US" u="sng" dirty="0">
                <a:solidFill>
                  <a:srgbClr val="1D375A"/>
                </a:solidFill>
              </a:rPr>
              <a:t> </a:t>
            </a:r>
            <a:r>
              <a:rPr lang="en-US" dirty="0">
                <a:solidFill>
                  <a:srgbClr val="1D375A"/>
                </a:solidFill>
                <a:hlinkClick r:id="rId14">
                  <a:extLst>
                    <a:ext uri="{A12FA001-AC4F-418D-AE19-62706E023703}">
                      <ahyp:hlinkClr xmlns:ahyp="http://schemas.microsoft.com/office/drawing/2018/hyperlinkcolor" xmlns="" val="tx"/>
                    </a:ext>
                  </a:extLst>
                </a:hlinkClick>
              </a:rPr>
              <a:t>Berkley:  Targeted Universalism Resources</a:t>
            </a:r>
            <a:endParaRPr lang="en-US" dirty="0">
              <a:solidFill>
                <a:srgbClr val="1D375A"/>
              </a:solidFill>
            </a:endParaRPr>
          </a:p>
          <a:p>
            <a:pPr marL="344488" indent="-344488">
              <a:buFont typeface="Arial" panose="020B0604020202020204" pitchFamily="34" charset="0"/>
              <a:buChar char="•"/>
              <a:tabLst>
                <a:tab pos="344488" algn="l"/>
              </a:tabLst>
            </a:pPr>
            <a:r>
              <a:rPr lang="en-US" u="sng" dirty="0">
                <a:solidFill>
                  <a:srgbClr val="1D375A"/>
                </a:solidFill>
                <a:hlinkClick r:id="rId15">
                  <a:extLst>
                    <a:ext uri="{A12FA001-AC4F-418D-AE19-62706E023703}">
                      <ahyp:hlinkClr xmlns:ahyp="http://schemas.microsoft.com/office/drawing/2018/hyperlinkcolor" xmlns="" val="tx"/>
                    </a:ext>
                  </a:extLst>
                </a:hlinkClick>
              </a:rPr>
              <a:t>CSSP:  Advancing Early Relational Health and Equity Resources</a:t>
            </a:r>
            <a:endParaRPr lang="en-US" u="sng" dirty="0">
              <a:solidFill>
                <a:srgbClr val="1D375A"/>
              </a:solidFill>
            </a:endParaRPr>
          </a:p>
          <a:p>
            <a:pPr marL="344488" indent="-344488">
              <a:buFont typeface="Arial" panose="020B0604020202020204" pitchFamily="34" charset="0"/>
              <a:buChar char="•"/>
              <a:tabLst>
                <a:tab pos="344488" algn="l"/>
              </a:tabLst>
            </a:pPr>
            <a:r>
              <a:rPr lang="en-US" u="sng" dirty="0">
                <a:solidFill>
                  <a:srgbClr val="1D375A"/>
                </a:solidFill>
                <a:hlinkClick r:id="rId16"/>
              </a:rPr>
              <a:t>HMG National &amp; CSSP: Equity Resource Index</a:t>
            </a:r>
            <a:endParaRPr lang="en-US" dirty="0">
              <a:solidFill>
                <a:srgbClr val="7030A0"/>
              </a:solidFill>
            </a:endParaRPr>
          </a:p>
          <a:p>
            <a:endParaRPr lang="en-US" dirty="0">
              <a:solidFill>
                <a:srgbClr val="7030A0"/>
              </a:solidFill>
            </a:endParaRPr>
          </a:p>
          <a:p>
            <a:endParaRPr lang="en-US" dirty="0"/>
          </a:p>
        </p:txBody>
      </p:sp>
    </p:spTree>
    <p:extLst>
      <p:ext uri="{BB962C8B-B14F-4D97-AF65-F5344CB8AC3E}">
        <p14:creationId xmlns:p14="http://schemas.microsoft.com/office/powerpoint/2010/main" val="407750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758716" y="334571"/>
            <a:ext cx="10515600" cy="491864"/>
          </a:xfrm>
        </p:spPr>
        <p:txBody>
          <a:bodyPr>
            <a:normAutofit fontScale="90000"/>
          </a:bodyPr>
          <a:lstStyle/>
          <a:p>
            <a:r>
              <a:rPr lang="en-US" dirty="0"/>
              <a:t>Methodology</a:t>
            </a:r>
            <a:br>
              <a:rPr lang="en-US" dirty="0"/>
            </a:br>
            <a:r>
              <a:rPr lang="en-US" sz="2700" b="0" dirty="0"/>
              <a:t>Resources, continued</a:t>
            </a:r>
            <a:endParaRPr lang="en-US" b="0" dirty="0"/>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34</a:t>
            </a:fld>
            <a:endParaRPr lang="en-US" dirty="0"/>
          </a:p>
        </p:txBody>
      </p:sp>
      <p:sp>
        <p:nvSpPr>
          <p:cNvPr id="4" name="Rectangle 3">
            <a:extLst>
              <a:ext uri="{FF2B5EF4-FFF2-40B4-BE49-F238E27FC236}">
                <a16:creationId xmlns:a16="http://schemas.microsoft.com/office/drawing/2014/main" id="{3A4A32C7-D5C3-4A01-92E0-6B4B49B9314A}"/>
              </a:ext>
            </a:extLst>
          </p:cNvPr>
          <p:cNvSpPr/>
          <p:nvPr/>
        </p:nvSpPr>
        <p:spPr>
          <a:xfrm>
            <a:off x="758716" y="1188275"/>
            <a:ext cx="11883915" cy="5632311"/>
          </a:xfrm>
          <a:prstGeom prst="rect">
            <a:avLst/>
          </a:prstGeom>
        </p:spPr>
        <p:txBody>
          <a:bodyPr wrap="square">
            <a:spAutoFit/>
          </a:bodyPr>
          <a:lstStyle/>
          <a:p>
            <a:r>
              <a:rPr lang="en-US" dirty="0"/>
              <a:t>Well-aligned leadership and collaborative interagency and partner contributions to the ECCS strategic plan</a:t>
            </a:r>
          </a:p>
          <a:p>
            <a:pPr marL="285750" indent="-285750">
              <a:buFont typeface="Arial" panose="020B0604020202020204" pitchFamily="34" charset="0"/>
              <a:buChar char="•"/>
              <a:tabLst>
                <a:tab pos="284163" algn="l"/>
                <a:tab pos="344488" algn="l"/>
              </a:tabLst>
            </a:pPr>
            <a:r>
              <a:rPr lang="en-US" dirty="0"/>
              <a:t>	</a:t>
            </a:r>
            <a:r>
              <a:rPr lang="en-US" dirty="0">
                <a:solidFill>
                  <a:srgbClr val="1D375A"/>
                </a:solidFill>
                <a:hlinkClick r:id="rId2">
                  <a:extLst>
                    <a:ext uri="{A12FA001-AC4F-418D-AE19-62706E023703}">
                      <ahyp:hlinkClr xmlns:ahyp="http://schemas.microsoft.com/office/drawing/2018/hyperlinkcolor" xmlns="" val="tx"/>
                    </a:ext>
                  </a:extLst>
                </a:hlinkClick>
              </a:rPr>
              <a:t>HMG National: Collaboration to Improve Child Health Systems: A Toolkit for State Leaders</a:t>
            </a:r>
            <a:endParaRPr lang="en-US" dirty="0">
              <a:solidFill>
                <a:srgbClr val="1D375A"/>
              </a:solidFill>
            </a:endParaRPr>
          </a:p>
          <a:p>
            <a:pPr marL="285750" indent="-285750">
              <a:buFont typeface="Arial" panose="020B0604020202020204" pitchFamily="34" charset="0"/>
              <a:buChar char="•"/>
              <a:tabLst>
                <a:tab pos="284163" algn="l"/>
                <a:tab pos="344488" algn="l"/>
              </a:tabLst>
            </a:pPr>
            <a:r>
              <a:rPr lang="en-US" dirty="0"/>
              <a:t>	</a:t>
            </a:r>
            <a:r>
              <a:rPr lang="en-US" dirty="0">
                <a:solidFill>
                  <a:srgbClr val="1D375A"/>
                </a:solidFill>
                <a:hlinkClick r:id="rId3">
                  <a:extLst>
                    <a:ext uri="{A12FA001-AC4F-418D-AE19-62706E023703}">
                      <ahyp:hlinkClr xmlns:ahyp="http://schemas.microsoft.com/office/drawing/2018/hyperlinkcolor" xmlns="" val="tx"/>
                    </a:ext>
                  </a:extLst>
                </a:hlinkClick>
              </a:rPr>
              <a:t>HMG National: BUILD Initiative Resources on State Leadership in Building MEC Systems</a:t>
            </a:r>
            <a:endParaRPr lang="en-US" dirty="0">
              <a:solidFill>
                <a:srgbClr val="1D375A"/>
              </a:solidFill>
            </a:endParaRPr>
          </a:p>
          <a:p>
            <a:pPr marL="285750" indent="-285750">
              <a:buFont typeface="Arial" panose="020B0604020202020204" pitchFamily="34" charset="0"/>
              <a:buChar char="•"/>
              <a:tabLst>
                <a:tab pos="284163" algn="l"/>
                <a:tab pos="344488" algn="l"/>
              </a:tabLst>
            </a:pPr>
            <a:r>
              <a:rPr lang="en-US" dirty="0">
                <a:solidFill>
                  <a:srgbClr val="1D375A"/>
                </a:solidFill>
                <a:hlinkClick r:id="rId4">
                  <a:extLst>
                    <a:ext uri="{A12FA001-AC4F-418D-AE19-62706E023703}">
                      <ahyp:hlinkClr xmlns:ahyp="http://schemas.microsoft.com/office/drawing/2018/hyperlinkcolor" xmlns="" val="tx"/>
                    </a:ext>
                  </a:extLst>
                </a:hlinkClick>
              </a:rPr>
              <a:t> AMCHP Roadmap for Improved Collaboration:  Accelerating Improvements in Early Childhood Systems  Programs</a:t>
            </a:r>
            <a:r>
              <a:rPr lang="en-US" dirty="0">
                <a:solidFill>
                  <a:srgbClr val="1D375A"/>
                </a:solidFill>
              </a:rPr>
              <a:t> </a:t>
            </a:r>
          </a:p>
          <a:p>
            <a:pPr>
              <a:tabLst>
                <a:tab pos="284163" algn="l"/>
              </a:tabLst>
            </a:pPr>
            <a:r>
              <a:rPr lang="en-US" dirty="0">
                <a:solidFill>
                  <a:srgbClr val="1D375A"/>
                </a:solidFill>
              </a:rPr>
              <a:t>		</a:t>
            </a:r>
          </a:p>
          <a:p>
            <a:r>
              <a:rPr lang="en-US" dirty="0"/>
              <a:t>Feasible, well-articulated approaches to financing and policy strategies that are likely to result in system improvements and sustainability</a:t>
            </a:r>
          </a:p>
          <a:p>
            <a:pPr marL="285750" indent="-285750">
              <a:buFont typeface="Arial" panose="020B0604020202020204" pitchFamily="34" charset="0"/>
              <a:buChar char="•"/>
              <a:tabLst>
                <a:tab pos="344488" algn="l"/>
              </a:tabLst>
            </a:pPr>
            <a:r>
              <a:rPr lang="en-US" dirty="0"/>
              <a:t>	</a:t>
            </a:r>
            <a:r>
              <a:rPr lang="en-US" u="sng" dirty="0">
                <a:solidFill>
                  <a:srgbClr val="1D375A"/>
                </a:solidFill>
                <a:hlinkClick r:id="rId5">
                  <a:extLst>
                    <a:ext uri="{A12FA001-AC4F-418D-AE19-62706E023703}">
                      <ahyp:hlinkClr xmlns:ahyp="http://schemas.microsoft.com/office/drawing/2018/hyperlinkcolor" xmlns="" val="tx"/>
                    </a:ext>
                  </a:extLst>
                </a:hlinkClick>
              </a:rPr>
              <a:t>A Guide for Leveraging Opportunities between Title V and Medicaid to Promote Social Development</a:t>
            </a:r>
            <a:r>
              <a:rPr lang="en-US" dirty="0">
                <a:solidFill>
                  <a:srgbClr val="1D375A"/>
                </a:solidFill>
              </a:rPr>
              <a:t> </a:t>
            </a: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6">
                  <a:extLst>
                    <a:ext uri="{A12FA001-AC4F-418D-AE19-62706E023703}">
                      <ahyp:hlinkClr xmlns:ahyp="http://schemas.microsoft.com/office/drawing/2018/hyperlinkcolor" xmlns="" val="tx"/>
                    </a:ext>
                  </a:extLst>
                </a:hlinkClick>
              </a:rPr>
              <a:t>HMG National:  California's EI System and the Role of HMG</a:t>
            </a:r>
            <a:endParaRPr lang="en-US" dirty="0">
              <a:solidFill>
                <a:srgbClr val="1D375A"/>
              </a:solidFill>
            </a:endParaRP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7">
                  <a:extLst>
                    <a:ext uri="{A12FA001-AC4F-418D-AE19-62706E023703}">
                      <ahyp:hlinkClr xmlns:ahyp="http://schemas.microsoft.com/office/drawing/2018/hyperlinkcolor" xmlns="" val="tx"/>
                    </a:ext>
                  </a:extLst>
                </a:hlinkClick>
              </a:rPr>
              <a:t>First 5:  Network Strategy for Impacting Policy</a:t>
            </a:r>
            <a:endParaRPr lang="en-US" dirty="0">
              <a:solidFill>
                <a:srgbClr val="1D375A"/>
              </a:solidFill>
            </a:endParaRP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8">
                  <a:extLst>
                    <a:ext uri="{A12FA001-AC4F-418D-AE19-62706E023703}">
                      <ahyp:hlinkClr xmlns:ahyp="http://schemas.microsoft.com/office/drawing/2018/hyperlinkcolor" xmlns="" val="tx"/>
                    </a:ext>
                  </a:extLst>
                </a:hlinkClick>
              </a:rPr>
              <a:t>HMG National:  Five Keys to Spreading, Scaling and Sustaining Innovation for Vulnerable Children</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9">
                  <a:extLst>
                    <a:ext uri="{A12FA001-AC4F-418D-AE19-62706E023703}">
                      <ahyp:hlinkClr xmlns:ahyp="http://schemas.microsoft.com/office/drawing/2018/hyperlinkcolor" xmlns="" val="tx"/>
                    </a:ext>
                  </a:extLst>
                </a:hlinkClick>
              </a:rPr>
              <a:t>HMG National:  Supporting Healthy Child Development through Medical Homes</a:t>
            </a:r>
            <a:endParaRPr lang="en-US" dirty="0">
              <a:solidFill>
                <a:srgbClr val="1D375A"/>
              </a:solidFill>
            </a:endParaRPr>
          </a:p>
          <a:p>
            <a:pPr marL="285750" indent="-285750">
              <a:buFont typeface="Arial" panose="020B0604020202020204" pitchFamily="34" charset="0"/>
              <a:buChar char="•"/>
              <a:tabLst>
                <a:tab pos="344488" algn="l"/>
              </a:tabLst>
            </a:pPr>
            <a:r>
              <a:rPr lang="en-US" dirty="0">
                <a:solidFill>
                  <a:srgbClr val="1D375A"/>
                </a:solidFill>
              </a:rPr>
              <a:t>	</a:t>
            </a:r>
            <a:r>
              <a:rPr lang="en-US" dirty="0">
                <a:solidFill>
                  <a:srgbClr val="1D375A"/>
                </a:solidFill>
                <a:hlinkClick r:id="rId10">
                  <a:extLst>
                    <a:ext uri="{A12FA001-AC4F-418D-AE19-62706E023703}">
                      <ahyp:hlinkClr xmlns:ahyp="http://schemas.microsoft.com/office/drawing/2018/hyperlinkcolor" xmlns="" val="tx"/>
                    </a:ext>
                  </a:extLst>
                </a:hlinkClick>
              </a:rPr>
              <a:t>HMG National: System Advocacy, Shared Policy Priorities</a:t>
            </a:r>
            <a:r>
              <a:rPr lang="en-US" dirty="0">
                <a:solidFill>
                  <a:srgbClr val="1D375A"/>
                </a:solidFill>
              </a:rPr>
              <a:t>  </a:t>
            </a:r>
          </a:p>
          <a:p>
            <a:r>
              <a:rPr lang="en-US" dirty="0">
                <a:solidFill>
                  <a:srgbClr val="1D375A"/>
                </a:solidFill>
              </a:rPr>
              <a:t>	</a:t>
            </a:r>
          </a:p>
          <a:p>
            <a:r>
              <a:rPr lang="en-US" dirty="0"/>
              <a:t>Resolution of challenges, including COVID-19 pandemic</a:t>
            </a:r>
          </a:p>
          <a:p>
            <a:pPr marL="285750" indent="-285750">
              <a:buFont typeface="Arial" panose="020B0604020202020204" pitchFamily="34" charset="0"/>
              <a:buChar char="•"/>
              <a:tabLst>
                <a:tab pos="344488" algn="l"/>
              </a:tabLst>
            </a:pPr>
            <a:r>
              <a:rPr lang="en-US" dirty="0">
                <a:solidFill>
                  <a:srgbClr val="002060"/>
                </a:solidFill>
              </a:rPr>
              <a:t>	</a:t>
            </a:r>
            <a:r>
              <a:rPr lang="en-US" dirty="0">
                <a:solidFill>
                  <a:srgbClr val="1D375A"/>
                </a:solidFill>
                <a:hlinkClick r:id="rId11">
                  <a:extLst>
                    <a:ext uri="{A12FA001-AC4F-418D-AE19-62706E023703}">
                      <ahyp:hlinkClr xmlns:ahyp="http://schemas.microsoft.com/office/drawing/2018/hyperlinkcolor" xmlns="" val="tx"/>
                    </a:ext>
                  </a:extLst>
                </a:hlinkClick>
              </a:rPr>
              <a:t>HMG National: COVID-19 Response, A Network Discussion </a:t>
            </a: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12">
                  <a:extLst>
                    <a:ext uri="{A12FA001-AC4F-418D-AE19-62706E023703}">
                      <ahyp:hlinkClr xmlns:ahyp="http://schemas.microsoft.com/office/drawing/2018/hyperlinkcolor" xmlns="" val="tx"/>
                    </a:ext>
                  </a:extLst>
                </a:hlinkClick>
              </a:rPr>
              <a:t>HMG National: Affiliate Resources for Responding to COVID-19</a:t>
            </a:r>
            <a:endParaRPr lang="en-US" dirty="0">
              <a:solidFill>
                <a:srgbClr val="1D375A"/>
              </a:solidFill>
            </a:endParaRPr>
          </a:p>
          <a:p>
            <a:pPr marL="285750" indent="-285750">
              <a:buFont typeface="Arial" panose="020B0604020202020204" pitchFamily="34" charset="0"/>
              <a:buChar char="•"/>
              <a:tabLst>
                <a:tab pos="344488" algn="l"/>
              </a:tabLst>
            </a:pPr>
            <a:r>
              <a:rPr lang="en-US" dirty="0"/>
              <a:t>	</a:t>
            </a:r>
            <a:r>
              <a:rPr lang="en-US" dirty="0">
                <a:solidFill>
                  <a:srgbClr val="1D375A"/>
                </a:solidFill>
                <a:hlinkClick r:id="rId13">
                  <a:extLst>
                    <a:ext uri="{A12FA001-AC4F-418D-AE19-62706E023703}">
                      <ahyp:hlinkClr xmlns:ahyp="http://schemas.microsoft.com/office/drawing/2018/hyperlinkcolor" xmlns="" val="tx"/>
                    </a:ext>
                  </a:extLst>
                </a:hlinkClick>
              </a:rPr>
              <a:t>HMG National: Central Referral Systems Reduce Contributors to Family Toxic Stress</a:t>
            </a:r>
            <a:endParaRPr lang="en-US" dirty="0">
              <a:solidFill>
                <a:srgbClr val="1D375A"/>
              </a:solidFill>
            </a:endParaRPr>
          </a:p>
          <a:p>
            <a:r>
              <a:rPr lang="en-US" dirty="0">
                <a:solidFill>
                  <a:srgbClr val="1D375A"/>
                </a:solidFill>
              </a:rPr>
              <a:t>	</a:t>
            </a:r>
            <a:endParaRPr lang="en-US" dirty="0"/>
          </a:p>
          <a:p>
            <a:r>
              <a:rPr lang="en-US" dirty="0"/>
              <a:t>			</a:t>
            </a:r>
          </a:p>
        </p:txBody>
      </p:sp>
    </p:spTree>
    <p:extLst>
      <p:ext uri="{BB962C8B-B14F-4D97-AF65-F5344CB8AC3E}">
        <p14:creationId xmlns:p14="http://schemas.microsoft.com/office/powerpoint/2010/main" val="119221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8200" y="412864"/>
            <a:ext cx="10515600" cy="491864"/>
          </a:xfrm>
        </p:spPr>
        <p:txBody>
          <a:bodyPr/>
          <a:lstStyle/>
          <a:p>
            <a:r>
              <a:rPr lang="en-US" dirty="0"/>
              <a:t>Methodology</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35</a:t>
            </a:fld>
            <a:endParaRPr lang="en-US" dirty="0"/>
          </a:p>
        </p:txBody>
      </p:sp>
      <p:sp>
        <p:nvSpPr>
          <p:cNvPr id="7" name="Rectangle 6">
            <a:extLst>
              <a:ext uri="{FF2B5EF4-FFF2-40B4-BE49-F238E27FC236}">
                <a16:creationId xmlns:a16="http://schemas.microsoft.com/office/drawing/2014/main" id="{017507FD-BB23-49AB-B068-1F2340376EB3}"/>
              </a:ext>
            </a:extLst>
          </p:cNvPr>
          <p:cNvSpPr/>
          <p:nvPr/>
        </p:nvSpPr>
        <p:spPr>
          <a:xfrm>
            <a:off x="837374" y="806522"/>
            <a:ext cx="10854954" cy="400110"/>
          </a:xfrm>
          <a:prstGeom prst="rect">
            <a:avLst/>
          </a:prstGeom>
        </p:spPr>
        <p:txBody>
          <a:bodyPr wrap="square">
            <a:spAutoFit/>
          </a:bodyPr>
          <a:lstStyle/>
          <a:p>
            <a:r>
              <a:rPr lang="en-US" sz="2000" dirty="0">
                <a:solidFill>
                  <a:srgbClr val="002060"/>
                </a:solidFill>
              </a:rPr>
              <a:t>State Maternal-Early Childhood Systems-Building Logic Model (ECCS P-3)</a:t>
            </a:r>
          </a:p>
        </p:txBody>
      </p:sp>
      <p:pic>
        <p:nvPicPr>
          <p:cNvPr id="4" name="Picture 3">
            <a:extLst>
              <a:ext uri="{FF2B5EF4-FFF2-40B4-BE49-F238E27FC236}">
                <a16:creationId xmlns:a16="http://schemas.microsoft.com/office/drawing/2014/main" id="{291B65D7-4C45-417B-ADC6-8502836DE5BC}"/>
              </a:ext>
            </a:extLst>
          </p:cNvPr>
          <p:cNvPicPr>
            <a:picLocks noChangeAspect="1"/>
          </p:cNvPicPr>
          <p:nvPr/>
        </p:nvPicPr>
        <p:blipFill rotWithShape="1">
          <a:blip r:embed="rId2"/>
          <a:srcRect l="5564" t="9637" r="2991" b="14100"/>
          <a:stretch/>
        </p:blipFill>
        <p:spPr>
          <a:xfrm>
            <a:off x="1991923" y="1206632"/>
            <a:ext cx="8208154" cy="5289698"/>
          </a:xfrm>
          <a:prstGeom prst="rect">
            <a:avLst/>
          </a:prstGeom>
        </p:spPr>
      </p:pic>
    </p:spTree>
    <p:extLst>
      <p:ext uri="{BB962C8B-B14F-4D97-AF65-F5344CB8AC3E}">
        <p14:creationId xmlns:p14="http://schemas.microsoft.com/office/powerpoint/2010/main" val="4032881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5082-2749-41BF-A8C0-34DE9BC00F7B}"/>
              </a:ext>
            </a:extLst>
          </p:cNvPr>
          <p:cNvSpPr>
            <a:spLocks noGrp="1"/>
          </p:cNvSpPr>
          <p:nvPr>
            <p:ph type="title"/>
          </p:nvPr>
        </p:nvSpPr>
        <p:spPr>
          <a:xfrm>
            <a:off x="837374" y="370964"/>
            <a:ext cx="10515600" cy="491864"/>
          </a:xfrm>
        </p:spPr>
        <p:txBody>
          <a:bodyPr/>
          <a:lstStyle/>
          <a:p>
            <a:r>
              <a:rPr lang="en-US" dirty="0"/>
              <a:t>Methodology</a:t>
            </a:r>
          </a:p>
        </p:txBody>
      </p:sp>
      <p:sp>
        <p:nvSpPr>
          <p:cNvPr id="3" name="Slide Number Placeholder 2">
            <a:extLst>
              <a:ext uri="{FF2B5EF4-FFF2-40B4-BE49-F238E27FC236}">
                <a16:creationId xmlns:a16="http://schemas.microsoft.com/office/drawing/2014/main" id="{521A3D1A-8B72-4E04-975D-FD68240ACBC0}"/>
              </a:ext>
            </a:extLst>
          </p:cNvPr>
          <p:cNvSpPr>
            <a:spLocks noGrp="1"/>
          </p:cNvSpPr>
          <p:nvPr>
            <p:ph type="sldNum" sz="quarter" idx="12"/>
          </p:nvPr>
        </p:nvSpPr>
        <p:spPr/>
        <p:txBody>
          <a:bodyPr/>
          <a:lstStyle/>
          <a:p>
            <a:fld id="{02752262-9B0A-E64D-B1C3-707FD47A2213}" type="slidenum">
              <a:rPr lang="en-US" smtClean="0"/>
              <a:pPr/>
              <a:t>36</a:t>
            </a:fld>
            <a:endParaRPr lang="en-US" dirty="0"/>
          </a:p>
        </p:txBody>
      </p:sp>
      <p:sp>
        <p:nvSpPr>
          <p:cNvPr id="7" name="Rectangle 6">
            <a:extLst>
              <a:ext uri="{FF2B5EF4-FFF2-40B4-BE49-F238E27FC236}">
                <a16:creationId xmlns:a16="http://schemas.microsoft.com/office/drawing/2014/main" id="{017507FD-BB23-49AB-B068-1F2340376EB3}"/>
              </a:ext>
            </a:extLst>
          </p:cNvPr>
          <p:cNvSpPr/>
          <p:nvPr/>
        </p:nvSpPr>
        <p:spPr>
          <a:xfrm>
            <a:off x="837374" y="786908"/>
            <a:ext cx="10854954" cy="1015663"/>
          </a:xfrm>
          <a:prstGeom prst="rect">
            <a:avLst/>
          </a:prstGeom>
        </p:spPr>
        <p:txBody>
          <a:bodyPr wrap="square">
            <a:spAutoFit/>
          </a:bodyPr>
          <a:lstStyle/>
          <a:p>
            <a:r>
              <a:rPr lang="en-US" sz="2000" dirty="0">
                <a:solidFill>
                  <a:srgbClr val="002060"/>
                </a:solidFill>
              </a:rPr>
              <a:t>HMG is an evidence-based, existing multigenerational model that can be used to advance state-level MCH-EC system infrastructure to increase coordinated access to services for young children and their families. </a:t>
            </a:r>
          </a:p>
        </p:txBody>
      </p:sp>
      <p:pic>
        <p:nvPicPr>
          <p:cNvPr id="5" name="Picture 4">
            <a:extLst>
              <a:ext uri="{FF2B5EF4-FFF2-40B4-BE49-F238E27FC236}">
                <a16:creationId xmlns:a16="http://schemas.microsoft.com/office/drawing/2014/main" id="{CD560749-8E8C-4723-8547-2C672DC6F603}"/>
              </a:ext>
            </a:extLst>
          </p:cNvPr>
          <p:cNvPicPr>
            <a:picLocks noChangeAspect="1"/>
          </p:cNvPicPr>
          <p:nvPr/>
        </p:nvPicPr>
        <p:blipFill>
          <a:blip r:embed="rId2"/>
          <a:stretch>
            <a:fillRect/>
          </a:stretch>
        </p:blipFill>
        <p:spPr>
          <a:xfrm>
            <a:off x="1931656" y="1734784"/>
            <a:ext cx="6033169" cy="4660623"/>
          </a:xfrm>
          <a:prstGeom prst="rect">
            <a:avLst/>
          </a:prstGeom>
        </p:spPr>
      </p:pic>
      <p:pic>
        <p:nvPicPr>
          <p:cNvPr id="8" name="Picture 7">
            <a:extLst>
              <a:ext uri="{FF2B5EF4-FFF2-40B4-BE49-F238E27FC236}">
                <a16:creationId xmlns:a16="http://schemas.microsoft.com/office/drawing/2014/main" id="{C1E7D830-C2F8-4AED-B9FF-51E96F476883}"/>
              </a:ext>
            </a:extLst>
          </p:cNvPr>
          <p:cNvPicPr>
            <a:picLocks noChangeAspect="1"/>
          </p:cNvPicPr>
          <p:nvPr/>
        </p:nvPicPr>
        <p:blipFill rotWithShape="1">
          <a:blip r:embed="rId3"/>
          <a:srcRect l="8781" t="7763" r="15975" b="15910"/>
          <a:stretch/>
        </p:blipFill>
        <p:spPr>
          <a:xfrm>
            <a:off x="9015344" y="1734784"/>
            <a:ext cx="1835385" cy="4752252"/>
          </a:xfrm>
          <a:prstGeom prst="rect">
            <a:avLst/>
          </a:prstGeom>
        </p:spPr>
      </p:pic>
      <p:sp>
        <p:nvSpPr>
          <p:cNvPr id="9" name="Arrow: Right 8">
            <a:extLst>
              <a:ext uri="{FF2B5EF4-FFF2-40B4-BE49-F238E27FC236}">
                <a16:creationId xmlns:a16="http://schemas.microsoft.com/office/drawing/2014/main" id="{7B669A4A-920A-445E-AA8E-93B1FBB87674}"/>
              </a:ext>
            </a:extLst>
          </p:cNvPr>
          <p:cNvSpPr/>
          <p:nvPr/>
        </p:nvSpPr>
        <p:spPr>
          <a:xfrm>
            <a:off x="8153442" y="3757797"/>
            <a:ext cx="905665" cy="614596"/>
          </a:xfrm>
          <a:prstGeom prst="rightArrow">
            <a:avLst/>
          </a:prstGeom>
          <a:solidFill>
            <a:srgbClr val="1D3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63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A3413-0221-4A79-A5D4-96F0A8F072E7}"/>
              </a:ext>
            </a:extLst>
          </p:cNvPr>
          <p:cNvSpPr>
            <a:spLocks noGrp="1"/>
          </p:cNvSpPr>
          <p:nvPr>
            <p:ph type="sldNum" sz="quarter" idx="12"/>
          </p:nvPr>
        </p:nvSpPr>
        <p:spPr/>
        <p:txBody>
          <a:bodyPr/>
          <a:lstStyle/>
          <a:p>
            <a:fld id="{02752262-9B0A-E64D-B1C3-707FD47A2213}" type="slidenum">
              <a:rPr lang="en-US" smtClean="0"/>
              <a:pPr/>
              <a:t>37</a:t>
            </a:fld>
            <a:endParaRPr lang="en-US" dirty="0"/>
          </a:p>
        </p:txBody>
      </p:sp>
      <p:sp>
        <p:nvSpPr>
          <p:cNvPr id="3" name="Rectangle 2">
            <a:extLst>
              <a:ext uri="{FF2B5EF4-FFF2-40B4-BE49-F238E27FC236}">
                <a16:creationId xmlns:a16="http://schemas.microsoft.com/office/drawing/2014/main" id="{65000863-697F-4069-9A22-F7FE32F186DB}"/>
              </a:ext>
            </a:extLst>
          </p:cNvPr>
          <p:cNvSpPr/>
          <p:nvPr/>
        </p:nvSpPr>
        <p:spPr>
          <a:xfrm>
            <a:off x="1129210" y="3017887"/>
            <a:ext cx="8098114" cy="1323439"/>
          </a:xfrm>
          <a:prstGeom prst="rect">
            <a:avLst/>
          </a:prstGeom>
        </p:spPr>
        <p:txBody>
          <a:bodyPr wrap="square">
            <a:spAutoFit/>
          </a:bodyPr>
          <a:lstStyle/>
          <a:p>
            <a:pPr lvl="0"/>
            <a:r>
              <a:rPr lang="en-US" sz="4000" b="1" dirty="0">
                <a:solidFill>
                  <a:schemeClr val="bg1"/>
                </a:solidFill>
              </a:rPr>
              <a:t>Evaluation &amp; Measurement</a:t>
            </a:r>
          </a:p>
          <a:p>
            <a:pPr lvl="0"/>
            <a:r>
              <a:rPr lang="en-US" sz="4000" b="1" dirty="0">
                <a:solidFill>
                  <a:schemeClr val="bg1"/>
                </a:solidFill>
              </a:rPr>
              <a:t>Capacity &amp; Capability</a:t>
            </a:r>
          </a:p>
        </p:txBody>
      </p:sp>
    </p:spTree>
    <p:extLst>
      <p:ext uri="{BB962C8B-B14F-4D97-AF65-F5344CB8AC3E}">
        <p14:creationId xmlns:p14="http://schemas.microsoft.com/office/powerpoint/2010/main" val="67819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0663-B20C-4FCD-AF0F-73D40AB56FAA}"/>
              </a:ext>
            </a:extLst>
          </p:cNvPr>
          <p:cNvSpPr>
            <a:spLocks noGrp="1"/>
          </p:cNvSpPr>
          <p:nvPr>
            <p:ph type="title"/>
          </p:nvPr>
        </p:nvSpPr>
        <p:spPr>
          <a:xfrm>
            <a:off x="838200" y="485119"/>
            <a:ext cx="10515600" cy="893975"/>
          </a:xfrm>
        </p:spPr>
        <p:txBody>
          <a:bodyPr>
            <a:normAutofit/>
          </a:bodyPr>
          <a:lstStyle/>
          <a:p>
            <a:r>
              <a:rPr lang="en-US" sz="3100" dirty="0"/>
              <a:t>Evaluation &amp; Measurement</a:t>
            </a:r>
            <a:br>
              <a:rPr lang="en-US" sz="3100" dirty="0"/>
            </a:br>
            <a:r>
              <a:rPr lang="en-US" sz="2000" b="0" dirty="0">
                <a:solidFill>
                  <a:srgbClr val="009999"/>
                </a:solidFill>
              </a:rPr>
              <a:t>Alignment of HMG State-Level Performance and Outcome Indicators*—Examples</a:t>
            </a:r>
            <a:endParaRPr lang="en-US" sz="2000" b="0" dirty="0"/>
          </a:p>
        </p:txBody>
      </p:sp>
      <p:sp>
        <p:nvSpPr>
          <p:cNvPr id="3" name="Slide Number Placeholder 2">
            <a:extLst>
              <a:ext uri="{FF2B5EF4-FFF2-40B4-BE49-F238E27FC236}">
                <a16:creationId xmlns:a16="http://schemas.microsoft.com/office/drawing/2014/main" id="{8286BF5B-8A2C-4C48-9D38-CD01DC261E88}"/>
              </a:ext>
            </a:extLst>
          </p:cNvPr>
          <p:cNvSpPr>
            <a:spLocks noGrp="1"/>
          </p:cNvSpPr>
          <p:nvPr>
            <p:ph type="sldNum" sz="quarter" idx="12"/>
          </p:nvPr>
        </p:nvSpPr>
        <p:spPr/>
        <p:txBody>
          <a:bodyPr/>
          <a:lstStyle/>
          <a:p>
            <a:fld id="{02752262-9B0A-E64D-B1C3-707FD47A2213}" type="slidenum">
              <a:rPr lang="en-US" smtClean="0"/>
              <a:pPr/>
              <a:t>38</a:t>
            </a:fld>
            <a:endParaRPr lang="en-US" dirty="0"/>
          </a:p>
        </p:txBody>
      </p:sp>
      <p:graphicFrame>
        <p:nvGraphicFramePr>
          <p:cNvPr id="4" name="Object 3">
            <a:extLst>
              <a:ext uri="{FF2B5EF4-FFF2-40B4-BE49-F238E27FC236}">
                <a16:creationId xmlns:a16="http://schemas.microsoft.com/office/drawing/2014/main" id="{1404C43B-2A2C-4588-AB87-EC335761AF92}"/>
              </a:ext>
            </a:extLst>
          </p:cNvPr>
          <p:cNvGraphicFramePr>
            <a:graphicFrameLocks noChangeAspect="1"/>
          </p:cNvGraphicFramePr>
          <p:nvPr>
            <p:extLst>
              <p:ext uri="{D42A27DB-BD31-4B8C-83A1-F6EECF244321}">
                <p14:modId xmlns:p14="http://schemas.microsoft.com/office/powerpoint/2010/main" val="2484587139"/>
              </p:ext>
            </p:extLst>
          </p:nvPr>
        </p:nvGraphicFramePr>
        <p:xfrm>
          <a:off x="959371" y="1379094"/>
          <a:ext cx="10266676" cy="4601147"/>
        </p:xfrm>
        <a:graphic>
          <a:graphicData uri="http://schemas.openxmlformats.org/presentationml/2006/ole">
            <mc:AlternateContent xmlns:mc="http://schemas.openxmlformats.org/markup-compatibility/2006">
              <mc:Choice xmlns:v="urn:schemas-microsoft-com:vml" Requires="v">
                <p:oleObj spid="_x0000_s27781" name="Worksheet" r:id="rId3" imgW="7867697" imgH="3524253" progId="Excel.Sheet.12">
                  <p:embed/>
                </p:oleObj>
              </mc:Choice>
              <mc:Fallback>
                <p:oleObj name="Worksheet" r:id="rId3" imgW="7867697" imgH="3524253" progId="Excel.Sheet.12">
                  <p:embed/>
                  <p:pic>
                    <p:nvPicPr>
                      <p:cNvPr id="6" name="Object 5">
                        <a:extLst>
                          <a:ext uri="{FF2B5EF4-FFF2-40B4-BE49-F238E27FC236}">
                            <a16:creationId xmlns:a16="http://schemas.microsoft.com/office/drawing/2014/main" id="{8C057234-62D1-4F4B-AF33-578C2E9ACD15}"/>
                          </a:ext>
                        </a:extLst>
                      </p:cNvPr>
                      <p:cNvPicPr/>
                      <p:nvPr/>
                    </p:nvPicPr>
                    <p:blipFill>
                      <a:blip r:embed="rId4"/>
                      <a:stretch>
                        <a:fillRect/>
                      </a:stretch>
                    </p:blipFill>
                    <p:spPr>
                      <a:xfrm>
                        <a:off x="959371" y="1379094"/>
                        <a:ext cx="10266676" cy="460114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58F5DF8-5AFA-41E6-81D2-E095F49B7A0D}"/>
              </a:ext>
            </a:extLst>
          </p:cNvPr>
          <p:cNvSpPr txBox="1"/>
          <p:nvPr/>
        </p:nvSpPr>
        <p:spPr>
          <a:xfrm>
            <a:off x="2367017" y="6003549"/>
            <a:ext cx="8575803" cy="369332"/>
          </a:xfrm>
          <a:prstGeom prst="rect">
            <a:avLst/>
          </a:prstGeom>
          <a:noFill/>
        </p:spPr>
        <p:txBody>
          <a:bodyPr wrap="square" rtlCol="0">
            <a:spAutoFit/>
          </a:bodyPr>
          <a:lstStyle/>
          <a:p>
            <a:r>
              <a:rPr lang="en-US" dirty="0"/>
              <a:t>*Refer to HMG State-level Indicator Sample Code Sheet to match potential indicators. </a:t>
            </a:r>
          </a:p>
        </p:txBody>
      </p:sp>
    </p:spTree>
    <p:extLst>
      <p:ext uri="{BB962C8B-B14F-4D97-AF65-F5344CB8AC3E}">
        <p14:creationId xmlns:p14="http://schemas.microsoft.com/office/powerpoint/2010/main" val="2825123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A5EDC-AA87-4988-98AB-DB4EA6AE1972}"/>
              </a:ext>
            </a:extLst>
          </p:cNvPr>
          <p:cNvPicPr>
            <a:picLocks noChangeAspect="1"/>
          </p:cNvPicPr>
          <p:nvPr/>
        </p:nvPicPr>
        <p:blipFill rotWithShape="1">
          <a:blip r:embed="rId2"/>
          <a:srcRect b="16248"/>
          <a:stretch/>
        </p:blipFill>
        <p:spPr>
          <a:xfrm>
            <a:off x="1880016" y="2129520"/>
            <a:ext cx="3853721" cy="4175458"/>
          </a:xfrm>
          <a:prstGeom prst="rect">
            <a:avLst/>
          </a:prstGeom>
        </p:spPr>
      </p:pic>
      <p:sp>
        <p:nvSpPr>
          <p:cNvPr id="2" name="Title 1">
            <a:extLst>
              <a:ext uri="{FF2B5EF4-FFF2-40B4-BE49-F238E27FC236}">
                <a16:creationId xmlns:a16="http://schemas.microsoft.com/office/drawing/2014/main" id="{DE180663-B20C-4FCD-AF0F-73D40AB56FAA}"/>
              </a:ext>
            </a:extLst>
          </p:cNvPr>
          <p:cNvSpPr>
            <a:spLocks noGrp="1"/>
          </p:cNvSpPr>
          <p:nvPr>
            <p:ph type="title"/>
          </p:nvPr>
        </p:nvSpPr>
        <p:spPr>
          <a:xfrm>
            <a:off x="838200" y="485119"/>
            <a:ext cx="10515600" cy="893975"/>
          </a:xfrm>
        </p:spPr>
        <p:txBody>
          <a:bodyPr>
            <a:normAutofit/>
          </a:bodyPr>
          <a:lstStyle/>
          <a:p>
            <a:r>
              <a:rPr lang="en-US" sz="3100" dirty="0"/>
              <a:t>Evaluation &amp; Measurement</a:t>
            </a:r>
            <a:br>
              <a:rPr lang="en-US" sz="3100" dirty="0"/>
            </a:br>
            <a:r>
              <a:rPr lang="en-US" sz="2000" b="0" dirty="0">
                <a:solidFill>
                  <a:srgbClr val="009999"/>
                </a:solidFill>
              </a:rPr>
              <a:t>Alignment of HMG State-Level Performance and Outcome Indicators</a:t>
            </a:r>
            <a:endParaRPr lang="en-US" sz="2000" b="0" dirty="0"/>
          </a:p>
        </p:txBody>
      </p:sp>
      <p:sp>
        <p:nvSpPr>
          <p:cNvPr id="3" name="Slide Number Placeholder 2">
            <a:extLst>
              <a:ext uri="{FF2B5EF4-FFF2-40B4-BE49-F238E27FC236}">
                <a16:creationId xmlns:a16="http://schemas.microsoft.com/office/drawing/2014/main" id="{8286BF5B-8A2C-4C48-9D38-CD01DC261E88}"/>
              </a:ext>
            </a:extLst>
          </p:cNvPr>
          <p:cNvSpPr>
            <a:spLocks noGrp="1"/>
          </p:cNvSpPr>
          <p:nvPr>
            <p:ph type="sldNum" sz="quarter" idx="12"/>
          </p:nvPr>
        </p:nvSpPr>
        <p:spPr/>
        <p:txBody>
          <a:bodyPr/>
          <a:lstStyle/>
          <a:p>
            <a:fld id="{02752262-9B0A-E64D-B1C3-707FD47A2213}" type="slidenum">
              <a:rPr lang="en-US" smtClean="0"/>
              <a:pPr/>
              <a:t>39</a:t>
            </a:fld>
            <a:endParaRPr lang="en-US" dirty="0"/>
          </a:p>
        </p:txBody>
      </p:sp>
      <p:sp>
        <p:nvSpPr>
          <p:cNvPr id="5" name="TextBox 4">
            <a:extLst>
              <a:ext uri="{FF2B5EF4-FFF2-40B4-BE49-F238E27FC236}">
                <a16:creationId xmlns:a16="http://schemas.microsoft.com/office/drawing/2014/main" id="{558F5DF8-5AFA-41E6-81D2-E095F49B7A0D}"/>
              </a:ext>
            </a:extLst>
          </p:cNvPr>
          <p:cNvSpPr txBox="1"/>
          <p:nvPr/>
        </p:nvSpPr>
        <p:spPr>
          <a:xfrm>
            <a:off x="838200" y="1483189"/>
            <a:ext cx="9473784" cy="646331"/>
          </a:xfrm>
          <a:prstGeom prst="rect">
            <a:avLst/>
          </a:prstGeom>
          <a:noFill/>
        </p:spPr>
        <p:txBody>
          <a:bodyPr wrap="square" rtlCol="0">
            <a:spAutoFit/>
          </a:bodyPr>
          <a:lstStyle/>
          <a:p>
            <a:pPr algn="ctr"/>
            <a:r>
              <a:rPr lang="en-US" b="1" dirty="0">
                <a:solidFill>
                  <a:srgbClr val="009999"/>
                </a:solidFill>
              </a:rPr>
              <a:t>ECCS-HMG Code Sheet—Universally Applicable at the State Level</a:t>
            </a:r>
          </a:p>
          <a:p>
            <a:pPr algn="ctr"/>
            <a:r>
              <a:rPr lang="en-US" b="1" dirty="0">
                <a:solidFill>
                  <a:srgbClr val="009999"/>
                </a:solidFill>
                <a:hlinkClick r:id="rId3">
                  <a:extLst>
                    <a:ext uri="{A12FA001-AC4F-418D-AE19-62706E023703}">
                      <ahyp:hlinkClr xmlns:ahyp="http://schemas.microsoft.com/office/drawing/2018/hyperlinkcolor" xmlns="" val="tx"/>
                    </a:ext>
                  </a:extLst>
                </a:hlinkClick>
              </a:rPr>
              <a:t>Click here to access code sheet through the ECCS CoP materials.</a:t>
            </a:r>
            <a:endParaRPr lang="en-US" dirty="0">
              <a:solidFill>
                <a:srgbClr val="009999"/>
              </a:solidFill>
            </a:endParaRPr>
          </a:p>
        </p:txBody>
      </p:sp>
      <p:pic>
        <p:nvPicPr>
          <p:cNvPr id="7" name="Picture 6">
            <a:extLst>
              <a:ext uri="{FF2B5EF4-FFF2-40B4-BE49-F238E27FC236}">
                <a16:creationId xmlns:a16="http://schemas.microsoft.com/office/drawing/2014/main" id="{50202D4C-EC46-4D1A-AD89-2664BE3560DC}"/>
              </a:ext>
            </a:extLst>
          </p:cNvPr>
          <p:cNvPicPr>
            <a:picLocks noChangeAspect="1"/>
          </p:cNvPicPr>
          <p:nvPr/>
        </p:nvPicPr>
        <p:blipFill rotWithShape="1">
          <a:blip r:embed="rId4"/>
          <a:srcRect l="5699" t="3716" r="9752" b="16721"/>
          <a:stretch/>
        </p:blipFill>
        <p:spPr>
          <a:xfrm>
            <a:off x="5733737" y="2233615"/>
            <a:ext cx="3642609" cy="4434481"/>
          </a:xfrm>
          <a:prstGeom prst="rect">
            <a:avLst/>
          </a:prstGeom>
        </p:spPr>
      </p:pic>
    </p:spTree>
    <p:extLst>
      <p:ext uri="{BB962C8B-B14F-4D97-AF65-F5344CB8AC3E}">
        <p14:creationId xmlns:p14="http://schemas.microsoft.com/office/powerpoint/2010/main" val="2635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79"/>
            <a:ext cx="10515600" cy="1376098"/>
          </a:xfrm>
        </p:spPr>
        <p:txBody>
          <a:bodyPr>
            <a:normAutofit/>
          </a:bodyPr>
          <a:lstStyle/>
          <a:p>
            <a:r>
              <a:rPr lang="en-US" dirty="0"/>
              <a:t>Vision Alignment:</a:t>
            </a:r>
            <a:br>
              <a:rPr lang="en-US" dirty="0"/>
            </a:br>
            <a:r>
              <a:rPr lang="en-US" dirty="0"/>
              <a:t>Maternal-Child Health Bureau and HMG</a:t>
            </a:r>
          </a:p>
        </p:txBody>
      </p:sp>
      <p:sp>
        <p:nvSpPr>
          <p:cNvPr id="3" name="Slide Number Placeholder 2"/>
          <p:cNvSpPr>
            <a:spLocks noGrp="1"/>
          </p:cNvSpPr>
          <p:nvPr>
            <p:ph type="sldNum" sz="quarter" idx="12"/>
          </p:nvPr>
        </p:nvSpPr>
        <p:spPr/>
        <p:txBody>
          <a:bodyPr/>
          <a:lstStyle/>
          <a:p>
            <a:fld id="{02752262-9B0A-E64D-B1C3-707FD47A2213}" type="slidenum">
              <a:rPr lang="en-US" smtClean="0"/>
              <a:pPr/>
              <a:t>4</a:t>
            </a:fld>
            <a:endParaRPr lang="en-US" dirty="0"/>
          </a:p>
        </p:txBody>
      </p:sp>
      <p:sp>
        <p:nvSpPr>
          <p:cNvPr id="5" name="TextBox 4">
            <a:extLst>
              <a:ext uri="{FF2B5EF4-FFF2-40B4-BE49-F238E27FC236}">
                <a16:creationId xmlns:a16="http://schemas.microsoft.com/office/drawing/2014/main" id="{3F47B9A0-8D98-41CF-B01B-B58AED0622AF}"/>
              </a:ext>
            </a:extLst>
          </p:cNvPr>
          <p:cNvSpPr txBox="1"/>
          <p:nvPr/>
        </p:nvSpPr>
        <p:spPr>
          <a:xfrm>
            <a:off x="1487089" y="2473377"/>
            <a:ext cx="8844197" cy="2677656"/>
          </a:xfrm>
          <a:prstGeom prst="rect">
            <a:avLst/>
          </a:prstGeom>
          <a:noFill/>
        </p:spPr>
        <p:txBody>
          <a:bodyPr wrap="square" rtlCol="0">
            <a:spAutoFit/>
          </a:bodyPr>
          <a:lstStyle/>
          <a:p>
            <a:r>
              <a:rPr lang="en-US" sz="2400" b="1" dirty="0"/>
              <a:t>Accelerate Progress and Impact</a:t>
            </a:r>
          </a:p>
          <a:p>
            <a:endParaRPr lang="en-US" sz="2400" dirty="0"/>
          </a:p>
          <a:p>
            <a:pPr marL="285750" indent="-285750">
              <a:buFont typeface="Arial" panose="020B0604020202020204" pitchFamily="34" charset="0"/>
              <a:buChar char="•"/>
            </a:pPr>
            <a:r>
              <a:rPr lang="en-US" sz="2400" dirty="0"/>
              <a:t>Focus on health systems integration into early childhood systems, equity, policy and financing strategies.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Scale family-centered, multi-generational interventions and supports.</a:t>
            </a:r>
          </a:p>
        </p:txBody>
      </p:sp>
    </p:spTree>
    <p:extLst>
      <p:ext uri="{BB962C8B-B14F-4D97-AF65-F5344CB8AC3E}">
        <p14:creationId xmlns:p14="http://schemas.microsoft.com/office/powerpoint/2010/main" val="3301768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DD7B-64DA-430D-8AF6-4CEA382869C9}"/>
              </a:ext>
            </a:extLst>
          </p:cNvPr>
          <p:cNvSpPr>
            <a:spLocks noGrp="1"/>
          </p:cNvSpPr>
          <p:nvPr>
            <p:ph type="title"/>
          </p:nvPr>
        </p:nvSpPr>
        <p:spPr>
          <a:xfrm>
            <a:off x="838199" y="623404"/>
            <a:ext cx="10515600" cy="491864"/>
          </a:xfrm>
        </p:spPr>
        <p:txBody>
          <a:bodyPr>
            <a:normAutofit fontScale="90000"/>
          </a:bodyPr>
          <a:lstStyle/>
          <a:p>
            <a:r>
              <a:rPr lang="en-US" sz="3100" dirty="0"/>
              <a:t>Capacity &amp; Capability </a:t>
            </a:r>
            <a:r>
              <a:rPr lang="en-US" dirty="0"/>
              <a:t/>
            </a:r>
            <a:br>
              <a:rPr lang="en-US" dirty="0"/>
            </a:br>
            <a:r>
              <a:rPr lang="en-US" sz="2200" b="0" dirty="0"/>
              <a:t>Help Me Grow’s Structural Requirements and Core Components make state affiliates ideally positioned for ECCS in terms of capability and leveraged capacity.</a:t>
            </a:r>
          </a:p>
        </p:txBody>
      </p:sp>
      <p:sp>
        <p:nvSpPr>
          <p:cNvPr id="3" name="Slide Number Placeholder 2">
            <a:extLst>
              <a:ext uri="{FF2B5EF4-FFF2-40B4-BE49-F238E27FC236}">
                <a16:creationId xmlns:a16="http://schemas.microsoft.com/office/drawing/2014/main" id="{DE7912C6-BA3F-47D3-9E31-71D1C9283E9A}"/>
              </a:ext>
            </a:extLst>
          </p:cNvPr>
          <p:cNvSpPr>
            <a:spLocks noGrp="1"/>
          </p:cNvSpPr>
          <p:nvPr>
            <p:ph type="sldNum" sz="quarter" idx="12"/>
          </p:nvPr>
        </p:nvSpPr>
        <p:spPr/>
        <p:txBody>
          <a:bodyPr/>
          <a:lstStyle/>
          <a:p>
            <a:fld id="{02752262-9B0A-E64D-B1C3-707FD47A2213}" type="slidenum">
              <a:rPr lang="en-US" smtClean="0"/>
              <a:pPr/>
              <a:t>40</a:t>
            </a:fld>
            <a:endParaRPr lang="en-US" dirty="0"/>
          </a:p>
        </p:txBody>
      </p:sp>
      <p:pic>
        <p:nvPicPr>
          <p:cNvPr id="4" name="Picture 3">
            <a:extLst>
              <a:ext uri="{FF2B5EF4-FFF2-40B4-BE49-F238E27FC236}">
                <a16:creationId xmlns:a16="http://schemas.microsoft.com/office/drawing/2014/main" id="{B468D11B-93AD-4D25-A7B1-A01231940DA3}"/>
              </a:ext>
            </a:extLst>
          </p:cNvPr>
          <p:cNvPicPr>
            <a:picLocks noChangeAspect="1"/>
          </p:cNvPicPr>
          <p:nvPr/>
        </p:nvPicPr>
        <p:blipFill>
          <a:blip r:embed="rId2"/>
          <a:stretch>
            <a:fillRect/>
          </a:stretch>
        </p:blipFill>
        <p:spPr>
          <a:xfrm>
            <a:off x="3251433" y="1674469"/>
            <a:ext cx="5562783" cy="4958680"/>
          </a:xfrm>
          <a:prstGeom prst="rect">
            <a:avLst/>
          </a:prstGeom>
        </p:spPr>
      </p:pic>
    </p:spTree>
    <p:extLst>
      <p:ext uri="{BB962C8B-B14F-4D97-AF65-F5344CB8AC3E}">
        <p14:creationId xmlns:p14="http://schemas.microsoft.com/office/powerpoint/2010/main" val="4168016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DD7B-64DA-430D-8AF6-4CEA382869C9}"/>
              </a:ext>
            </a:extLst>
          </p:cNvPr>
          <p:cNvSpPr>
            <a:spLocks noGrp="1"/>
          </p:cNvSpPr>
          <p:nvPr>
            <p:ph type="title"/>
          </p:nvPr>
        </p:nvSpPr>
        <p:spPr>
          <a:xfrm>
            <a:off x="769373" y="401913"/>
            <a:ext cx="10515600" cy="491864"/>
          </a:xfrm>
        </p:spPr>
        <p:txBody>
          <a:bodyPr>
            <a:normAutofit fontScale="90000"/>
          </a:bodyPr>
          <a:lstStyle/>
          <a:p>
            <a:r>
              <a:rPr lang="en-US" sz="3100" dirty="0"/>
              <a:t>Capacity &amp; Capability </a:t>
            </a:r>
            <a:r>
              <a:rPr lang="en-US" dirty="0"/>
              <a:t/>
            </a:r>
            <a:br>
              <a:rPr lang="en-US" dirty="0"/>
            </a:br>
            <a:r>
              <a:rPr lang="en-US" sz="2200" b="0" dirty="0"/>
              <a:t>Help Me Grow state leads are supported through the HMG National Center’s ongoing technical assistance and leverage a National Network of 29 state affiliates and 111 local systems engaged in continuous system improvement.</a:t>
            </a:r>
          </a:p>
        </p:txBody>
      </p:sp>
      <p:sp>
        <p:nvSpPr>
          <p:cNvPr id="3" name="Slide Number Placeholder 2">
            <a:extLst>
              <a:ext uri="{FF2B5EF4-FFF2-40B4-BE49-F238E27FC236}">
                <a16:creationId xmlns:a16="http://schemas.microsoft.com/office/drawing/2014/main" id="{DE7912C6-BA3F-47D3-9E31-71D1C9283E9A}"/>
              </a:ext>
            </a:extLst>
          </p:cNvPr>
          <p:cNvSpPr>
            <a:spLocks noGrp="1"/>
          </p:cNvSpPr>
          <p:nvPr>
            <p:ph type="sldNum" sz="quarter" idx="12"/>
          </p:nvPr>
        </p:nvSpPr>
        <p:spPr/>
        <p:txBody>
          <a:bodyPr/>
          <a:lstStyle/>
          <a:p>
            <a:fld id="{02752262-9B0A-E64D-B1C3-707FD47A2213}" type="slidenum">
              <a:rPr lang="en-US" smtClean="0"/>
              <a:pPr/>
              <a:t>41</a:t>
            </a:fld>
            <a:endParaRPr lang="en-US" dirty="0"/>
          </a:p>
        </p:txBody>
      </p:sp>
      <p:pic>
        <p:nvPicPr>
          <p:cNvPr id="4" name="Picture 3">
            <a:extLst>
              <a:ext uri="{FF2B5EF4-FFF2-40B4-BE49-F238E27FC236}">
                <a16:creationId xmlns:a16="http://schemas.microsoft.com/office/drawing/2014/main" id="{691C316E-8A96-4135-96E1-ADD86381A8EF}"/>
              </a:ext>
            </a:extLst>
          </p:cNvPr>
          <p:cNvPicPr>
            <a:picLocks noChangeAspect="1"/>
          </p:cNvPicPr>
          <p:nvPr/>
        </p:nvPicPr>
        <p:blipFill>
          <a:blip r:embed="rId2"/>
          <a:stretch>
            <a:fillRect/>
          </a:stretch>
        </p:blipFill>
        <p:spPr>
          <a:xfrm>
            <a:off x="960566" y="1695367"/>
            <a:ext cx="9367658" cy="4841103"/>
          </a:xfrm>
          <a:prstGeom prst="rect">
            <a:avLst/>
          </a:prstGeom>
        </p:spPr>
      </p:pic>
    </p:spTree>
    <p:extLst>
      <p:ext uri="{BB962C8B-B14F-4D97-AF65-F5344CB8AC3E}">
        <p14:creationId xmlns:p14="http://schemas.microsoft.com/office/powerpoint/2010/main" val="721225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F9ADBB-786E-44F1-BE25-AA1EFA258BAD}"/>
              </a:ext>
            </a:extLst>
          </p:cNvPr>
          <p:cNvSpPr/>
          <p:nvPr/>
        </p:nvSpPr>
        <p:spPr>
          <a:xfrm>
            <a:off x="1160206" y="2260803"/>
            <a:ext cx="10658168" cy="1938992"/>
          </a:xfrm>
          <a:prstGeom prst="rect">
            <a:avLst/>
          </a:prstGeom>
        </p:spPr>
        <p:txBody>
          <a:bodyPr wrap="square">
            <a:spAutoFit/>
          </a:bodyPr>
          <a:lstStyle/>
          <a:p>
            <a:pPr lvl="0"/>
            <a:r>
              <a:rPr lang="en-US" sz="4000" b="1" dirty="0">
                <a:solidFill>
                  <a:schemeClr val="bg1"/>
                </a:solidFill>
              </a:rPr>
              <a:t>Articulation of Need</a:t>
            </a:r>
          </a:p>
          <a:p>
            <a:pPr lvl="0"/>
            <a:r>
              <a:rPr lang="en-US" sz="4000" b="1" dirty="0">
                <a:solidFill>
                  <a:schemeClr val="bg1"/>
                </a:solidFill>
              </a:rPr>
              <a:t>Impact</a:t>
            </a:r>
          </a:p>
          <a:p>
            <a:pPr lvl="0"/>
            <a:r>
              <a:rPr lang="en-US" sz="4000" b="1" dirty="0">
                <a:solidFill>
                  <a:schemeClr val="bg1"/>
                </a:solidFill>
              </a:rPr>
              <a:t>Support Requested/Budget Considerations</a:t>
            </a:r>
          </a:p>
        </p:txBody>
      </p:sp>
    </p:spTree>
    <p:extLst>
      <p:ext uri="{BB962C8B-B14F-4D97-AF65-F5344CB8AC3E}">
        <p14:creationId xmlns:p14="http://schemas.microsoft.com/office/powerpoint/2010/main" val="244325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826A2-5617-4559-9CA6-D0D11EA54E8F}"/>
              </a:ext>
            </a:extLst>
          </p:cNvPr>
          <p:cNvSpPr>
            <a:spLocks noGrp="1"/>
          </p:cNvSpPr>
          <p:nvPr>
            <p:ph type="title"/>
          </p:nvPr>
        </p:nvSpPr>
        <p:spPr>
          <a:xfrm>
            <a:off x="837374" y="912620"/>
            <a:ext cx="10515600" cy="957636"/>
          </a:xfrm>
        </p:spPr>
        <p:txBody>
          <a:bodyPr>
            <a:normAutofit/>
          </a:bodyPr>
          <a:lstStyle/>
          <a:p>
            <a:r>
              <a:rPr lang="en-US" dirty="0"/>
              <a:t>Articulation of Need</a:t>
            </a:r>
            <a:br>
              <a:rPr lang="en-US" dirty="0"/>
            </a:br>
            <a:r>
              <a:rPr lang="en-US" sz="2000" b="0" dirty="0"/>
              <a:t>Resources</a:t>
            </a:r>
          </a:p>
        </p:txBody>
      </p:sp>
      <p:sp>
        <p:nvSpPr>
          <p:cNvPr id="3" name="Slide Number Placeholder 2">
            <a:extLst>
              <a:ext uri="{FF2B5EF4-FFF2-40B4-BE49-F238E27FC236}">
                <a16:creationId xmlns:a16="http://schemas.microsoft.com/office/drawing/2014/main" id="{137D0888-C579-4D79-8019-D0797CC4FB89}"/>
              </a:ext>
            </a:extLst>
          </p:cNvPr>
          <p:cNvSpPr>
            <a:spLocks noGrp="1"/>
          </p:cNvSpPr>
          <p:nvPr>
            <p:ph type="sldNum" sz="quarter" idx="12"/>
          </p:nvPr>
        </p:nvSpPr>
        <p:spPr/>
        <p:txBody>
          <a:bodyPr/>
          <a:lstStyle/>
          <a:p>
            <a:fld id="{02752262-9B0A-E64D-B1C3-707FD47A2213}" type="slidenum">
              <a:rPr lang="en-US" smtClean="0"/>
              <a:pPr/>
              <a:t>43</a:t>
            </a:fld>
            <a:endParaRPr lang="en-US" dirty="0"/>
          </a:p>
        </p:txBody>
      </p:sp>
      <p:sp>
        <p:nvSpPr>
          <p:cNvPr id="6" name="Rectangle 5">
            <a:extLst>
              <a:ext uri="{FF2B5EF4-FFF2-40B4-BE49-F238E27FC236}">
                <a16:creationId xmlns:a16="http://schemas.microsoft.com/office/drawing/2014/main" id="{12F14C73-55C7-4091-A5ED-89CCD4474F52}"/>
              </a:ext>
            </a:extLst>
          </p:cNvPr>
          <p:cNvSpPr/>
          <p:nvPr/>
        </p:nvSpPr>
        <p:spPr>
          <a:xfrm>
            <a:off x="837373" y="2040886"/>
            <a:ext cx="10647489" cy="400110"/>
          </a:xfrm>
          <a:prstGeom prst="rect">
            <a:avLst/>
          </a:prstGeom>
        </p:spPr>
        <p:txBody>
          <a:bodyPr wrap="square">
            <a:spAutoFit/>
          </a:bodyPr>
          <a:lstStyle/>
          <a:p>
            <a:pPr marL="285750" indent="-285750">
              <a:buFont typeface="Arial" panose="020B0604020202020204" pitchFamily="34" charset="0"/>
              <a:buChar char="•"/>
            </a:pPr>
            <a:r>
              <a:rPr lang="en-US" sz="2000" dirty="0">
                <a:hlinkClick r:id="rId2">
                  <a:extLst>
                    <a:ext uri="{A12FA001-AC4F-418D-AE19-62706E023703}">
                      <ahyp:hlinkClr xmlns:ahyp="http://schemas.microsoft.com/office/drawing/2018/hyperlinkcolor" xmlns="" val="tx"/>
                    </a:ext>
                  </a:extLst>
                </a:hlinkClick>
              </a:rPr>
              <a:t>Resources on the Need for Integrated, Comprehensive Maternal-Early Childhood Systems of Care</a:t>
            </a:r>
            <a:endParaRPr lang="en-US" sz="2000" dirty="0"/>
          </a:p>
        </p:txBody>
      </p:sp>
      <p:sp>
        <p:nvSpPr>
          <p:cNvPr id="7" name="Title 3">
            <a:extLst>
              <a:ext uri="{FF2B5EF4-FFF2-40B4-BE49-F238E27FC236}">
                <a16:creationId xmlns:a16="http://schemas.microsoft.com/office/drawing/2014/main" id="{A2E814E4-BDDC-4C27-8228-C985C5FAE9EA}"/>
              </a:ext>
            </a:extLst>
          </p:cNvPr>
          <p:cNvSpPr txBox="1">
            <a:spLocks/>
          </p:cNvSpPr>
          <p:nvPr/>
        </p:nvSpPr>
        <p:spPr>
          <a:xfrm>
            <a:off x="837374" y="2950181"/>
            <a:ext cx="10515600" cy="9576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D86036"/>
                </a:solidFill>
                <a:latin typeface="+mj-lt"/>
                <a:ea typeface="Lato" charset="0"/>
                <a:cs typeface="Lato" charset="0"/>
              </a:defRPr>
            </a:lvl1pPr>
          </a:lstStyle>
          <a:p>
            <a:endParaRPr lang="en-US" dirty="0"/>
          </a:p>
        </p:txBody>
      </p:sp>
      <p:sp>
        <p:nvSpPr>
          <p:cNvPr id="9" name="Rectangle 8">
            <a:extLst>
              <a:ext uri="{FF2B5EF4-FFF2-40B4-BE49-F238E27FC236}">
                <a16:creationId xmlns:a16="http://schemas.microsoft.com/office/drawing/2014/main" id="{2591D836-BE29-4400-8BBF-9D763660F032}"/>
              </a:ext>
            </a:extLst>
          </p:cNvPr>
          <p:cNvSpPr/>
          <p:nvPr/>
        </p:nvSpPr>
        <p:spPr>
          <a:xfrm>
            <a:off x="837373" y="2580848"/>
            <a:ext cx="9295977" cy="400110"/>
          </a:xfrm>
          <a:prstGeom prst="rect">
            <a:avLst/>
          </a:prstGeom>
        </p:spPr>
        <p:txBody>
          <a:bodyPr wrap="square">
            <a:spAutoFit/>
          </a:bodyPr>
          <a:lstStyle/>
          <a:p>
            <a:pPr marL="285750" indent="-285750">
              <a:buFont typeface="Arial" panose="020B0604020202020204" pitchFamily="34" charset="0"/>
              <a:buChar char="•"/>
            </a:pPr>
            <a:r>
              <a:rPr lang="en-US" sz="2000" dirty="0">
                <a:hlinkClick r:id="rId3">
                  <a:extLst>
                    <a:ext uri="{A12FA001-AC4F-418D-AE19-62706E023703}">
                      <ahyp:hlinkClr xmlns:ahyp="http://schemas.microsoft.com/office/drawing/2018/hyperlinkcolor" xmlns="" val="tx"/>
                    </a:ext>
                  </a:extLst>
                </a:hlinkClick>
              </a:rPr>
              <a:t>HMG National:  Tapping into the Untapped Potential of Help Me Grow</a:t>
            </a:r>
            <a:endParaRPr lang="en-US" sz="2000" dirty="0"/>
          </a:p>
        </p:txBody>
      </p:sp>
      <p:sp>
        <p:nvSpPr>
          <p:cNvPr id="10" name="Rectangle 9">
            <a:extLst>
              <a:ext uri="{FF2B5EF4-FFF2-40B4-BE49-F238E27FC236}">
                <a16:creationId xmlns:a16="http://schemas.microsoft.com/office/drawing/2014/main" id="{20A138B9-D22A-4741-8CC9-A37BC52BBF71}"/>
              </a:ext>
            </a:extLst>
          </p:cNvPr>
          <p:cNvSpPr/>
          <p:nvPr/>
        </p:nvSpPr>
        <p:spPr>
          <a:xfrm>
            <a:off x="837374" y="3120811"/>
            <a:ext cx="6096000" cy="400110"/>
          </a:xfrm>
          <a:prstGeom prst="rect">
            <a:avLst/>
          </a:prstGeom>
        </p:spPr>
        <p:txBody>
          <a:bodyPr>
            <a:spAutoFit/>
          </a:bodyPr>
          <a:lstStyle/>
          <a:p>
            <a:pPr marL="285750" indent="-285750">
              <a:buFont typeface="Arial" panose="020B0604020202020204" pitchFamily="34" charset="0"/>
              <a:buChar char="•"/>
            </a:pPr>
            <a:r>
              <a:rPr lang="en-US" sz="2000" dirty="0">
                <a:hlinkClick r:id="rId4">
                  <a:extLst>
                    <a:ext uri="{A12FA001-AC4F-418D-AE19-62706E023703}">
                      <ahyp:hlinkClr xmlns:ahyp="http://schemas.microsoft.com/office/drawing/2018/hyperlinkcolor" xmlns="" val="tx"/>
                    </a:ext>
                  </a:extLst>
                </a:hlinkClick>
              </a:rPr>
              <a:t>MIECHV Guide to Conducting Needs Assessments</a:t>
            </a:r>
            <a:endParaRPr lang="en-US" sz="2000" dirty="0"/>
          </a:p>
        </p:txBody>
      </p:sp>
    </p:spTree>
    <p:extLst>
      <p:ext uri="{BB962C8B-B14F-4D97-AF65-F5344CB8AC3E}">
        <p14:creationId xmlns:p14="http://schemas.microsoft.com/office/powerpoint/2010/main" val="2846241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826A2-5617-4559-9CA6-D0D11EA54E8F}"/>
              </a:ext>
            </a:extLst>
          </p:cNvPr>
          <p:cNvSpPr>
            <a:spLocks noGrp="1"/>
          </p:cNvSpPr>
          <p:nvPr>
            <p:ph type="title"/>
          </p:nvPr>
        </p:nvSpPr>
        <p:spPr>
          <a:xfrm>
            <a:off x="837374" y="753923"/>
            <a:ext cx="10515600" cy="4447664"/>
          </a:xfrm>
        </p:spPr>
        <p:txBody>
          <a:bodyPr>
            <a:normAutofit/>
          </a:bodyPr>
          <a:lstStyle/>
          <a:p>
            <a:r>
              <a:rPr lang="en-US" sz="3100" dirty="0"/>
              <a:t>Impact</a:t>
            </a:r>
            <a:br>
              <a:rPr lang="en-US" sz="3100" dirty="0"/>
            </a:br>
            <a:r>
              <a:rPr lang="en-US" sz="2200" b="0" dirty="0"/>
              <a:t>Resources for HMG Impact Data</a:t>
            </a:r>
            <a:r>
              <a:rPr lang="en-US" sz="2400" dirty="0"/>
              <a:t/>
            </a:r>
            <a:br>
              <a:rPr lang="en-US" sz="2400" dirty="0"/>
            </a:br>
            <a:r>
              <a:rPr lang="en-US" sz="2200" b="0" dirty="0"/>
              <a:t/>
            </a:r>
            <a:br>
              <a:rPr lang="en-US" sz="2200" b="0" dirty="0"/>
            </a:br>
            <a:r>
              <a:rPr lang="en-US" sz="2700" b="0" dirty="0"/>
              <a:t/>
            </a:r>
            <a:br>
              <a:rPr lang="en-US" sz="2700" b="0" dirty="0"/>
            </a:br>
            <a:r>
              <a:rPr lang="en-US" sz="2200" b="0" dirty="0">
                <a:solidFill>
                  <a:schemeClr val="tx1"/>
                </a:solidFill>
              </a:rPr>
              <a:t/>
            </a:r>
            <a:br>
              <a:rPr lang="en-US" sz="2200" b="0" dirty="0">
                <a:solidFill>
                  <a:schemeClr val="tx1"/>
                </a:solidFill>
              </a:rPr>
            </a:br>
            <a:r>
              <a:rPr lang="en-US" sz="2200" b="0" dirty="0"/>
              <a:t/>
            </a:r>
            <a:br>
              <a:rPr lang="en-US" sz="2200" b="0" dirty="0"/>
            </a:br>
            <a:r>
              <a:rPr lang="en-US" sz="2200" b="0" dirty="0"/>
              <a:t> </a:t>
            </a:r>
            <a:br>
              <a:rPr lang="en-US" sz="2200" b="0" dirty="0"/>
            </a:br>
            <a:r>
              <a:rPr lang="en-US" sz="2200" b="0" dirty="0"/>
              <a:t/>
            </a:r>
            <a:br>
              <a:rPr lang="en-US" sz="2200" b="0" dirty="0"/>
            </a:br>
            <a:endParaRPr lang="en-US" sz="2200" b="0" dirty="0"/>
          </a:p>
        </p:txBody>
      </p:sp>
      <p:sp>
        <p:nvSpPr>
          <p:cNvPr id="3" name="Slide Number Placeholder 2">
            <a:extLst>
              <a:ext uri="{FF2B5EF4-FFF2-40B4-BE49-F238E27FC236}">
                <a16:creationId xmlns:a16="http://schemas.microsoft.com/office/drawing/2014/main" id="{137D0888-C579-4D79-8019-D0797CC4FB89}"/>
              </a:ext>
            </a:extLst>
          </p:cNvPr>
          <p:cNvSpPr>
            <a:spLocks noGrp="1"/>
          </p:cNvSpPr>
          <p:nvPr>
            <p:ph type="sldNum" sz="quarter" idx="12"/>
          </p:nvPr>
        </p:nvSpPr>
        <p:spPr/>
        <p:txBody>
          <a:bodyPr/>
          <a:lstStyle/>
          <a:p>
            <a:fld id="{02752262-9B0A-E64D-B1C3-707FD47A2213}" type="slidenum">
              <a:rPr lang="en-US" smtClean="0"/>
              <a:pPr/>
              <a:t>44</a:t>
            </a:fld>
            <a:endParaRPr lang="en-US" dirty="0"/>
          </a:p>
        </p:txBody>
      </p:sp>
      <p:sp>
        <p:nvSpPr>
          <p:cNvPr id="7" name="Title 3">
            <a:extLst>
              <a:ext uri="{FF2B5EF4-FFF2-40B4-BE49-F238E27FC236}">
                <a16:creationId xmlns:a16="http://schemas.microsoft.com/office/drawing/2014/main" id="{A2E814E4-BDDC-4C27-8228-C985C5FAE9EA}"/>
              </a:ext>
            </a:extLst>
          </p:cNvPr>
          <p:cNvSpPr txBox="1">
            <a:spLocks/>
          </p:cNvSpPr>
          <p:nvPr/>
        </p:nvSpPr>
        <p:spPr>
          <a:xfrm>
            <a:off x="837374" y="2950181"/>
            <a:ext cx="10515600" cy="9576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D86036"/>
                </a:solidFill>
                <a:latin typeface="+mj-lt"/>
                <a:ea typeface="Lato" charset="0"/>
                <a:cs typeface="Lato" charset="0"/>
              </a:defRPr>
            </a:lvl1pPr>
          </a:lstStyle>
          <a:p>
            <a:endParaRPr lang="en-US" dirty="0"/>
          </a:p>
        </p:txBody>
      </p:sp>
      <p:sp>
        <p:nvSpPr>
          <p:cNvPr id="5" name="Title 3">
            <a:extLst>
              <a:ext uri="{FF2B5EF4-FFF2-40B4-BE49-F238E27FC236}">
                <a16:creationId xmlns:a16="http://schemas.microsoft.com/office/drawing/2014/main" id="{F1BBF47C-5515-4B8F-A933-5881AE81C3AE}"/>
              </a:ext>
            </a:extLst>
          </p:cNvPr>
          <p:cNvSpPr txBox="1">
            <a:spLocks/>
          </p:cNvSpPr>
          <p:nvPr/>
        </p:nvSpPr>
        <p:spPr>
          <a:xfrm>
            <a:off x="837374" y="2143011"/>
            <a:ext cx="10515600" cy="444766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1" i="0" kern="1200">
                <a:solidFill>
                  <a:srgbClr val="D86036"/>
                </a:solidFill>
                <a:latin typeface="+mj-lt"/>
                <a:ea typeface="Lato" charset="0"/>
                <a:cs typeface="Lato" charset="0"/>
              </a:defRPr>
            </a:lvl1pPr>
          </a:lstStyle>
          <a:p>
            <a:pPr marL="457200" indent="-457200">
              <a:buFont typeface="Arial" panose="020B0604020202020204" pitchFamily="34" charset="0"/>
              <a:buChar char="•"/>
            </a:pPr>
            <a:r>
              <a:rPr lang="en-US" sz="2100" b="0" dirty="0">
                <a:solidFill>
                  <a:schemeClr val="tx1"/>
                </a:solidFill>
              </a:rPr>
              <a:t>See HMG Value Proposition (slides 13-17)</a:t>
            </a:r>
          </a:p>
          <a:p>
            <a:endParaRPr lang="en-US" sz="2100" b="0" dirty="0">
              <a:solidFill>
                <a:schemeClr val="tx1"/>
              </a:solidFill>
            </a:endParaRPr>
          </a:p>
          <a:p>
            <a:endParaRPr lang="en-US" sz="2100" b="0" dirty="0">
              <a:solidFill>
                <a:schemeClr val="tx1"/>
              </a:solidFill>
            </a:endParaRPr>
          </a:p>
          <a:p>
            <a:pPr marL="457200" indent="-457200">
              <a:buFont typeface="Arial" panose="020B0604020202020204" pitchFamily="34" charset="0"/>
              <a:buChar char="•"/>
            </a:pPr>
            <a:r>
              <a:rPr lang="en-US" sz="2100" b="0" dirty="0">
                <a:solidFill>
                  <a:schemeClr val="tx1"/>
                </a:solidFill>
                <a:hlinkClick r:id="rId2">
                  <a:extLst>
                    <a:ext uri="{A12FA001-AC4F-418D-AE19-62706E023703}">
                      <ahyp:hlinkClr xmlns:ahyp="http://schemas.microsoft.com/office/drawing/2018/hyperlinkcolor" xmlns="" val="tx"/>
                    </a:ext>
                  </a:extLst>
                </a:hlinkClick>
              </a:rPr>
              <a:t>2019 HMG Annual Building Impact Report</a:t>
            </a:r>
            <a:endParaRPr lang="en-US" sz="2100" b="0" dirty="0">
              <a:solidFill>
                <a:schemeClr val="tx1"/>
              </a:solidFill>
            </a:endParaRPr>
          </a:p>
          <a:p>
            <a:endParaRPr lang="en-US" sz="2100" b="0" dirty="0">
              <a:solidFill>
                <a:schemeClr val="tx1"/>
              </a:solidFill>
            </a:endParaRPr>
          </a:p>
          <a:p>
            <a:endParaRPr lang="en-US" sz="2100" b="0" dirty="0">
              <a:solidFill>
                <a:schemeClr val="tx1"/>
              </a:solidFill>
            </a:endParaRPr>
          </a:p>
          <a:p>
            <a:pPr marL="457200" indent="-457200">
              <a:buFont typeface="Arial" panose="020B0604020202020204" pitchFamily="34" charset="0"/>
              <a:buChar char="•"/>
            </a:pPr>
            <a:r>
              <a:rPr lang="en-US" sz="2100" b="0" dirty="0">
                <a:solidFill>
                  <a:schemeClr val="tx1"/>
                </a:solidFill>
              </a:rPr>
              <a:t>Data also available from state and local affiliate annual HMG Fidelity Assessment Impact Measures as well as other affiliate and partner data collection/analysis efforts.</a:t>
            </a:r>
            <a:r>
              <a:rPr lang="en-US" sz="2700" b="0" dirty="0">
                <a:solidFill>
                  <a:schemeClr val="tx1"/>
                </a:solidFill>
              </a:rPr>
              <a:t/>
            </a:r>
            <a:br>
              <a:rPr lang="en-US" sz="2700" b="0" dirty="0">
                <a:solidFill>
                  <a:schemeClr val="tx1"/>
                </a:solidFill>
              </a:rPr>
            </a:br>
            <a:r>
              <a:rPr lang="en-US" sz="2200" b="0" dirty="0">
                <a:solidFill>
                  <a:schemeClr val="tx1"/>
                </a:solidFill>
              </a:rPr>
              <a:t/>
            </a:r>
            <a:br>
              <a:rPr lang="en-US" sz="2200" b="0" dirty="0">
                <a:solidFill>
                  <a:schemeClr val="tx1"/>
                </a:solidFill>
              </a:rPr>
            </a:br>
            <a:r>
              <a:rPr lang="en-US" sz="2200" b="0" dirty="0">
                <a:solidFill>
                  <a:schemeClr val="tx1"/>
                </a:solidFill>
              </a:rPr>
              <a:t/>
            </a:r>
            <a:br>
              <a:rPr lang="en-US" sz="2200" b="0" dirty="0">
                <a:solidFill>
                  <a:schemeClr val="tx1"/>
                </a:solidFill>
              </a:rPr>
            </a:br>
            <a:r>
              <a:rPr lang="en-US" sz="2200" b="0" dirty="0"/>
              <a:t/>
            </a:r>
            <a:br>
              <a:rPr lang="en-US" sz="2200" b="0" dirty="0"/>
            </a:br>
            <a:r>
              <a:rPr lang="en-US" sz="2200" b="0" dirty="0"/>
              <a:t> </a:t>
            </a:r>
            <a:br>
              <a:rPr lang="en-US" sz="2200" b="0" dirty="0"/>
            </a:br>
            <a:r>
              <a:rPr lang="en-US" sz="2200" b="0" dirty="0"/>
              <a:t/>
            </a:r>
            <a:br>
              <a:rPr lang="en-US" sz="2200" b="0" dirty="0"/>
            </a:br>
            <a:endParaRPr lang="en-US" sz="2200" b="0" dirty="0"/>
          </a:p>
        </p:txBody>
      </p:sp>
    </p:spTree>
    <p:extLst>
      <p:ext uri="{BB962C8B-B14F-4D97-AF65-F5344CB8AC3E}">
        <p14:creationId xmlns:p14="http://schemas.microsoft.com/office/powerpoint/2010/main" val="1987803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826A2-5617-4559-9CA6-D0D11EA54E8F}"/>
              </a:ext>
            </a:extLst>
          </p:cNvPr>
          <p:cNvSpPr>
            <a:spLocks noGrp="1"/>
          </p:cNvSpPr>
          <p:nvPr>
            <p:ph type="title"/>
          </p:nvPr>
        </p:nvSpPr>
        <p:spPr>
          <a:xfrm>
            <a:off x="837374" y="704656"/>
            <a:ext cx="10515600" cy="1820719"/>
          </a:xfrm>
        </p:spPr>
        <p:txBody>
          <a:bodyPr>
            <a:normAutofit/>
          </a:bodyPr>
          <a:lstStyle/>
          <a:p>
            <a:r>
              <a:rPr lang="en-US" dirty="0"/>
              <a:t>Impact</a:t>
            </a:r>
            <a:br>
              <a:rPr lang="en-US" dirty="0"/>
            </a:br>
            <a:r>
              <a:rPr lang="en-US" sz="2000" b="0" dirty="0"/>
              <a:t>Consider five key points of prevention and intervention for maternal-child systems of care. </a:t>
            </a:r>
          </a:p>
        </p:txBody>
      </p:sp>
      <p:sp>
        <p:nvSpPr>
          <p:cNvPr id="3" name="Slide Number Placeholder 2">
            <a:extLst>
              <a:ext uri="{FF2B5EF4-FFF2-40B4-BE49-F238E27FC236}">
                <a16:creationId xmlns:a16="http://schemas.microsoft.com/office/drawing/2014/main" id="{137D0888-C579-4D79-8019-D0797CC4FB89}"/>
              </a:ext>
            </a:extLst>
          </p:cNvPr>
          <p:cNvSpPr>
            <a:spLocks noGrp="1"/>
          </p:cNvSpPr>
          <p:nvPr>
            <p:ph type="sldNum" sz="quarter" idx="12"/>
          </p:nvPr>
        </p:nvSpPr>
        <p:spPr/>
        <p:txBody>
          <a:bodyPr/>
          <a:lstStyle/>
          <a:p>
            <a:fld id="{02752262-9B0A-E64D-B1C3-707FD47A2213}" type="slidenum">
              <a:rPr lang="en-US" smtClean="0"/>
              <a:pPr/>
              <a:t>45</a:t>
            </a:fld>
            <a:endParaRPr lang="en-US" dirty="0"/>
          </a:p>
        </p:txBody>
      </p:sp>
      <p:sp>
        <p:nvSpPr>
          <p:cNvPr id="7" name="Title 3">
            <a:extLst>
              <a:ext uri="{FF2B5EF4-FFF2-40B4-BE49-F238E27FC236}">
                <a16:creationId xmlns:a16="http://schemas.microsoft.com/office/drawing/2014/main" id="{A2E814E4-BDDC-4C27-8228-C985C5FAE9EA}"/>
              </a:ext>
            </a:extLst>
          </p:cNvPr>
          <p:cNvSpPr txBox="1">
            <a:spLocks/>
          </p:cNvSpPr>
          <p:nvPr/>
        </p:nvSpPr>
        <p:spPr>
          <a:xfrm>
            <a:off x="837374" y="2950181"/>
            <a:ext cx="10515600" cy="9576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D86036"/>
                </a:solidFill>
                <a:latin typeface="+mj-lt"/>
                <a:ea typeface="Lato" charset="0"/>
                <a:cs typeface="Lato" charset="0"/>
              </a:defRPr>
            </a:lvl1pPr>
          </a:lstStyle>
          <a:p>
            <a:endParaRPr lang="en-US" dirty="0"/>
          </a:p>
        </p:txBody>
      </p:sp>
      <p:grpSp>
        <p:nvGrpSpPr>
          <p:cNvPr id="8" name="Group 7">
            <a:extLst>
              <a:ext uri="{FF2B5EF4-FFF2-40B4-BE49-F238E27FC236}">
                <a16:creationId xmlns:a16="http://schemas.microsoft.com/office/drawing/2014/main" id="{68674A55-C844-4B55-BDD2-F0FAD27420AB}"/>
              </a:ext>
            </a:extLst>
          </p:cNvPr>
          <p:cNvGrpSpPr/>
          <p:nvPr/>
        </p:nvGrpSpPr>
        <p:grpSpPr>
          <a:xfrm>
            <a:off x="1583134" y="2163269"/>
            <a:ext cx="9263921" cy="2575775"/>
            <a:chOff x="1583211" y="918777"/>
            <a:chExt cx="9022752" cy="1895335"/>
          </a:xfrm>
        </p:grpSpPr>
        <p:sp>
          <p:nvSpPr>
            <p:cNvPr id="11" name="Rectangle 10">
              <a:extLst>
                <a:ext uri="{FF2B5EF4-FFF2-40B4-BE49-F238E27FC236}">
                  <a16:creationId xmlns:a16="http://schemas.microsoft.com/office/drawing/2014/main" id="{9AABAAFD-6B0E-4410-860E-A86DF258F3A9}"/>
                </a:ext>
              </a:extLst>
            </p:cNvPr>
            <p:cNvSpPr/>
            <p:nvPr/>
          </p:nvSpPr>
          <p:spPr>
            <a:xfrm>
              <a:off x="1583212" y="918777"/>
              <a:ext cx="9022751" cy="1528683"/>
            </a:xfrm>
            <a:prstGeom prst="rect">
              <a:avLst/>
            </a:prstGeom>
          </p:spPr>
          <p:txBody>
            <a:bodyPr wrap="square">
              <a:spAutoFit/>
            </a:bodyPr>
            <a:lstStyle/>
            <a:p>
              <a:pPr algn="ctr"/>
              <a:r>
                <a:rPr lang="en-US" b="1" dirty="0"/>
                <a:t> </a:t>
              </a:r>
              <a:r>
                <a:rPr lang="en-US" sz="2000" b="1" dirty="0"/>
                <a:t>Five Points of Prevention &amp; Intervention*</a:t>
              </a:r>
            </a:p>
            <a:p>
              <a:pPr algn="ctr"/>
              <a:r>
                <a:rPr lang="en-US" sz="2000" b="1" dirty="0">
                  <a:solidFill>
                    <a:srgbClr val="DA2A00"/>
                  </a:solidFill>
                </a:rPr>
                <a:t>Occur within Social Care &amp; Health Sectors</a:t>
              </a:r>
            </a:p>
            <a:p>
              <a:pPr algn="ctr"/>
              <a:endParaRPr lang="en-US" sz="2000" b="1" dirty="0">
                <a:solidFill>
                  <a:srgbClr val="DA2A00"/>
                </a:solidFill>
              </a:endParaRPr>
            </a:p>
            <a:p>
              <a:pPr algn="ctr"/>
              <a:endParaRPr lang="en-US" sz="2000" b="1" dirty="0">
                <a:solidFill>
                  <a:srgbClr val="660033"/>
                </a:solidFill>
              </a:endParaRPr>
            </a:p>
            <a:p>
              <a:pPr algn="ctr"/>
              <a:endParaRPr lang="en-US" sz="2000" b="1" dirty="0">
                <a:solidFill>
                  <a:srgbClr val="660033"/>
                </a:solidFill>
              </a:endParaRPr>
            </a:p>
            <a:p>
              <a:pPr algn="ctr"/>
              <a:endParaRPr lang="en-US" sz="2000" b="1" dirty="0">
                <a:solidFill>
                  <a:srgbClr val="660033"/>
                </a:solidFill>
              </a:endParaRPr>
            </a:p>
            <a:p>
              <a:pPr algn="ctr"/>
              <a:endParaRPr lang="en-US" sz="900" b="1" dirty="0">
                <a:solidFill>
                  <a:srgbClr val="660033"/>
                </a:solidFill>
              </a:endParaRPr>
            </a:p>
          </p:txBody>
        </p:sp>
        <p:pic>
          <p:nvPicPr>
            <p:cNvPr id="12" name="Picture 11">
              <a:extLst>
                <a:ext uri="{FF2B5EF4-FFF2-40B4-BE49-F238E27FC236}">
                  <a16:creationId xmlns:a16="http://schemas.microsoft.com/office/drawing/2014/main" id="{05F71977-A7AF-4ED3-8807-96291A99E08A}"/>
                </a:ext>
              </a:extLst>
            </p:cNvPr>
            <p:cNvPicPr>
              <a:picLocks noChangeAspect="1"/>
            </p:cNvPicPr>
            <p:nvPr/>
          </p:nvPicPr>
          <p:blipFill>
            <a:blip r:embed="rId2">
              <a:duotone>
                <a:prstClr val="black"/>
                <a:schemeClr val="tx2">
                  <a:tint val="45000"/>
                  <a:satMod val="400000"/>
                </a:schemeClr>
              </a:duotone>
            </a:blip>
            <a:stretch>
              <a:fillRect/>
            </a:stretch>
          </p:blipFill>
          <p:spPr>
            <a:xfrm>
              <a:off x="1583211" y="1478972"/>
              <a:ext cx="9022751" cy="1335140"/>
            </a:xfrm>
            <a:prstGeom prst="rect">
              <a:avLst/>
            </a:prstGeom>
          </p:spPr>
        </p:pic>
      </p:grpSp>
      <p:sp>
        <p:nvSpPr>
          <p:cNvPr id="13" name="Rectangle 12">
            <a:extLst>
              <a:ext uri="{FF2B5EF4-FFF2-40B4-BE49-F238E27FC236}">
                <a16:creationId xmlns:a16="http://schemas.microsoft.com/office/drawing/2014/main" id="{CE87686C-1076-4247-A4D9-92A189C17826}"/>
              </a:ext>
            </a:extLst>
          </p:cNvPr>
          <p:cNvSpPr/>
          <p:nvPr/>
        </p:nvSpPr>
        <p:spPr>
          <a:xfrm>
            <a:off x="2507528" y="5151261"/>
            <a:ext cx="7175292" cy="369332"/>
          </a:xfrm>
          <a:prstGeom prst="rect">
            <a:avLst/>
          </a:prstGeom>
        </p:spPr>
        <p:txBody>
          <a:bodyPr wrap="square">
            <a:spAutoFit/>
          </a:bodyPr>
          <a:lstStyle/>
          <a:p>
            <a:pPr algn="ctr"/>
            <a:r>
              <a:rPr lang="en-US" b="1" dirty="0"/>
              <a:t>* </a:t>
            </a:r>
            <a:r>
              <a:rPr lang="en-US" dirty="0"/>
              <a:t>Based on </a:t>
            </a:r>
            <a:r>
              <a:rPr lang="en-US" dirty="0">
                <a:hlinkClick r:id="rId3">
                  <a:extLst>
                    <a:ext uri="{A12FA001-AC4F-418D-AE19-62706E023703}">
                      <ahyp:hlinkClr xmlns:ahyp="http://schemas.microsoft.com/office/drawing/2018/hyperlinkcolor" xmlns="" val="tx"/>
                    </a:ext>
                  </a:extLst>
                </a:hlinkClick>
              </a:rPr>
              <a:t>SAMHSA’s: Five Points of Family Intervention</a:t>
            </a:r>
            <a:r>
              <a:rPr lang="en-US" dirty="0"/>
              <a:t>  </a:t>
            </a:r>
          </a:p>
        </p:txBody>
      </p:sp>
    </p:spTree>
    <p:extLst>
      <p:ext uri="{BB962C8B-B14F-4D97-AF65-F5344CB8AC3E}">
        <p14:creationId xmlns:p14="http://schemas.microsoft.com/office/powerpoint/2010/main" val="2531205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4C7D-7B23-42C8-930D-B7463D23D8A0}"/>
              </a:ext>
            </a:extLst>
          </p:cNvPr>
          <p:cNvSpPr>
            <a:spLocks noGrp="1"/>
          </p:cNvSpPr>
          <p:nvPr>
            <p:ph type="title"/>
          </p:nvPr>
        </p:nvSpPr>
        <p:spPr>
          <a:xfrm>
            <a:off x="837374" y="1097279"/>
            <a:ext cx="10515600" cy="946725"/>
          </a:xfrm>
        </p:spPr>
        <p:txBody>
          <a:bodyPr>
            <a:normAutofit/>
          </a:bodyPr>
          <a:lstStyle/>
          <a:p>
            <a:r>
              <a:rPr lang="en-US" dirty="0"/>
              <a:t>Support Requested/Budget Considerations</a:t>
            </a:r>
            <a:br>
              <a:rPr lang="en-US" dirty="0"/>
            </a:br>
            <a:r>
              <a:rPr lang="en-US" sz="2000" b="0" dirty="0"/>
              <a:t>Additional information from the HMG National Center</a:t>
            </a:r>
            <a:endParaRPr lang="en-US" dirty="0"/>
          </a:p>
        </p:txBody>
      </p:sp>
      <p:sp>
        <p:nvSpPr>
          <p:cNvPr id="3" name="Slide Number Placeholder 2">
            <a:extLst>
              <a:ext uri="{FF2B5EF4-FFF2-40B4-BE49-F238E27FC236}">
                <a16:creationId xmlns:a16="http://schemas.microsoft.com/office/drawing/2014/main" id="{7BF738F7-D1DB-4B39-B79F-FFCF884A7556}"/>
              </a:ext>
            </a:extLst>
          </p:cNvPr>
          <p:cNvSpPr>
            <a:spLocks noGrp="1"/>
          </p:cNvSpPr>
          <p:nvPr>
            <p:ph type="sldNum" sz="quarter" idx="12"/>
          </p:nvPr>
        </p:nvSpPr>
        <p:spPr/>
        <p:txBody>
          <a:bodyPr/>
          <a:lstStyle/>
          <a:p>
            <a:fld id="{02752262-9B0A-E64D-B1C3-707FD47A2213}" type="slidenum">
              <a:rPr lang="en-US" smtClean="0"/>
              <a:pPr/>
              <a:t>46</a:t>
            </a:fld>
            <a:endParaRPr lang="en-US" dirty="0"/>
          </a:p>
        </p:txBody>
      </p:sp>
      <p:sp>
        <p:nvSpPr>
          <p:cNvPr id="4" name="Rectangle 3">
            <a:extLst>
              <a:ext uri="{FF2B5EF4-FFF2-40B4-BE49-F238E27FC236}">
                <a16:creationId xmlns:a16="http://schemas.microsoft.com/office/drawing/2014/main" id="{B2CF737C-3F5D-46DA-AFD4-39C4E7F27613}"/>
              </a:ext>
            </a:extLst>
          </p:cNvPr>
          <p:cNvSpPr/>
          <p:nvPr/>
        </p:nvSpPr>
        <p:spPr>
          <a:xfrm>
            <a:off x="837373" y="2407799"/>
            <a:ext cx="10647489" cy="2185214"/>
          </a:xfrm>
          <a:prstGeom prst="rect">
            <a:avLst/>
          </a:prstGeom>
        </p:spPr>
        <p:txBody>
          <a:bodyPr wrap="square">
            <a:spAutoFit/>
          </a:bodyPr>
          <a:lstStyle/>
          <a:p>
            <a:pPr marL="285750" indent="-285750">
              <a:buFont typeface="Arial" panose="020B0604020202020204" pitchFamily="34" charset="0"/>
              <a:buChar char="•"/>
            </a:pPr>
            <a:r>
              <a:rPr lang="en-US" sz="2000" dirty="0"/>
              <a:t>Covered in subsequent ECCS CoP for lead ECCS applicants who are HMG state affiliates.  HMG National Center dedicated technical assistance is available for ECCS grantees.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For other affiliates wishing to advocate for use of the HMG Model as their state Maternal-Early Childhood model of choice, the National Center will offer additional advisement opportunities. </a:t>
            </a:r>
            <a:endParaRPr lang="en-US" sz="2000" dirty="0">
              <a:solidFill>
                <a:srgbClr val="7030A0"/>
              </a:solidFill>
            </a:endParaRPr>
          </a:p>
          <a:p>
            <a:endParaRPr lang="en-US" dirty="0"/>
          </a:p>
          <a:p>
            <a:endParaRPr lang="en-US" dirty="0"/>
          </a:p>
        </p:txBody>
      </p:sp>
    </p:spTree>
    <p:extLst>
      <p:ext uri="{BB962C8B-B14F-4D97-AF65-F5344CB8AC3E}">
        <p14:creationId xmlns:p14="http://schemas.microsoft.com/office/powerpoint/2010/main" val="3535315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47</a:t>
            </a:fld>
            <a:endParaRPr lang="en-US" sz="1050" dirty="0"/>
          </a:p>
        </p:txBody>
      </p:sp>
      <p:sp>
        <p:nvSpPr>
          <p:cNvPr id="4" name="Text Placeholder 13"/>
          <p:cNvSpPr txBox="1">
            <a:spLocks/>
          </p:cNvSpPr>
          <p:nvPr/>
        </p:nvSpPr>
        <p:spPr>
          <a:xfrm>
            <a:off x="894735" y="2693254"/>
            <a:ext cx="9842091" cy="14714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ECCS P-3 Applications:</a:t>
            </a:r>
          </a:p>
          <a:p>
            <a:r>
              <a:rPr lang="en-US" sz="4000" b="1" dirty="0">
                <a:solidFill>
                  <a:schemeClr val="bg1"/>
                </a:solidFill>
                <a:latin typeface="+mj-lt"/>
                <a:ea typeface="Lato" charset="0"/>
                <a:cs typeface="Lato" charset="0"/>
              </a:rPr>
              <a:t>HMG Affiliate Community of Practice</a:t>
            </a:r>
          </a:p>
        </p:txBody>
      </p:sp>
    </p:spTree>
    <p:extLst>
      <p:ext uri="{BB962C8B-B14F-4D97-AF65-F5344CB8AC3E}">
        <p14:creationId xmlns:p14="http://schemas.microsoft.com/office/powerpoint/2010/main" val="394584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79"/>
            <a:ext cx="10515600" cy="1286157"/>
          </a:xfrm>
        </p:spPr>
        <p:txBody>
          <a:bodyPr>
            <a:normAutofit fontScale="90000"/>
          </a:bodyPr>
          <a:lstStyle/>
          <a:p>
            <a:r>
              <a:rPr lang="en-US" dirty="0"/>
              <a:t>Community of Practice:  ECCS P-3 Application</a:t>
            </a:r>
            <a:br>
              <a:rPr lang="en-US" dirty="0"/>
            </a:br>
            <a:r>
              <a:rPr lang="en-US" sz="2200" b="0" dirty="0"/>
              <a:t>A targeted technical assistance support for qualifying state lead affiliates and their collaborative partners  </a:t>
            </a:r>
            <a:r>
              <a:rPr lang="en-US" b="0" dirty="0"/>
              <a:t/>
            </a:r>
            <a:br>
              <a:rPr lang="en-US" b="0" dirty="0"/>
            </a:br>
            <a:r>
              <a:rPr lang="en-US" b="0" dirty="0"/>
              <a:t/>
            </a:r>
            <a:br>
              <a:rPr lang="en-US" b="0" dirty="0"/>
            </a:br>
            <a:r>
              <a:rPr lang="en-US" dirty="0"/>
              <a:t/>
            </a:r>
            <a:br>
              <a:rPr lang="en-US" dirty="0"/>
            </a:b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48</a:t>
            </a:fld>
            <a:endParaRPr lang="en-US" dirty="0"/>
          </a:p>
        </p:txBody>
      </p:sp>
      <p:sp>
        <p:nvSpPr>
          <p:cNvPr id="6" name="TextBox 5">
            <a:extLst>
              <a:ext uri="{FF2B5EF4-FFF2-40B4-BE49-F238E27FC236}">
                <a16:creationId xmlns:a16="http://schemas.microsoft.com/office/drawing/2014/main" id="{FB3975F4-1E0C-45BB-9E6E-1B3F1372316F}"/>
              </a:ext>
            </a:extLst>
          </p:cNvPr>
          <p:cNvSpPr txBox="1"/>
          <p:nvPr/>
        </p:nvSpPr>
        <p:spPr>
          <a:xfrm>
            <a:off x="837374" y="2828835"/>
            <a:ext cx="10064222" cy="830997"/>
          </a:xfrm>
          <a:prstGeom prst="rect">
            <a:avLst/>
          </a:prstGeom>
          <a:noFill/>
        </p:spPr>
        <p:txBody>
          <a:bodyPr wrap="square" rtlCol="0">
            <a:spAutoFit/>
          </a:bodyPr>
          <a:lstStyle/>
          <a:p>
            <a:pPr algn="ctr"/>
            <a:r>
              <a:rPr lang="en-US" sz="2400" b="1" dirty="0"/>
              <a:t>CoP Applications due January 29</a:t>
            </a:r>
          </a:p>
          <a:p>
            <a:endParaRPr lang="en-US" sz="2400" b="1" dirty="0"/>
          </a:p>
        </p:txBody>
      </p:sp>
      <p:sp>
        <p:nvSpPr>
          <p:cNvPr id="5" name="Rectangle 4"/>
          <p:cNvSpPr/>
          <p:nvPr/>
        </p:nvSpPr>
        <p:spPr>
          <a:xfrm>
            <a:off x="669400" y="3508040"/>
            <a:ext cx="9977364" cy="677108"/>
          </a:xfrm>
          <a:prstGeom prst="rect">
            <a:avLst/>
          </a:prstGeom>
        </p:spPr>
        <p:txBody>
          <a:bodyPr wrap="square">
            <a:spAutoFit/>
          </a:bodyPr>
          <a:lstStyle/>
          <a:p>
            <a:pPr algn="ctr"/>
            <a:r>
              <a:rPr lang="en-US" sz="2000" b="1" dirty="0">
                <a:solidFill>
                  <a:srgbClr val="E19D39"/>
                </a:solidFill>
              </a:rPr>
              <a:t>Webpage with all info on this </a:t>
            </a:r>
            <a:r>
              <a:rPr lang="en-US" sz="2000" b="1" dirty="0" err="1">
                <a:solidFill>
                  <a:srgbClr val="E19D39"/>
                </a:solidFill>
              </a:rPr>
              <a:t>CoP</a:t>
            </a:r>
            <a:r>
              <a:rPr lang="en-US" sz="2000" b="1" dirty="0">
                <a:solidFill>
                  <a:srgbClr val="E19D39"/>
                </a:solidFill>
              </a:rPr>
              <a:t>: </a:t>
            </a:r>
          </a:p>
          <a:p>
            <a:pPr algn="ctr"/>
            <a:r>
              <a:rPr lang="en-US" b="1" dirty="0">
                <a:solidFill>
                  <a:srgbClr val="E19D39"/>
                </a:solidFill>
              </a:rPr>
              <a:t>https://helpmegrownational.org/resources/eccs-hmg-community-of-practice-resources</a:t>
            </a:r>
            <a:r>
              <a:rPr lang="en-US" dirty="0"/>
              <a:t>/</a:t>
            </a:r>
          </a:p>
        </p:txBody>
      </p:sp>
    </p:spTree>
    <p:extLst>
      <p:ext uri="{BB962C8B-B14F-4D97-AF65-F5344CB8AC3E}">
        <p14:creationId xmlns:p14="http://schemas.microsoft.com/office/powerpoint/2010/main" val="69609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763066"/>
            <a:ext cx="10515600" cy="1196216"/>
          </a:xfrm>
        </p:spPr>
        <p:txBody>
          <a:bodyPr>
            <a:normAutofit fontScale="90000"/>
          </a:bodyPr>
          <a:lstStyle/>
          <a:p>
            <a:r>
              <a:rPr lang="en-US" dirty="0"/>
              <a:t>Community of Practice:  ECCS P-3 Application</a:t>
            </a:r>
            <a:br>
              <a:rPr lang="en-US" dirty="0"/>
            </a:br>
            <a:r>
              <a:rPr lang="en-US" sz="2200" b="0" dirty="0"/>
              <a:t>Timeline and Key Dates</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49</a:t>
            </a:fld>
            <a:endParaRPr lang="en-US" dirty="0"/>
          </a:p>
        </p:txBody>
      </p:sp>
      <p:sp>
        <p:nvSpPr>
          <p:cNvPr id="5" name="TextBox 4">
            <a:extLst>
              <a:ext uri="{FF2B5EF4-FFF2-40B4-BE49-F238E27FC236}">
                <a16:creationId xmlns:a16="http://schemas.microsoft.com/office/drawing/2014/main" id="{0542000E-03C8-40E8-896C-DB911C8D556C}"/>
              </a:ext>
            </a:extLst>
          </p:cNvPr>
          <p:cNvSpPr txBox="1"/>
          <p:nvPr/>
        </p:nvSpPr>
        <p:spPr>
          <a:xfrm>
            <a:off x="1193230" y="2011910"/>
            <a:ext cx="10291633"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January 29, 2021 CoP Request for Applications (RFA) due to HMG National Center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February 1, 2021 Notification of acceptance sent to </a:t>
            </a:r>
            <a:r>
              <a:rPr lang="en-US" sz="2000" dirty="0" err="1"/>
              <a:t>CoP</a:t>
            </a:r>
            <a:r>
              <a:rPr lang="en-US" sz="2000" dirty="0"/>
              <a:t> participants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HMG-ECCS CoP Sessions (Eastern Time)—Opportunities for co-learning among peers as well as HMG National Center support and technical assistance in preparation for grant applications.</a:t>
            </a:r>
          </a:p>
          <a:p>
            <a:pPr marL="742950" lvl="1" indent="-285750">
              <a:buFont typeface="Arial" panose="020B0604020202020204" pitchFamily="34" charset="0"/>
              <a:buChar char="•"/>
            </a:pPr>
            <a:r>
              <a:rPr lang="en-US" sz="2000" dirty="0"/>
              <a:t>February 11, noon-1:00pm</a:t>
            </a:r>
          </a:p>
          <a:p>
            <a:pPr marL="742950" lvl="1" indent="-285750">
              <a:buFont typeface="Arial" panose="020B0604020202020204" pitchFamily="34" charset="0"/>
              <a:buChar char="•"/>
            </a:pPr>
            <a:r>
              <a:rPr lang="en-US" sz="2000" dirty="0"/>
              <a:t>February 18, 3:00-4:00pm</a:t>
            </a:r>
          </a:p>
          <a:p>
            <a:pPr marL="742950" lvl="1" indent="-285750">
              <a:buFont typeface="Arial" panose="020B0604020202020204" pitchFamily="34" charset="0"/>
              <a:buChar char="•"/>
            </a:pPr>
            <a:r>
              <a:rPr lang="en-US" sz="2000" dirty="0"/>
              <a:t>February 25, 3:00-4:00pm</a:t>
            </a:r>
          </a:p>
          <a:p>
            <a:pPr marL="742950" lvl="1" indent="-285750">
              <a:buFont typeface="Arial" panose="020B0604020202020204" pitchFamily="34" charset="0"/>
              <a:buChar char="•"/>
            </a:pPr>
            <a:r>
              <a:rPr lang="en-US" sz="2000" dirty="0"/>
              <a:t>March 4, 3:00-4:00pm</a:t>
            </a:r>
          </a:p>
          <a:p>
            <a:pPr marL="742950" lvl="1" indent="-285750">
              <a:buFont typeface="Arial" panose="020B0604020202020204" pitchFamily="34" charset="0"/>
              <a:buChar char="•"/>
            </a:pPr>
            <a:r>
              <a:rPr lang="en-US" sz="2000" dirty="0"/>
              <a:t>March 11, 3:00-4:00pm</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March 15, 2021 applications due to HRSA</a:t>
            </a:r>
          </a:p>
          <a:p>
            <a:endParaRPr lang="en-US" dirty="0"/>
          </a:p>
        </p:txBody>
      </p:sp>
    </p:spTree>
    <p:extLst>
      <p:ext uri="{BB962C8B-B14F-4D97-AF65-F5344CB8AC3E}">
        <p14:creationId xmlns:p14="http://schemas.microsoft.com/office/powerpoint/2010/main" val="288074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79"/>
            <a:ext cx="10515600" cy="1376098"/>
          </a:xfrm>
        </p:spPr>
        <p:txBody>
          <a:bodyPr>
            <a:normAutofit/>
          </a:bodyPr>
          <a:lstStyle/>
          <a:p>
            <a:r>
              <a:rPr lang="en-US" dirty="0"/>
              <a:t>Vision Alignment:</a:t>
            </a:r>
            <a:br>
              <a:rPr lang="en-US" dirty="0"/>
            </a:br>
            <a:r>
              <a:rPr lang="en-US" dirty="0"/>
              <a:t>Maternal-Child Health Bureau and HMG</a:t>
            </a:r>
          </a:p>
        </p:txBody>
      </p:sp>
      <p:sp>
        <p:nvSpPr>
          <p:cNvPr id="3" name="Slide Number Placeholder 2"/>
          <p:cNvSpPr>
            <a:spLocks noGrp="1"/>
          </p:cNvSpPr>
          <p:nvPr>
            <p:ph type="sldNum" sz="quarter" idx="12"/>
          </p:nvPr>
        </p:nvSpPr>
        <p:spPr/>
        <p:txBody>
          <a:bodyPr/>
          <a:lstStyle/>
          <a:p>
            <a:fld id="{02752262-9B0A-E64D-B1C3-707FD47A2213}" type="slidenum">
              <a:rPr lang="en-US" smtClean="0"/>
              <a:pPr/>
              <a:t>5</a:t>
            </a:fld>
            <a:endParaRPr lang="en-US" dirty="0"/>
          </a:p>
        </p:txBody>
      </p:sp>
      <p:sp>
        <p:nvSpPr>
          <p:cNvPr id="5" name="TextBox 4">
            <a:extLst>
              <a:ext uri="{FF2B5EF4-FFF2-40B4-BE49-F238E27FC236}">
                <a16:creationId xmlns:a16="http://schemas.microsoft.com/office/drawing/2014/main" id="{3F47B9A0-8D98-41CF-B01B-B58AED0622AF}"/>
              </a:ext>
            </a:extLst>
          </p:cNvPr>
          <p:cNvSpPr txBox="1"/>
          <p:nvPr/>
        </p:nvSpPr>
        <p:spPr>
          <a:xfrm>
            <a:off x="1673075" y="2473377"/>
            <a:ext cx="8844197" cy="2308324"/>
          </a:xfrm>
          <a:prstGeom prst="rect">
            <a:avLst/>
          </a:prstGeom>
          <a:noFill/>
        </p:spPr>
        <p:txBody>
          <a:bodyPr wrap="square" rtlCol="0">
            <a:spAutoFit/>
          </a:bodyPr>
          <a:lstStyle/>
          <a:p>
            <a:r>
              <a:rPr lang="en-US" sz="2400" b="1" dirty="0"/>
              <a:t>Move Upstream</a:t>
            </a:r>
          </a:p>
          <a:p>
            <a:endParaRPr lang="en-US" sz="2400" dirty="0"/>
          </a:p>
          <a:p>
            <a:pPr marL="285750" indent="-285750">
              <a:buFont typeface="Arial" panose="020B0604020202020204" pitchFamily="34" charset="0"/>
              <a:buChar char="•"/>
            </a:pPr>
            <a:r>
              <a:rPr lang="en-US" sz="2400" dirty="0"/>
              <a:t>Focus on the prenatal-to-3 period.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Shift state systems toward universal, multigenerational promotion of early development </a:t>
            </a:r>
            <a:r>
              <a:rPr lang="en-US" sz="2400" b="1" i="1" dirty="0"/>
              <a:t>and</a:t>
            </a:r>
            <a:r>
              <a:rPr lang="en-US" sz="2400" dirty="0"/>
              <a:t> family well-being.</a:t>
            </a:r>
          </a:p>
        </p:txBody>
      </p:sp>
    </p:spTree>
    <p:extLst>
      <p:ext uri="{BB962C8B-B14F-4D97-AF65-F5344CB8AC3E}">
        <p14:creationId xmlns:p14="http://schemas.microsoft.com/office/powerpoint/2010/main" val="2399341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50</a:t>
            </a:fld>
            <a:endParaRPr lang="en-US" sz="1050" dirty="0"/>
          </a:p>
        </p:txBody>
      </p:sp>
      <p:sp>
        <p:nvSpPr>
          <p:cNvPr id="4" name="Text Placeholder 13"/>
          <p:cNvSpPr txBox="1">
            <a:spLocks/>
          </p:cNvSpPr>
          <p:nvPr/>
        </p:nvSpPr>
        <p:spPr>
          <a:xfrm>
            <a:off x="894735" y="2950606"/>
            <a:ext cx="6424593"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Discussion</a:t>
            </a:r>
          </a:p>
        </p:txBody>
      </p:sp>
    </p:spTree>
    <p:extLst>
      <p:ext uri="{BB962C8B-B14F-4D97-AF65-F5344CB8AC3E}">
        <p14:creationId xmlns:p14="http://schemas.microsoft.com/office/powerpoint/2010/main" val="1616000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48" y="880969"/>
            <a:ext cx="11000720" cy="746511"/>
          </a:xfrm>
        </p:spPr>
        <p:txBody>
          <a:bodyPr>
            <a:normAutofit fontScale="90000"/>
          </a:bodyPr>
          <a:lstStyle/>
          <a:p>
            <a:r>
              <a:rPr lang="en-US" dirty="0"/>
              <a:t>Community of Practice:  ECCS P-3 Applicants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200" dirty="0"/>
              <a:t>Contact:  </a:t>
            </a:r>
            <a:br>
              <a:rPr lang="en-US" sz="2200" dirty="0"/>
            </a:br>
            <a:r>
              <a:rPr lang="en-US" sz="2200" dirty="0"/>
              <a:t>Lynn Pullano</a:t>
            </a:r>
            <a:br>
              <a:rPr lang="en-US" sz="2200" dirty="0"/>
            </a:br>
            <a:r>
              <a:rPr lang="en-US" sz="2200" dirty="0"/>
              <a:t>HMG Implementation Expert </a:t>
            </a:r>
            <a:br>
              <a:rPr lang="en-US" sz="2200" dirty="0"/>
            </a:br>
            <a:r>
              <a:rPr lang="en-US" sz="2200" dirty="0">
                <a:hlinkClick r:id="rId3"/>
              </a:rPr>
              <a:t>lynndpullano@gmail.com</a:t>
            </a:r>
            <a:r>
              <a:rPr lang="en-US" sz="2200" dirty="0"/>
              <a:t> </a:t>
            </a:r>
            <a:br>
              <a:rPr lang="en-US" sz="2200" dirty="0"/>
            </a:br>
            <a:r>
              <a:rPr lang="en-US" sz="2200" dirty="0"/>
              <a:t/>
            </a:r>
            <a:br>
              <a:rPr lang="en-US" sz="2200" dirty="0"/>
            </a:br>
            <a:r>
              <a:rPr lang="en-US" sz="2200" dirty="0"/>
              <a:t/>
            </a:r>
            <a:br>
              <a:rPr lang="en-US" sz="2200" dirty="0"/>
            </a:br>
            <a:r>
              <a:rPr lang="en-US" sz="2200" dirty="0"/>
              <a:t/>
            </a:r>
            <a:br>
              <a:rPr lang="en-US" sz="220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51</a:t>
            </a:fld>
            <a:endParaRPr lang="en-US" dirty="0"/>
          </a:p>
        </p:txBody>
      </p:sp>
    </p:spTree>
    <p:extLst>
      <p:ext uri="{BB962C8B-B14F-4D97-AF65-F5344CB8AC3E}">
        <p14:creationId xmlns:p14="http://schemas.microsoft.com/office/powerpoint/2010/main" val="3086997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48" y="2790877"/>
            <a:ext cx="3196702" cy="727606"/>
          </a:xfrm>
          <a:prstGeom prst="rect">
            <a:avLst/>
          </a:prstGeom>
        </p:spPr>
      </p:pic>
      <p:sp>
        <p:nvSpPr>
          <p:cNvPr id="4" name="TextBox 3"/>
          <p:cNvSpPr txBox="1"/>
          <p:nvPr/>
        </p:nvSpPr>
        <p:spPr>
          <a:xfrm>
            <a:off x="4497648" y="6349281"/>
            <a:ext cx="3196701" cy="215444"/>
          </a:xfrm>
          <a:prstGeom prst="rect">
            <a:avLst/>
          </a:prstGeom>
          <a:noFill/>
        </p:spPr>
        <p:txBody>
          <a:bodyPr wrap="square" rtlCol="0" anchor="b">
            <a:spAutoFit/>
          </a:bodyPr>
          <a:lstStyle/>
          <a:p>
            <a:pPr algn="ctr"/>
            <a:r>
              <a:rPr lang="en-US" sz="800" kern="1000" spc="100" dirty="0">
                <a:solidFill>
                  <a:schemeClr val="bg1"/>
                </a:solidFill>
                <a:latin typeface="Lato" charset="0"/>
                <a:ea typeface="Lato" charset="0"/>
                <a:cs typeface="Lato" charset="0"/>
              </a:rPr>
              <a:t>HELPMEGROWNATIONAL.ORG</a:t>
            </a:r>
          </a:p>
        </p:txBody>
      </p:sp>
    </p:spTree>
    <p:extLst>
      <p:ext uri="{BB962C8B-B14F-4D97-AF65-F5344CB8AC3E}">
        <p14:creationId xmlns:p14="http://schemas.microsoft.com/office/powerpoint/2010/main" val="17156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91" y="556486"/>
            <a:ext cx="10515600" cy="1376098"/>
          </a:xfrm>
        </p:spPr>
        <p:txBody>
          <a:bodyPr>
            <a:normAutofit/>
          </a:bodyPr>
          <a:lstStyle/>
          <a:p>
            <a:r>
              <a:rPr lang="en-US" dirty="0"/>
              <a:t>Vision Alignment:</a:t>
            </a:r>
            <a:br>
              <a:rPr lang="en-US" dirty="0"/>
            </a:br>
            <a:r>
              <a:rPr lang="en-US" dirty="0"/>
              <a:t>Maternal-Child Health Bureau and HMG</a:t>
            </a:r>
          </a:p>
        </p:txBody>
      </p:sp>
      <p:sp>
        <p:nvSpPr>
          <p:cNvPr id="3" name="Slide Number Placeholder 2"/>
          <p:cNvSpPr>
            <a:spLocks noGrp="1"/>
          </p:cNvSpPr>
          <p:nvPr>
            <p:ph type="sldNum" sz="quarter" idx="12"/>
          </p:nvPr>
        </p:nvSpPr>
        <p:spPr/>
        <p:txBody>
          <a:bodyPr/>
          <a:lstStyle/>
          <a:p>
            <a:fld id="{02752262-9B0A-E64D-B1C3-707FD47A2213}" type="slidenum">
              <a:rPr lang="en-US" smtClean="0"/>
              <a:pPr/>
              <a:t>6</a:t>
            </a:fld>
            <a:endParaRPr lang="en-US" dirty="0"/>
          </a:p>
        </p:txBody>
      </p:sp>
      <p:sp>
        <p:nvSpPr>
          <p:cNvPr id="5" name="TextBox 4">
            <a:extLst>
              <a:ext uri="{FF2B5EF4-FFF2-40B4-BE49-F238E27FC236}">
                <a16:creationId xmlns:a16="http://schemas.microsoft.com/office/drawing/2014/main" id="{3F47B9A0-8D98-41CF-B01B-B58AED0622AF}"/>
              </a:ext>
            </a:extLst>
          </p:cNvPr>
          <p:cNvSpPr txBox="1"/>
          <p:nvPr/>
        </p:nvSpPr>
        <p:spPr>
          <a:xfrm>
            <a:off x="1654238" y="1853945"/>
            <a:ext cx="8844197" cy="4154984"/>
          </a:xfrm>
          <a:prstGeom prst="rect">
            <a:avLst/>
          </a:prstGeom>
          <a:noFill/>
        </p:spPr>
        <p:txBody>
          <a:bodyPr wrap="square" rtlCol="0">
            <a:spAutoFit/>
          </a:bodyPr>
          <a:lstStyle/>
          <a:p>
            <a:r>
              <a:rPr lang="en-US" sz="2400" b="1" dirty="0"/>
              <a:t>Bring Systems Together</a:t>
            </a:r>
          </a:p>
          <a:p>
            <a:endParaRPr lang="en-US" sz="2400" dirty="0"/>
          </a:p>
          <a:p>
            <a:pPr marL="285750" indent="-285750">
              <a:buFont typeface="Arial" panose="020B0604020202020204" pitchFamily="34" charset="0"/>
              <a:buChar char="•"/>
            </a:pPr>
            <a:r>
              <a:rPr lang="en-US" sz="2400" dirty="0"/>
              <a:t>Emphasize intentional, goal-oriented partnerships.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Promote greater coordination among initiatives.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Foster a stronger connection of the health care system to broader early childhood systems.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Embed family and community leadership and partnership as a foundation of achieving health equity.</a:t>
            </a:r>
          </a:p>
        </p:txBody>
      </p:sp>
    </p:spTree>
    <p:extLst>
      <p:ext uri="{BB962C8B-B14F-4D97-AF65-F5344CB8AC3E}">
        <p14:creationId xmlns:p14="http://schemas.microsoft.com/office/powerpoint/2010/main" val="250424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64" y="468633"/>
            <a:ext cx="10515600" cy="987160"/>
          </a:xfrm>
        </p:spPr>
        <p:txBody>
          <a:bodyPr>
            <a:normAutofit/>
          </a:bodyPr>
          <a:lstStyle/>
          <a:p>
            <a:r>
              <a:rPr lang="en-US" dirty="0"/>
              <a:t>ECCS Evolution:</a:t>
            </a:r>
            <a:br>
              <a:rPr lang="en-US" dirty="0"/>
            </a:br>
            <a:r>
              <a:rPr lang="en-US" dirty="0"/>
              <a:t>A Developing Partnership with HMG National Center</a:t>
            </a:r>
          </a:p>
        </p:txBody>
      </p:sp>
      <p:sp>
        <p:nvSpPr>
          <p:cNvPr id="3" name="Slide Number Placeholder 2"/>
          <p:cNvSpPr>
            <a:spLocks noGrp="1"/>
          </p:cNvSpPr>
          <p:nvPr>
            <p:ph type="sldNum" sz="quarter" idx="12"/>
          </p:nvPr>
        </p:nvSpPr>
        <p:spPr/>
        <p:txBody>
          <a:bodyPr/>
          <a:lstStyle/>
          <a:p>
            <a:fld id="{02752262-9B0A-E64D-B1C3-707FD47A2213}" type="slidenum">
              <a:rPr lang="en-US" smtClean="0"/>
              <a:pPr/>
              <a:t>7</a:t>
            </a:fld>
            <a:endParaRPr lang="en-US" dirty="0"/>
          </a:p>
        </p:txBody>
      </p:sp>
      <p:pic>
        <p:nvPicPr>
          <p:cNvPr id="28674" name="Picture 2" descr="CDC Logo - Tri Counties Regional Center"/>
          <p:cNvPicPr>
            <a:picLocks noChangeAspect="1" noChangeArrowheads="1"/>
          </p:cNvPicPr>
          <p:nvPr/>
        </p:nvPicPr>
        <p:blipFill rotWithShape="1">
          <a:blip r:embed="rId3">
            <a:extLst>
              <a:ext uri="{28A0092B-C50C-407E-A947-70E740481C1C}">
                <a14:useLocalDpi xmlns:a14="http://schemas.microsoft.com/office/drawing/2010/main" val="0"/>
              </a:ext>
            </a:extLst>
          </a:blip>
          <a:srcRect t="25848" b="26823"/>
          <a:stretch/>
        </p:blipFill>
        <p:spPr bwMode="auto">
          <a:xfrm>
            <a:off x="740099" y="5004425"/>
            <a:ext cx="4896657" cy="147931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United States Department of Education - Wikipedia"/>
          <p:cNvSpPr>
            <a:spLocks noChangeAspect="1" noChangeArrowheads="1"/>
          </p:cNvSpPr>
          <p:nvPr/>
        </p:nvSpPr>
        <p:spPr bwMode="auto">
          <a:xfrm>
            <a:off x="8935781" y="2520079"/>
            <a:ext cx="1250438" cy="12504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a:srcRect t="23165" b="17306"/>
          <a:stretch/>
        </p:blipFill>
        <p:spPr>
          <a:xfrm>
            <a:off x="740099" y="1521638"/>
            <a:ext cx="4050122" cy="1620588"/>
          </a:xfrm>
          <a:prstGeom prst="rect">
            <a:avLst/>
          </a:prstGeom>
        </p:spPr>
      </p:pic>
      <p:pic>
        <p:nvPicPr>
          <p:cNvPr id="10" name="Picture 9"/>
          <p:cNvPicPr>
            <a:picLocks noChangeAspect="1"/>
          </p:cNvPicPr>
          <p:nvPr/>
        </p:nvPicPr>
        <p:blipFill>
          <a:blip r:embed="rId5"/>
          <a:stretch>
            <a:fillRect/>
          </a:stretch>
        </p:blipFill>
        <p:spPr>
          <a:xfrm>
            <a:off x="5171768" y="1863599"/>
            <a:ext cx="4253754" cy="1243297"/>
          </a:xfrm>
          <a:prstGeom prst="rect">
            <a:avLst/>
          </a:prstGeom>
        </p:spPr>
      </p:pic>
      <p:pic>
        <p:nvPicPr>
          <p:cNvPr id="11" name="Picture 10"/>
          <p:cNvPicPr>
            <a:picLocks noChangeAspect="1"/>
          </p:cNvPicPr>
          <p:nvPr/>
        </p:nvPicPr>
        <p:blipFill>
          <a:blip r:embed="rId6"/>
          <a:stretch>
            <a:fillRect/>
          </a:stretch>
        </p:blipFill>
        <p:spPr>
          <a:xfrm>
            <a:off x="7730327" y="4748027"/>
            <a:ext cx="4107767" cy="1520783"/>
          </a:xfrm>
          <a:prstGeom prst="rect">
            <a:avLst/>
          </a:prstGeom>
        </p:spPr>
      </p:pic>
      <p:pic>
        <p:nvPicPr>
          <p:cNvPr id="8" name="Picture 7"/>
          <p:cNvPicPr>
            <a:picLocks noChangeAspect="1"/>
          </p:cNvPicPr>
          <p:nvPr/>
        </p:nvPicPr>
        <p:blipFill>
          <a:blip r:embed="rId7"/>
          <a:stretch>
            <a:fillRect/>
          </a:stretch>
        </p:blipFill>
        <p:spPr>
          <a:xfrm>
            <a:off x="9589371" y="2378441"/>
            <a:ext cx="2153748" cy="2272521"/>
          </a:xfrm>
          <a:prstGeom prst="rect">
            <a:avLst/>
          </a:prstGeom>
        </p:spPr>
      </p:pic>
      <p:pic>
        <p:nvPicPr>
          <p:cNvPr id="12" name="Picture 11"/>
          <p:cNvPicPr>
            <a:picLocks noChangeAspect="1"/>
          </p:cNvPicPr>
          <p:nvPr/>
        </p:nvPicPr>
        <p:blipFill>
          <a:blip r:embed="rId8"/>
          <a:stretch>
            <a:fillRect/>
          </a:stretch>
        </p:blipFill>
        <p:spPr>
          <a:xfrm>
            <a:off x="5571929" y="3514702"/>
            <a:ext cx="2018574" cy="2723627"/>
          </a:xfrm>
          <a:prstGeom prst="rect">
            <a:avLst/>
          </a:prstGeom>
        </p:spPr>
      </p:pic>
      <p:pic>
        <p:nvPicPr>
          <p:cNvPr id="13" name="Picture 12"/>
          <p:cNvPicPr>
            <a:picLocks noChangeAspect="1"/>
          </p:cNvPicPr>
          <p:nvPr/>
        </p:nvPicPr>
        <p:blipFill>
          <a:blip r:embed="rId9"/>
          <a:stretch>
            <a:fillRect/>
          </a:stretch>
        </p:blipFill>
        <p:spPr>
          <a:xfrm>
            <a:off x="2106420" y="3235276"/>
            <a:ext cx="3016896" cy="1821522"/>
          </a:xfrm>
          <a:prstGeom prst="rect">
            <a:avLst/>
          </a:prstGeom>
        </p:spPr>
      </p:pic>
    </p:spTree>
    <p:extLst>
      <p:ext uri="{BB962C8B-B14F-4D97-AF65-F5344CB8AC3E}">
        <p14:creationId xmlns:p14="http://schemas.microsoft.com/office/powerpoint/2010/main" val="240615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3A14-339B-489A-A317-6ED40F6461C8}"/>
              </a:ext>
            </a:extLst>
          </p:cNvPr>
          <p:cNvSpPr>
            <a:spLocks noGrp="1"/>
          </p:cNvSpPr>
          <p:nvPr>
            <p:ph type="title"/>
          </p:nvPr>
        </p:nvSpPr>
        <p:spPr>
          <a:xfrm>
            <a:off x="838200" y="554826"/>
            <a:ext cx="10515600" cy="956555"/>
          </a:xfrm>
        </p:spPr>
        <p:txBody>
          <a:bodyPr>
            <a:normAutofit fontScale="90000"/>
          </a:bodyPr>
          <a:lstStyle/>
          <a:p>
            <a:r>
              <a:rPr lang="en-US" dirty="0" err="1"/>
              <a:t>InCK</a:t>
            </a:r>
            <a:r>
              <a:rPr lang="en-US" dirty="0"/>
              <a:t> Marks:</a:t>
            </a:r>
            <a:br>
              <a:rPr lang="en-US" dirty="0"/>
            </a:br>
            <a:r>
              <a:rPr lang="en-US" dirty="0"/>
              <a:t>State of the Field for Child Health Care Transformation</a:t>
            </a:r>
            <a:br>
              <a:rPr lang="en-US" dirty="0"/>
            </a:br>
            <a:r>
              <a:rPr lang="en-US" sz="2200" b="0" dirty="0"/>
              <a:t>HMGNC Partner and Affiliate Resource</a:t>
            </a:r>
          </a:p>
        </p:txBody>
      </p:sp>
      <p:sp>
        <p:nvSpPr>
          <p:cNvPr id="3" name="Slide Number Placeholder 2">
            <a:extLst>
              <a:ext uri="{FF2B5EF4-FFF2-40B4-BE49-F238E27FC236}">
                <a16:creationId xmlns:a16="http://schemas.microsoft.com/office/drawing/2014/main" id="{226896FE-784B-4FD8-B88E-CD712C002FFE}"/>
              </a:ext>
            </a:extLst>
          </p:cNvPr>
          <p:cNvSpPr>
            <a:spLocks noGrp="1"/>
          </p:cNvSpPr>
          <p:nvPr>
            <p:ph type="sldNum" sz="quarter" idx="12"/>
          </p:nvPr>
        </p:nvSpPr>
        <p:spPr/>
        <p:txBody>
          <a:bodyPr/>
          <a:lstStyle/>
          <a:p>
            <a:fld id="{02752262-9B0A-E64D-B1C3-707FD47A2213}" type="slidenum">
              <a:rPr lang="en-US" smtClean="0"/>
              <a:pPr/>
              <a:t>8</a:t>
            </a:fld>
            <a:endParaRPr lang="en-US" dirty="0"/>
          </a:p>
        </p:txBody>
      </p:sp>
      <p:sp>
        <p:nvSpPr>
          <p:cNvPr id="7" name="Rectangle 2">
            <a:extLst>
              <a:ext uri="{FF2B5EF4-FFF2-40B4-BE49-F238E27FC236}">
                <a16:creationId xmlns:a16="http://schemas.microsoft.com/office/drawing/2014/main" id="{20DD3EED-21B4-451C-B1B3-05B4A2668907}"/>
              </a:ext>
            </a:extLst>
          </p:cNvPr>
          <p:cNvSpPr>
            <a:spLocks noChangeArrowheads="1"/>
          </p:cNvSpPr>
          <p:nvPr/>
        </p:nvSpPr>
        <p:spPr bwMode="auto">
          <a:xfrm>
            <a:off x="837375" y="3095192"/>
            <a:ext cx="10839963" cy="28007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InCK</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Marks has released a new Working Paper 5 in its series outlining the state-of-the-field for different aspects of child health care transformation – focused specifically on the role of state managed care contracting under Medicaid.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Johnson, K &amp; Bruner C (January 2021).  </a:t>
            </a:r>
            <a:r>
              <a:rPr kumimoji="0" lang="en-US" altLang="en-US" sz="16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Medicaid Managed Care: Transformation to Accelerate Use of High Performing Medical Homes for Young Children.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Arial" panose="020B0604020202020204" pitchFamily="34" charset="0"/>
                <a:cs typeface="Arial" panose="020B0604020202020204" pitchFamily="34" charset="0"/>
              </a:rPr>
              <a:t>Kay Johnson will provide an overview of Working Paper 5 as the first part of the February 3</a:t>
            </a:r>
            <a:r>
              <a:rPr kumimoji="0" lang="en-US" altLang="en-US" sz="160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rd</a:t>
            </a:r>
            <a:r>
              <a:rPr kumimoji="0" lang="en-US" altLang="en-US" sz="1600" i="0" u="none" strike="noStrike" cap="none" normalizeH="0" baseline="0" dirty="0">
                <a:ln>
                  <a:noFill/>
                </a:ln>
                <a:solidFill>
                  <a:srgbClr val="000000"/>
                </a:solidFill>
                <a:effectLst/>
                <a:latin typeface="Arial" panose="020B0604020202020204" pitchFamily="34" charset="0"/>
                <a:cs typeface="Arial" panose="020B0604020202020204" pitchFamily="34" charset="0"/>
              </a:rPr>
              <a:t> Zoom Meeting and Dialogue with </a:t>
            </a:r>
            <a:r>
              <a:rPr kumimoji="0" lang="en-US" altLang="en-US" sz="160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InCK</a:t>
            </a:r>
            <a:r>
              <a:rPr kumimoji="0" lang="en-US" altLang="en-US" sz="1600" i="0" u="none" strike="noStrike" cap="none" normalizeH="0" baseline="0" dirty="0">
                <a:ln>
                  <a:noFill/>
                </a:ln>
                <a:solidFill>
                  <a:srgbClr val="000000"/>
                </a:solidFill>
                <a:effectLst/>
                <a:latin typeface="Arial" panose="020B0604020202020204" pitchFamily="34" charset="0"/>
                <a:cs typeface="Arial" panose="020B0604020202020204" pitchFamily="34" charset="0"/>
              </a:rPr>
              <a:t> Marks National Resource Network partners.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To register for this first in a series of meetings and dialogues on child health care transformation: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https://us02web.zoom.us/meeting/register/tZAtcO6urDkrH92ijMq09eOUeVbqn-tVc3Gq</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CCD944AB-7D9D-4538-BFEF-B8BA9DDF306A}"/>
              </a:ext>
            </a:extLst>
          </p:cNvPr>
          <p:cNvGrpSpPr/>
          <p:nvPr/>
        </p:nvGrpSpPr>
        <p:grpSpPr>
          <a:xfrm>
            <a:off x="838200" y="1786413"/>
            <a:ext cx="8760751" cy="1033746"/>
            <a:chOff x="838200" y="1660305"/>
            <a:chExt cx="8760751" cy="1033746"/>
          </a:xfrm>
        </p:grpSpPr>
        <p:pic>
          <p:nvPicPr>
            <p:cNvPr id="28676" name="Picture 4">
              <a:hlinkClick r:id="rId4"/>
              <a:extLst>
                <a:ext uri="{FF2B5EF4-FFF2-40B4-BE49-F238E27FC236}">
                  <a16:creationId xmlns:a16="http://schemas.microsoft.com/office/drawing/2014/main" id="{809BFF69-3132-4B33-BEF7-3AA4305E1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60305"/>
              <a:ext cx="1033746" cy="10337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F051414-2E33-4801-A79B-3E931A529290}"/>
                </a:ext>
              </a:extLst>
            </p:cNvPr>
            <p:cNvSpPr/>
            <p:nvPr/>
          </p:nvSpPr>
          <p:spPr>
            <a:xfrm>
              <a:off x="1871946" y="2238382"/>
              <a:ext cx="7727005" cy="400110"/>
            </a:xfrm>
            <a:prstGeom prst="rect">
              <a:avLst/>
            </a:prstGeom>
          </p:spPr>
          <p:txBody>
            <a:bodyPr wrap="square">
              <a:spAutoFit/>
            </a:bodyPr>
            <a:lstStyle/>
            <a:p>
              <a:r>
                <a:rPr lang="en-US" sz="2000" b="1" u="sng" dirty="0">
                  <a:latin typeface="Arial Narrow" panose="020B0606020202030204" pitchFamily="34" charset="0"/>
                </a:rPr>
                <a:t>Resources to help leaders advance child health care transformation</a:t>
              </a:r>
            </a:p>
          </p:txBody>
        </p:sp>
      </p:grpSp>
    </p:spTree>
    <p:extLst>
      <p:ext uri="{BB962C8B-B14F-4D97-AF65-F5344CB8AC3E}">
        <p14:creationId xmlns:p14="http://schemas.microsoft.com/office/powerpoint/2010/main" val="292935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9</a:t>
            </a:fld>
            <a:endParaRPr lang="en-US" sz="1050" dirty="0"/>
          </a:p>
        </p:txBody>
      </p:sp>
      <p:sp>
        <p:nvSpPr>
          <p:cNvPr id="4" name="Text Placeholder 13"/>
          <p:cNvSpPr txBox="1">
            <a:spLocks/>
          </p:cNvSpPr>
          <p:nvPr/>
        </p:nvSpPr>
        <p:spPr>
          <a:xfrm>
            <a:off x="894735" y="2950606"/>
            <a:ext cx="8564058"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latin typeface="+mj-lt"/>
                <a:ea typeface="Lato" charset="0"/>
                <a:cs typeface="Lato" charset="0"/>
              </a:rPr>
              <a:t>Webinar Objectives</a:t>
            </a:r>
          </a:p>
        </p:txBody>
      </p:sp>
      <p:sp>
        <p:nvSpPr>
          <p:cNvPr id="5" name="Text Placeholder 13">
            <a:extLst>
              <a:ext uri="{FF2B5EF4-FFF2-40B4-BE49-F238E27FC236}">
                <a16:creationId xmlns:a16="http://schemas.microsoft.com/office/drawing/2014/main" id="{983D51F2-C1BC-4E10-88B5-3B7E6689D521}"/>
              </a:ext>
            </a:extLst>
          </p:cNvPr>
          <p:cNvSpPr txBox="1">
            <a:spLocks/>
          </p:cNvSpPr>
          <p:nvPr/>
        </p:nvSpPr>
        <p:spPr>
          <a:xfrm>
            <a:off x="894735" y="4407151"/>
            <a:ext cx="8564058"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500" b="1" dirty="0">
                <a:solidFill>
                  <a:schemeClr val="bg1"/>
                </a:solidFill>
                <a:latin typeface="+mj-lt"/>
                <a:ea typeface="Lato" charset="0"/>
                <a:cs typeface="Lato" charset="0"/>
              </a:rPr>
              <a:t>Lynn Pullano, </a:t>
            </a:r>
          </a:p>
          <a:p>
            <a:r>
              <a:rPr lang="en-US" sz="2500" b="1" dirty="0">
                <a:solidFill>
                  <a:schemeClr val="bg1"/>
                </a:solidFill>
                <a:latin typeface="+mj-lt"/>
                <a:ea typeface="Lato" charset="0"/>
                <a:cs typeface="Lato" charset="0"/>
              </a:rPr>
              <a:t>HMG Implementation Expert and ECCS P-3 Advisor</a:t>
            </a:r>
          </a:p>
        </p:txBody>
      </p:sp>
    </p:spTree>
    <p:extLst>
      <p:ext uri="{BB962C8B-B14F-4D97-AF65-F5344CB8AC3E}">
        <p14:creationId xmlns:p14="http://schemas.microsoft.com/office/powerpoint/2010/main" val="144572602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7513</TotalTime>
  <Words>2681</Words>
  <Application>Microsoft Office PowerPoint</Application>
  <PresentationFormat>Widescreen</PresentationFormat>
  <Paragraphs>398</Paragraphs>
  <Slides>52</Slides>
  <Notes>23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4" baseType="lpstr">
      <vt:lpstr>Acumin Pro</vt:lpstr>
      <vt:lpstr>Arial</vt:lpstr>
      <vt:lpstr>Arial Narrow</vt:lpstr>
      <vt:lpstr>Calibri</vt:lpstr>
      <vt:lpstr>Courier New</vt:lpstr>
      <vt:lpstr>Gill Sans MT</vt:lpstr>
      <vt:lpstr>Lato</vt:lpstr>
      <vt:lpstr>Times New Roman</vt:lpstr>
      <vt:lpstr>Wingdings</vt:lpstr>
      <vt:lpstr>Office Theme</vt:lpstr>
      <vt:lpstr>1_Office Theme</vt:lpstr>
      <vt:lpstr>Worksheet</vt:lpstr>
      <vt:lpstr>HMG Maternal and   Early Childhood Systems-Building Opportunities</vt:lpstr>
      <vt:lpstr>PowerPoint Presentation</vt:lpstr>
      <vt:lpstr>HMG Model:  A Vehicle for Comprehensive Systems Building   </vt:lpstr>
      <vt:lpstr>Vision Alignment: Maternal-Child Health Bureau and HMG</vt:lpstr>
      <vt:lpstr>Vision Alignment: Maternal-Child Health Bureau and HMG</vt:lpstr>
      <vt:lpstr>Vision Alignment: Maternal-Child Health Bureau and HMG</vt:lpstr>
      <vt:lpstr>ECCS Evolution: A Developing Partnership with HMG National Center</vt:lpstr>
      <vt:lpstr>InCK Marks: State of the Field for Child Health Care Transformation HMGNC Partner and Affiliate Resource</vt:lpstr>
      <vt:lpstr>PowerPoint Presentation</vt:lpstr>
      <vt:lpstr>Objectives</vt:lpstr>
      <vt:lpstr>Support of Affiliates’  State Prenatal-Early Childhood Systems Building Efforts</vt:lpstr>
      <vt:lpstr>PowerPoint Presentation</vt:lpstr>
      <vt:lpstr>Synergies and Common Aims: </vt:lpstr>
      <vt:lpstr>PowerPoint Presentation</vt:lpstr>
      <vt:lpstr>In what way is your HMG affiliate currently involved in a state-level ECCS Prenatal-3 application? </vt:lpstr>
      <vt:lpstr>PowerPoint Presentation</vt:lpstr>
      <vt:lpstr>PowerPoint Presentation</vt:lpstr>
      <vt:lpstr>HMG Value Proposition:  Fidelity to a National, Evidence-Based Model</vt:lpstr>
      <vt:lpstr>HMG Value Proposition: Strong Multi-sector Relationships HMG affiliate systems receive referrals from a wide range of community members and cross-sector partners (2019 data).  </vt:lpstr>
      <vt:lpstr>HMG Value Proposition Return on Investment and Business Case </vt:lpstr>
      <vt:lpstr>HMG Value Proposition HMG strengthens family protective factors.</vt:lpstr>
      <vt:lpstr>HMG Value Proposition HMG increases access and usage of child health services</vt:lpstr>
      <vt:lpstr>HMG Value Proposition The HMG model advances racial equity through targeted universalism</vt:lpstr>
      <vt:lpstr>HMG Value Proposition Evidence in Support of HMG</vt:lpstr>
      <vt:lpstr>HMG Value Proposition As a systems-building model, HMG helps integrate evidence-based programs and promising innovations into state maternal-early childhood sectors to make the best use of existing resources, diffuse best practices, and foster optimal child and family outcomes. </vt:lpstr>
      <vt:lpstr>HMG Value Proposition as A Model for State Maternal &amp; Early Childhood System Building Resources   </vt:lpstr>
      <vt:lpstr>PowerPoint Presentation</vt:lpstr>
      <vt:lpstr>ECCS P-3: Prioritized Application Criteria by Point Attribution </vt:lpstr>
      <vt:lpstr>PowerPoint Presentation</vt:lpstr>
      <vt:lpstr>Goal Alignment</vt:lpstr>
      <vt:lpstr>Methodology</vt:lpstr>
      <vt:lpstr>Methodology</vt:lpstr>
      <vt:lpstr>Methodology</vt:lpstr>
      <vt:lpstr>Methodology Resources, continued</vt:lpstr>
      <vt:lpstr>Methodology</vt:lpstr>
      <vt:lpstr>Methodology</vt:lpstr>
      <vt:lpstr>PowerPoint Presentation</vt:lpstr>
      <vt:lpstr>Evaluation &amp; Measurement Alignment of HMG State-Level Performance and Outcome Indicators*—Examples</vt:lpstr>
      <vt:lpstr>Evaluation &amp; Measurement Alignment of HMG State-Level Performance and Outcome Indicators</vt:lpstr>
      <vt:lpstr>Capacity &amp; Capability  Help Me Grow’s Structural Requirements and Core Components make state affiliates ideally positioned for ECCS in terms of capability and leveraged capacity.</vt:lpstr>
      <vt:lpstr>Capacity &amp; Capability  Help Me Grow state leads are supported through the HMG National Center’s ongoing technical assistance and leverage a National Network of 29 state affiliates and 111 local systems engaged in continuous system improvement.</vt:lpstr>
      <vt:lpstr>PowerPoint Presentation</vt:lpstr>
      <vt:lpstr>Articulation of Need Resources</vt:lpstr>
      <vt:lpstr>Impact Resources for HMG Impact Data        </vt:lpstr>
      <vt:lpstr>Impact Consider five key points of prevention and intervention for maternal-child systems of care. </vt:lpstr>
      <vt:lpstr>Support Requested/Budget Considerations Additional information from the HMG National Center</vt:lpstr>
      <vt:lpstr>PowerPoint Presentation</vt:lpstr>
      <vt:lpstr>Community of Practice:  ECCS P-3 Application A targeted technical assistance support for qualifying state lead affiliates and their collaborative partners       </vt:lpstr>
      <vt:lpstr>Community of Practice:  ECCS P-3 Application Timeline and Key Dates     </vt:lpstr>
      <vt:lpstr>PowerPoint Presentation</vt:lpstr>
      <vt:lpstr>Community of Practice:  ECCS P-3 Applicants     Contact:   Lynn Pullano HMG Implementation Expert  lynndpullano@gmail.com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Connolly</dc:creator>
  <cp:lastModifiedBy>Zucker, Sarah</cp:lastModifiedBy>
  <cp:revision>283</cp:revision>
  <cp:lastPrinted>2019-04-12T14:56:32Z</cp:lastPrinted>
  <dcterms:created xsi:type="dcterms:W3CDTF">2019-01-04T20:01:19Z</dcterms:created>
  <dcterms:modified xsi:type="dcterms:W3CDTF">2021-01-28T15:18:21Z</dcterms:modified>
</cp:coreProperties>
</file>