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0" r:id="rId2"/>
    <p:sldId id="285" r:id="rId3"/>
    <p:sldId id="267" r:id="rId4"/>
    <p:sldId id="273" r:id="rId5"/>
    <p:sldId id="284" r:id="rId6"/>
    <p:sldId id="281" r:id="rId7"/>
    <p:sldId id="292" r:id="rId8"/>
    <p:sldId id="287" r:id="rId9"/>
    <p:sldId id="286" r:id="rId10"/>
    <p:sldId id="280" r:id="rId11"/>
    <p:sldId id="268" r:id="rId12"/>
    <p:sldId id="293" r:id="rId13"/>
    <p:sldId id="295" r:id="rId14"/>
    <p:sldId id="269" r:id="rId15"/>
    <p:sldId id="279" r:id="rId16"/>
    <p:sldId id="288" r:id="rId17"/>
    <p:sldId id="294" r:id="rId18"/>
    <p:sldId id="289" r:id="rId19"/>
    <p:sldId id="263" r:id="rId20"/>
    <p:sldId id="26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1B"/>
    <a:srgbClr val="54284E"/>
    <a:srgbClr val="A0237E"/>
    <a:srgbClr val="555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66915" autoAdjust="0"/>
  </p:normalViewPr>
  <p:slideViewPr>
    <p:cSldViewPr snapToGrid="0">
      <p:cViewPr varScale="1">
        <p:scale>
          <a:sx n="72" d="100"/>
          <a:sy n="72" d="100"/>
        </p:scale>
        <p:origin x="4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B7937-8F74-48E8-947B-AF03E092DA89}"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4EE55-0C00-4EB2-930A-4D4BCAAB0FF8}" type="slidenum">
              <a:rPr lang="en-US" smtClean="0"/>
              <a:t>‹#›</a:t>
            </a:fld>
            <a:endParaRPr lang="en-US"/>
          </a:p>
        </p:txBody>
      </p:sp>
    </p:spTree>
    <p:extLst>
      <p:ext uri="{BB962C8B-B14F-4D97-AF65-F5344CB8AC3E}">
        <p14:creationId xmlns:p14="http://schemas.microsoft.com/office/powerpoint/2010/main" val="315742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1</a:t>
            </a:fld>
            <a:endParaRPr lang="en-US"/>
          </a:p>
        </p:txBody>
      </p:sp>
    </p:spTree>
    <p:extLst>
      <p:ext uri="{BB962C8B-B14F-4D97-AF65-F5344CB8AC3E}">
        <p14:creationId xmlns:p14="http://schemas.microsoft.com/office/powerpoint/2010/main" val="93644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Bilingual Specialists </a:t>
            </a:r>
            <a:r>
              <a:rPr lang="en-US" dirty="0" smtClean="0"/>
              <a:t>(or care coordinators, as the HMG model calls them)</a:t>
            </a:r>
          </a:p>
          <a:p>
            <a:pPr marL="171450" indent="-171450">
              <a:buFont typeface="Arial" panose="020B0604020202020204" pitchFamily="34" charset="0"/>
              <a:buChar char="•"/>
            </a:pPr>
            <a:r>
              <a:rPr lang="en-US" dirty="0" smtClean="0"/>
              <a:t>5 of the 10 are specialized </a:t>
            </a:r>
            <a:r>
              <a:rPr lang="en-US" dirty="0" smtClean="0"/>
              <a:t>for navigating early childhood systems</a:t>
            </a:r>
          </a:p>
          <a:p>
            <a:pPr marL="457200" lvl="1" indent="0">
              <a:buNone/>
            </a:pPr>
            <a:endParaRPr lang="en-US" dirty="0" smtClean="0"/>
          </a:p>
          <a:p>
            <a:r>
              <a:rPr lang="en-US" dirty="0" smtClean="0"/>
              <a:t>1 Resource Database Specialist</a:t>
            </a:r>
          </a:p>
          <a:p>
            <a:pPr marL="0" indent="0">
              <a:buNone/>
            </a:pPr>
            <a:endParaRPr lang="en-US" dirty="0" smtClean="0"/>
          </a:p>
          <a:p>
            <a:r>
              <a:rPr lang="en-US" dirty="0" smtClean="0"/>
              <a:t>3 Program </a:t>
            </a:r>
            <a:r>
              <a:rPr lang="en-US" dirty="0" smtClean="0"/>
              <a:t>Coordinators</a:t>
            </a:r>
            <a:endParaRPr lang="en-US" dirty="0" smtClean="0"/>
          </a:p>
          <a:p>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10</a:t>
            </a:fld>
            <a:endParaRPr lang="en-US"/>
          </a:p>
        </p:txBody>
      </p:sp>
    </p:spTree>
    <p:extLst>
      <p:ext uri="{BB962C8B-B14F-4D97-AF65-F5344CB8AC3E}">
        <p14:creationId xmlns:p14="http://schemas.microsoft.com/office/powerpoint/2010/main" val="1245489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staff</a:t>
            </a:r>
            <a:r>
              <a:rPr lang="en-US" baseline="0" dirty="0" smtClean="0"/>
              <a:t> undergo about a month of training before they answer a single hotline call. It includes information about the programs for we which screen or refer families, as well as the process for connecting them (getting certified as a health insurance exchange navigator, for instance). New and veteran staff are shadow periodically to identify additional training needs, and to assure consistent quality. </a:t>
            </a:r>
          </a:p>
          <a:p>
            <a:endParaRPr lang="en-US" baseline="0" dirty="0" smtClean="0"/>
          </a:p>
          <a:p>
            <a:r>
              <a:rPr lang="en-US" baseline="0" dirty="0" smtClean="0"/>
              <a:t>We maintain an internal Wiki that contains programmatic information, such as decision trees to help staff triage among similar programs, or obscure eligibility details to help them troubleshoot with clients. </a:t>
            </a:r>
          </a:p>
          <a:p>
            <a:endParaRPr lang="en-US" baseline="0" dirty="0" smtClean="0"/>
          </a:p>
          <a:p>
            <a:r>
              <a:rPr lang="en-US" baseline="0" dirty="0" smtClean="0"/>
              <a:t>Our most recent effort to produce well-rounded staff and a holistic experience for families is to develop HMG care coordinators from our existing hotline staff (instead of hiring directly for ASQ follow-up staff). </a:t>
            </a:r>
          </a:p>
          <a:p>
            <a:endParaRPr lang="en-US" baseline="0" dirty="0" smtClean="0"/>
          </a:p>
          <a:p>
            <a:r>
              <a:rPr lang="en-US" baseline="0" dirty="0" smtClean="0"/>
              <a:t>Regular team and staff meetings offer employees opportunity to delve into complex issues, to grow as people and to better relate to clients (e.g. transgender issues, homelessness, refugee experiences,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11</a:t>
            </a:fld>
            <a:endParaRPr lang="en-US"/>
          </a:p>
        </p:txBody>
      </p:sp>
    </p:spTree>
    <p:extLst>
      <p:ext uri="{BB962C8B-B14F-4D97-AF65-F5344CB8AC3E}">
        <p14:creationId xmlns:p14="http://schemas.microsoft.com/office/powerpoint/2010/main" val="2986039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pride</a:t>
            </a:r>
            <a:r>
              <a:rPr lang="en-US" baseline="0" dirty="0" smtClean="0"/>
              <a:t> ourselves at being able to take calls, and assist clients in an unhurried, authentic, responsive way. We believe the client is the expert on their life and their child, and that their priorities must be our priorities. </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12</a:t>
            </a:fld>
            <a:endParaRPr lang="en-US"/>
          </a:p>
        </p:txBody>
      </p:sp>
    </p:spTree>
    <p:extLst>
      <p:ext uri="{BB962C8B-B14F-4D97-AF65-F5344CB8AC3E}">
        <p14:creationId xmlns:p14="http://schemas.microsoft.com/office/powerpoint/2010/main" val="215832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kern="1200" dirty="0" smtClean="0">
                <a:solidFill>
                  <a:srgbClr val="555759"/>
                </a:solidFill>
                <a:latin typeface="+mn-lt"/>
                <a:ea typeface="+mn-ea"/>
                <a:cs typeface="+mn-cs"/>
              </a:rPr>
              <a:t>We asked our team</a:t>
            </a:r>
            <a:r>
              <a:rPr lang="en-US" sz="1200" kern="1200" baseline="0" dirty="0" smtClean="0">
                <a:solidFill>
                  <a:srgbClr val="555759"/>
                </a:solidFill>
                <a:latin typeface="+mn-lt"/>
                <a:ea typeface="+mn-ea"/>
                <a:cs typeface="+mn-cs"/>
              </a:rPr>
              <a:t> what they like about working here:</a:t>
            </a:r>
          </a:p>
          <a:p>
            <a:pPr marL="171450" indent="-171450" fontAlgn="ctr">
              <a:buFont typeface="Arial" panose="020B0604020202020204" pitchFamily="34" charset="0"/>
              <a:buChar char="•"/>
            </a:pPr>
            <a:r>
              <a:rPr lang="en-US" sz="1200" kern="1200" dirty="0" smtClean="0">
                <a:solidFill>
                  <a:srgbClr val="555759"/>
                </a:solidFill>
                <a:latin typeface="+mn-lt"/>
                <a:ea typeface="+mn-ea"/>
                <a:cs typeface="+mn-cs"/>
              </a:rPr>
              <a:t>Integrated </a:t>
            </a:r>
            <a:r>
              <a:rPr lang="en-US" sz="1200" kern="1200" dirty="0" smtClean="0">
                <a:solidFill>
                  <a:srgbClr val="555759"/>
                </a:solidFill>
                <a:latin typeface="+mn-lt"/>
                <a:ea typeface="+mn-ea"/>
                <a:cs typeface="+mn-cs"/>
              </a:rPr>
              <a:t>chi dev question in our social needs screening --&gt; driving traffic for ASQs, EI services, other referrals and parent supports</a:t>
            </a:r>
          </a:p>
          <a:p>
            <a:pPr marL="171450" indent="-171450" fontAlgn="ctr">
              <a:buFont typeface="Arial" panose="020B0604020202020204" pitchFamily="34" charset="0"/>
              <a:buChar char="•"/>
            </a:pPr>
            <a:r>
              <a:rPr lang="en-US" sz="1200" kern="1200" dirty="0" smtClean="0">
                <a:solidFill>
                  <a:srgbClr val="555759"/>
                </a:solidFill>
                <a:latin typeface="+mn-lt"/>
                <a:ea typeface="+mn-ea"/>
                <a:cs typeface="+mn-cs"/>
              </a:rPr>
              <a:t>Comprehensive phone calls/interactions</a:t>
            </a:r>
          </a:p>
          <a:p>
            <a:pPr marL="171450" indent="-171450" fontAlgn="ctr">
              <a:buFont typeface="Arial" panose="020B0604020202020204" pitchFamily="34" charset="0"/>
              <a:buChar char="•"/>
            </a:pPr>
            <a:r>
              <a:rPr lang="en-US" sz="1200" kern="1200" dirty="0" smtClean="0">
                <a:solidFill>
                  <a:srgbClr val="FF0000"/>
                </a:solidFill>
                <a:latin typeface="+mn-lt"/>
                <a:ea typeface="+mn-ea"/>
                <a:cs typeface="+mn-cs"/>
              </a:rPr>
              <a:t>We do research</a:t>
            </a:r>
            <a:r>
              <a:rPr lang="en-US" sz="1200" kern="1200" dirty="0" smtClean="0">
                <a:solidFill>
                  <a:srgbClr val="555759"/>
                </a:solidFill>
                <a:latin typeface="+mn-lt"/>
                <a:ea typeface="+mn-ea"/>
                <a:cs typeface="+mn-cs"/>
              </a:rPr>
              <a:t>, find the best answer, provide good info to callers</a:t>
            </a:r>
          </a:p>
          <a:p>
            <a:pPr marL="171450" indent="-171450" fontAlgn="ctr">
              <a:buFont typeface="Arial" panose="020B0604020202020204" pitchFamily="34" charset="0"/>
              <a:buChar char="•"/>
            </a:pPr>
            <a:r>
              <a:rPr lang="en-US" sz="1200" kern="1200" dirty="0" smtClean="0">
                <a:solidFill>
                  <a:srgbClr val="FF0000"/>
                </a:solidFill>
                <a:latin typeface="+mn-lt"/>
                <a:ea typeface="+mn-ea"/>
                <a:cs typeface="+mn-cs"/>
              </a:rPr>
              <a:t>Food!</a:t>
            </a:r>
            <a:r>
              <a:rPr lang="en-US" sz="1200" kern="1200" dirty="0" smtClean="0">
                <a:solidFill>
                  <a:schemeClr val="tx1"/>
                </a:solidFill>
                <a:latin typeface="+mn-lt"/>
                <a:ea typeface="+mn-ea"/>
                <a:cs typeface="+mn-cs"/>
              </a:rPr>
              <a:t> </a:t>
            </a:r>
            <a:r>
              <a:rPr lang="en-US" sz="1200" kern="1200" dirty="0" smtClean="0">
                <a:solidFill>
                  <a:srgbClr val="555759"/>
                </a:solidFill>
                <a:latin typeface="+mn-lt"/>
                <a:ea typeface="+mn-ea"/>
                <a:cs typeface="+mn-cs"/>
              </a:rPr>
              <a:t>We like to eat! </a:t>
            </a:r>
          </a:p>
          <a:p>
            <a:pPr marL="171450" indent="-171450" fontAlgn="ctr">
              <a:buFont typeface="Arial" panose="020B0604020202020204" pitchFamily="34" charset="0"/>
              <a:buChar char="•"/>
            </a:pPr>
            <a:r>
              <a:rPr lang="en-US" sz="1200" kern="1200" dirty="0" smtClean="0">
                <a:solidFill>
                  <a:srgbClr val="555759"/>
                </a:solidFill>
                <a:latin typeface="+mn-lt"/>
                <a:ea typeface="+mn-ea"/>
                <a:cs typeface="+mn-cs"/>
              </a:rPr>
              <a:t>Work environment: </a:t>
            </a:r>
            <a:r>
              <a:rPr lang="en-US" sz="1200" kern="1200" dirty="0" smtClean="0">
                <a:solidFill>
                  <a:srgbClr val="FF0000"/>
                </a:solidFill>
                <a:latin typeface="+mn-lt"/>
                <a:ea typeface="+mn-ea"/>
                <a:cs typeface="+mn-cs"/>
              </a:rPr>
              <a:t>collaborative</a:t>
            </a:r>
            <a:r>
              <a:rPr lang="en-US" sz="1200" kern="1200" dirty="0" smtClean="0">
                <a:solidFill>
                  <a:srgbClr val="555759"/>
                </a:solidFill>
                <a:latin typeface="+mn-lt"/>
                <a:ea typeface="+mn-ea"/>
                <a:cs typeface="+mn-cs"/>
              </a:rPr>
              <a:t>, shared ideas, problem solving, challenging client scenarios, low cubicles to see each other and chat</a:t>
            </a:r>
          </a:p>
          <a:p>
            <a:pPr marL="171450" indent="-171450" fontAlgn="ctr">
              <a:buFont typeface="Arial" panose="020B0604020202020204" pitchFamily="34" charset="0"/>
              <a:buChar char="•"/>
            </a:pPr>
            <a:r>
              <a:rPr lang="en-US" sz="1200" kern="1200" dirty="0" smtClean="0">
                <a:solidFill>
                  <a:srgbClr val="555759"/>
                </a:solidFill>
                <a:latin typeface="+mn-lt"/>
                <a:ea typeface="+mn-ea"/>
                <a:cs typeface="+mn-cs"/>
              </a:rPr>
              <a:t>New </a:t>
            </a:r>
            <a:r>
              <a:rPr lang="en-US" sz="1200" kern="1200" dirty="0" smtClean="0">
                <a:solidFill>
                  <a:srgbClr val="FF0000"/>
                </a:solidFill>
                <a:latin typeface="+mn-lt"/>
                <a:ea typeface="+mn-ea"/>
                <a:cs typeface="+mn-cs"/>
              </a:rPr>
              <a:t>learning opportunities</a:t>
            </a:r>
            <a:r>
              <a:rPr lang="en-US" sz="1200" kern="1200" dirty="0" smtClean="0">
                <a:solidFill>
                  <a:srgbClr val="555759"/>
                </a:solidFill>
                <a:latin typeface="+mn-lt"/>
                <a:ea typeface="+mn-ea"/>
                <a:cs typeface="+mn-cs"/>
              </a:rPr>
              <a:t>, always adding resources (new categories), maintain up-to-date info and stay aware of changes</a:t>
            </a:r>
          </a:p>
          <a:p>
            <a:pPr marL="171450" indent="-171450" fontAlgn="ctr">
              <a:buFont typeface="Arial" panose="020B0604020202020204" pitchFamily="34" charset="0"/>
              <a:buChar char="•"/>
            </a:pPr>
            <a:r>
              <a:rPr lang="en-US" sz="1200" kern="1200" dirty="0" smtClean="0">
                <a:solidFill>
                  <a:srgbClr val="555759"/>
                </a:solidFill>
                <a:latin typeface="+mn-lt"/>
                <a:ea typeface="+mn-ea"/>
                <a:cs typeface="+mn-cs"/>
              </a:rPr>
              <a:t>Excellent customer service, </a:t>
            </a:r>
            <a:r>
              <a:rPr lang="en-US" sz="1200" kern="1200" dirty="0" smtClean="0">
                <a:solidFill>
                  <a:srgbClr val="FF0000"/>
                </a:solidFill>
                <a:latin typeface="+mn-lt"/>
                <a:ea typeface="+mn-ea"/>
                <a:cs typeface="+mn-cs"/>
              </a:rPr>
              <a:t>genuine interactions</a:t>
            </a:r>
            <a:r>
              <a:rPr lang="en-US" sz="1200" kern="1200" dirty="0" smtClean="0">
                <a:solidFill>
                  <a:srgbClr val="555759"/>
                </a:solidFill>
                <a:latin typeface="+mn-lt"/>
                <a:ea typeface="+mn-ea"/>
                <a:cs typeface="+mn-cs"/>
              </a:rPr>
              <a:t>, detail oriented</a:t>
            </a:r>
          </a:p>
          <a:p>
            <a:pPr marL="171450" indent="-171450" fontAlgn="ctr">
              <a:buFont typeface="Arial" panose="020B0604020202020204" pitchFamily="34" charset="0"/>
              <a:buChar char="•"/>
            </a:pPr>
            <a:r>
              <a:rPr lang="en-US" sz="1200" kern="1200" dirty="0" smtClean="0">
                <a:solidFill>
                  <a:srgbClr val="555759"/>
                </a:solidFill>
                <a:latin typeface="+mn-lt"/>
                <a:ea typeface="+mn-ea"/>
                <a:cs typeface="+mn-cs"/>
              </a:rPr>
              <a:t>Different modes of </a:t>
            </a:r>
            <a:r>
              <a:rPr lang="en-US" sz="1200" kern="1200" dirty="0" smtClean="0">
                <a:solidFill>
                  <a:srgbClr val="FF0000"/>
                </a:solidFill>
                <a:latin typeface="+mn-lt"/>
                <a:ea typeface="+mn-ea"/>
                <a:cs typeface="+mn-cs"/>
              </a:rPr>
              <a:t>communication</a:t>
            </a:r>
            <a:r>
              <a:rPr lang="en-US" sz="1200" kern="1200" dirty="0" smtClean="0">
                <a:solidFill>
                  <a:schemeClr val="tx1"/>
                </a:solidFill>
                <a:latin typeface="+mn-lt"/>
                <a:ea typeface="+mn-ea"/>
                <a:cs typeface="+mn-cs"/>
              </a:rPr>
              <a:t> </a:t>
            </a:r>
            <a:r>
              <a:rPr lang="en-US" sz="1200" kern="1200" dirty="0" smtClean="0">
                <a:solidFill>
                  <a:srgbClr val="555759"/>
                </a:solidFill>
                <a:latin typeface="+mn-lt"/>
                <a:ea typeface="+mn-ea"/>
                <a:cs typeface="+mn-cs"/>
              </a:rPr>
              <a:t>- walk up, Teams (instant messages)</a:t>
            </a:r>
          </a:p>
          <a:p>
            <a:pPr marL="171450" indent="-171450" fontAlgn="ctr">
              <a:buFont typeface="Arial" panose="020B0604020202020204" pitchFamily="34" charset="0"/>
              <a:buChar char="•"/>
            </a:pPr>
            <a:r>
              <a:rPr lang="en-US" sz="1200" kern="1200" dirty="0" smtClean="0">
                <a:solidFill>
                  <a:srgbClr val="555759"/>
                </a:solidFill>
                <a:latin typeface="+mn-lt"/>
                <a:ea typeface="+mn-ea"/>
                <a:cs typeface="+mn-cs"/>
              </a:rPr>
              <a:t>Training: Able to </a:t>
            </a:r>
            <a:r>
              <a:rPr lang="en-US" sz="1200" kern="1200" dirty="0" smtClean="0">
                <a:solidFill>
                  <a:srgbClr val="FF0000"/>
                </a:solidFill>
                <a:latin typeface="+mn-lt"/>
                <a:ea typeface="+mn-ea"/>
                <a:cs typeface="+mn-cs"/>
              </a:rPr>
              <a:t>shadow</a:t>
            </a:r>
            <a:r>
              <a:rPr lang="en-US" sz="1200" kern="1200" dirty="0" smtClean="0">
                <a:solidFill>
                  <a:schemeClr val="tx1"/>
                </a:solidFill>
                <a:latin typeface="+mn-lt"/>
                <a:ea typeface="+mn-ea"/>
                <a:cs typeface="+mn-cs"/>
              </a:rPr>
              <a:t> d</a:t>
            </a:r>
            <a:r>
              <a:rPr lang="en-US" sz="1200" kern="1200" dirty="0" smtClean="0">
                <a:solidFill>
                  <a:srgbClr val="555759"/>
                </a:solidFill>
                <a:latin typeface="+mn-lt"/>
                <a:ea typeface="+mn-ea"/>
                <a:cs typeface="+mn-cs"/>
              </a:rPr>
              <a:t>ifferent people, Different styles, approachable team members and supervisor, open door environment, ability to watch the process and hear calls in </a:t>
            </a:r>
            <a:r>
              <a:rPr lang="en-US" sz="1200" kern="1200" dirty="0" smtClean="0">
                <a:solidFill>
                  <a:srgbClr val="555759"/>
                </a:solidFill>
                <a:latin typeface="+mn-lt"/>
                <a:ea typeface="+mn-ea"/>
                <a:cs typeface="+mn-cs"/>
              </a:rPr>
              <a:t>action</a:t>
            </a:r>
            <a:endParaRPr lang="en-US" sz="1200" kern="1200" dirty="0" smtClean="0">
              <a:solidFill>
                <a:srgbClr val="555759"/>
              </a:solidFill>
              <a:latin typeface="+mn-lt"/>
              <a:ea typeface="+mn-ea"/>
              <a:cs typeface="+mn-cs"/>
            </a:endParaRPr>
          </a:p>
        </p:txBody>
      </p:sp>
      <p:sp>
        <p:nvSpPr>
          <p:cNvPr id="4" name="Slide Number Placeholder 3"/>
          <p:cNvSpPr>
            <a:spLocks noGrp="1"/>
          </p:cNvSpPr>
          <p:nvPr>
            <p:ph type="sldNum" sz="quarter" idx="10"/>
          </p:nvPr>
        </p:nvSpPr>
        <p:spPr/>
        <p:txBody>
          <a:bodyPr/>
          <a:lstStyle/>
          <a:p>
            <a:fld id="{0434EE55-0C00-4EB2-930A-4D4BCAAB0FF8}" type="slidenum">
              <a:rPr lang="en-US" smtClean="0"/>
              <a:t>13</a:t>
            </a:fld>
            <a:endParaRPr lang="en-US"/>
          </a:p>
        </p:txBody>
      </p:sp>
    </p:spTree>
    <p:extLst>
      <p:ext uri="{BB962C8B-B14F-4D97-AF65-F5344CB8AC3E}">
        <p14:creationId xmlns:p14="http://schemas.microsoft.com/office/powerpoint/2010/main" val="338641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14</a:t>
            </a:fld>
            <a:endParaRPr lang="en-US"/>
          </a:p>
        </p:txBody>
      </p:sp>
    </p:spTree>
    <p:extLst>
      <p:ext uri="{BB962C8B-B14F-4D97-AF65-F5344CB8AC3E}">
        <p14:creationId xmlns:p14="http://schemas.microsoft.com/office/powerpoint/2010/main" val="385872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developed our child-related resource expertise, partnerships, and service offering over time.</a:t>
            </a:r>
          </a:p>
          <a:p>
            <a:endParaRPr lang="en-US" baseline="0" dirty="0" smtClean="0"/>
          </a:p>
          <a:p>
            <a:r>
              <a:rPr lang="en-US" baseline="0" dirty="0" smtClean="0"/>
              <a:t>Our ASQ service was originally funded by Project LAUNCH in 2012, but has been funded by various DOH pots of money since then.</a:t>
            </a:r>
          </a:p>
          <a:p>
            <a:endParaRPr lang="en-US" baseline="0" dirty="0" smtClean="0"/>
          </a:p>
          <a:p>
            <a:r>
              <a:rPr lang="en-US" baseline="0" dirty="0" smtClean="0"/>
              <a:t>We have been the state’s Part C info line for about 15 years – light touch, giving people their county’s lead agency number. In recent years, we became our own county’s intake point, able to enter children to the state’s database and assign them to a provider. We are actively engaged in the early intervention provider network, which is doing wonderful work around racial equity, parent advocacy, etc.</a:t>
            </a:r>
          </a:p>
          <a:p>
            <a:endParaRPr lang="en-US" baseline="0" dirty="0" smtClean="0"/>
          </a:p>
          <a:p>
            <a:r>
              <a:rPr lang="en-US" baseline="0" dirty="0" smtClean="0"/>
              <a:t>The </a:t>
            </a:r>
            <a:r>
              <a:rPr lang="en-US" baseline="0" dirty="0" err="1" smtClean="0"/>
              <a:t>Dept</a:t>
            </a:r>
            <a:r>
              <a:rPr lang="en-US" baseline="0" dirty="0" smtClean="0"/>
              <a:t> of Health has contracted us to refer families to their local CYSHCN coordinator, through their health department. A D70 grant from HRSA allowed us to hire a CYSHCN-focused staff person who expanded our resource offering to include far more resources, especially around autism. She also trained us on key topics re: disability, like universal design or using person-first language. </a:t>
            </a:r>
          </a:p>
          <a:p>
            <a:endParaRPr lang="en-US" baseline="0" dirty="0" smtClean="0"/>
          </a:p>
          <a:p>
            <a:r>
              <a:rPr lang="en-US" baseline="0" dirty="0" smtClean="0"/>
              <a:t>With a constellation of state and regional partners, WithinReach used a federal grant for pregnant and parenting teens to focus ASQ and HMG support to young parents, Spanish-speakers, and those living in rural areas. It enabled us to build rapport (in-person!) with rural partners, experiment with different outreach strategies, and most of all, bolster our Spanish-language ASQ and HMG service delivery.</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17</a:t>
            </a:fld>
            <a:endParaRPr lang="en-US"/>
          </a:p>
        </p:txBody>
      </p:sp>
    </p:spTree>
    <p:extLst>
      <p:ext uri="{BB962C8B-B14F-4D97-AF65-F5344CB8AC3E}">
        <p14:creationId xmlns:p14="http://schemas.microsoft.com/office/powerpoint/2010/main" val="224207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hear</a:t>
            </a:r>
            <a:r>
              <a:rPr lang="en-US" baseline="0" dirty="0" smtClean="0"/>
              <a:t> from 4 of our care coordinators who have additional training in early childhood systems. They’ll each share a family story, to illustrate how families come to us, what types of things we do, and what stuck with them about the family.</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18</a:t>
            </a:fld>
            <a:endParaRPr lang="en-US"/>
          </a:p>
        </p:txBody>
      </p:sp>
    </p:spTree>
    <p:extLst>
      <p:ext uri="{BB962C8B-B14F-4D97-AF65-F5344CB8AC3E}">
        <p14:creationId xmlns:p14="http://schemas.microsoft.com/office/powerpoint/2010/main" val="3169172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collect</a:t>
            </a:r>
            <a:r>
              <a:rPr lang="en-US" baseline="0" dirty="0" smtClean="0"/>
              <a:t> your belongings, the shuttle back to The Westin is the last stop of our tour!</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21</a:t>
            </a:fld>
            <a:endParaRPr lang="en-US"/>
          </a:p>
        </p:txBody>
      </p:sp>
    </p:spTree>
    <p:extLst>
      <p:ext uri="{BB962C8B-B14F-4D97-AF65-F5344CB8AC3E}">
        <p14:creationId xmlns:p14="http://schemas.microsoft.com/office/powerpoint/2010/main" val="14127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Who do we serve?</a:t>
            </a:r>
          </a:p>
          <a:p>
            <a:pPr lvl="1">
              <a:buFontTx/>
              <a:buChar char="-"/>
            </a:pPr>
            <a:r>
              <a:rPr lang="en-US" dirty="0" smtClean="0"/>
              <a:t>All ages</a:t>
            </a:r>
          </a:p>
          <a:p>
            <a:pPr lvl="1">
              <a:buFontTx/>
              <a:buChar char="-"/>
            </a:pPr>
            <a:r>
              <a:rPr lang="en-US" dirty="0" smtClean="0"/>
              <a:t>All state</a:t>
            </a:r>
          </a:p>
          <a:p>
            <a:pPr marL="457200" lvl="1" indent="0">
              <a:buNone/>
            </a:pPr>
            <a:endParaRPr lang="en-US" dirty="0" smtClean="0"/>
          </a:p>
          <a:p>
            <a:pPr marL="0" indent="0">
              <a:buNone/>
            </a:pPr>
            <a:r>
              <a:rPr lang="en-US" dirty="0" smtClean="0"/>
              <a:t>What is our scope?</a:t>
            </a:r>
          </a:p>
          <a:p>
            <a:pPr marL="171450" indent="-171450">
              <a:buFont typeface="Arial" panose="020B0604020202020204" pitchFamily="34" charset="0"/>
              <a:buChar char="•"/>
            </a:pPr>
            <a:r>
              <a:rPr lang="en-US" dirty="0" smtClean="0"/>
              <a:t>All direct-service staff can assist with a range of needs, from health insurance to food resources to </a:t>
            </a:r>
            <a:r>
              <a:rPr lang="en-US" dirty="0" err="1" smtClean="0"/>
              <a:t>immz</a:t>
            </a:r>
            <a:endParaRPr lang="en-US" dirty="0" smtClean="0"/>
          </a:p>
          <a:p>
            <a:pPr marL="171450" indent="-171450">
              <a:buFont typeface="Arial" panose="020B0604020202020204" pitchFamily="34" charset="0"/>
              <a:buChar char="•"/>
            </a:pPr>
            <a:r>
              <a:rPr lang="en-US" dirty="0" smtClean="0"/>
              <a:t>A subset of staff are trained to assist more deeply with ASQ and navigating early childhood systems</a:t>
            </a:r>
          </a:p>
          <a:p>
            <a:pPr marL="171450" indent="-171450">
              <a:buFont typeface="Arial" panose="020B0604020202020204" pitchFamily="34" charset="0"/>
              <a:buChar char="•"/>
            </a:pPr>
            <a:r>
              <a:rPr lang="en-US" dirty="0" smtClean="0"/>
              <a:t>No crisis line, no mental health or legal counseling, no direct</a:t>
            </a:r>
            <a:r>
              <a:rPr lang="en-US" baseline="0" dirty="0" smtClean="0"/>
              <a:t> parent coaching, no housing, direct financial counseling/advising</a:t>
            </a:r>
            <a:endParaRPr lang="en-US" dirty="0" smtClean="0"/>
          </a:p>
          <a:p>
            <a:endParaRPr lang="en-US" dirty="0" smtClean="0"/>
          </a:p>
          <a:p>
            <a:pPr marL="0" indent="0">
              <a:buNone/>
            </a:pPr>
            <a:r>
              <a:rPr lang="en-US" dirty="0" smtClean="0"/>
              <a:t>What service do we provide?</a:t>
            </a:r>
          </a:p>
          <a:p>
            <a:pPr>
              <a:buFontTx/>
              <a:buChar char="-"/>
            </a:pPr>
            <a:r>
              <a:rPr lang="en-US" dirty="0" smtClean="0"/>
              <a:t>Resource consultation and navigation using phone, email, and text</a:t>
            </a:r>
          </a:p>
          <a:p>
            <a:pPr>
              <a:buFontTx/>
              <a:buChar char="-"/>
            </a:pPr>
            <a:r>
              <a:rPr lang="en-US" dirty="0" smtClean="0"/>
              <a:t>Online resource database to search for resources for themselves or others</a:t>
            </a:r>
          </a:p>
          <a:p>
            <a:pPr>
              <a:buFontTx/>
              <a:buChar char="-"/>
            </a:pPr>
            <a:r>
              <a:rPr lang="en-US" dirty="0" smtClean="0"/>
              <a:t>In-person: resource support out in the </a:t>
            </a:r>
            <a:r>
              <a:rPr lang="en-US" dirty="0" smtClean="0"/>
              <a:t>community</a:t>
            </a:r>
          </a:p>
          <a:p>
            <a:pPr>
              <a:buFontTx/>
              <a:buChar char="-"/>
            </a:pPr>
            <a:endParaRPr lang="en-US" dirty="0" smtClean="0"/>
          </a:p>
          <a:p>
            <a:pPr>
              <a:buFontTx/>
              <a:buNone/>
            </a:pPr>
            <a:r>
              <a:rPr lang="en-US" dirty="0" smtClean="0"/>
              <a:t>We</a:t>
            </a:r>
            <a:r>
              <a:rPr lang="en-US" baseline="0" dirty="0" smtClean="0"/>
              <a:t> are largely government funded, blending contracts from several state agencies to stay current on their programming.</a:t>
            </a:r>
          </a:p>
          <a:p>
            <a:pPr>
              <a:buFontTx/>
              <a:buNone/>
            </a:pPr>
            <a:r>
              <a:rPr lang="en-US" baseline="0" dirty="0" smtClean="0"/>
              <a:t>Shorter-term grants allows us to innovate, expand into new languages, service offerings, or outreach strategies.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8417A0A-03EB-4270-8306-8C46369D0622}" type="slidenum">
              <a:rPr lang="en-US" smtClean="0"/>
              <a:pPr/>
              <a:t>2</a:t>
            </a:fld>
            <a:endParaRPr lang="en-US"/>
          </a:p>
        </p:txBody>
      </p:sp>
    </p:spTree>
    <p:extLst>
      <p:ext uri="{BB962C8B-B14F-4D97-AF65-F5344CB8AC3E}">
        <p14:creationId xmlns:p14="http://schemas.microsoft.com/office/powerpoint/2010/main" val="330288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interact</a:t>
            </a:r>
            <a:r>
              <a:rPr lang="en-US" baseline="0" dirty="0" smtClean="0"/>
              <a:t> with client through many modalities. We receive and return calls by phone, using email and text as appropriate to follow up. Other clients come to us through the benefit finder or ASQ portal, or are referred by a provider via e-fax. Some clients prefer we mail them printed resource information, or an ASQ,  </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3</a:t>
            </a:fld>
            <a:endParaRPr lang="en-US"/>
          </a:p>
        </p:txBody>
      </p:sp>
    </p:spTree>
    <p:extLst>
      <p:ext uri="{BB962C8B-B14F-4D97-AF65-F5344CB8AC3E}">
        <p14:creationId xmlns:p14="http://schemas.microsoft.com/office/powerpoint/2010/main" val="5750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some partner </a:t>
            </a:r>
            <a:r>
              <a:rPr lang="en-US" dirty="0" smtClean="0"/>
              <a:t>agencies who contract us or list us as an information access point, e.g. WIC, Part</a:t>
            </a:r>
            <a:r>
              <a:rPr lang="en-US" baseline="0" dirty="0" smtClean="0"/>
              <a:t> C, Summer Meals, CHIP, etc.</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4</a:t>
            </a:fld>
            <a:endParaRPr lang="en-US"/>
          </a:p>
        </p:txBody>
      </p:sp>
    </p:spTree>
    <p:extLst>
      <p:ext uri="{BB962C8B-B14F-4D97-AF65-F5344CB8AC3E}">
        <p14:creationId xmlns:p14="http://schemas.microsoft.com/office/powerpoint/2010/main" val="417284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 Finder is a public-facing form that any individual can</a:t>
            </a:r>
            <a:r>
              <a:rPr lang="en-US" baseline="0" dirty="0" smtClean="0"/>
              <a:t> complete to a) get a rough sense of which state benefit programs they may be eligible for, b) request a call from WithinReach to explore their eligibility more deeply, and get assistance applying. Over the years, we’ve added child development and parenting resource needs to the list.</a:t>
            </a:r>
            <a:endParaRPr lang="en-US" dirty="0"/>
          </a:p>
        </p:txBody>
      </p:sp>
      <p:sp>
        <p:nvSpPr>
          <p:cNvPr id="4" name="Slide Number Placeholder 3"/>
          <p:cNvSpPr>
            <a:spLocks noGrp="1"/>
          </p:cNvSpPr>
          <p:nvPr>
            <p:ph type="sldNum" sz="quarter" idx="10"/>
          </p:nvPr>
        </p:nvSpPr>
        <p:spPr/>
        <p:txBody>
          <a:bodyPr/>
          <a:lstStyle/>
          <a:p>
            <a:fld id="{58417A0A-03EB-4270-8306-8C46369D0622}" type="slidenum">
              <a:rPr lang="en-US" smtClean="0"/>
              <a:pPr/>
              <a:t>5</a:t>
            </a:fld>
            <a:endParaRPr lang="en-US"/>
          </a:p>
        </p:txBody>
      </p:sp>
    </p:spTree>
    <p:extLst>
      <p:ext uri="{BB962C8B-B14F-4D97-AF65-F5344CB8AC3E}">
        <p14:creationId xmlns:p14="http://schemas.microsoft.com/office/powerpoint/2010/main" val="382278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Families</a:t>
            </a:r>
            <a:r>
              <a:rPr lang="en-US" baseline="0" dirty="0" smtClean="0"/>
              <a:t> can complete an ASQ or ASQ:SE directly through our www.ParentHelp123.org website. If a hotline caller is interested in the ASQ, we send them a link to this portal. </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6</a:t>
            </a:fld>
            <a:endParaRPr lang="en-US"/>
          </a:p>
        </p:txBody>
      </p:sp>
    </p:spTree>
    <p:extLst>
      <p:ext uri="{BB962C8B-B14F-4D97-AF65-F5344CB8AC3E}">
        <p14:creationId xmlns:p14="http://schemas.microsoft.com/office/powerpoint/2010/main" val="98266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baseline="0" dirty="0" smtClean="0"/>
              <a:t>Health Leads REACH database, where our general hotline staff track callers and follow-up, allows us to text resources at the end of the call or text to follow-up a few days later.</a:t>
            </a:r>
          </a:p>
          <a:p>
            <a:r>
              <a:rPr lang="en-US" baseline="0" dirty="0" smtClean="0"/>
              <a:t>We use a different texting platform to conduct campaigns, to help a partner advertise a program like WIC or Summer Meals. In these campaigns, families text a key word to a given short code, and receive resource info for their nearest WIC clinic or Summer Meals site.</a:t>
            </a:r>
            <a:endParaRPr lang="en-US" dirty="0"/>
          </a:p>
        </p:txBody>
      </p:sp>
      <p:sp>
        <p:nvSpPr>
          <p:cNvPr id="4" name="Slide Number Placeholder 3"/>
          <p:cNvSpPr>
            <a:spLocks noGrp="1"/>
          </p:cNvSpPr>
          <p:nvPr>
            <p:ph type="sldNum" sz="quarter" idx="10"/>
          </p:nvPr>
        </p:nvSpPr>
        <p:spPr/>
        <p:txBody>
          <a:bodyPr/>
          <a:lstStyle/>
          <a:p>
            <a:fld id="{0434EE55-0C00-4EB2-930A-4D4BCAAB0FF8}" type="slidenum">
              <a:rPr lang="en-US" smtClean="0"/>
              <a:t>7</a:t>
            </a:fld>
            <a:endParaRPr lang="en-US"/>
          </a:p>
        </p:txBody>
      </p:sp>
    </p:spTree>
    <p:extLst>
      <p:ext uri="{BB962C8B-B14F-4D97-AF65-F5344CB8AC3E}">
        <p14:creationId xmlns:p14="http://schemas.microsoft.com/office/powerpoint/2010/main" val="278798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Visit</a:t>
            </a:r>
            <a:r>
              <a:rPr lang="en-US" baseline="0" dirty="0" smtClean="0"/>
              <a:t> the website for a </a:t>
            </a:r>
            <a:r>
              <a:rPr lang="en-US" dirty="0" smtClean="0"/>
              <a:t>comprehensive </a:t>
            </a:r>
            <a:r>
              <a:rPr lang="en-US" dirty="0" smtClean="0"/>
              <a:t>list of resources the hotlines and website provides to clients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add resources you view to a “resource list” – like a cart, when online shopping. You can then send that</a:t>
            </a:r>
            <a:r>
              <a:rPr lang="en-US" baseline="0" dirty="0" smtClean="0"/>
              <a:t> list to yourself or someone else by email or text (or print 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offer this searchable</a:t>
            </a:r>
            <a:r>
              <a:rPr lang="en-US" baseline="0" dirty="0" smtClean="0"/>
              <a:t> resource directory to allow the public to explore the same resources our hotline gives out. Our hotline staff often have more detailed knowledge or notes on the program’s process or parameters, to assist clients with questions or experiencing barriers. </a:t>
            </a:r>
            <a:endParaRPr lang="en-US" dirty="0" smtClean="0"/>
          </a:p>
          <a:p>
            <a:endParaRPr lang="en-US" dirty="0"/>
          </a:p>
        </p:txBody>
      </p:sp>
      <p:sp>
        <p:nvSpPr>
          <p:cNvPr id="4" name="Slide Number Placeholder 3"/>
          <p:cNvSpPr>
            <a:spLocks noGrp="1"/>
          </p:cNvSpPr>
          <p:nvPr>
            <p:ph type="sldNum" sz="quarter" idx="10"/>
          </p:nvPr>
        </p:nvSpPr>
        <p:spPr/>
        <p:txBody>
          <a:bodyPr/>
          <a:lstStyle/>
          <a:p>
            <a:fld id="{58417A0A-03EB-4270-8306-8C46369D0622}" type="slidenum">
              <a:rPr lang="en-US" smtClean="0"/>
              <a:pPr/>
              <a:t>8</a:t>
            </a:fld>
            <a:endParaRPr lang="en-US"/>
          </a:p>
        </p:txBody>
      </p:sp>
    </p:spTree>
    <p:extLst>
      <p:ext uri="{BB962C8B-B14F-4D97-AF65-F5344CB8AC3E}">
        <p14:creationId xmlns:p14="http://schemas.microsoft.com/office/powerpoint/2010/main" val="227828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Profinder</a:t>
            </a:r>
            <a:r>
              <a:rPr lang="en-US" dirty="0" smtClean="0"/>
              <a:t> was a proprietary system we developed many years ago to help us manage</a:t>
            </a:r>
            <a:r>
              <a:rPr lang="en-US" baseline="0" dirty="0" smtClean="0"/>
              <a:t> our resource database, track caller info, and deliver resources to the call electronically. We built it, because we could not find something off-the-shelf that met our needs.</a:t>
            </a:r>
          </a:p>
          <a:p>
            <a:endParaRPr lang="en-US" baseline="0" dirty="0" smtClean="0"/>
          </a:p>
          <a:p>
            <a:r>
              <a:rPr lang="en-US" baseline="0" dirty="0" smtClean="0"/>
              <a:t>We added ASQ Online (a subscription through Brookes Publishing) to hold our ASQ data and enable families to submit their results directly.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HMG National added the Common Indicators, which required child-centered data and resource connection data. Our hotline’s database was adult-centered, and could not capture referral outcomes. We purchased STAR to allow our ASQ staff to be aligned with the Common Indicators and the HMG best practice for follow-up. We recently paid for Brookes’ API, which ports the ASQ data families enter over to STAR. </a:t>
            </a:r>
            <a:endParaRPr lang="en-US" dirty="0" smtClean="0"/>
          </a:p>
          <a:p>
            <a:r>
              <a:rPr lang="en-US" baseline="0" dirty="0" smtClean="0"/>
              <a:t>To this day, we mainly use STAR to track ASQ-related communication and referrals. If a client originated with the hotline staff, they are likely in their client database also. While this is redundant in some ways, it is also quite a different dataset than our hotline collects.</a:t>
            </a:r>
          </a:p>
          <a:p>
            <a:endParaRPr lang="en-US" baseline="0" dirty="0" smtClean="0"/>
          </a:p>
          <a:p>
            <a:r>
              <a:rPr lang="en-US" baseline="0" dirty="0" smtClean="0"/>
              <a:t>In July, our hotline team switched to using REACH, a database developed by Health Leads USA. It adds social needs screening to the workflow, helping us document those needs and surfacing needs they didn’t call about. We are still getting the hang of it, but this format is certainly uncovering more families with child-related concerns. </a:t>
            </a:r>
            <a:endParaRPr lang="en-US" dirty="0"/>
          </a:p>
        </p:txBody>
      </p:sp>
      <p:sp>
        <p:nvSpPr>
          <p:cNvPr id="4" name="Slide Number Placeholder 3"/>
          <p:cNvSpPr>
            <a:spLocks noGrp="1"/>
          </p:cNvSpPr>
          <p:nvPr>
            <p:ph type="sldNum" sz="quarter" idx="10"/>
          </p:nvPr>
        </p:nvSpPr>
        <p:spPr/>
        <p:txBody>
          <a:bodyPr/>
          <a:lstStyle/>
          <a:p>
            <a:fld id="{58417A0A-03EB-4270-8306-8C46369D0622}" type="slidenum">
              <a:rPr lang="en-US" smtClean="0"/>
              <a:pPr/>
              <a:t>9</a:t>
            </a:fld>
            <a:endParaRPr lang="en-US"/>
          </a:p>
        </p:txBody>
      </p:sp>
    </p:spTree>
    <p:extLst>
      <p:ext uri="{BB962C8B-B14F-4D97-AF65-F5344CB8AC3E}">
        <p14:creationId xmlns:p14="http://schemas.microsoft.com/office/powerpoint/2010/main" val="390776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2392EE-928B-4ED0-AC86-BAC71A1CAAE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348580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392EE-928B-4ED0-AC86-BAC71A1CAAE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136953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392EE-928B-4ED0-AC86-BAC71A1CAAE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55199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10" name="Picture 9" descr="WithinReach-logo-TM_notag_cmyk_42-88-0-56---web-version.jpg"/>
          <p:cNvPicPr>
            <a:picLocks noChangeAspect="1"/>
          </p:cNvPicPr>
          <p:nvPr userDrawn="1"/>
        </p:nvPicPr>
        <p:blipFill>
          <a:blip r:embed="rId2" cstate="print"/>
          <a:stretch>
            <a:fillRect/>
          </a:stretch>
        </p:blipFill>
        <p:spPr>
          <a:xfrm>
            <a:off x="9652000" y="6001317"/>
            <a:ext cx="2032000" cy="501987"/>
          </a:xfrm>
          <a:prstGeom prst="rect">
            <a:avLst/>
          </a:prstGeom>
        </p:spPr>
      </p:pic>
    </p:spTree>
    <p:extLst>
      <p:ext uri="{BB962C8B-B14F-4D97-AF65-F5344CB8AC3E}">
        <p14:creationId xmlns:p14="http://schemas.microsoft.com/office/powerpoint/2010/main" val="3245478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2" y="1219200"/>
            <a:ext cx="5045620" cy="4419600"/>
          </a:xfrm>
          <a:prstGeom prst="rect">
            <a:avLst/>
          </a:prstGeom>
        </p:spPr>
        <p:txBody>
          <a:bodyPr/>
          <a:lstStyle>
            <a:lvl1pPr>
              <a:defRPr sz="2000">
                <a:solidFill>
                  <a:srgbClr val="555759"/>
                </a:solidFill>
                <a:latin typeface="Verdana" pitchFamily="34" charset="0"/>
                <a:ea typeface="Verdana" pitchFamily="34" charset="0"/>
                <a:cs typeface="Verdana" pitchFamily="34" charset="0"/>
              </a:defRPr>
            </a:lvl1pPr>
            <a:lvl2pPr>
              <a:defRPr sz="2000">
                <a:solidFill>
                  <a:srgbClr val="555759"/>
                </a:solidFill>
                <a:latin typeface="Verdana" pitchFamily="34" charset="0"/>
                <a:ea typeface="Verdana" pitchFamily="34" charset="0"/>
                <a:cs typeface="Verdana" pitchFamily="34" charset="0"/>
              </a:defRPr>
            </a:lvl2pPr>
            <a:lvl3pPr>
              <a:defRPr sz="2000">
                <a:solidFill>
                  <a:srgbClr val="555759"/>
                </a:solidFill>
                <a:latin typeface="Verdana" pitchFamily="34" charset="0"/>
                <a:ea typeface="Verdana" pitchFamily="34" charset="0"/>
                <a:cs typeface="Verdana" pitchFamily="34" charset="0"/>
              </a:defRPr>
            </a:lvl3pPr>
            <a:lvl4pPr>
              <a:defRPr sz="2000">
                <a:solidFill>
                  <a:srgbClr val="555759"/>
                </a:solidFill>
                <a:latin typeface="Verdana" pitchFamily="34" charset="0"/>
                <a:ea typeface="Verdana" pitchFamily="34" charset="0"/>
                <a:cs typeface="Verdana" pitchFamily="34" charset="0"/>
              </a:defRPr>
            </a:lvl4pPr>
            <a:lvl5pPr>
              <a:defRPr sz="2000">
                <a:solidFill>
                  <a:srgbClr val="555759"/>
                </a:solidFill>
                <a:latin typeface="Verdana" pitchFamily="34" charset="0"/>
                <a:ea typeface="Verdana" pitchFamily="34" charset="0"/>
                <a:cs typeface="Verdana" pitchFamily="34" charset="0"/>
              </a:defRPr>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0"/>
            <a:ext cx="5924811" cy="6858000"/>
          </a:xfrm>
          <a:prstGeom prst="rect">
            <a:avLst/>
          </a:prstGeom>
          <a:solidFill>
            <a:srgbClr val="542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00425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2" y="1219200"/>
            <a:ext cx="5045620" cy="4419600"/>
          </a:xfrm>
          <a:prstGeom prst="rect">
            <a:avLst/>
          </a:prstGeom>
        </p:spPr>
        <p:txBody>
          <a:bodyPr/>
          <a:lstStyle>
            <a:lvl1pPr>
              <a:defRPr sz="2000">
                <a:solidFill>
                  <a:srgbClr val="555759"/>
                </a:solidFill>
                <a:latin typeface="Verdana" pitchFamily="34" charset="0"/>
                <a:ea typeface="Verdana" pitchFamily="34" charset="0"/>
                <a:cs typeface="Verdana" pitchFamily="34" charset="0"/>
              </a:defRPr>
            </a:lvl1pPr>
            <a:lvl2pPr>
              <a:defRPr sz="2000">
                <a:solidFill>
                  <a:srgbClr val="555759"/>
                </a:solidFill>
                <a:latin typeface="Verdana" pitchFamily="34" charset="0"/>
                <a:ea typeface="Verdana" pitchFamily="34" charset="0"/>
                <a:cs typeface="Verdana" pitchFamily="34" charset="0"/>
              </a:defRPr>
            </a:lvl2pPr>
            <a:lvl3pPr>
              <a:defRPr sz="2000">
                <a:solidFill>
                  <a:srgbClr val="555759"/>
                </a:solidFill>
                <a:latin typeface="Verdana" pitchFamily="34" charset="0"/>
                <a:ea typeface="Verdana" pitchFamily="34" charset="0"/>
                <a:cs typeface="Verdana" pitchFamily="34" charset="0"/>
              </a:defRPr>
            </a:lvl3pPr>
            <a:lvl4pPr>
              <a:defRPr sz="2000">
                <a:solidFill>
                  <a:srgbClr val="555759"/>
                </a:solidFill>
                <a:latin typeface="Verdana" pitchFamily="34" charset="0"/>
                <a:ea typeface="Verdana" pitchFamily="34" charset="0"/>
                <a:cs typeface="Verdana" pitchFamily="34" charset="0"/>
              </a:defRPr>
            </a:lvl4pPr>
            <a:lvl5pPr>
              <a:defRPr sz="2000">
                <a:solidFill>
                  <a:srgbClr val="555759"/>
                </a:solidFill>
                <a:latin typeface="Verdana" pitchFamily="34" charset="0"/>
                <a:ea typeface="Verdana" pitchFamily="34" charset="0"/>
                <a:cs typeface="Verdana" pitchFamily="34" charset="0"/>
              </a:defRPr>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5994400" y="0"/>
            <a:ext cx="6197600" cy="6858000"/>
          </a:xfrm>
          <a:prstGeom prst="rect">
            <a:avLst/>
          </a:prstGeom>
          <a:solidFill>
            <a:srgbClr val="FF6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00484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392EE-928B-4ED0-AC86-BAC71A1CAAE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20834350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2392EE-928B-4ED0-AC86-BAC71A1CAAE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336922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392EE-928B-4ED0-AC86-BAC71A1CAAEE}"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1671439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392EE-928B-4ED0-AC86-BAC71A1CAAEE}"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15145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392EE-928B-4ED0-AC86-BAC71A1CAAEE}"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25020-B532-484A-92EE-4993F899EAD7}" type="slidenum">
              <a:rPr lang="en-US" smtClean="0"/>
              <a:t>‹#›</a:t>
            </a:fld>
            <a:endParaRPr lang="en-US"/>
          </a:p>
        </p:txBody>
      </p:sp>
      <p:sp>
        <p:nvSpPr>
          <p:cNvPr id="6" name="Rectangle 5"/>
          <p:cNvSpPr/>
          <p:nvPr userDrawn="1"/>
        </p:nvSpPr>
        <p:spPr>
          <a:xfrm>
            <a:off x="0" y="1690688"/>
            <a:ext cx="12192000" cy="51673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27188"/>
            <a:ext cx="12192000" cy="1717876"/>
          </a:xfrm>
          <a:prstGeom prst="rect">
            <a:avLst/>
          </a:prstGeom>
          <a:solidFill>
            <a:srgbClr val="FF6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99828" y="831750"/>
            <a:ext cx="1905000" cy="1905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728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392EE-928B-4ED0-AC86-BAC71A1CAAEE}"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25020-B532-484A-92EE-4993F899EAD7}"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3562" y="5978998"/>
            <a:ext cx="2266492" cy="559914"/>
          </a:xfrm>
          <a:prstGeom prst="rect">
            <a:avLst/>
          </a:prstGeom>
        </p:spPr>
      </p:pic>
    </p:spTree>
    <p:extLst>
      <p:ext uri="{BB962C8B-B14F-4D97-AF65-F5344CB8AC3E}">
        <p14:creationId xmlns:p14="http://schemas.microsoft.com/office/powerpoint/2010/main" val="37026433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2392EE-928B-4ED0-AC86-BAC71A1CAAEE}"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86074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2392EE-928B-4ED0-AC86-BAC71A1CAAEE}"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25020-B532-484A-92EE-4993F899EAD7}" type="slidenum">
              <a:rPr lang="en-US" smtClean="0"/>
              <a:t>‹#›</a:t>
            </a:fld>
            <a:endParaRPr lang="en-US"/>
          </a:p>
        </p:txBody>
      </p:sp>
    </p:spTree>
    <p:extLst>
      <p:ext uri="{BB962C8B-B14F-4D97-AF65-F5344CB8AC3E}">
        <p14:creationId xmlns:p14="http://schemas.microsoft.com/office/powerpoint/2010/main" val="388405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392EE-928B-4ED0-AC86-BAC71A1CAAEE}"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25020-B532-484A-92EE-4993F899EAD7}" type="slidenum">
              <a:rPr lang="en-US" smtClean="0"/>
              <a:t>‹#›</a:t>
            </a:fld>
            <a:endParaRPr lang="en-US"/>
          </a:p>
        </p:txBody>
      </p:sp>
    </p:spTree>
    <p:extLst>
      <p:ext uri="{BB962C8B-B14F-4D97-AF65-F5344CB8AC3E}">
        <p14:creationId xmlns:p14="http://schemas.microsoft.com/office/powerpoint/2010/main" val="67090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parenthelp123.or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811" y="5166033"/>
            <a:ext cx="3962400" cy="1166043"/>
          </a:xfrm>
          <a:prstGeom prst="rect">
            <a:avLst/>
          </a:prstGeom>
        </p:spPr>
      </p:pic>
      <p:sp>
        <p:nvSpPr>
          <p:cNvPr id="5" name="Rectangle 4"/>
          <p:cNvSpPr/>
          <p:nvPr/>
        </p:nvSpPr>
        <p:spPr>
          <a:xfrm>
            <a:off x="1055646" y="685801"/>
            <a:ext cx="4970271" cy="1036117"/>
          </a:xfrm>
          <a:prstGeom prst="rect">
            <a:avLst/>
          </a:prstGeom>
        </p:spPr>
        <p:txBody>
          <a:bodyPr wrap="none">
            <a:spAutoFit/>
          </a:bodyPr>
          <a:lstStyle/>
          <a:p>
            <a:r>
              <a:rPr lang="en-US" sz="3733" b="1" dirty="0">
                <a:solidFill>
                  <a:srgbClr val="555759"/>
                </a:solidFill>
                <a:latin typeface="Calibri Light" panose="020F0302020204030204" pitchFamily="34" charset="0"/>
              </a:rPr>
              <a:t>Welcome to WithinReach</a:t>
            </a:r>
          </a:p>
          <a:p>
            <a:r>
              <a:rPr lang="en-US" sz="2400" dirty="0">
                <a:solidFill>
                  <a:srgbClr val="555759"/>
                </a:solidFill>
                <a:latin typeface="Calibri Light" panose="020F0302020204030204" pitchFamily="34" charset="0"/>
              </a:rPr>
              <a:t>Help Me Grow Forum Site Visit</a:t>
            </a:r>
          </a:p>
        </p:txBody>
      </p:sp>
      <p:cxnSp>
        <p:nvCxnSpPr>
          <p:cNvPr id="6" name="Straight Connector 5"/>
          <p:cNvCxnSpPr/>
          <p:nvPr/>
        </p:nvCxnSpPr>
        <p:spPr>
          <a:xfrm>
            <a:off x="894280" y="2006600"/>
            <a:ext cx="1320800" cy="0"/>
          </a:xfrm>
          <a:prstGeom prst="line">
            <a:avLst/>
          </a:prstGeom>
          <a:ln w="15875">
            <a:solidFill>
              <a:srgbClr val="555759"/>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97480" y="2311401"/>
            <a:ext cx="2257734" cy="830997"/>
          </a:xfrm>
          <a:prstGeom prst="rect">
            <a:avLst/>
          </a:prstGeom>
        </p:spPr>
        <p:txBody>
          <a:bodyPr wrap="none">
            <a:spAutoFit/>
          </a:bodyPr>
          <a:lstStyle/>
          <a:p>
            <a:r>
              <a:rPr lang="en-US" sz="2400" dirty="0">
                <a:solidFill>
                  <a:srgbClr val="555759"/>
                </a:solidFill>
                <a:effectLst>
                  <a:outerShdw sx="1000" sy="1000" algn="ctr" rotWithShape="0">
                    <a:schemeClr val="bg1"/>
                  </a:outerShdw>
                </a:effectLst>
                <a:latin typeface="Calibri Light" panose="020F0302020204030204" pitchFamily="34" charset="0"/>
              </a:rPr>
              <a:t>José Villalobos</a:t>
            </a:r>
          </a:p>
          <a:p>
            <a:r>
              <a:rPr lang="en-US" sz="2400" dirty="0">
                <a:solidFill>
                  <a:srgbClr val="555759"/>
                </a:solidFill>
                <a:effectLst>
                  <a:outerShdw sx="1000" sy="1000" algn="ctr" rotWithShape="0">
                    <a:schemeClr val="bg1"/>
                  </a:outerShdw>
                </a:effectLst>
                <a:latin typeface="Calibri Light" panose="020F0302020204030204" pitchFamily="34" charset="0"/>
              </a:rPr>
              <a:t>Stephanie Orrico</a:t>
            </a:r>
          </a:p>
        </p:txBody>
      </p:sp>
    </p:spTree>
    <p:extLst>
      <p:ext uri="{BB962C8B-B14F-4D97-AF65-F5344CB8AC3E}">
        <p14:creationId xmlns:p14="http://schemas.microsoft.com/office/powerpoint/2010/main" val="147961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24"/>
          <a:stretch/>
        </p:blipFill>
        <p:spPr>
          <a:xfrm>
            <a:off x="0" y="0"/>
            <a:ext cx="12279086" cy="6863938"/>
          </a:xfrm>
          <a:prstGeom prst="rect">
            <a:avLst/>
          </a:prstGeom>
        </p:spPr>
      </p:pic>
      <p:sp>
        <p:nvSpPr>
          <p:cNvPr id="3" name="Content Placeholder 2"/>
          <p:cNvSpPr>
            <a:spLocks noGrp="1"/>
          </p:cNvSpPr>
          <p:nvPr>
            <p:ph idx="1"/>
          </p:nvPr>
        </p:nvSpPr>
        <p:spPr>
          <a:xfrm>
            <a:off x="0" y="4857008"/>
            <a:ext cx="12279086" cy="2000991"/>
          </a:xfrm>
          <a:solidFill>
            <a:srgbClr val="FF661B">
              <a:alpha val="92000"/>
            </a:srgbClr>
          </a:solidFill>
          <a:ln>
            <a:noFill/>
          </a:ln>
        </p:spPr>
        <p:txBody>
          <a:bodyPr numCol="2">
            <a:noAutofit/>
          </a:bodyPr>
          <a:lstStyle/>
          <a:p>
            <a:pPr marL="0" indent="0" algn="ctr">
              <a:buNone/>
            </a:pPr>
            <a:endParaRPr lang="en-US" sz="2400" dirty="0" smtClean="0">
              <a:solidFill>
                <a:schemeClr val="bg1"/>
              </a:solidFill>
            </a:endParaRPr>
          </a:p>
          <a:p>
            <a:pPr marL="0" indent="0">
              <a:buNone/>
            </a:pPr>
            <a:r>
              <a:rPr lang="en-US" sz="2400" b="1" dirty="0">
                <a:solidFill>
                  <a:schemeClr val="bg1"/>
                </a:solidFill>
              </a:rPr>
              <a:t> </a:t>
            </a:r>
            <a:r>
              <a:rPr lang="en-US" sz="2400" b="1" dirty="0" smtClean="0">
                <a:solidFill>
                  <a:schemeClr val="bg1"/>
                </a:solidFill>
              </a:rPr>
              <a:t>       10 </a:t>
            </a:r>
            <a:r>
              <a:rPr lang="en-US" sz="2400" dirty="0">
                <a:solidFill>
                  <a:schemeClr val="bg1"/>
                </a:solidFill>
                <a:latin typeface="+mj-lt"/>
              </a:rPr>
              <a:t>Bilingual Specialists </a:t>
            </a:r>
            <a:r>
              <a:rPr lang="en-US" sz="2400" dirty="0" smtClean="0">
                <a:solidFill>
                  <a:schemeClr val="bg1"/>
                </a:solidFill>
                <a:latin typeface="+mj-lt"/>
              </a:rPr>
              <a:t>- care coordinators</a:t>
            </a:r>
          </a:p>
          <a:p>
            <a:pPr marL="0" indent="0">
              <a:spcBef>
                <a:spcPts val="0"/>
              </a:spcBef>
              <a:buNone/>
            </a:pPr>
            <a:r>
              <a:rPr lang="en-US" sz="2000" dirty="0" smtClean="0">
                <a:solidFill>
                  <a:schemeClr val="bg1"/>
                </a:solidFill>
              </a:rPr>
              <a:t>          </a:t>
            </a:r>
            <a:r>
              <a:rPr lang="en-US" sz="1800" dirty="0" smtClean="0">
                <a:solidFill>
                  <a:schemeClr val="bg1"/>
                </a:solidFill>
              </a:rPr>
              <a:t>(5 </a:t>
            </a:r>
            <a:r>
              <a:rPr lang="en-US" sz="1800" dirty="0">
                <a:solidFill>
                  <a:schemeClr val="bg1"/>
                </a:solidFill>
              </a:rPr>
              <a:t>specialized for navigating early childhood </a:t>
            </a:r>
            <a:r>
              <a:rPr lang="en-US" sz="1800" dirty="0" smtClean="0">
                <a:solidFill>
                  <a:schemeClr val="bg1"/>
                </a:solidFill>
              </a:rPr>
              <a:t>systems)	</a:t>
            </a:r>
          </a:p>
          <a:p>
            <a:pPr marL="457200" lvl="1" indent="0">
              <a:buNone/>
            </a:pPr>
            <a:endParaRPr lang="en-US" dirty="0" smtClean="0">
              <a:solidFill>
                <a:schemeClr val="bg1"/>
              </a:solidFill>
            </a:endParaRPr>
          </a:p>
          <a:p>
            <a:pPr marL="457200" lvl="1" indent="0">
              <a:buNone/>
            </a:pPr>
            <a:endParaRPr lang="en-US" dirty="0" smtClean="0">
              <a:solidFill>
                <a:schemeClr val="bg1"/>
              </a:solidFill>
            </a:endParaRPr>
          </a:p>
          <a:p>
            <a:pPr marL="457200" lvl="1" indent="0">
              <a:buNone/>
            </a:pPr>
            <a:endParaRPr lang="en-US" dirty="0">
              <a:solidFill>
                <a:schemeClr val="bg1"/>
              </a:solidFill>
            </a:endParaRPr>
          </a:p>
          <a:p>
            <a:pPr marL="0" indent="0">
              <a:buNone/>
            </a:pPr>
            <a:endParaRPr lang="en-US" sz="2400" dirty="0" smtClean="0">
              <a:solidFill>
                <a:schemeClr val="bg1"/>
              </a:solidFill>
            </a:endParaRPr>
          </a:p>
          <a:p>
            <a:pPr marL="0" indent="0">
              <a:buNone/>
            </a:pPr>
            <a:r>
              <a:rPr lang="en-US" sz="2400" dirty="0" smtClean="0">
                <a:solidFill>
                  <a:schemeClr val="bg1"/>
                </a:solidFill>
              </a:rPr>
              <a:t>	</a:t>
            </a:r>
            <a:r>
              <a:rPr lang="en-US" sz="2400" b="1" dirty="0" smtClean="0">
                <a:solidFill>
                  <a:schemeClr val="bg1"/>
                </a:solidFill>
              </a:rPr>
              <a:t>1</a:t>
            </a:r>
            <a:r>
              <a:rPr lang="en-US" sz="2400" dirty="0" smtClean="0">
                <a:solidFill>
                  <a:schemeClr val="bg1"/>
                </a:solidFill>
              </a:rPr>
              <a:t> </a:t>
            </a:r>
            <a:r>
              <a:rPr lang="en-US" sz="2400" dirty="0">
                <a:solidFill>
                  <a:schemeClr val="bg1"/>
                </a:solidFill>
                <a:latin typeface="+mj-lt"/>
              </a:rPr>
              <a:t>Resource Database </a:t>
            </a:r>
            <a:r>
              <a:rPr lang="en-US" sz="2400" dirty="0" smtClean="0">
                <a:solidFill>
                  <a:schemeClr val="bg1"/>
                </a:solidFill>
                <a:latin typeface="+mj-lt"/>
              </a:rPr>
              <a:t>Specialist</a:t>
            </a:r>
            <a:r>
              <a:rPr lang="en-US" sz="2400" dirty="0" smtClean="0">
                <a:solidFill>
                  <a:schemeClr val="bg1"/>
                </a:solidFill>
              </a:rPr>
              <a:t/>
            </a:r>
            <a:br>
              <a:rPr lang="en-US" sz="2400" dirty="0" smtClean="0">
                <a:solidFill>
                  <a:schemeClr val="bg1"/>
                </a:solidFill>
              </a:rPr>
            </a:br>
            <a:r>
              <a:rPr lang="en-US" sz="2400" dirty="0" smtClean="0">
                <a:solidFill>
                  <a:schemeClr val="bg1"/>
                </a:solidFill>
              </a:rPr>
              <a:t>	</a:t>
            </a:r>
            <a:r>
              <a:rPr lang="en-US" sz="2400" b="1" dirty="0" smtClean="0">
                <a:solidFill>
                  <a:schemeClr val="bg1"/>
                </a:solidFill>
              </a:rPr>
              <a:t>3</a:t>
            </a:r>
            <a:r>
              <a:rPr lang="en-US" sz="2400" dirty="0" smtClean="0">
                <a:solidFill>
                  <a:schemeClr val="bg1"/>
                </a:solidFill>
              </a:rPr>
              <a:t> </a:t>
            </a:r>
            <a:r>
              <a:rPr lang="en-US" sz="2400" dirty="0">
                <a:solidFill>
                  <a:schemeClr val="bg1"/>
                </a:solidFill>
                <a:latin typeface="+mj-lt"/>
              </a:rPr>
              <a:t>Program Coordinators</a:t>
            </a:r>
          </a:p>
          <a:p>
            <a:pPr marL="457200" lvl="1" indent="0" algn="ctr">
              <a:buNone/>
            </a:pPr>
            <a:endParaRPr lang="en-US" dirty="0">
              <a:solidFill>
                <a:schemeClr val="bg1"/>
              </a:solidFill>
            </a:endParaRPr>
          </a:p>
          <a:p>
            <a:pPr marL="0" indent="0" algn="ctr">
              <a:buNone/>
            </a:pPr>
            <a:endParaRPr lang="en-US" sz="2400" dirty="0" smtClean="0"/>
          </a:p>
        </p:txBody>
      </p:sp>
    </p:spTree>
    <p:extLst>
      <p:ext uri="{BB962C8B-B14F-4D97-AF65-F5344CB8AC3E}">
        <p14:creationId xmlns:p14="http://schemas.microsoft.com/office/powerpoint/2010/main" val="322832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98916" y="1172647"/>
            <a:ext cx="3497283" cy="786782"/>
          </a:xfrm>
        </p:spPr>
        <p:txBody>
          <a:bodyPr>
            <a:normAutofit/>
          </a:bodyPr>
          <a:lstStyle/>
          <a:p>
            <a:r>
              <a:rPr lang="en-US" sz="3600" b="1" dirty="0" smtClean="0">
                <a:solidFill>
                  <a:srgbClr val="54284E"/>
                </a:solidFill>
                <a:latin typeface="+mn-lt"/>
              </a:rPr>
              <a:t>KNOWLEDGE</a:t>
            </a:r>
            <a:endParaRPr lang="en-US" sz="3600" b="1" dirty="0">
              <a:solidFill>
                <a:srgbClr val="54284E"/>
              </a:solidFill>
              <a:latin typeface="+mn-lt"/>
            </a:endParaRPr>
          </a:p>
        </p:txBody>
      </p:sp>
      <p:sp>
        <p:nvSpPr>
          <p:cNvPr id="3" name="Content Placeholder 2"/>
          <p:cNvSpPr>
            <a:spLocks noGrp="1"/>
          </p:cNvSpPr>
          <p:nvPr>
            <p:ph idx="4294967295"/>
          </p:nvPr>
        </p:nvSpPr>
        <p:spPr>
          <a:xfrm>
            <a:off x="6198916" y="2260704"/>
            <a:ext cx="5836721" cy="4351338"/>
          </a:xfrm>
        </p:spPr>
        <p:txBody>
          <a:bodyPr>
            <a:normAutofit/>
          </a:bodyPr>
          <a:lstStyle/>
          <a:p>
            <a:pPr>
              <a:spcBef>
                <a:spcPts val="1800"/>
              </a:spcBef>
            </a:pPr>
            <a:r>
              <a:rPr lang="en-US" sz="2500" dirty="0" smtClean="0">
                <a:solidFill>
                  <a:srgbClr val="555759"/>
                </a:solidFill>
                <a:latin typeface="+mj-lt"/>
              </a:rPr>
              <a:t>Training</a:t>
            </a:r>
            <a:endParaRPr lang="en-US" sz="2500" dirty="0">
              <a:solidFill>
                <a:srgbClr val="555759"/>
              </a:solidFill>
              <a:latin typeface="+mj-lt"/>
            </a:endParaRPr>
          </a:p>
          <a:p>
            <a:pPr>
              <a:spcBef>
                <a:spcPts val="1800"/>
              </a:spcBef>
            </a:pPr>
            <a:r>
              <a:rPr lang="en-US" sz="2500" dirty="0" smtClean="0">
                <a:solidFill>
                  <a:srgbClr val="555759"/>
                </a:solidFill>
                <a:latin typeface="+mj-lt"/>
              </a:rPr>
              <a:t>Ongoing personal and professional development</a:t>
            </a:r>
            <a:endParaRPr lang="en-US" sz="2500" dirty="0">
              <a:solidFill>
                <a:srgbClr val="555759"/>
              </a:solidFill>
              <a:latin typeface="+mj-lt"/>
            </a:endParaRPr>
          </a:p>
          <a:p>
            <a:pPr>
              <a:spcBef>
                <a:spcPts val="1800"/>
              </a:spcBef>
            </a:pPr>
            <a:r>
              <a:rPr lang="en-US" sz="2500" dirty="0">
                <a:solidFill>
                  <a:srgbClr val="555759"/>
                </a:solidFill>
                <a:latin typeface="+mj-lt"/>
              </a:rPr>
              <a:t>I</a:t>
            </a:r>
            <a:r>
              <a:rPr lang="en-US" sz="2500" dirty="0" smtClean="0">
                <a:solidFill>
                  <a:srgbClr val="555759"/>
                </a:solidFill>
                <a:latin typeface="+mj-lt"/>
              </a:rPr>
              <a:t>nformation access</a:t>
            </a:r>
          </a:p>
          <a:p>
            <a:pPr>
              <a:lnSpc>
                <a:spcPct val="110000"/>
              </a:lnSpc>
              <a:spcBef>
                <a:spcPts val="1800"/>
              </a:spcBef>
            </a:pPr>
            <a:r>
              <a:rPr lang="en-US" sz="2500" dirty="0" smtClean="0">
                <a:solidFill>
                  <a:srgbClr val="555759"/>
                </a:solidFill>
                <a:latin typeface="+mj-lt"/>
              </a:rPr>
              <a:t>Quality assurance</a:t>
            </a:r>
            <a:endParaRPr lang="en-US" sz="2500" dirty="0">
              <a:solidFill>
                <a:srgbClr val="555759"/>
              </a:solidFill>
              <a:latin typeface="+mj-lt"/>
            </a:endParaRPr>
          </a:p>
          <a:p>
            <a:pPr>
              <a:spcBef>
                <a:spcPts val="1800"/>
              </a:spcBef>
            </a:pPr>
            <a:r>
              <a:rPr lang="en-US" sz="2500" dirty="0" smtClean="0">
                <a:solidFill>
                  <a:srgbClr val="555759"/>
                </a:solidFill>
                <a:latin typeface="+mj-lt"/>
              </a:rPr>
              <a:t>Cross-training</a:t>
            </a:r>
          </a:p>
          <a:p>
            <a:endParaRPr lang="en-US" dirty="0">
              <a:solidFill>
                <a:srgbClr val="555759"/>
              </a:solidFill>
            </a:endParaRPr>
          </a:p>
          <a:p>
            <a:endParaRPr lang="en-US" dirty="0" smtClean="0">
              <a:solidFill>
                <a:srgbClr val="555759"/>
              </a:solidFill>
            </a:endParaRPr>
          </a:p>
          <a:p>
            <a:endParaRPr lang="en-US" dirty="0" smtClean="0">
              <a:solidFill>
                <a:srgbClr val="555759"/>
              </a:solidFill>
            </a:endParaRPr>
          </a:p>
          <a:p>
            <a:pPr marL="457200" lvl="1" indent="0">
              <a:buNone/>
            </a:pPr>
            <a:endParaRPr lang="en-US" dirty="0" smtClean="0">
              <a:solidFill>
                <a:srgbClr val="555759"/>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98" t="21505"/>
          <a:stretch/>
        </p:blipFill>
        <p:spPr>
          <a:xfrm>
            <a:off x="-11875" y="-23752"/>
            <a:ext cx="5527395" cy="6881751"/>
          </a:xfrm>
          <a:prstGeom prst="rect">
            <a:avLst/>
          </a:prstGeom>
        </p:spPr>
      </p:pic>
    </p:spTree>
    <p:extLst>
      <p:ext uri="{BB962C8B-B14F-4D97-AF65-F5344CB8AC3E}">
        <p14:creationId xmlns:p14="http://schemas.microsoft.com/office/powerpoint/2010/main" val="85812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9393" y="500062"/>
            <a:ext cx="533202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rgbClr val="54284E"/>
                </a:solidFill>
                <a:latin typeface="+mn-lt"/>
              </a:rPr>
              <a:t>OUR INTERACTIONS</a:t>
            </a:r>
            <a:endParaRPr lang="en-US" sz="3600" b="1" dirty="0">
              <a:solidFill>
                <a:srgbClr val="54284E"/>
              </a:solidFill>
              <a:latin typeface="+mn-lt"/>
            </a:endParaRPr>
          </a:p>
        </p:txBody>
      </p:sp>
      <p:sp>
        <p:nvSpPr>
          <p:cNvPr id="5" name="Content Placeholder 2"/>
          <p:cNvSpPr txBox="1">
            <a:spLocks/>
          </p:cNvSpPr>
          <p:nvPr/>
        </p:nvSpPr>
        <p:spPr>
          <a:xfrm>
            <a:off x="870360" y="2090051"/>
            <a:ext cx="501633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500" dirty="0" smtClean="0">
                <a:solidFill>
                  <a:srgbClr val="555759"/>
                </a:solidFill>
                <a:latin typeface="+mj-lt"/>
              </a:rPr>
              <a:t>No time limit</a:t>
            </a:r>
          </a:p>
          <a:p>
            <a:pPr algn="l">
              <a:spcAft>
                <a:spcPts val="600"/>
              </a:spcAft>
            </a:pPr>
            <a:r>
              <a:rPr lang="en-US" sz="2500" dirty="0" smtClean="0">
                <a:solidFill>
                  <a:srgbClr val="555759"/>
                </a:solidFill>
                <a:latin typeface="+mj-lt"/>
              </a:rPr>
              <a:t>Conversational</a:t>
            </a:r>
          </a:p>
          <a:p>
            <a:pPr algn="l">
              <a:spcAft>
                <a:spcPts val="600"/>
              </a:spcAft>
            </a:pPr>
            <a:r>
              <a:rPr lang="en-US" sz="2500" dirty="0" smtClean="0">
                <a:solidFill>
                  <a:srgbClr val="555759"/>
                </a:solidFill>
                <a:latin typeface="+mj-lt"/>
              </a:rPr>
              <a:t>Culturally responsive</a:t>
            </a:r>
          </a:p>
          <a:p>
            <a:pPr algn="l">
              <a:spcAft>
                <a:spcPts val="600"/>
              </a:spcAft>
            </a:pPr>
            <a:r>
              <a:rPr lang="en-US" sz="2500" dirty="0" smtClean="0">
                <a:solidFill>
                  <a:srgbClr val="555759"/>
                </a:solidFill>
                <a:latin typeface="+mj-lt"/>
              </a:rPr>
              <a:t>Awareness</a:t>
            </a:r>
          </a:p>
          <a:p>
            <a:pPr algn="l">
              <a:spcAft>
                <a:spcPts val="600"/>
              </a:spcAft>
            </a:pPr>
            <a:r>
              <a:rPr lang="en-US" sz="2500" dirty="0" smtClean="0">
                <a:solidFill>
                  <a:srgbClr val="555759"/>
                </a:solidFill>
                <a:latin typeface="+mj-lt"/>
              </a:rPr>
              <a:t>Empowerment</a:t>
            </a:r>
          </a:p>
          <a:p>
            <a:pPr algn="l">
              <a:spcAft>
                <a:spcPts val="600"/>
              </a:spcAft>
            </a:pPr>
            <a:r>
              <a:rPr lang="en-US" sz="2500" dirty="0" smtClean="0">
                <a:solidFill>
                  <a:srgbClr val="555759"/>
                </a:solidFill>
                <a:latin typeface="+mj-lt"/>
              </a:rPr>
              <a:t>Active listening</a:t>
            </a:r>
          </a:p>
          <a:p>
            <a:pPr algn="l">
              <a:spcAft>
                <a:spcPts val="600"/>
              </a:spcAft>
            </a:pPr>
            <a:r>
              <a:rPr lang="en-US" sz="2500" dirty="0" smtClean="0">
                <a:solidFill>
                  <a:srgbClr val="555759"/>
                </a:solidFill>
                <a:latin typeface="+mj-lt"/>
              </a:rPr>
              <a:t>Non-judgmental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806" r="10956"/>
          <a:stretch/>
        </p:blipFill>
        <p:spPr>
          <a:xfrm>
            <a:off x="5688277" y="11875"/>
            <a:ext cx="6495803" cy="6846125"/>
          </a:xfrm>
          <a:prstGeom prst="rect">
            <a:avLst/>
          </a:prstGeom>
        </p:spPr>
      </p:pic>
    </p:spTree>
    <p:extLst>
      <p:ext uri="{BB962C8B-B14F-4D97-AF65-F5344CB8AC3E}">
        <p14:creationId xmlns:p14="http://schemas.microsoft.com/office/powerpoint/2010/main" val="3602108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548018" y="3113926"/>
            <a:ext cx="5045620" cy="630148"/>
          </a:xfrm>
        </p:spPr>
        <p:txBody>
          <a:bodyPr>
            <a:normAutofit/>
          </a:bodyPr>
          <a:lstStyle/>
          <a:p>
            <a:pPr marL="0" indent="0" algn="ctr">
              <a:buNone/>
            </a:pPr>
            <a:r>
              <a:rPr lang="en-US" sz="3600" b="1" dirty="0" smtClean="0">
                <a:solidFill>
                  <a:srgbClr val="A0237E"/>
                </a:solidFill>
                <a:latin typeface="+mn-lt"/>
              </a:rPr>
              <a:t>ENVIRONMENT </a:t>
            </a:r>
            <a:endParaRPr lang="en-US" sz="3600" b="1" dirty="0">
              <a:solidFill>
                <a:srgbClr val="A0237E"/>
              </a:solidFill>
              <a:latin typeface="+mn-lt"/>
            </a:endParaRPr>
          </a:p>
          <a:p>
            <a:pPr algn="ctr"/>
            <a:endParaRPr lang="en-US" sz="3600" dirty="0">
              <a:latin typeface="+mn-lt"/>
            </a:endParaRPr>
          </a:p>
        </p:txBody>
      </p:sp>
      <p:sp>
        <p:nvSpPr>
          <p:cNvPr id="4" name="Rectangular Callout 3"/>
          <p:cNvSpPr/>
          <p:nvPr/>
        </p:nvSpPr>
        <p:spPr>
          <a:xfrm>
            <a:off x="410967" y="2368621"/>
            <a:ext cx="1880171" cy="94522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Genuine interactions</a:t>
            </a:r>
            <a:endParaRPr lang="en-US" dirty="0"/>
          </a:p>
        </p:txBody>
      </p:sp>
      <p:sp>
        <p:nvSpPr>
          <p:cNvPr id="5" name="Rounded Rectangular Callout 4"/>
          <p:cNvSpPr/>
          <p:nvPr/>
        </p:nvSpPr>
        <p:spPr>
          <a:xfrm>
            <a:off x="2830530" y="5097695"/>
            <a:ext cx="2208944" cy="8938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development</a:t>
            </a:r>
            <a:endParaRPr lang="en-US" dirty="0"/>
          </a:p>
        </p:txBody>
      </p:sp>
      <p:sp>
        <p:nvSpPr>
          <p:cNvPr id="6" name="Oval Callout 5"/>
          <p:cNvSpPr/>
          <p:nvPr/>
        </p:nvSpPr>
        <p:spPr>
          <a:xfrm>
            <a:off x="2917861" y="154112"/>
            <a:ext cx="2034283" cy="15411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Collaboration</a:t>
            </a:r>
            <a:endParaRPr lang="en-US" dirty="0"/>
          </a:p>
        </p:txBody>
      </p:sp>
      <p:sp>
        <p:nvSpPr>
          <p:cNvPr id="7" name="Cloud Callout 6"/>
          <p:cNvSpPr/>
          <p:nvPr/>
        </p:nvSpPr>
        <p:spPr>
          <a:xfrm>
            <a:off x="2917861" y="2178121"/>
            <a:ext cx="2866490" cy="21267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Did someone say FOOD?</a:t>
            </a:r>
            <a:endParaRPr lang="en-US" dirty="0"/>
          </a:p>
        </p:txBody>
      </p:sp>
      <p:sp>
        <p:nvSpPr>
          <p:cNvPr id="9" name="Cloud Callout 8"/>
          <p:cNvSpPr/>
          <p:nvPr/>
        </p:nvSpPr>
        <p:spPr>
          <a:xfrm flipH="1">
            <a:off x="236305" y="544530"/>
            <a:ext cx="1972638" cy="115070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a:t>
            </a:r>
            <a:endParaRPr lang="en-US" dirty="0"/>
          </a:p>
        </p:txBody>
      </p:sp>
      <p:sp>
        <p:nvSpPr>
          <p:cNvPr id="10" name="Cloud 9"/>
          <p:cNvSpPr/>
          <p:nvPr/>
        </p:nvSpPr>
        <p:spPr>
          <a:xfrm>
            <a:off x="270340" y="4304871"/>
            <a:ext cx="2020798" cy="10649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 door/cube</a:t>
            </a:r>
            <a:endParaRPr lang="en-US" dirty="0"/>
          </a:p>
        </p:txBody>
      </p:sp>
    </p:spTree>
    <p:extLst>
      <p:ext uri="{BB962C8B-B14F-4D97-AF65-F5344CB8AC3E}">
        <p14:creationId xmlns:p14="http://schemas.microsoft.com/office/powerpoint/2010/main" val="3039047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6158"/>
          </a:xfrm>
        </p:spPr>
        <p:txBody>
          <a:bodyPr>
            <a:normAutofit/>
          </a:bodyPr>
          <a:lstStyle/>
          <a:p>
            <a:r>
              <a:rPr lang="en-US" sz="3600" b="1" dirty="0" smtClean="0">
                <a:solidFill>
                  <a:srgbClr val="54284E"/>
                </a:solidFill>
                <a:latin typeface="+mn-lt"/>
              </a:rPr>
              <a:t>A Hotline Interaction: Start to Finish</a:t>
            </a:r>
            <a:endParaRPr lang="en-US" sz="3600" b="1" dirty="0">
              <a:solidFill>
                <a:srgbClr val="54284E"/>
              </a:solidFill>
              <a:latin typeface="+mn-lt"/>
            </a:endParaRPr>
          </a:p>
        </p:txBody>
      </p:sp>
      <p:sp>
        <p:nvSpPr>
          <p:cNvPr id="3" name="Content Placeholder 2"/>
          <p:cNvSpPr>
            <a:spLocks noGrp="1"/>
          </p:cNvSpPr>
          <p:nvPr>
            <p:ph idx="1"/>
          </p:nvPr>
        </p:nvSpPr>
        <p:spPr>
          <a:xfrm>
            <a:off x="2458192" y="1445616"/>
            <a:ext cx="8895608" cy="5412383"/>
          </a:xfrm>
        </p:spPr>
        <p:txBody>
          <a:bodyPr>
            <a:normAutofit lnSpcReduction="10000"/>
          </a:bodyPr>
          <a:lstStyle/>
          <a:p>
            <a:pPr marL="457200" indent="-457200">
              <a:buAutoNum type="arabicPeriod"/>
            </a:pPr>
            <a:r>
              <a:rPr lang="en-US" sz="2500" b="1" dirty="0" smtClean="0">
                <a:solidFill>
                  <a:srgbClr val="54284E"/>
                </a:solidFill>
                <a:latin typeface="+mj-lt"/>
              </a:rPr>
              <a:t>Call is answered </a:t>
            </a:r>
          </a:p>
          <a:p>
            <a:pPr marL="0" indent="0">
              <a:buNone/>
            </a:pPr>
            <a:r>
              <a:rPr lang="en-US" sz="2500" dirty="0">
                <a:solidFill>
                  <a:srgbClr val="555759"/>
                </a:solidFill>
                <a:latin typeface="+mj-lt"/>
              </a:rPr>
              <a:t> </a:t>
            </a:r>
            <a:r>
              <a:rPr lang="en-US" sz="2500" dirty="0" smtClean="0">
                <a:solidFill>
                  <a:srgbClr val="555759"/>
                </a:solidFill>
                <a:latin typeface="+mj-lt"/>
              </a:rPr>
              <a:t>      - Through the Family Health Hotline 1 (800) 322-2588</a:t>
            </a:r>
            <a:endParaRPr lang="en-US" sz="2500" dirty="0">
              <a:solidFill>
                <a:srgbClr val="555759"/>
              </a:solidFill>
              <a:latin typeface="+mj-lt"/>
            </a:endParaRPr>
          </a:p>
          <a:p>
            <a:pPr marL="0" indent="0">
              <a:buNone/>
            </a:pPr>
            <a:r>
              <a:rPr lang="en-US" sz="2500" dirty="0">
                <a:solidFill>
                  <a:srgbClr val="555759"/>
                </a:solidFill>
                <a:latin typeface="+mj-lt"/>
              </a:rPr>
              <a:t> </a:t>
            </a:r>
            <a:r>
              <a:rPr lang="en-US" sz="2500" dirty="0" smtClean="0">
                <a:solidFill>
                  <a:srgbClr val="555759"/>
                </a:solidFill>
                <a:latin typeface="+mj-lt"/>
              </a:rPr>
              <a:t>      - Caller is </a:t>
            </a:r>
            <a:r>
              <a:rPr lang="en-US" sz="2500" b="1" dirty="0" smtClean="0">
                <a:solidFill>
                  <a:srgbClr val="555759"/>
                </a:solidFill>
                <a:latin typeface="+mj-lt"/>
              </a:rPr>
              <a:t>interested in WIC</a:t>
            </a:r>
          </a:p>
          <a:p>
            <a:pPr marL="0" indent="0">
              <a:spcBef>
                <a:spcPts val="2400"/>
              </a:spcBef>
              <a:buNone/>
            </a:pPr>
            <a:r>
              <a:rPr lang="en-US" sz="2500" b="1" dirty="0" smtClean="0">
                <a:solidFill>
                  <a:srgbClr val="54284E"/>
                </a:solidFill>
                <a:latin typeface="+mj-lt"/>
              </a:rPr>
              <a:t>2.   Demographics collected</a:t>
            </a:r>
          </a:p>
          <a:p>
            <a:pPr marL="0" indent="0">
              <a:spcBef>
                <a:spcPts val="2400"/>
              </a:spcBef>
              <a:buNone/>
            </a:pPr>
            <a:r>
              <a:rPr lang="en-US" sz="2500" b="1" dirty="0" smtClean="0">
                <a:solidFill>
                  <a:srgbClr val="54284E"/>
                </a:solidFill>
                <a:latin typeface="+mj-lt"/>
              </a:rPr>
              <a:t>3.   Social needs screening (question 3)</a:t>
            </a:r>
          </a:p>
          <a:p>
            <a:pPr lvl="1">
              <a:buFontTx/>
              <a:buChar char="-"/>
            </a:pPr>
            <a:r>
              <a:rPr lang="en-US" sz="2500" dirty="0" smtClean="0">
                <a:solidFill>
                  <a:srgbClr val="555759"/>
                </a:solidFill>
                <a:latin typeface="+mj-lt"/>
              </a:rPr>
              <a:t>Do </a:t>
            </a:r>
            <a:r>
              <a:rPr lang="en-US" sz="2500" dirty="0">
                <a:solidFill>
                  <a:srgbClr val="555759"/>
                </a:solidFill>
                <a:latin typeface="+mj-lt"/>
              </a:rPr>
              <a:t>you currently have any questions or concerns about </a:t>
            </a:r>
            <a:endParaRPr lang="en-US" sz="2500" dirty="0" smtClean="0">
              <a:solidFill>
                <a:srgbClr val="555759"/>
              </a:solidFill>
              <a:latin typeface="+mj-lt"/>
            </a:endParaRPr>
          </a:p>
          <a:p>
            <a:pPr marL="457200" lvl="1" indent="0">
              <a:buNone/>
            </a:pPr>
            <a:r>
              <a:rPr lang="en-US" sz="2500" dirty="0">
                <a:solidFill>
                  <a:srgbClr val="555759"/>
                </a:solidFill>
                <a:latin typeface="+mj-lt"/>
              </a:rPr>
              <a:t> </a:t>
            </a:r>
            <a:r>
              <a:rPr lang="en-US" sz="2500" dirty="0" smtClean="0">
                <a:solidFill>
                  <a:srgbClr val="555759"/>
                </a:solidFill>
                <a:latin typeface="+mj-lt"/>
              </a:rPr>
              <a:t>  your </a:t>
            </a:r>
            <a:r>
              <a:rPr lang="en-US" sz="2500" dirty="0">
                <a:solidFill>
                  <a:srgbClr val="555759"/>
                </a:solidFill>
                <a:latin typeface="+mj-lt"/>
              </a:rPr>
              <a:t>child’s/children’s health or development </a:t>
            </a:r>
            <a:r>
              <a:rPr lang="en-US" sz="2500" i="1" dirty="0">
                <a:solidFill>
                  <a:srgbClr val="555759"/>
                </a:solidFill>
                <a:latin typeface="+mj-lt"/>
              </a:rPr>
              <a:t>(such as </a:t>
            </a:r>
            <a:endParaRPr lang="en-US" sz="2500" i="1" dirty="0" smtClean="0">
              <a:solidFill>
                <a:srgbClr val="555759"/>
              </a:solidFill>
              <a:latin typeface="+mj-lt"/>
            </a:endParaRPr>
          </a:p>
          <a:p>
            <a:pPr marL="457200" lvl="1" indent="0">
              <a:buNone/>
            </a:pPr>
            <a:r>
              <a:rPr lang="en-US" sz="2500" i="1" dirty="0">
                <a:solidFill>
                  <a:srgbClr val="555759"/>
                </a:solidFill>
                <a:latin typeface="+mj-lt"/>
              </a:rPr>
              <a:t> </a:t>
            </a:r>
            <a:r>
              <a:rPr lang="en-US" sz="2500" i="1" dirty="0" smtClean="0">
                <a:solidFill>
                  <a:srgbClr val="555759"/>
                </a:solidFill>
                <a:latin typeface="+mj-lt"/>
              </a:rPr>
              <a:t>  speech</a:t>
            </a:r>
            <a:r>
              <a:rPr lang="en-US" sz="2500" i="1" dirty="0">
                <a:solidFill>
                  <a:srgbClr val="555759"/>
                </a:solidFill>
                <a:latin typeface="+mj-lt"/>
              </a:rPr>
              <a:t>, </a:t>
            </a:r>
            <a:r>
              <a:rPr lang="en-US" sz="2500" i="1" dirty="0" smtClean="0">
                <a:solidFill>
                  <a:srgbClr val="555759"/>
                </a:solidFill>
                <a:latin typeface="+mj-lt"/>
              </a:rPr>
              <a:t>behavioral</a:t>
            </a:r>
            <a:r>
              <a:rPr lang="en-US" sz="2500" i="1" dirty="0">
                <a:solidFill>
                  <a:srgbClr val="555759"/>
                </a:solidFill>
                <a:latin typeface="+mj-lt"/>
              </a:rPr>
              <a:t>, or physical development</a:t>
            </a:r>
            <a:r>
              <a:rPr lang="en-US" sz="2500" i="1" dirty="0" smtClean="0">
                <a:solidFill>
                  <a:srgbClr val="555759"/>
                </a:solidFill>
                <a:latin typeface="+mj-lt"/>
              </a:rPr>
              <a:t>)</a:t>
            </a:r>
            <a:r>
              <a:rPr lang="en-US" sz="2500" dirty="0" smtClean="0">
                <a:solidFill>
                  <a:srgbClr val="555759"/>
                </a:solidFill>
                <a:latin typeface="+mj-lt"/>
              </a:rPr>
              <a:t>?</a:t>
            </a:r>
          </a:p>
          <a:p>
            <a:pPr marL="0" indent="0">
              <a:buNone/>
            </a:pPr>
            <a:r>
              <a:rPr lang="en-US" sz="2500" dirty="0" smtClean="0">
                <a:solidFill>
                  <a:srgbClr val="54284E"/>
                </a:solidFill>
                <a:latin typeface="+mj-lt"/>
              </a:rPr>
              <a:t>     </a:t>
            </a:r>
            <a:r>
              <a:rPr lang="en-US" sz="2500" dirty="0" smtClean="0">
                <a:solidFill>
                  <a:srgbClr val="555759"/>
                </a:solidFill>
                <a:latin typeface="+mj-lt"/>
              </a:rPr>
              <a:t> -  </a:t>
            </a:r>
            <a:r>
              <a:rPr lang="en-US" sz="2500" b="1" dirty="0" smtClean="0">
                <a:solidFill>
                  <a:srgbClr val="555759"/>
                </a:solidFill>
                <a:latin typeface="+mj-lt"/>
              </a:rPr>
              <a:t>Caller says “yes,” and opts-in to HMG</a:t>
            </a:r>
          </a:p>
          <a:p>
            <a:pPr marL="0" indent="0">
              <a:buNone/>
            </a:pPr>
            <a:r>
              <a:rPr lang="en-US" sz="2500" dirty="0" smtClean="0">
                <a:solidFill>
                  <a:srgbClr val="54284E"/>
                </a:solidFill>
                <a:latin typeface="+mj-lt"/>
              </a:rPr>
              <a:t>      </a:t>
            </a:r>
            <a:r>
              <a:rPr lang="en-US" sz="2500" dirty="0" smtClean="0">
                <a:solidFill>
                  <a:srgbClr val="555759"/>
                </a:solidFill>
                <a:latin typeface="+mj-lt"/>
              </a:rPr>
              <a:t>-</a:t>
            </a:r>
            <a:r>
              <a:rPr lang="en-US" sz="2500" dirty="0" smtClean="0">
                <a:solidFill>
                  <a:srgbClr val="54284E"/>
                </a:solidFill>
                <a:latin typeface="+mj-lt"/>
              </a:rPr>
              <a:t>  </a:t>
            </a:r>
            <a:r>
              <a:rPr lang="en-US" sz="2500" b="1" dirty="0" smtClean="0">
                <a:solidFill>
                  <a:srgbClr val="555759"/>
                </a:solidFill>
                <a:latin typeface="+mj-lt"/>
              </a:rPr>
              <a:t>Care coordinator addresses presenting need </a:t>
            </a:r>
          </a:p>
          <a:p>
            <a:pPr marL="0" indent="0">
              <a:spcBef>
                <a:spcPts val="0"/>
              </a:spcBef>
              <a:buNone/>
            </a:pPr>
            <a:r>
              <a:rPr lang="en-US" sz="2500" dirty="0">
                <a:solidFill>
                  <a:srgbClr val="555759"/>
                </a:solidFill>
                <a:latin typeface="+mj-lt"/>
              </a:rPr>
              <a:t> </a:t>
            </a:r>
            <a:r>
              <a:rPr lang="en-US" sz="2500" dirty="0" smtClean="0">
                <a:solidFill>
                  <a:srgbClr val="555759"/>
                </a:solidFill>
                <a:latin typeface="+mj-lt"/>
              </a:rPr>
              <a:t>        (e.g. determines WIC eligibility </a:t>
            </a:r>
            <a:r>
              <a:rPr lang="en-US" sz="2500" dirty="0" smtClean="0">
                <a:solidFill>
                  <a:srgbClr val="555759"/>
                </a:solidFill>
                <a:latin typeface="+mj-lt"/>
                <a:sym typeface="Wingdings" panose="05000000000000000000" pitchFamily="2" charset="2"/>
              </a:rPr>
              <a:t> explains services  </a:t>
            </a:r>
          </a:p>
          <a:p>
            <a:pPr marL="0" indent="0">
              <a:spcBef>
                <a:spcPts val="0"/>
              </a:spcBef>
              <a:buNone/>
            </a:pPr>
            <a:r>
              <a:rPr lang="en-US" sz="2500" dirty="0" smtClean="0">
                <a:solidFill>
                  <a:srgbClr val="555759"/>
                </a:solidFill>
                <a:latin typeface="+mj-lt"/>
                <a:sym typeface="Wingdings" panose="05000000000000000000" pitchFamily="2" charset="2"/>
              </a:rPr>
              <a:t>         delivers resource/site info)</a:t>
            </a:r>
            <a:endParaRPr lang="en-US" sz="2500" dirty="0" smtClean="0">
              <a:solidFill>
                <a:srgbClr val="555759"/>
              </a:solidFill>
              <a:latin typeface="+mj-lt"/>
            </a:endParaRPr>
          </a:p>
          <a:p>
            <a:pPr lvl="1"/>
            <a:endParaRPr lang="en-US" dirty="0" smtClean="0"/>
          </a:p>
          <a:p>
            <a:endParaRPr lang="en-US" dirty="0" smtClean="0"/>
          </a:p>
        </p:txBody>
      </p:sp>
      <p:grpSp>
        <p:nvGrpSpPr>
          <p:cNvPr id="8" name="Group 7"/>
          <p:cNvGrpSpPr/>
          <p:nvPr/>
        </p:nvGrpSpPr>
        <p:grpSpPr>
          <a:xfrm>
            <a:off x="838200" y="1279368"/>
            <a:ext cx="1334984" cy="4409894"/>
            <a:chOff x="838200" y="1279368"/>
            <a:chExt cx="1334984" cy="440989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354278"/>
              <a:ext cx="1334984" cy="13349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816823"/>
              <a:ext cx="1334984" cy="13349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79368"/>
              <a:ext cx="1334984" cy="1334984"/>
            </a:xfrm>
            <a:prstGeom prst="rect">
              <a:avLst/>
            </a:prstGeom>
          </p:spPr>
        </p:pic>
      </p:grpSp>
    </p:spTree>
    <p:extLst>
      <p:ext uri="{BB962C8B-B14F-4D97-AF65-F5344CB8AC3E}">
        <p14:creationId xmlns:p14="http://schemas.microsoft.com/office/powerpoint/2010/main" val="4221243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080" y="531381"/>
            <a:ext cx="10515600" cy="917410"/>
          </a:xfrm>
        </p:spPr>
        <p:txBody>
          <a:bodyPr>
            <a:normAutofit/>
          </a:bodyPr>
          <a:lstStyle/>
          <a:p>
            <a:r>
              <a:rPr lang="en-US" sz="3600" b="1" dirty="0">
                <a:solidFill>
                  <a:srgbClr val="54284E"/>
                </a:solidFill>
                <a:latin typeface="+mn-lt"/>
              </a:rPr>
              <a:t>An Interaction: Start to </a:t>
            </a:r>
            <a:r>
              <a:rPr lang="en-US" sz="3600" b="1" dirty="0" smtClean="0">
                <a:solidFill>
                  <a:srgbClr val="54284E"/>
                </a:solidFill>
                <a:latin typeface="+mn-lt"/>
              </a:rPr>
              <a:t>Finish (continued)</a:t>
            </a:r>
            <a:endParaRPr lang="en-US" sz="3600" b="1" dirty="0">
              <a:solidFill>
                <a:srgbClr val="54284E"/>
              </a:solidFill>
              <a:latin typeface="+mn-lt"/>
            </a:endParaRPr>
          </a:p>
        </p:txBody>
      </p:sp>
      <p:sp>
        <p:nvSpPr>
          <p:cNvPr id="3" name="Content Placeholder 2"/>
          <p:cNvSpPr>
            <a:spLocks noGrp="1"/>
          </p:cNvSpPr>
          <p:nvPr>
            <p:ph idx="1"/>
          </p:nvPr>
        </p:nvSpPr>
        <p:spPr>
          <a:xfrm>
            <a:off x="1040080" y="1445618"/>
            <a:ext cx="10515600" cy="4351338"/>
          </a:xfrm>
        </p:spPr>
        <p:txBody>
          <a:bodyPr/>
          <a:lstStyle/>
          <a:p>
            <a:pPr marL="0" indent="0">
              <a:buNone/>
            </a:pPr>
            <a:r>
              <a:rPr lang="en-US" sz="2500" b="1" dirty="0" smtClean="0">
                <a:solidFill>
                  <a:srgbClr val="54284E"/>
                </a:solidFill>
                <a:latin typeface="+mj-lt"/>
              </a:rPr>
              <a:t>4.  HMG: Explore family’s child development needs</a:t>
            </a:r>
          </a:p>
          <a:p>
            <a:pPr lvl="1">
              <a:spcBef>
                <a:spcPts val="1500"/>
              </a:spcBef>
            </a:pPr>
            <a:r>
              <a:rPr lang="en-US" sz="2500" dirty="0" smtClean="0">
                <a:solidFill>
                  <a:srgbClr val="555759"/>
                </a:solidFill>
                <a:latin typeface="+mj-lt"/>
              </a:rPr>
              <a:t>Questions? ASQ</a:t>
            </a:r>
          </a:p>
          <a:p>
            <a:pPr lvl="1">
              <a:spcBef>
                <a:spcPts val="1500"/>
              </a:spcBef>
            </a:pPr>
            <a:r>
              <a:rPr lang="en-US" sz="2500" dirty="0" smtClean="0">
                <a:solidFill>
                  <a:srgbClr val="555759"/>
                </a:solidFill>
                <a:latin typeface="+mj-lt"/>
              </a:rPr>
              <a:t>Concerns</a:t>
            </a:r>
            <a:r>
              <a:rPr lang="en-US" sz="2500" dirty="0">
                <a:solidFill>
                  <a:srgbClr val="555759"/>
                </a:solidFill>
                <a:latin typeface="+mj-lt"/>
              </a:rPr>
              <a:t>?</a:t>
            </a:r>
            <a:r>
              <a:rPr lang="en-US" sz="2500" dirty="0" smtClean="0">
                <a:solidFill>
                  <a:srgbClr val="555759"/>
                </a:solidFill>
                <a:latin typeface="+mj-lt"/>
              </a:rPr>
              <a:t> Refer to Part C or Part B for evaluation</a:t>
            </a:r>
          </a:p>
          <a:p>
            <a:pPr lvl="1">
              <a:spcBef>
                <a:spcPts val="1500"/>
              </a:spcBef>
            </a:pPr>
            <a:r>
              <a:rPr lang="en-US" sz="2500" dirty="0" smtClean="0">
                <a:solidFill>
                  <a:srgbClr val="555759"/>
                </a:solidFill>
                <a:latin typeface="+mj-lt"/>
              </a:rPr>
              <a:t>Early learning and parenting support options</a:t>
            </a:r>
          </a:p>
          <a:p>
            <a:pPr marL="0" indent="0">
              <a:spcBef>
                <a:spcPts val="1800"/>
              </a:spcBef>
              <a:buNone/>
            </a:pPr>
            <a:r>
              <a:rPr lang="en-US" sz="2500" b="1" dirty="0" smtClean="0">
                <a:solidFill>
                  <a:srgbClr val="54284E"/>
                </a:solidFill>
                <a:latin typeface="+mj-lt"/>
              </a:rPr>
              <a:t>5.  Follow-up time-line depends on nature of resource</a:t>
            </a:r>
          </a:p>
          <a:p>
            <a:pPr marL="0" indent="0">
              <a:buNone/>
            </a:pPr>
            <a:endParaRPr lang="en-US" sz="2500" dirty="0">
              <a:solidFill>
                <a:srgbClr val="555759"/>
              </a:solidFill>
              <a:latin typeface="+mj-lt"/>
            </a:endParaRPr>
          </a:p>
          <a:p>
            <a:pPr marL="0" indent="0">
              <a:spcBef>
                <a:spcPts val="0"/>
              </a:spcBef>
              <a:buNone/>
            </a:pPr>
            <a:r>
              <a:rPr lang="en-US" sz="2500" b="1" dirty="0" smtClean="0">
                <a:solidFill>
                  <a:srgbClr val="54284E"/>
                </a:solidFill>
                <a:latin typeface="+mj-lt"/>
              </a:rPr>
              <a:t>Note</a:t>
            </a:r>
            <a:r>
              <a:rPr lang="en-US" sz="2500" b="1" dirty="0" smtClean="0">
                <a:solidFill>
                  <a:srgbClr val="555759"/>
                </a:solidFill>
                <a:latin typeface="+mj-lt"/>
              </a:rPr>
              <a:t>: </a:t>
            </a:r>
            <a:r>
              <a:rPr lang="en-US" sz="2500" dirty="0" smtClean="0">
                <a:solidFill>
                  <a:srgbClr val="555759"/>
                </a:solidFill>
                <a:latin typeface="+mj-lt"/>
              </a:rPr>
              <a:t>If parent/caregiver completes ASQ online, our care coordinators score </a:t>
            </a:r>
          </a:p>
          <a:p>
            <a:pPr marL="0" indent="0">
              <a:spcBef>
                <a:spcPts val="0"/>
              </a:spcBef>
              <a:buNone/>
            </a:pPr>
            <a:r>
              <a:rPr lang="en-US" sz="2500" dirty="0" smtClean="0">
                <a:solidFill>
                  <a:srgbClr val="555759"/>
                </a:solidFill>
                <a:latin typeface="+mj-lt"/>
              </a:rPr>
              <a:t>it and follow-up after every ASQ to discuss results-additional resources.</a:t>
            </a:r>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0151"/>
            <a:ext cx="12192000" cy="1347849"/>
          </a:xfrm>
          <a:prstGeom prst="rect">
            <a:avLst/>
          </a:prstGeom>
        </p:spPr>
      </p:pic>
    </p:spTree>
    <p:extLst>
      <p:ext uri="{BB962C8B-B14F-4D97-AF65-F5344CB8AC3E}">
        <p14:creationId xmlns:p14="http://schemas.microsoft.com/office/powerpoint/2010/main" val="1734081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07573" y="2323277"/>
            <a:ext cx="9496301" cy="4131900"/>
          </a:xfrm>
          <a:prstGeom prst="rect">
            <a:avLst/>
          </a:prstGeom>
          <a:noFill/>
        </p:spPr>
        <p:txBody>
          <a:bodyPr wrap="square" rtlCol="0">
            <a:spAutoFit/>
          </a:bodyPr>
          <a:lstStyle/>
          <a:p>
            <a:pPr marL="342900" indent="-342900">
              <a:spcBef>
                <a:spcPts val="1500"/>
              </a:spcBef>
              <a:buClr>
                <a:schemeClr val="bg1"/>
              </a:buClr>
              <a:buFont typeface="Arial" panose="020B0604020202020204" pitchFamily="34" charset="0"/>
              <a:buChar char="•"/>
            </a:pPr>
            <a:r>
              <a:rPr lang="en-US" sz="2500" b="1" dirty="0" smtClean="0">
                <a:solidFill>
                  <a:srgbClr val="FF661B"/>
                </a:solidFill>
              </a:rPr>
              <a:t>3,844 </a:t>
            </a:r>
            <a:r>
              <a:rPr lang="en-US" sz="2500" dirty="0" smtClean="0">
                <a:solidFill>
                  <a:schemeClr val="bg1"/>
                </a:solidFill>
                <a:latin typeface="+mj-lt"/>
              </a:rPr>
              <a:t>incoming calls this year so far!</a:t>
            </a:r>
            <a:endParaRPr lang="en-US" sz="2500" dirty="0">
              <a:solidFill>
                <a:schemeClr val="bg1"/>
              </a:solidFill>
              <a:latin typeface="+mj-lt"/>
            </a:endParaRPr>
          </a:p>
          <a:p>
            <a:pPr marL="342900" indent="-342900">
              <a:spcBef>
                <a:spcPts val="1500"/>
              </a:spcBef>
              <a:buClr>
                <a:schemeClr val="bg1"/>
              </a:buClr>
              <a:buFont typeface="Arial" panose="020B0604020202020204" pitchFamily="34" charset="0"/>
              <a:buChar char="•"/>
            </a:pPr>
            <a:r>
              <a:rPr lang="en-US" sz="2500" b="1" dirty="0" smtClean="0">
                <a:solidFill>
                  <a:srgbClr val="FF661B"/>
                </a:solidFill>
              </a:rPr>
              <a:t>~4,000 families </a:t>
            </a:r>
            <a:r>
              <a:rPr lang="en-US" sz="2500" dirty="0" smtClean="0">
                <a:solidFill>
                  <a:schemeClr val="bg1"/>
                </a:solidFill>
                <a:latin typeface="+mj-lt"/>
              </a:rPr>
              <a:t>enrolled in ASQ service by hotline </a:t>
            </a:r>
            <a:r>
              <a:rPr lang="en-US" sz="2500" dirty="0">
                <a:solidFill>
                  <a:schemeClr val="bg1"/>
                </a:solidFill>
                <a:latin typeface="+mj-lt"/>
              </a:rPr>
              <a:t>since </a:t>
            </a:r>
            <a:r>
              <a:rPr lang="en-US" sz="2500" dirty="0" smtClean="0">
                <a:solidFill>
                  <a:schemeClr val="bg1"/>
                </a:solidFill>
                <a:latin typeface="+mj-lt"/>
              </a:rPr>
              <a:t>2012</a:t>
            </a:r>
            <a:endParaRPr lang="en-US" sz="2500" dirty="0">
              <a:solidFill>
                <a:schemeClr val="bg1"/>
              </a:solidFill>
              <a:latin typeface="+mj-lt"/>
            </a:endParaRPr>
          </a:p>
          <a:p>
            <a:pPr marL="342900" indent="-342900">
              <a:spcBef>
                <a:spcPts val="1500"/>
              </a:spcBef>
              <a:buClr>
                <a:schemeClr val="bg1"/>
              </a:buClr>
              <a:buFont typeface="Arial" panose="020B0604020202020204" pitchFamily="34" charset="0"/>
              <a:buChar char="•"/>
            </a:pPr>
            <a:r>
              <a:rPr lang="en-US" sz="2500" dirty="0" smtClean="0">
                <a:solidFill>
                  <a:schemeClr val="bg1"/>
                </a:solidFill>
                <a:latin typeface="+mj-lt"/>
              </a:rPr>
              <a:t>On average, </a:t>
            </a:r>
            <a:r>
              <a:rPr lang="en-US" sz="2500" b="1" dirty="0" smtClean="0">
                <a:solidFill>
                  <a:srgbClr val="FF661B"/>
                </a:solidFill>
              </a:rPr>
              <a:t>~90</a:t>
            </a:r>
            <a:r>
              <a:rPr lang="en-US" sz="2500" b="1" dirty="0" smtClean="0">
                <a:solidFill>
                  <a:srgbClr val="FF0000"/>
                </a:solidFill>
              </a:rPr>
              <a:t> </a:t>
            </a:r>
            <a:r>
              <a:rPr lang="en-US" sz="2500" dirty="0">
                <a:solidFill>
                  <a:schemeClr val="bg1"/>
                </a:solidFill>
                <a:latin typeface="+mj-lt"/>
              </a:rPr>
              <a:t>ASQs per </a:t>
            </a:r>
            <a:r>
              <a:rPr lang="en-US" sz="2500" dirty="0" smtClean="0">
                <a:solidFill>
                  <a:schemeClr val="bg1"/>
                </a:solidFill>
                <a:latin typeface="+mj-lt"/>
              </a:rPr>
              <a:t>month</a:t>
            </a:r>
            <a:endParaRPr lang="en-US" sz="2500" dirty="0">
              <a:solidFill>
                <a:schemeClr val="bg1"/>
              </a:solidFill>
              <a:latin typeface="+mj-lt"/>
            </a:endParaRPr>
          </a:p>
          <a:p>
            <a:pPr marL="342900" indent="-342900">
              <a:spcBef>
                <a:spcPts val="1500"/>
              </a:spcBef>
              <a:buClr>
                <a:schemeClr val="bg1"/>
              </a:buClr>
              <a:buFont typeface="Arial" panose="020B0604020202020204" pitchFamily="34" charset="0"/>
              <a:buChar char="•"/>
            </a:pPr>
            <a:r>
              <a:rPr lang="en-US" sz="2500" dirty="0">
                <a:solidFill>
                  <a:schemeClr val="bg1"/>
                </a:solidFill>
                <a:latin typeface="+mj-lt"/>
              </a:rPr>
              <a:t>Coordinated parent support resources for </a:t>
            </a:r>
            <a:r>
              <a:rPr lang="en-US" sz="2500" b="1" dirty="0" smtClean="0">
                <a:solidFill>
                  <a:srgbClr val="FF661B"/>
                </a:solidFill>
              </a:rPr>
              <a:t>688</a:t>
            </a:r>
            <a:r>
              <a:rPr lang="en-US" sz="2500" dirty="0" smtClean="0">
                <a:solidFill>
                  <a:schemeClr val="bg1"/>
                </a:solidFill>
                <a:latin typeface="+mj-lt"/>
              </a:rPr>
              <a:t> families referred </a:t>
            </a:r>
            <a:r>
              <a:rPr lang="en-US" sz="2500" dirty="0">
                <a:solidFill>
                  <a:schemeClr val="bg1"/>
                </a:solidFill>
                <a:latin typeface="+mj-lt"/>
              </a:rPr>
              <a:t>by </a:t>
            </a:r>
            <a:r>
              <a:rPr lang="en-US" sz="2500" dirty="0" smtClean="0">
                <a:solidFill>
                  <a:schemeClr val="bg1"/>
                </a:solidFill>
                <a:latin typeface="+mj-lt"/>
              </a:rPr>
              <a:t>DSHS</a:t>
            </a:r>
            <a:endParaRPr lang="en-US" sz="2500" dirty="0">
              <a:solidFill>
                <a:schemeClr val="bg1"/>
              </a:solidFill>
              <a:latin typeface="+mj-lt"/>
            </a:endParaRPr>
          </a:p>
          <a:p>
            <a:pPr marL="342900" indent="-342900">
              <a:spcBef>
                <a:spcPts val="1500"/>
              </a:spcBef>
              <a:buClr>
                <a:schemeClr val="bg1"/>
              </a:buClr>
              <a:buFont typeface="Arial" panose="020B0604020202020204" pitchFamily="34" charset="0"/>
              <a:buChar char="•"/>
            </a:pPr>
            <a:r>
              <a:rPr lang="en-US" sz="2500" dirty="0">
                <a:solidFill>
                  <a:schemeClr val="bg1"/>
                </a:solidFill>
                <a:latin typeface="+mj-lt"/>
              </a:rPr>
              <a:t>Coordinated Part C intake </a:t>
            </a:r>
            <a:r>
              <a:rPr lang="en-US" sz="2500" dirty="0" smtClean="0">
                <a:solidFill>
                  <a:schemeClr val="bg1"/>
                </a:solidFill>
                <a:latin typeface="+mj-lt"/>
              </a:rPr>
              <a:t>for over</a:t>
            </a:r>
            <a:r>
              <a:rPr lang="en-US" sz="2500" dirty="0" smtClean="0">
                <a:solidFill>
                  <a:srgbClr val="FF0000"/>
                </a:solidFill>
                <a:latin typeface="+mj-lt"/>
              </a:rPr>
              <a:t> </a:t>
            </a:r>
            <a:r>
              <a:rPr lang="en-US" sz="2500" b="1" dirty="0" smtClean="0">
                <a:solidFill>
                  <a:srgbClr val="FF661B"/>
                </a:solidFill>
              </a:rPr>
              <a:t>2,800</a:t>
            </a:r>
            <a:r>
              <a:rPr lang="en-US" sz="2500" dirty="0" smtClean="0">
                <a:solidFill>
                  <a:srgbClr val="FF0000"/>
                </a:solidFill>
                <a:latin typeface="+mj-lt"/>
              </a:rPr>
              <a:t> </a:t>
            </a:r>
            <a:r>
              <a:rPr lang="en-US" sz="2500" dirty="0">
                <a:solidFill>
                  <a:schemeClr val="bg1"/>
                </a:solidFill>
                <a:latin typeface="+mj-lt"/>
              </a:rPr>
              <a:t>Children in King </a:t>
            </a:r>
            <a:r>
              <a:rPr lang="en-US" sz="2500" dirty="0" smtClean="0">
                <a:solidFill>
                  <a:schemeClr val="bg1"/>
                </a:solidFill>
                <a:latin typeface="+mj-lt"/>
              </a:rPr>
              <a:t>County since 2015</a:t>
            </a:r>
            <a:endParaRPr lang="en-US" sz="2500" dirty="0">
              <a:solidFill>
                <a:schemeClr val="bg1"/>
              </a:solidFill>
              <a:latin typeface="+mj-lt"/>
            </a:endParaRPr>
          </a:p>
          <a:p>
            <a:pPr marL="342900" indent="-342900">
              <a:spcBef>
                <a:spcPts val="1500"/>
              </a:spcBef>
              <a:buClr>
                <a:schemeClr val="bg1"/>
              </a:buClr>
              <a:buFont typeface="Arial" panose="020B0604020202020204" pitchFamily="34" charset="0"/>
              <a:buChar char="•"/>
            </a:pPr>
            <a:r>
              <a:rPr lang="en-US" sz="2500" dirty="0" smtClean="0">
                <a:solidFill>
                  <a:schemeClr val="bg1"/>
                </a:solidFill>
                <a:latin typeface="+mj-lt"/>
              </a:rPr>
              <a:t>Total </a:t>
            </a:r>
            <a:r>
              <a:rPr lang="en-US" sz="2500" b="1" dirty="0" smtClean="0">
                <a:solidFill>
                  <a:srgbClr val="FF661B"/>
                </a:solidFill>
                <a:latin typeface="+mj-lt"/>
              </a:rPr>
              <a:t>6,500</a:t>
            </a:r>
            <a:r>
              <a:rPr lang="en-US" sz="2500" dirty="0" smtClean="0">
                <a:solidFill>
                  <a:schemeClr val="bg1"/>
                </a:solidFill>
                <a:latin typeface="+mj-lt"/>
              </a:rPr>
              <a:t> </a:t>
            </a:r>
            <a:r>
              <a:rPr lang="en-US" sz="2500" dirty="0">
                <a:solidFill>
                  <a:schemeClr val="bg1"/>
                </a:solidFill>
                <a:latin typeface="+mj-lt"/>
              </a:rPr>
              <a:t>resources in our database</a:t>
            </a:r>
          </a:p>
        </p:txBody>
      </p:sp>
      <p:sp>
        <p:nvSpPr>
          <p:cNvPr id="3" name="TextBox 2"/>
          <p:cNvSpPr txBox="1"/>
          <p:nvPr/>
        </p:nvSpPr>
        <p:spPr>
          <a:xfrm>
            <a:off x="2945081" y="826986"/>
            <a:ext cx="7148946" cy="707886"/>
          </a:xfrm>
          <a:prstGeom prst="rect">
            <a:avLst/>
          </a:prstGeom>
          <a:noFill/>
        </p:spPr>
        <p:txBody>
          <a:bodyPr wrap="square" rtlCol="0">
            <a:spAutoFit/>
          </a:bodyPr>
          <a:lstStyle/>
          <a:p>
            <a:r>
              <a:rPr lang="en-US" sz="4000" b="1" dirty="0" smtClean="0">
                <a:solidFill>
                  <a:schemeClr val="bg1"/>
                </a:solidFill>
              </a:rPr>
              <a:t>OUR DATA</a:t>
            </a:r>
            <a:endParaRPr lang="en-US" sz="4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02" y="826985"/>
            <a:ext cx="1892463" cy="1892463"/>
          </a:xfrm>
          <a:prstGeom prst="rect">
            <a:avLst/>
          </a:prstGeom>
        </p:spPr>
      </p:pic>
    </p:spTree>
    <p:extLst>
      <p:ext uri="{BB962C8B-B14F-4D97-AF65-F5344CB8AC3E}">
        <p14:creationId xmlns:p14="http://schemas.microsoft.com/office/powerpoint/2010/main" val="669793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0382" y="709508"/>
            <a:ext cx="50460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rgbClr val="54284E"/>
                </a:solidFill>
                <a:latin typeface="+mn-lt"/>
              </a:rPr>
              <a:t>Help Me Grow Projects </a:t>
            </a:r>
            <a:br>
              <a:rPr lang="en-US" sz="3600" b="1" dirty="0" smtClean="0">
                <a:solidFill>
                  <a:srgbClr val="54284E"/>
                </a:solidFill>
                <a:latin typeface="+mn-lt"/>
              </a:rPr>
            </a:br>
            <a:r>
              <a:rPr lang="en-US" sz="3600" b="1" dirty="0" smtClean="0">
                <a:solidFill>
                  <a:srgbClr val="54284E"/>
                </a:solidFill>
                <a:latin typeface="+mn-lt"/>
              </a:rPr>
              <a:t>and Areas of Growth</a:t>
            </a:r>
            <a:endParaRPr lang="en-US" sz="3600" b="1" dirty="0">
              <a:solidFill>
                <a:srgbClr val="54284E"/>
              </a:solidFill>
              <a:latin typeface="+mn-lt"/>
            </a:endParaRPr>
          </a:p>
        </p:txBody>
      </p:sp>
      <p:sp>
        <p:nvSpPr>
          <p:cNvPr id="8" name="Content Placeholder 2"/>
          <p:cNvSpPr txBox="1">
            <a:spLocks/>
          </p:cNvSpPr>
          <p:nvPr/>
        </p:nvSpPr>
        <p:spPr>
          <a:xfrm>
            <a:off x="588819" y="2336265"/>
            <a:ext cx="5740731" cy="35538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1800"/>
              </a:spcBef>
              <a:buFont typeface="Arial" panose="020B0604020202020204" pitchFamily="34" charset="0"/>
              <a:buChar char="•"/>
            </a:pPr>
            <a:r>
              <a:rPr lang="en-US" sz="2500" dirty="0" smtClean="0">
                <a:solidFill>
                  <a:srgbClr val="555759"/>
                </a:solidFill>
                <a:latin typeface="+mj-lt"/>
              </a:rPr>
              <a:t>ASQ service</a:t>
            </a:r>
          </a:p>
          <a:p>
            <a:pPr marL="342900" indent="-342900" algn="l">
              <a:spcBef>
                <a:spcPts val="1800"/>
              </a:spcBef>
              <a:buFont typeface="Arial" panose="020B0604020202020204" pitchFamily="34" charset="0"/>
              <a:buChar char="•"/>
            </a:pPr>
            <a:r>
              <a:rPr lang="en-US" sz="2500" dirty="0">
                <a:solidFill>
                  <a:srgbClr val="555759"/>
                </a:solidFill>
                <a:latin typeface="+mj-lt"/>
              </a:rPr>
              <a:t>Part C/early intervention intake</a:t>
            </a:r>
          </a:p>
          <a:p>
            <a:pPr marL="342900" indent="-342900" algn="l">
              <a:spcBef>
                <a:spcPts val="1800"/>
              </a:spcBef>
              <a:buFont typeface="Arial" panose="020B0604020202020204" pitchFamily="34" charset="0"/>
              <a:buChar char="•"/>
            </a:pPr>
            <a:r>
              <a:rPr lang="en-US" sz="2500" dirty="0" smtClean="0">
                <a:solidFill>
                  <a:srgbClr val="555759"/>
                </a:solidFill>
                <a:latin typeface="+mj-lt"/>
              </a:rPr>
              <a:t>Parenting support/home visiting triage</a:t>
            </a:r>
          </a:p>
          <a:p>
            <a:pPr marL="342900" indent="-342900" algn="l">
              <a:spcBef>
                <a:spcPts val="1800"/>
              </a:spcBef>
              <a:buFont typeface="Arial" panose="020B0604020202020204" pitchFamily="34" charset="0"/>
              <a:buChar char="•"/>
            </a:pPr>
            <a:r>
              <a:rPr lang="en-US" sz="2500" dirty="0" smtClean="0">
                <a:solidFill>
                  <a:srgbClr val="555759"/>
                </a:solidFill>
                <a:latin typeface="+mj-lt"/>
              </a:rPr>
              <a:t>Children and Youth with Special Health </a:t>
            </a:r>
          </a:p>
          <a:p>
            <a:pPr algn="l">
              <a:spcBef>
                <a:spcPts val="0"/>
              </a:spcBef>
            </a:pPr>
            <a:r>
              <a:rPr lang="en-US" sz="2500" dirty="0">
                <a:solidFill>
                  <a:srgbClr val="555759"/>
                </a:solidFill>
                <a:latin typeface="+mj-lt"/>
              </a:rPr>
              <a:t>	</a:t>
            </a:r>
            <a:r>
              <a:rPr lang="en-US" sz="2500" dirty="0" smtClean="0">
                <a:solidFill>
                  <a:srgbClr val="555759"/>
                </a:solidFill>
                <a:latin typeface="+mj-lt"/>
              </a:rPr>
              <a:t> Care Needs (CYSHCN)</a:t>
            </a:r>
          </a:p>
          <a:p>
            <a:pPr marL="342900" indent="-342900" algn="l">
              <a:spcBef>
                <a:spcPts val="1800"/>
              </a:spcBef>
              <a:buFont typeface="Arial" panose="020B0604020202020204" pitchFamily="34" charset="0"/>
              <a:buChar char="•"/>
            </a:pPr>
            <a:r>
              <a:rPr lang="en-US" sz="2500" dirty="0" smtClean="0">
                <a:solidFill>
                  <a:srgbClr val="555759"/>
                </a:solidFill>
                <a:latin typeface="+mj-lt"/>
              </a:rPr>
              <a:t>Enlace project – focus on teens, Spanish-speakers, rural areas</a:t>
            </a:r>
            <a:endParaRPr lang="en-US" sz="2500" dirty="0">
              <a:solidFill>
                <a:srgbClr val="555759"/>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7973"/>
          <a:stretch/>
        </p:blipFill>
        <p:spPr>
          <a:xfrm>
            <a:off x="6578930" y="0"/>
            <a:ext cx="5613070" cy="6893626"/>
          </a:xfrm>
          <a:prstGeom prst="rect">
            <a:avLst/>
          </a:prstGeom>
        </p:spPr>
      </p:pic>
    </p:spTree>
    <p:extLst>
      <p:ext uri="{BB962C8B-B14F-4D97-AF65-F5344CB8AC3E}">
        <p14:creationId xmlns:p14="http://schemas.microsoft.com/office/powerpoint/2010/main" val="251394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3"/>
            <a:ext cx="12192000" cy="1876303"/>
          </a:xfrm>
          <a:prstGeom prst="rect">
            <a:avLst/>
          </a:prstGeom>
        </p:spPr>
      </p:pic>
      <p:sp>
        <p:nvSpPr>
          <p:cNvPr id="2" name="Title 1"/>
          <p:cNvSpPr txBox="1">
            <a:spLocks/>
          </p:cNvSpPr>
          <p:nvPr/>
        </p:nvSpPr>
        <p:spPr>
          <a:xfrm>
            <a:off x="1034474" y="316344"/>
            <a:ext cx="10464800" cy="10117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latin typeface="+mn-lt"/>
              </a:rPr>
              <a:t>Stories from our Care Coordinators</a:t>
            </a:r>
          </a:p>
        </p:txBody>
      </p:sp>
      <p:graphicFrame>
        <p:nvGraphicFramePr>
          <p:cNvPr id="3" name="Table 2"/>
          <p:cNvGraphicFramePr>
            <a:graphicFrameLocks noGrp="1"/>
          </p:cNvGraphicFramePr>
          <p:nvPr>
            <p:extLst>
              <p:ext uri="{D42A27DB-BD31-4B8C-83A1-F6EECF244321}">
                <p14:modId xmlns:p14="http://schemas.microsoft.com/office/powerpoint/2010/main" val="3542392376"/>
              </p:ext>
            </p:extLst>
          </p:nvPr>
        </p:nvGraphicFramePr>
        <p:xfrm>
          <a:off x="3168074" y="2378992"/>
          <a:ext cx="9042400" cy="750547"/>
        </p:xfrm>
        <a:graphic>
          <a:graphicData uri="http://schemas.openxmlformats.org/drawingml/2006/table">
            <a:tbl>
              <a:tblPr firstRow="1" bandRow="1">
                <a:tableStyleId>{2D5ABB26-0587-4C30-8999-92F81FD0307C}</a:tableStyleId>
              </a:tblPr>
              <a:tblGrid>
                <a:gridCol w="4521200">
                  <a:extLst>
                    <a:ext uri="{9D8B030D-6E8A-4147-A177-3AD203B41FA5}">
                      <a16:colId xmlns:a16="http://schemas.microsoft.com/office/drawing/2014/main" val="637757398"/>
                    </a:ext>
                  </a:extLst>
                </a:gridCol>
                <a:gridCol w="4521200">
                  <a:extLst>
                    <a:ext uri="{9D8B030D-6E8A-4147-A177-3AD203B41FA5}">
                      <a16:colId xmlns:a16="http://schemas.microsoft.com/office/drawing/2014/main" val="4211221121"/>
                    </a:ext>
                  </a:extLst>
                </a:gridCol>
              </a:tblGrid>
              <a:tr h="474333">
                <a:tc>
                  <a:txBody>
                    <a:bodyPr/>
                    <a:lstStyle/>
                    <a:p>
                      <a:pPr algn="l"/>
                      <a:r>
                        <a:rPr lang="en-US" sz="2700" b="1" dirty="0" smtClean="0">
                          <a:solidFill>
                            <a:srgbClr val="5D2D56"/>
                          </a:solidFill>
                        </a:rPr>
                        <a:t>Libby Wayss</a:t>
                      </a:r>
                      <a:endParaRPr lang="en-US" sz="2700" b="1" dirty="0">
                        <a:solidFill>
                          <a:srgbClr val="5D2D56"/>
                        </a:solidFill>
                      </a:endParaRPr>
                    </a:p>
                  </a:txBody>
                  <a:tcPr marL="67933" marR="67933" marT="33967" marB="33967"/>
                </a:tc>
                <a:tc>
                  <a:txBody>
                    <a:bodyPr/>
                    <a:lstStyle/>
                    <a:p>
                      <a:pPr algn="l"/>
                      <a:r>
                        <a:rPr lang="en-US" sz="2700" b="1" dirty="0" smtClean="0">
                          <a:solidFill>
                            <a:srgbClr val="5D2D56"/>
                          </a:solidFill>
                        </a:rPr>
                        <a:t>Maritza Cazares</a:t>
                      </a:r>
                      <a:endParaRPr lang="en-US" sz="2700" b="1" dirty="0">
                        <a:solidFill>
                          <a:srgbClr val="5D2D56"/>
                        </a:solidFill>
                      </a:endParaRPr>
                    </a:p>
                  </a:txBody>
                  <a:tcPr marL="67933" marR="67933" marT="33967" marB="33967"/>
                </a:tc>
                <a:extLst>
                  <a:ext uri="{0D108BD9-81ED-4DB2-BD59-A6C34878D82A}">
                    <a16:rowId xmlns:a16="http://schemas.microsoft.com/office/drawing/2014/main" val="2330593722"/>
                  </a:ext>
                </a:extLst>
              </a:tr>
              <a:tr h="271133">
                <a:tc>
                  <a:txBody>
                    <a:bodyPr/>
                    <a:lstStyle/>
                    <a:p>
                      <a:pPr algn="l"/>
                      <a:r>
                        <a:rPr lang="en-US" sz="1300" dirty="0" smtClean="0">
                          <a:solidFill>
                            <a:srgbClr val="FF661B"/>
                          </a:solidFill>
                        </a:rPr>
                        <a:t> </a:t>
                      </a:r>
                      <a:r>
                        <a:rPr lang="en-US" sz="1300" dirty="0" smtClean="0">
                          <a:solidFill>
                            <a:srgbClr val="555759"/>
                          </a:solidFill>
                        </a:rPr>
                        <a:t>libbyw@withinreachwa.org</a:t>
                      </a:r>
                      <a:endParaRPr lang="en-US" sz="1300" dirty="0">
                        <a:solidFill>
                          <a:srgbClr val="555759"/>
                        </a:solidFill>
                      </a:endParaRPr>
                    </a:p>
                  </a:txBody>
                  <a:tcPr marL="67933" marR="67933" marT="33967" marB="33967"/>
                </a:tc>
                <a:tc>
                  <a:txBody>
                    <a:bodyPr/>
                    <a:lstStyle/>
                    <a:p>
                      <a:pPr algn="l"/>
                      <a:r>
                        <a:rPr lang="en-US" sz="1300" dirty="0" smtClean="0">
                          <a:solidFill>
                            <a:srgbClr val="FF661B"/>
                          </a:solidFill>
                        </a:rPr>
                        <a:t> </a:t>
                      </a:r>
                      <a:r>
                        <a:rPr lang="en-US" sz="1300" dirty="0" smtClean="0">
                          <a:solidFill>
                            <a:srgbClr val="555759"/>
                          </a:solidFill>
                        </a:rPr>
                        <a:t>maritzac@withinreachwa.org</a:t>
                      </a:r>
                      <a:endParaRPr lang="en-US" sz="1300" dirty="0">
                        <a:solidFill>
                          <a:srgbClr val="555759"/>
                        </a:solidFill>
                      </a:endParaRPr>
                    </a:p>
                  </a:txBody>
                  <a:tcPr marL="67933" marR="67933" marT="33967" marB="33967"/>
                </a:tc>
                <a:extLst>
                  <a:ext uri="{0D108BD9-81ED-4DB2-BD59-A6C34878D82A}">
                    <a16:rowId xmlns:a16="http://schemas.microsoft.com/office/drawing/2014/main" val="23226809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41105138"/>
              </p:ext>
            </p:extLst>
          </p:nvPr>
        </p:nvGraphicFramePr>
        <p:xfrm>
          <a:off x="3157517" y="4792023"/>
          <a:ext cx="9144000" cy="748477"/>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637757398"/>
                    </a:ext>
                  </a:extLst>
                </a:gridCol>
                <a:gridCol w="4572000">
                  <a:extLst>
                    <a:ext uri="{9D8B030D-6E8A-4147-A177-3AD203B41FA5}">
                      <a16:colId xmlns:a16="http://schemas.microsoft.com/office/drawing/2014/main" val="4211221121"/>
                    </a:ext>
                  </a:extLst>
                </a:gridCol>
              </a:tblGrid>
              <a:tr h="473299">
                <a:tc>
                  <a:txBody>
                    <a:bodyPr/>
                    <a:lstStyle/>
                    <a:p>
                      <a:pPr algn="l"/>
                      <a:r>
                        <a:rPr lang="en-US" sz="2700" b="1" dirty="0" smtClean="0">
                          <a:solidFill>
                            <a:srgbClr val="5D2D56"/>
                          </a:solidFill>
                        </a:rPr>
                        <a:t>Chris</a:t>
                      </a:r>
                      <a:r>
                        <a:rPr lang="en-US" sz="2700" b="1" baseline="0" dirty="0" smtClean="0">
                          <a:solidFill>
                            <a:srgbClr val="5D2D56"/>
                          </a:solidFill>
                        </a:rPr>
                        <a:t> Gray</a:t>
                      </a:r>
                      <a:endParaRPr lang="en-US" sz="2700" b="1" dirty="0">
                        <a:solidFill>
                          <a:srgbClr val="5D2D56"/>
                        </a:solidFill>
                      </a:endParaRPr>
                    </a:p>
                  </a:txBody>
                  <a:tcPr marL="66897" marR="66897" marT="33449" marB="33449"/>
                </a:tc>
                <a:tc>
                  <a:txBody>
                    <a:bodyPr/>
                    <a:lstStyle/>
                    <a:p>
                      <a:pPr algn="l"/>
                      <a:r>
                        <a:rPr lang="en-US" sz="2700" b="1" dirty="0" smtClean="0">
                          <a:solidFill>
                            <a:srgbClr val="5D2D56"/>
                          </a:solidFill>
                        </a:rPr>
                        <a:t>Bradley Mills</a:t>
                      </a:r>
                      <a:endParaRPr lang="en-US" sz="2700" b="1" dirty="0">
                        <a:solidFill>
                          <a:srgbClr val="5D2D56"/>
                        </a:solidFill>
                      </a:endParaRPr>
                    </a:p>
                  </a:txBody>
                  <a:tcPr marL="66897" marR="66897" marT="33449" marB="33449"/>
                </a:tc>
                <a:extLst>
                  <a:ext uri="{0D108BD9-81ED-4DB2-BD59-A6C34878D82A}">
                    <a16:rowId xmlns:a16="http://schemas.microsoft.com/office/drawing/2014/main" val="2330593722"/>
                  </a:ext>
                </a:extLst>
              </a:tr>
              <a:tr h="270099">
                <a:tc>
                  <a:txBody>
                    <a:bodyPr/>
                    <a:lstStyle/>
                    <a:p>
                      <a:pPr algn="l">
                        <a:spcBef>
                          <a:spcPts val="600"/>
                        </a:spcBef>
                      </a:pPr>
                      <a:r>
                        <a:rPr lang="en-US" sz="1300" dirty="0" smtClean="0">
                          <a:solidFill>
                            <a:srgbClr val="FF661B"/>
                          </a:solidFill>
                        </a:rPr>
                        <a:t> </a:t>
                      </a:r>
                      <a:r>
                        <a:rPr lang="en-US" sz="1300" dirty="0" smtClean="0">
                          <a:solidFill>
                            <a:srgbClr val="555759"/>
                          </a:solidFill>
                        </a:rPr>
                        <a:t>christineg@withinreachwa.org</a:t>
                      </a:r>
                      <a:endParaRPr lang="en-US" sz="1300" dirty="0">
                        <a:solidFill>
                          <a:srgbClr val="555759"/>
                        </a:solidFill>
                      </a:endParaRPr>
                    </a:p>
                  </a:txBody>
                  <a:tcPr marL="66897" marR="66897" marT="33449" marB="33449"/>
                </a:tc>
                <a:tc>
                  <a:txBody>
                    <a:bodyPr/>
                    <a:lstStyle/>
                    <a:p>
                      <a:pPr algn="l">
                        <a:spcBef>
                          <a:spcPts val="600"/>
                        </a:spcBef>
                      </a:pPr>
                      <a:r>
                        <a:rPr lang="en-US" sz="1300" dirty="0" smtClean="0">
                          <a:solidFill>
                            <a:srgbClr val="FF661B"/>
                          </a:solidFill>
                        </a:rPr>
                        <a:t> </a:t>
                      </a:r>
                      <a:r>
                        <a:rPr lang="en-US" sz="1300" dirty="0" smtClean="0">
                          <a:solidFill>
                            <a:srgbClr val="555759"/>
                          </a:solidFill>
                        </a:rPr>
                        <a:t>bradleym@withinreachwa.org</a:t>
                      </a:r>
                      <a:endParaRPr lang="en-US" sz="1300" dirty="0">
                        <a:solidFill>
                          <a:srgbClr val="555759"/>
                        </a:solidFill>
                      </a:endParaRPr>
                    </a:p>
                  </a:txBody>
                  <a:tcPr marL="66897" marR="66897" marT="33449" marB="33449"/>
                </a:tc>
                <a:extLst>
                  <a:ext uri="{0D108BD9-81ED-4DB2-BD59-A6C34878D82A}">
                    <a16:rowId xmlns:a16="http://schemas.microsoft.com/office/drawing/2014/main" val="2322680906"/>
                  </a:ext>
                </a:extLst>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974" y="1782092"/>
            <a:ext cx="1905000" cy="1905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958" y="4216888"/>
            <a:ext cx="1905000" cy="1905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6474" y="1786575"/>
            <a:ext cx="1905000" cy="1905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474" y="4216888"/>
            <a:ext cx="1905000" cy="1905000"/>
          </a:xfrm>
          <a:prstGeom prst="rect">
            <a:avLst/>
          </a:prstGeom>
        </p:spPr>
      </p:pic>
    </p:spTree>
    <p:extLst>
      <p:ext uri="{BB962C8B-B14F-4D97-AF65-F5344CB8AC3E}">
        <p14:creationId xmlns:p14="http://schemas.microsoft.com/office/powerpoint/2010/main" val="208594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 y="1128158"/>
            <a:ext cx="5189516" cy="1258785"/>
          </a:xfrm>
          <a:prstGeom prst="rect">
            <a:avLst/>
          </a:prstGeom>
          <a:solidFill>
            <a:srgbClr val="54284E">
              <a:alpha val="83000"/>
            </a:srgbClr>
          </a:solidFill>
        </p:spPr>
        <p:txBody>
          <a:bodyPr wrap="square" rtlCol="0">
            <a:spAutoFit/>
          </a:bodyPr>
          <a:lstStyle/>
          <a:p>
            <a:endParaRPr lang="en-US" dirty="0"/>
          </a:p>
        </p:txBody>
      </p:sp>
      <p:sp>
        <p:nvSpPr>
          <p:cNvPr id="8" name="TextBox 7"/>
          <p:cNvSpPr txBox="1"/>
          <p:nvPr/>
        </p:nvSpPr>
        <p:spPr>
          <a:xfrm>
            <a:off x="463136" y="1460667"/>
            <a:ext cx="4512623" cy="646331"/>
          </a:xfrm>
          <a:prstGeom prst="rect">
            <a:avLst/>
          </a:prstGeom>
          <a:noFill/>
        </p:spPr>
        <p:txBody>
          <a:bodyPr wrap="square" rtlCol="0">
            <a:spAutoFit/>
          </a:bodyPr>
          <a:lstStyle/>
          <a:p>
            <a:r>
              <a:rPr lang="en-US" sz="3600" b="1" dirty="0" smtClean="0">
                <a:solidFill>
                  <a:schemeClr val="bg1"/>
                </a:solidFill>
              </a:rPr>
              <a:t>Questions &amp; Answers</a:t>
            </a:r>
            <a:endParaRPr lang="en-US" sz="3600" b="1" dirty="0">
              <a:solidFill>
                <a:schemeClr val="bg1"/>
              </a:solidFill>
            </a:endParaRPr>
          </a:p>
        </p:txBody>
      </p:sp>
    </p:spTree>
    <p:extLst>
      <p:ext uri="{BB962C8B-B14F-4D97-AF65-F5344CB8AC3E}">
        <p14:creationId xmlns:p14="http://schemas.microsoft.com/office/powerpoint/2010/main" val="3340285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659" b="6569"/>
          <a:stretch/>
        </p:blipFill>
        <p:spPr>
          <a:xfrm flipH="1">
            <a:off x="0" y="-11876"/>
            <a:ext cx="12192000" cy="6887689"/>
          </a:xfrm>
          <a:prstGeom prst="rect">
            <a:avLst/>
          </a:prstGeom>
        </p:spPr>
      </p:pic>
      <p:grpSp>
        <p:nvGrpSpPr>
          <p:cNvPr id="8" name="Group 7"/>
          <p:cNvGrpSpPr/>
          <p:nvPr/>
        </p:nvGrpSpPr>
        <p:grpSpPr>
          <a:xfrm>
            <a:off x="-326051" y="-264695"/>
            <a:ext cx="7351295" cy="7351295"/>
            <a:chOff x="-609600" y="0"/>
            <a:chExt cx="7277100" cy="7277100"/>
          </a:xfrm>
        </p:grpSpPr>
        <p:sp>
          <p:nvSpPr>
            <p:cNvPr id="12" name="Oval 11"/>
            <p:cNvSpPr/>
            <p:nvPr/>
          </p:nvSpPr>
          <p:spPr>
            <a:xfrm>
              <a:off x="-609600" y="0"/>
              <a:ext cx="7277100" cy="7277100"/>
            </a:xfrm>
            <a:prstGeom prst="ellipse">
              <a:avLst/>
            </a:prstGeom>
            <a:solidFill>
              <a:schemeClr val="bg1">
                <a:alpha val="55000"/>
              </a:schemeClr>
            </a:solidFill>
            <a:ln w="381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142077" y="467523"/>
              <a:ext cx="6342054" cy="6342054"/>
            </a:xfrm>
            <a:prstGeom prst="ellipse">
              <a:avLst/>
            </a:prstGeom>
            <a:solidFill>
              <a:srgbClr val="54284E">
                <a:alpha val="78000"/>
              </a:srgbClr>
            </a:solidFill>
            <a:ln w="381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4" name="TextBox 13"/>
          <p:cNvSpPr txBox="1"/>
          <p:nvPr/>
        </p:nvSpPr>
        <p:spPr>
          <a:xfrm>
            <a:off x="1110513" y="1504699"/>
            <a:ext cx="4978400" cy="646331"/>
          </a:xfrm>
          <a:prstGeom prst="rect">
            <a:avLst/>
          </a:prstGeom>
          <a:noFill/>
        </p:spPr>
        <p:txBody>
          <a:bodyPr wrap="square" rtlCol="0">
            <a:spAutoFit/>
          </a:bodyPr>
          <a:lstStyle/>
          <a:p>
            <a:r>
              <a:rPr lang="en-US" sz="3600" b="1" dirty="0" smtClean="0">
                <a:solidFill>
                  <a:srgbClr val="FF661B"/>
                </a:solidFill>
              </a:rPr>
              <a:t>WE ARE:</a:t>
            </a:r>
            <a:endParaRPr lang="en-US" sz="3600" b="1" dirty="0">
              <a:solidFill>
                <a:srgbClr val="FF661B"/>
              </a:solidFill>
            </a:endParaRPr>
          </a:p>
        </p:txBody>
      </p:sp>
      <p:sp>
        <p:nvSpPr>
          <p:cNvPr id="15" name="TextBox 14"/>
          <p:cNvSpPr txBox="1"/>
          <p:nvPr/>
        </p:nvSpPr>
        <p:spPr>
          <a:xfrm>
            <a:off x="1123706" y="2226021"/>
            <a:ext cx="5094514" cy="3170099"/>
          </a:xfrm>
          <a:prstGeom prst="rect">
            <a:avLst/>
          </a:prstGeom>
          <a:noFill/>
        </p:spPr>
        <p:txBody>
          <a:bodyPr wrap="square" rtlCol="0">
            <a:spAutoFit/>
          </a:bodyPr>
          <a:lstStyle/>
          <a:p>
            <a:r>
              <a:rPr lang="en-US" sz="2500" dirty="0">
                <a:solidFill>
                  <a:schemeClr val="bg1"/>
                </a:solidFill>
                <a:latin typeface="+mj-lt"/>
              </a:rPr>
              <a:t>A</a:t>
            </a:r>
            <a:r>
              <a:rPr lang="en-US" sz="2500" dirty="0" smtClean="0">
                <a:solidFill>
                  <a:schemeClr val="bg1"/>
                </a:solidFill>
                <a:latin typeface="+mj-lt"/>
              </a:rPr>
              <a:t> first </a:t>
            </a:r>
            <a:r>
              <a:rPr lang="en-US" sz="2500" dirty="0">
                <a:solidFill>
                  <a:schemeClr val="bg1"/>
                </a:solidFill>
                <a:latin typeface="+mj-lt"/>
              </a:rPr>
              <a:t>stop for Washingtonians </a:t>
            </a:r>
            <a:endParaRPr lang="en-US" sz="2500" dirty="0" smtClean="0">
              <a:solidFill>
                <a:schemeClr val="bg1"/>
              </a:solidFill>
              <a:latin typeface="+mj-lt"/>
            </a:endParaRPr>
          </a:p>
          <a:p>
            <a:r>
              <a:rPr lang="en-US" sz="2500" dirty="0" smtClean="0">
                <a:solidFill>
                  <a:schemeClr val="bg1"/>
                </a:solidFill>
                <a:latin typeface="+mj-lt"/>
              </a:rPr>
              <a:t>to </a:t>
            </a:r>
            <a:r>
              <a:rPr lang="en-US" sz="2500" dirty="0">
                <a:solidFill>
                  <a:schemeClr val="bg1"/>
                </a:solidFill>
                <a:latin typeface="+mj-lt"/>
              </a:rPr>
              <a:t>explore resources for health, </a:t>
            </a:r>
            <a:endParaRPr lang="en-US" sz="2500" dirty="0" smtClean="0">
              <a:solidFill>
                <a:schemeClr val="bg1"/>
              </a:solidFill>
              <a:latin typeface="+mj-lt"/>
            </a:endParaRPr>
          </a:p>
          <a:p>
            <a:r>
              <a:rPr lang="en-US" sz="2500" dirty="0" smtClean="0">
                <a:solidFill>
                  <a:schemeClr val="bg1"/>
                </a:solidFill>
                <a:latin typeface="+mj-lt"/>
              </a:rPr>
              <a:t>food</a:t>
            </a:r>
            <a:r>
              <a:rPr lang="en-US" sz="2500" dirty="0">
                <a:solidFill>
                  <a:schemeClr val="bg1"/>
                </a:solidFill>
                <a:latin typeface="+mj-lt"/>
              </a:rPr>
              <a:t>, and child development.  </a:t>
            </a:r>
            <a:endParaRPr lang="en-US" sz="2500" dirty="0" smtClean="0">
              <a:solidFill>
                <a:schemeClr val="bg1"/>
              </a:solidFill>
              <a:latin typeface="+mj-lt"/>
            </a:endParaRPr>
          </a:p>
          <a:p>
            <a:endParaRPr lang="en-US" sz="2500" dirty="0">
              <a:solidFill>
                <a:schemeClr val="bg1"/>
              </a:solidFill>
              <a:latin typeface="+mj-lt"/>
            </a:endParaRPr>
          </a:p>
          <a:p>
            <a:r>
              <a:rPr lang="en-US" sz="2500" dirty="0">
                <a:solidFill>
                  <a:schemeClr val="bg1"/>
                </a:solidFill>
                <a:latin typeface="+mj-lt"/>
              </a:rPr>
              <a:t>A compassionate team equipped to discuss a variety of needs and use multiple modalities to serve the family.</a:t>
            </a:r>
          </a:p>
        </p:txBody>
      </p:sp>
    </p:spTree>
    <p:extLst>
      <p:ext uri="{BB962C8B-B14F-4D97-AF65-F5344CB8AC3E}">
        <p14:creationId xmlns:p14="http://schemas.microsoft.com/office/powerpoint/2010/main" val="3553757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3839" y="463465"/>
            <a:ext cx="8924307" cy="1044697"/>
          </a:xfrm>
        </p:spPr>
        <p:txBody>
          <a:bodyPr>
            <a:normAutofit/>
          </a:bodyPr>
          <a:lstStyle/>
          <a:p>
            <a:r>
              <a:rPr lang="en-US" sz="3600" b="1" dirty="0" smtClean="0">
                <a:solidFill>
                  <a:srgbClr val="54284E"/>
                </a:solidFill>
                <a:latin typeface="+mn-lt"/>
              </a:rPr>
              <a:t>OUR CONTACT INFORMATION:</a:t>
            </a:r>
            <a:endParaRPr lang="en-US" sz="3600" b="1" dirty="0">
              <a:solidFill>
                <a:srgbClr val="54284E"/>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079669353"/>
              </p:ext>
            </p:extLst>
          </p:nvPr>
        </p:nvGraphicFramePr>
        <p:xfrm>
          <a:off x="1045030" y="4493246"/>
          <a:ext cx="9797142" cy="1036320"/>
        </p:xfrm>
        <a:graphic>
          <a:graphicData uri="http://schemas.openxmlformats.org/drawingml/2006/table">
            <a:tbl>
              <a:tblPr firstRow="1" bandRow="1">
                <a:tableStyleId>{2D5ABB26-0587-4C30-8999-92F81FD0307C}</a:tableStyleId>
              </a:tblPr>
              <a:tblGrid>
                <a:gridCol w="4898571">
                  <a:extLst>
                    <a:ext uri="{9D8B030D-6E8A-4147-A177-3AD203B41FA5}">
                      <a16:colId xmlns:a16="http://schemas.microsoft.com/office/drawing/2014/main" val="637757398"/>
                    </a:ext>
                  </a:extLst>
                </a:gridCol>
                <a:gridCol w="4898571">
                  <a:extLst>
                    <a:ext uri="{9D8B030D-6E8A-4147-A177-3AD203B41FA5}">
                      <a16:colId xmlns:a16="http://schemas.microsoft.com/office/drawing/2014/main" val="4211221121"/>
                    </a:ext>
                  </a:extLst>
                </a:gridCol>
              </a:tblGrid>
              <a:tr h="526210">
                <a:tc>
                  <a:txBody>
                    <a:bodyPr/>
                    <a:lstStyle/>
                    <a:p>
                      <a:pPr algn="ctr"/>
                      <a:r>
                        <a:rPr lang="en-US" sz="3600" b="1" dirty="0" smtClean="0">
                          <a:solidFill>
                            <a:srgbClr val="FF661B"/>
                          </a:solidFill>
                        </a:rPr>
                        <a:t>José Villalobos</a:t>
                      </a:r>
                      <a:endParaRPr lang="en-US" sz="3600" b="1" dirty="0">
                        <a:solidFill>
                          <a:srgbClr val="FF661B"/>
                        </a:solidFill>
                      </a:endParaRPr>
                    </a:p>
                  </a:txBody>
                  <a:tcPr/>
                </a:tc>
                <a:tc>
                  <a:txBody>
                    <a:bodyPr/>
                    <a:lstStyle/>
                    <a:p>
                      <a:pPr algn="ctr"/>
                      <a:r>
                        <a:rPr lang="en-US" sz="3600" b="1" dirty="0" smtClean="0">
                          <a:solidFill>
                            <a:srgbClr val="FF661B"/>
                          </a:solidFill>
                        </a:rPr>
                        <a:t>   Stephanie Orrico</a:t>
                      </a:r>
                      <a:endParaRPr lang="en-US" sz="3600" b="1" dirty="0">
                        <a:solidFill>
                          <a:srgbClr val="FF661B"/>
                        </a:solidFill>
                      </a:endParaRPr>
                    </a:p>
                  </a:txBody>
                  <a:tcPr/>
                </a:tc>
                <a:extLst>
                  <a:ext uri="{0D108BD9-81ED-4DB2-BD59-A6C34878D82A}">
                    <a16:rowId xmlns:a16="http://schemas.microsoft.com/office/drawing/2014/main" val="2330593722"/>
                  </a:ext>
                </a:extLst>
              </a:tr>
              <a:tr h="300691">
                <a:tc>
                  <a:txBody>
                    <a:bodyPr/>
                    <a:lstStyle/>
                    <a:p>
                      <a:pPr algn="ctr"/>
                      <a:r>
                        <a:rPr lang="en-US" sz="2000" dirty="0" smtClean="0">
                          <a:solidFill>
                            <a:srgbClr val="555759"/>
                          </a:solidFill>
                        </a:rPr>
                        <a:t>josev@withinreachwa.org</a:t>
                      </a:r>
                      <a:endParaRPr lang="en-US" sz="2000" dirty="0">
                        <a:solidFill>
                          <a:srgbClr val="555759"/>
                        </a:solidFill>
                      </a:endParaRPr>
                    </a:p>
                  </a:txBody>
                  <a:tcPr/>
                </a:tc>
                <a:tc>
                  <a:txBody>
                    <a:bodyPr/>
                    <a:lstStyle/>
                    <a:p>
                      <a:pPr algn="ctr"/>
                      <a:r>
                        <a:rPr lang="en-US" sz="2000" dirty="0" smtClean="0">
                          <a:solidFill>
                            <a:srgbClr val="555759"/>
                          </a:solidFill>
                        </a:rPr>
                        <a:t>      stephanieo@withinreachwa.org</a:t>
                      </a:r>
                      <a:endParaRPr lang="en-US" sz="2000" dirty="0">
                        <a:solidFill>
                          <a:srgbClr val="555759"/>
                        </a:solidFill>
                      </a:endParaRPr>
                    </a:p>
                  </a:txBody>
                  <a:tcPr/>
                </a:tc>
                <a:extLst>
                  <a:ext uri="{0D108BD9-81ED-4DB2-BD59-A6C34878D82A}">
                    <a16:rowId xmlns:a16="http://schemas.microsoft.com/office/drawing/2014/main" val="2322680906"/>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30" y="290711"/>
            <a:ext cx="2057400" cy="1885950"/>
          </a:xfrm>
          <a:prstGeom prst="rect">
            <a:avLst/>
          </a:prstGeom>
        </p:spPr>
      </p:pic>
      <p:sp>
        <p:nvSpPr>
          <p:cNvPr id="5" name="Rectangle 4"/>
          <p:cNvSpPr/>
          <p:nvPr/>
        </p:nvSpPr>
        <p:spPr>
          <a:xfrm>
            <a:off x="3253839" y="1227744"/>
            <a:ext cx="6096000" cy="646331"/>
          </a:xfrm>
          <a:prstGeom prst="rect">
            <a:avLst/>
          </a:prstGeom>
        </p:spPr>
        <p:txBody>
          <a:bodyPr>
            <a:spAutoFit/>
          </a:bodyPr>
          <a:lstStyle/>
          <a:p>
            <a:r>
              <a:rPr lang="en-US" dirty="0">
                <a:solidFill>
                  <a:srgbClr val="555759"/>
                </a:solidFill>
              </a:rPr>
              <a:t>If any of your questions were not answered during our Central Access Point Site Visit, please contact us: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403" y="2507646"/>
            <a:ext cx="1795597" cy="17955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982" y="2507646"/>
            <a:ext cx="1813780" cy="1813780"/>
          </a:xfrm>
          <a:prstGeom prst="rect">
            <a:avLst/>
          </a:prstGeom>
        </p:spPr>
      </p:pic>
    </p:spTree>
    <p:extLst>
      <p:ext uri="{BB962C8B-B14F-4D97-AF65-F5344CB8AC3E}">
        <p14:creationId xmlns:p14="http://schemas.microsoft.com/office/powerpoint/2010/main" val="3107194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9830759">
            <a:off x="8204227" y="4049539"/>
            <a:ext cx="4085375" cy="224432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22988"/>
          <a:stretch/>
        </p:blipFill>
        <p:spPr>
          <a:xfrm rot="3400682">
            <a:off x="-597697" y="3428092"/>
            <a:ext cx="4371645" cy="1849509"/>
          </a:xfrm>
          <a:prstGeom prst="rect">
            <a:avLst/>
          </a:prstGeom>
        </p:spPr>
      </p:pic>
      <p:sp>
        <p:nvSpPr>
          <p:cNvPr id="7" name="TextBox 6"/>
          <p:cNvSpPr txBox="1"/>
          <p:nvPr/>
        </p:nvSpPr>
        <p:spPr>
          <a:xfrm>
            <a:off x="0" y="4334495"/>
            <a:ext cx="12192000" cy="1116280"/>
          </a:xfrm>
          <a:prstGeom prst="rect">
            <a:avLst/>
          </a:prstGeom>
          <a:solidFill>
            <a:srgbClr val="54284E">
              <a:alpha val="96000"/>
            </a:srgbClr>
          </a:solidFill>
        </p:spPr>
        <p:txBody>
          <a:bodyPr wrap="square" rtlCol="0">
            <a:spAutoFit/>
          </a:bodyPr>
          <a:lstStyle/>
          <a:p>
            <a:endParaRPr lang="en-US" dirty="0"/>
          </a:p>
        </p:txBody>
      </p:sp>
      <p:sp>
        <p:nvSpPr>
          <p:cNvPr id="3" name="Content Placeholder 2"/>
          <p:cNvSpPr>
            <a:spLocks noGrp="1"/>
          </p:cNvSpPr>
          <p:nvPr>
            <p:ph idx="1"/>
          </p:nvPr>
        </p:nvSpPr>
        <p:spPr>
          <a:xfrm>
            <a:off x="-11872" y="4583874"/>
            <a:ext cx="12203871" cy="748150"/>
          </a:xfrm>
          <a:noFill/>
        </p:spPr>
        <p:txBody>
          <a:bodyPr>
            <a:normAutofit/>
          </a:bodyPr>
          <a:lstStyle/>
          <a:p>
            <a:pPr marL="0" indent="0" algn="ctr">
              <a:buNone/>
            </a:pPr>
            <a:r>
              <a:rPr lang="en-US" sz="4400" b="1" dirty="0" smtClean="0">
                <a:solidFill>
                  <a:schemeClr val="bg1"/>
                </a:solidFill>
              </a:rPr>
              <a:t>OFFICE TOUR! </a:t>
            </a:r>
            <a:endParaRPr lang="en-US" sz="4400" b="1" dirty="0">
              <a:solidFill>
                <a:schemeClr val="bg1"/>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5796" y="665019"/>
            <a:ext cx="4875770" cy="375260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2537" y="5997095"/>
            <a:ext cx="2345495" cy="690225"/>
          </a:xfrm>
          <a:prstGeom prst="rect">
            <a:avLst/>
          </a:prstGeom>
        </p:spPr>
      </p:pic>
    </p:spTree>
    <p:extLst>
      <p:ext uri="{BB962C8B-B14F-4D97-AF65-F5344CB8AC3E}">
        <p14:creationId xmlns:p14="http://schemas.microsoft.com/office/powerpoint/2010/main" val="310316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393" y="899514"/>
            <a:ext cx="4633881" cy="1325563"/>
          </a:xfrm>
        </p:spPr>
        <p:txBody>
          <a:bodyPr>
            <a:normAutofit/>
          </a:bodyPr>
          <a:lstStyle/>
          <a:p>
            <a:r>
              <a:rPr lang="en-US" sz="3600" b="1" dirty="0" smtClean="0">
                <a:solidFill>
                  <a:srgbClr val="54284E"/>
                </a:solidFill>
                <a:latin typeface="+mn-lt"/>
              </a:rPr>
              <a:t>COMMUNICATING </a:t>
            </a:r>
            <a:br>
              <a:rPr lang="en-US" sz="3600" b="1" dirty="0" smtClean="0">
                <a:solidFill>
                  <a:srgbClr val="54284E"/>
                </a:solidFill>
                <a:latin typeface="+mn-lt"/>
              </a:rPr>
            </a:br>
            <a:r>
              <a:rPr lang="en-US" sz="3600" b="1" dirty="0" smtClean="0">
                <a:solidFill>
                  <a:srgbClr val="54284E"/>
                </a:solidFill>
                <a:latin typeface="+mn-lt"/>
              </a:rPr>
              <a:t>WITH CLIENTS</a:t>
            </a:r>
            <a:endParaRPr lang="en-US" sz="3600" b="1" dirty="0">
              <a:solidFill>
                <a:srgbClr val="54284E"/>
              </a:solidFill>
              <a:latin typeface="+mn-lt"/>
            </a:endParaRPr>
          </a:p>
        </p:txBody>
      </p:sp>
      <p:sp>
        <p:nvSpPr>
          <p:cNvPr id="3" name="Content Placeholder 2"/>
          <p:cNvSpPr>
            <a:spLocks noGrp="1"/>
          </p:cNvSpPr>
          <p:nvPr>
            <p:ph idx="1"/>
          </p:nvPr>
        </p:nvSpPr>
        <p:spPr>
          <a:xfrm>
            <a:off x="947361" y="2295863"/>
            <a:ext cx="3838236" cy="3773766"/>
          </a:xfrm>
        </p:spPr>
        <p:txBody>
          <a:bodyPr>
            <a:noAutofit/>
          </a:bodyPr>
          <a:lstStyle/>
          <a:p>
            <a:pPr lvl="1">
              <a:lnSpc>
                <a:spcPct val="100000"/>
              </a:lnSpc>
              <a:spcBef>
                <a:spcPts val="1800"/>
              </a:spcBef>
            </a:pPr>
            <a:r>
              <a:rPr lang="en-US" sz="2500" dirty="0" smtClean="0">
                <a:solidFill>
                  <a:srgbClr val="555759"/>
                </a:solidFill>
                <a:latin typeface="+mj-lt"/>
              </a:rPr>
              <a:t>Hotlines</a:t>
            </a:r>
          </a:p>
          <a:p>
            <a:pPr lvl="1">
              <a:lnSpc>
                <a:spcPct val="100000"/>
              </a:lnSpc>
              <a:spcBef>
                <a:spcPts val="1800"/>
              </a:spcBef>
            </a:pPr>
            <a:r>
              <a:rPr lang="en-US" sz="2500" dirty="0" smtClean="0">
                <a:solidFill>
                  <a:srgbClr val="555759"/>
                </a:solidFill>
                <a:latin typeface="+mj-lt"/>
              </a:rPr>
              <a:t>Online portals – </a:t>
            </a:r>
          </a:p>
          <a:p>
            <a:pPr lvl="1">
              <a:lnSpc>
                <a:spcPct val="100000"/>
              </a:lnSpc>
              <a:spcBef>
                <a:spcPts val="0"/>
              </a:spcBef>
            </a:pPr>
            <a:r>
              <a:rPr lang="en-US" sz="2500" dirty="0" smtClean="0">
                <a:solidFill>
                  <a:srgbClr val="555759"/>
                </a:solidFill>
                <a:latin typeface="+mj-lt"/>
              </a:rPr>
              <a:t>	Benefit Finder </a:t>
            </a:r>
          </a:p>
          <a:p>
            <a:pPr lvl="1">
              <a:lnSpc>
                <a:spcPct val="100000"/>
              </a:lnSpc>
              <a:spcBef>
                <a:spcPts val="0"/>
              </a:spcBef>
            </a:pPr>
            <a:r>
              <a:rPr lang="en-US" sz="2500" dirty="0">
                <a:solidFill>
                  <a:srgbClr val="555759"/>
                </a:solidFill>
                <a:latin typeface="+mj-lt"/>
              </a:rPr>
              <a:t>	</a:t>
            </a:r>
            <a:r>
              <a:rPr lang="en-US" sz="2500" dirty="0" smtClean="0">
                <a:solidFill>
                  <a:srgbClr val="555759"/>
                </a:solidFill>
                <a:latin typeface="+mj-lt"/>
              </a:rPr>
              <a:t>ASQ Family Access</a:t>
            </a:r>
          </a:p>
          <a:p>
            <a:pPr lvl="1">
              <a:lnSpc>
                <a:spcPct val="100000"/>
              </a:lnSpc>
              <a:spcBef>
                <a:spcPts val="1800"/>
              </a:spcBef>
            </a:pPr>
            <a:r>
              <a:rPr lang="en-US" sz="2500" dirty="0" smtClean="0">
                <a:solidFill>
                  <a:srgbClr val="555759"/>
                </a:solidFill>
                <a:latin typeface="+mj-lt"/>
              </a:rPr>
              <a:t>Texting platform</a:t>
            </a:r>
          </a:p>
          <a:p>
            <a:pPr lvl="1">
              <a:lnSpc>
                <a:spcPct val="100000"/>
              </a:lnSpc>
              <a:spcBef>
                <a:spcPts val="1800"/>
              </a:spcBef>
            </a:pPr>
            <a:r>
              <a:rPr lang="en-US" sz="2500" dirty="0" smtClean="0">
                <a:solidFill>
                  <a:srgbClr val="555759"/>
                </a:solidFill>
                <a:latin typeface="+mj-lt"/>
              </a:rPr>
              <a:t>E-fax</a:t>
            </a:r>
          </a:p>
          <a:p>
            <a:pPr lvl="1">
              <a:lnSpc>
                <a:spcPct val="100000"/>
              </a:lnSpc>
              <a:spcBef>
                <a:spcPts val="1800"/>
              </a:spcBef>
            </a:pPr>
            <a:r>
              <a:rPr lang="en-US" sz="2500" dirty="0" smtClean="0">
                <a:solidFill>
                  <a:srgbClr val="555759"/>
                </a:solidFill>
                <a:latin typeface="+mj-lt"/>
              </a:rPr>
              <a:t>Snail-mail</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587" r="18505"/>
          <a:stretch/>
        </p:blipFill>
        <p:spPr>
          <a:xfrm>
            <a:off x="6037545" y="0"/>
            <a:ext cx="6162806" cy="6858000"/>
          </a:xfrm>
          <a:prstGeom prst="rect">
            <a:avLst/>
          </a:prstGeom>
        </p:spPr>
      </p:pic>
    </p:spTree>
    <p:extLst>
      <p:ext uri="{BB962C8B-B14F-4D97-AF65-F5344CB8AC3E}">
        <p14:creationId xmlns:p14="http://schemas.microsoft.com/office/powerpoint/2010/main" val="1731039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981" r="9396"/>
          <a:stretch/>
        </p:blipFill>
        <p:spPr>
          <a:xfrm>
            <a:off x="1" y="-6704"/>
            <a:ext cx="12160332" cy="6864704"/>
          </a:xfrm>
          <a:prstGeom prst="rect">
            <a:avLst/>
          </a:prstGeom>
        </p:spPr>
      </p:pic>
      <p:sp>
        <p:nvSpPr>
          <p:cNvPr id="2" name="Title 1"/>
          <p:cNvSpPr>
            <a:spLocks noGrp="1"/>
          </p:cNvSpPr>
          <p:nvPr>
            <p:ph type="title" idx="4294967295"/>
          </p:nvPr>
        </p:nvSpPr>
        <p:spPr>
          <a:xfrm>
            <a:off x="0" y="436380"/>
            <a:ext cx="4809506" cy="1325563"/>
          </a:xfrm>
          <a:solidFill>
            <a:srgbClr val="54284E">
              <a:alpha val="87000"/>
            </a:srgbClr>
          </a:solidFill>
        </p:spPr>
        <p:txBody>
          <a:bodyPr>
            <a:normAutofit/>
          </a:bodyPr>
          <a:lstStyle/>
          <a:p>
            <a:r>
              <a:rPr lang="en-US" sz="4800" dirty="0" smtClean="0">
                <a:solidFill>
                  <a:schemeClr val="bg1"/>
                </a:solidFill>
                <a:latin typeface="+mn-lt"/>
              </a:rPr>
              <a:t>	HOTLINES</a:t>
            </a:r>
            <a:endParaRPr lang="en-US" sz="4800" dirty="0">
              <a:solidFill>
                <a:schemeClr val="bg1"/>
              </a:solidFill>
              <a:latin typeface="+mn-lt"/>
            </a:endParaRPr>
          </a:p>
        </p:txBody>
      </p:sp>
    </p:spTree>
    <p:extLst>
      <p:ext uri="{BB962C8B-B14F-4D97-AF65-F5344CB8AC3E}">
        <p14:creationId xmlns:p14="http://schemas.microsoft.com/office/powerpoint/2010/main" val="345068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4294967295"/>
          </p:nvPr>
        </p:nvPicPr>
        <p:blipFill rotWithShape="1">
          <a:blip r:embed="rId3"/>
          <a:srcRect l="1246" r="415"/>
          <a:stretch/>
        </p:blipFill>
        <p:spPr>
          <a:xfrm>
            <a:off x="6068291" y="275572"/>
            <a:ext cx="5973288" cy="6438051"/>
          </a:xfrm>
          <a:prstGeom prst="rect">
            <a:avLst/>
          </a:prstGeom>
        </p:spPr>
      </p:pic>
      <p:sp>
        <p:nvSpPr>
          <p:cNvPr id="6" name="Title 1"/>
          <p:cNvSpPr txBox="1">
            <a:spLocks/>
          </p:cNvSpPr>
          <p:nvPr/>
        </p:nvSpPr>
        <p:spPr>
          <a:xfrm>
            <a:off x="1091974" y="2600126"/>
            <a:ext cx="384971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mn-lt"/>
              </a:rPr>
              <a:t>Online Portal – Benefit Finder</a:t>
            </a:r>
            <a:endParaRPr lang="en-US" dirty="0">
              <a:solidFill>
                <a:schemeClr val="bg1"/>
              </a:solidFill>
              <a:latin typeface="+mn-lt"/>
            </a:endParaRPr>
          </a:p>
        </p:txBody>
      </p:sp>
    </p:spTree>
    <p:extLst>
      <p:ext uri="{BB962C8B-B14F-4D97-AF65-F5344CB8AC3E}">
        <p14:creationId xmlns:p14="http://schemas.microsoft.com/office/powerpoint/2010/main" val="458282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08" y="193962"/>
            <a:ext cx="8215649" cy="1325563"/>
          </a:xfrm>
        </p:spPr>
        <p:txBody>
          <a:bodyPr>
            <a:normAutofit/>
          </a:bodyPr>
          <a:lstStyle/>
          <a:p>
            <a:r>
              <a:rPr lang="en-US" sz="3600" b="1" dirty="0" smtClean="0">
                <a:solidFill>
                  <a:srgbClr val="54284E"/>
                </a:solidFill>
                <a:latin typeface="+mn-lt"/>
              </a:rPr>
              <a:t>Online Portal –  ASQ Family Access</a:t>
            </a:r>
            <a:endParaRPr lang="en-US" sz="3600" b="1" dirty="0">
              <a:solidFill>
                <a:srgbClr val="54284E"/>
              </a:solidFill>
              <a:latin typeface="+mn-lt"/>
            </a:endParaRPr>
          </a:p>
        </p:txBody>
      </p:sp>
      <p:pic>
        <p:nvPicPr>
          <p:cNvPr id="4" name="Picture 3"/>
          <p:cNvPicPr>
            <a:picLocks noChangeAspect="1"/>
          </p:cNvPicPr>
          <p:nvPr/>
        </p:nvPicPr>
        <p:blipFill>
          <a:blip r:embed="rId3"/>
          <a:stretch>
            <a:fillRect/>
          </a:stretch>
        </p:blipFill>
        <p:spPr>
          <a:xfrm>
            <a:off x="347538" y="1390401"/>
            <a:ext cx="11591925" cy="609600"/>
          </a:xfrm>
          <a:prstGeom prst="rect">
            <a:avLst/>
          </a:prstGeom>
        </p:spPr>
      </p:pic>
      <p:pic>
        <p:nvPicPr>
          <p:cNvPr id="8" name="Picture 7"/>
          <p:cNvPicPr>
            <a:picLocks noChangeAspect="1"/>
          </p:cNvPicPr>
          <p:nvPr/>
        </p:nvPicPr>
        <p:blipFill>
          <a:blip r:embed="rId4"/>
          <a:stretch>
            <a:fillRect/>
          </a:stretch>
        </p:blipFill>
        <p:spPr>
          <a:xfrm>
            <a:off x="755069" y="2293362"/>
            <a:ext cx="10343183" cy="4107437"/>
          </a:xfrm>
          <a:prstGeom prst="rect">
            <a:avLst/>
          </a:prstGeom>
        </p:spPr>
      </p:pic>
    </p:spTree>
    <p:extLst>
      <p:ext uri="{BB962C8B-B14F-4D97-AF65-F5344CB8AC3E}">
        <p14:creationId xmlns:p14="http://schemas.microsoft.com/office/powerpoint/2010/main" val="1781993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93" r="35130"/>
          <a:stretch/>
        </p:blipFill>
        <p:spPr>
          <a:xfrm flipH="1">
            <a:off x="5898078" y="0"/>
            <a:ext cx="6293922" cy="6858000"/>
          </a:xfrm>
          <a:prstGeom prst="rect">
            <a:avLst/>
          </a:prstGeom>
        </p:spPr>
      </p:pic>
      <p:sp>
        <p:nvSpPr>
          <p:cNvPr id="5" name="Title 1"/>
          <p:cNvSpPr txBox="1">
            <a:spLocks/>
          </p:cNvSpPr>
          <p:nvPr/>
        </p:nvSpPr>
        <p:spPr>
          <a:xfrm>
            <a:off x="831272" y="1546029"/>
            <a:ext cx="3087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54284E"/>
                </a:solidFill>
                <a:latin typeface="+mn-lt"/>
              </a:rPr>
              <a:t>TEXTING</a:t>
            </a:r>
            <a:endParaRPr lang="en-US" sz="3600" b="1" dirty="0">
              <a:solidFill>
                <a:srgbClr val="54284E"/>
              </a:solidFill>
              <a:latin typeface="+mn-lt"/>
            </a:endParaRPr>
          </a:p>
        </p:txBody>
      </p:sp>
      <p:sp>
        <p:nvSpPr>
          <p:cNvPr id="6" name="Content Placeholder 2"/>
          <p:cNvSpPr txBox="1">
            <a:spLocks/>
          </p:cNvSpPr>
          <p:nvPr/>
        </p:nvSpPr>
        <p:spPr>
          <a:xfrm>
            <a:off x="831272" y="2871599"/>
            <a:ext cx="4536373" cy="2697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500" dirty="0" smtClean="0">
                <a:solidFill>
                  <a:srgbClr val="555759"/>
                </a:solidFill>
                <a:latin typeface="+mj-lt"/>
              </a:rPr>
              <a:t>Client follow-up</a:t>
            </a:r>
          </a:p>
          <a:p>
            <a:pPr>
              <a:lnSpc>
                <a:spcPct val="100000"/>
              </a:lnSpc>
            </a:pPr>
            <a:r>
              <a:rPr lang="en-US" sz="2500" dirty="0" smtClean="0">
                <a:solidFill>
                  <a:srgbClr val="555759"/>
                </a:solidFill>
                <a:latin typeface="+mj-lt"/>
              </a:rPr>
              <a:t>Resource information delivery</a:t>
            </a:r>
          </a:p>
          <a:p>
            <a:pPr>
              <a:lnSpc>
                <a:spcPct val="100000"/>
              </a:lnSpc>
            </a:pPr>
            <a:r>
              <a:rPr lang="en-US" sz="2500" dirty="0" smtClean="0">
                <a:solidFill>
                  <a:srgbClr val="555759"/>
                </a:solidFill>
                <a:latin typeface="+mj-lt"/>
              </a:rPr>
              <a:t>Campaigns, such as Summer </a:t>
            </a:r>
          </a:p>
          <a:p>
            <a:pPr marL="0" indent="0">
              <a:lnSpc>
                <a:spcPct val="100000"/>
              </a:lnSpc>
              <a:spcBef>
                <a:spcPts val="0"/>
              </a:spcBef>
              <a:buNone/>
            </a:pPr>
            <a:r>
              <a:rPr lang="en-US" sz="2500" dirty="0">
                <a:solidFill>
                  <a:srgbClr val="555759"/>
                </a:solidFill>
                <a:latin typeface="+mj-lt"/>
              </a:rPr>
              <a:t> </a:t>
            </a:r>
            <a:r>
              <a:rPr lang="en-US" sz="2500" dirty="0" smtClean="0">
                <a:solidFill>
                  <a:srgbClr val="555759"/>
                </a:solidFill>
                <a:latin typeface="+mj-lt"/>
              </a:rPr>
              <a:t>  Meal sites</a:t>
            </a:r>
            <a:endParaRPr lang="en-US" sz="2500" dirty="0" smtClean="0">
              <a:solidFill>
                <a:srgbClr val="FF0000"/>
              </a:solidFill>
              <a:latin typeface="+mj-lt"/>
            </a:endParaRPr>
          </a:p>
          <a:p>
            <a:pPr marL="0" indent="0">
              <a:lnSpc>
                <a:spcPct val="100000"/>
              </a:lnSpc>
              <a:buFont typeface="Arial" panose="020B0604020202020204" pitchFamily="34" charset="0"/>
              <a:buNone/>
            </a:pPr>
            <a:endParaRPr lang="en-US" dirty="0" smtClean="0"/>
          </a:p>
          <a:p>
            <a:pPr>
              <a:lnSpc>
                <a:spcPct val="100000"/>
              </a:lnSpc>
            </a:pPr>
            <a:endParaRPr lang="en-US" dirty="0" smtClean="0"/>
          </a:p>
        </p:txBody>
      </p:sp>
    </p:spTree>
    <p:extLst>
      <p:ext uri="{BB962C8B-B14F-4D97-AF65-F5344CB8AC3E}">
        <p14:creationId xmlns:p14="http://schemas.microsoft.com/office/powerpoint/2010/main" val="182312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47396" y="0"/>
            <a:ext cx="6044603" cy="6858000"/>
          </a:xfrm>
          <a:prstGeom prst="rect">
            <a:avLst/>
          </a:prstGeom>
          <a:solidFill>
            <a:srgbClr val="00A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79344" y="1953039"/>
            <a:ext cx="4876800" cy="4334392"/>
          </a:xfrm>
          <a:prstGeom prst="rect">
            <a:avLst/>
          </a:prstGeom>
          <a:noFill/>
        </p:spPr>
        <p:txBody>
          <a:bodyPr wrap="square" rtlCol="0">
            <a:spAutoFit/>
          </a:bodyPr>
          <a:lstStyle/>
          <a:p>
            <a:r>
              <a:rPr lang="en-US" sz="2533" dirty="0">
                <a:solidFill>
                  <a:schemeClr val="bg1"/>
                </a:solidFill>
              </a:rPr>
              <a:t>Families can search by zip code to find local resources including:</a:t>
            </a:r>
          </a:p>
          <a:p>
            <a:pPr marL="914389" lvl="1" indent="-457189">
              <a:spcBef>
                <a:spcPts val="600"/>
              </a:spcBef>
              <a:buFont typeface="Arial" panose="020B0604020202020204" pitchFamily="34" charset="0"/>
              <a:buChar char="•"/>
            </a:pPr>
            <a:r>
              <a:rPr lang="en-US" sz="2000" dirty="0" smtClean="0">
                <a:solidFill>
                  <a:schemeClr val="bg1"/>
                </a:solidFill>
                <a:latin typeface="Calibri Light" panose="020F0302020204030204" pitchFamily="34" charset="0"/>
              </a:rPr>
              <a:t>Food </a:t>
            </a:r>
            <a:r>
              <a:rPr lang="en-US" sz="2000" dirty="0">
                <a:solidFill>
                  <a:schemeClr val="bg1"/>
                </a:solidFill>
                <a:latin typeface="Calibri Light" panose="020F0302020204030204" pitchFamily="34" charset="0"/>
              </a:rPr>
              <a:t>banks</a:t>
            </a:r>
          </a:p>
          <a:p>
            <a:pPr marL="914389" lvl="1" indent="-457189">
              <a:spcBef>
                <a:spcPts val="600"/>
              </a:spcBef>
              <a:buFont typeface="Arial" panose="020B0604020202020204" pitchFamily="34" charset="0"/>
              <a:buChar char="•"/>
            </a:pPr>
            <a:r>
              <a:rPr lang="en-US" sz="2000" dirty="0">
                <a:solidFill>
                  <a:schemeClr val="bg1"/>
                </a:solidFill>
                <a:latin typeface="Calibri Light" panose="020F0302020204030204" pitchFamily="34" charset="0"/>
              </a:rPr>
              <a:t>Summer meal sites</a:t>
            </a:r>
          </a:p>
          <a:p>
            <a:pPr marL="914389" lvl="1" indent="-457189">
              <a:spcBef>
                <a:spcPts val="600"/>
              </a:spcBef>
              <a:buFont typeface="Arial" panose="020B0604020202020204" pitchFamily="34" charset="0"/>
              <a:buChar char="•"/>
            </a:pPr>
            <a:r>
              <a:rPr lang="en-US" sz="2000" dirty="0">
                <a:solidFill>
                  <a:schemeClr val="bg1"/>
                </a:solidFill>
                <a:latin typeface="Calibri Light" panose="020F0302020204030204" pitchFamily="34" charset="0"/>
              </a:rPr>
              <a:t>Low-cost medical/dental clinics</a:t>
            </a:r>
          </a:p>
          <a:p>
            <a:pPr marL="914389" lvl="1" indent="-457189">
              <a:spcBef>
                <a:spcPts val="600"/>
              </a:spcBef>
              <a:buFont typeface="Arial" panose="020B0604020202020204" pitchFamily="34" charset="0"/>
              <a:buChar char="•"/>
            </a:pPr>
            <a:r>
              <a:rPr lang="en-US" sz="2000" dirty="0">
                <a:solidFill>
                  <a:schemeClr val="bg1"/>
                </a:solidFill>
                <a:latin typeface="Calibri Light" panose="020F0302020204030204" pitchFamily="34" charset="0"/>
              </a:rPr>
              <a:t>WIC Clinics</a:t>
            </a:r>
          </a:p>
          <a:p>
            <a:pPr marL="914389" lvl="1" indent="-457189">
              <a:spcBef>
                <a:spcPts val="600"/>
              </a:spcBef>
              <a:buFont typeface="Arial" panose="020B0604020202020204" pitchFamily="34" charset="0"/>
              <a:buChar char="•"/>
            </a:pPr>
            <a:r>
              <a:rPr lang="en-US" sz="2000" dirty="0">
                <a:solidFill>
                  <a:schemeClr val="bg1"/>
                </a:solidFill>
                <a:latin typeface="Calibri Light" panose="020F0302020204030204" pitchFamily="34" charset="0"/>
              </a:rPr>
              <a:t>Immunizations</a:t>
            </a:r>
          </a:p>
          <a:p>
            <a:pPr marL="914389" lvl="1" indent="-457189">
              <a:spcBef>
                <a:spcPts val="600"/>
              </a:spcBef>
              <a:buFont typeface="Arial" panose="020B0604020202020204" pitchFamily="34" charset="0"/>
              <a:buChar char="•"/>
            </a:pPr>
            <a:r>
              <a:rPr lang="en-US" sz="2000" dirty="0">
                <a:solidFill>
                  <a:schemeClr val="bg1"/>
                </a:solidFill>
                <a:latin typeface="Calibri Light" panose="020F0302020204030204" pitchFamily="34" charset="0"/>
              </a:rPr>
              <a:t>Development screenings</a:t>
            </a:r>
          </a:p>
          <a:p>
            <a:pPr marL="914389" lvl="1" indent="-457189">
              <a:spcBef>
                <a:spcPts val="600"/>
              </a:spcBef>
              <a:buFont typeface="Arial" panose="020B0604020202020204" pitchFamily="34" charset="0"/>
              <a:buChar char="•"/>
            </a:pPr>
            <a:r>
              <a:rPr lang="en-US" sz="2000" dirty="0">
                <a:solidFill>
                  <a:schemeClr val="bg1"/>
                </a:solidFill>
                <a:latin typeface="Calibri Light" panose="020F0302020204030204" pitchFamily="34" charset="0"/>
              </a:rPr>
              <a:t>Parent support</a:t>
            </a:r>
          </a:p>
          <a:p>
            <a:pPr marL="914389" lvl="1" indent="-457189">
              <a:spcBef>
                <a:spcPts val="600"/>
              </a:spcBef>
              <a:buFont typeface="Arial" panose="020B0604020202020204" pitchFamily="34" charset="0"/>
              <a:buChar char="•"/>
            </a:pPr>
            <a:r>
              <a:rPr lang="en-US" sz="2000" dirty="0">
                <a:solidFill>
                  <a:schemeClr val="bg1"/>
                </a:solidFill>
                <a:latin typeface="Calibri Light" panose="020F0302020204030204" pitchFamily="34" charset="0"/>
              </a:rPr>
              <a:t>Child care referrals </a:t>
            </a:r>
          </a:p>
          <a:p>
            <a:pPr marL="914389" lvl="1" indent="-457189">
              <a:spcBef>
                <a:spcPts val="600"/>
              </a:spcBef>
              <a:buFont typeface="Arial" panose="020B0604020202020204" pitchFamily="34" charset="0"/>
              <a:buChar char="•"/>
            </a:pPr>
            <a:r>
              <a:rPr lang="en-US" sz="2000" b="1" dirty="0">
                <a:solidFill>
                  <a:schemeClr val="bg1"/>
                </a:solidFill>
                <a:latin typeface="Calibri Light" panose="020F0302020204030204" pitchFamily="34" charset="0"/>
              </a:rPr>
              <a:t>AND MORE!</a:t>
            </a:r>
            <a:endParaRPr lang="en-US" sz="2000" b="1" dirty="0">
              <a:solidFill>
                <a:schemeClr val="bg1"/>
              </a:solidFill>
            </a:endParaRPr>
          </a:p>
        </p:txBody>
      </p:sp>
      <p:sp>
        <p:nvSpPr>
          <p:cNvPr id="2" name="TextBox 1"/>
          <p:cNvSpPr txBox="1"/>
          <p:nvPr/>
        </p:nvSpPr>
        <p:spPr>
          <a:xfrm>
            <a:off x="6675385" y="1212091"/>
            <a:ext cx="4499295" cy="1138773"/>
          </a:xfrm>
          <a:prstGeom prst="rect">
            <a:avLst/>
          </a:prstGeom>
          <a:noFill/>
        </p:spPr>
        <p:txBody>
          <a:bodyPr wrap="square" rtlCol="0">
            <a:spAutoFit/>
          </a:bodyPr>
          <a:lstStyle/>
          <a:p>
            <a:r>
              <a:rPr lang="en-US" sz="3400" dirty="0" smtClean="0">
                <a:solidFill>
                  <a:schemeClr val="bg1">
                    <a:lumMod val="95000"/>
                  </a:schemeClr>
                </a:solidFill>
                <a:hlinkClick r:id="rId3"/>
              </a:rPr>
              <a:t>www.ParentHelp123.org</a:t>
            </a:r>
            <a:endParaRPr lang="en-US" sz="3400" dirty="0">
              <a:solidFill>
                <a:schemeClr val="bg1">
                  <a:lumMod val="95000"/>
                </a:schemeClr>
              </a:solidFill>
            </a:endParaRPr>
          </a:p>
          <a:p>
            <a:endParaRPr lang="en-US" sz="3400" dirty="0"/>
          </a:p>
        </p:txBody>
      </p:sp>
      <p:sp>
        <p:nvSpPr>
          <p:cNvPr id="3" name="Rectangle 2"/>
          <p:cNvSpPr/>
          <p:nvPr/>
        </p:nvSpPr>
        <p:spPr>
          <a:xfrm>
            <a:off x="6386155" y="518452"/>
            <a:ext cx="5567083" cy="646331"/>
          </a:xfrm>
          <a:prstGeom prst="rect">
            <a:avLst/>
          </a:prstGeom>
        </p:spPr>
        <p:txBody>
          <a:bodyPr wrap="square">
            <a:spAutoFit/>
          </a:bodyPr>
          <a:lstStyle/>
          <a:p>
            <a:r>
              <a:rPr lang="en-US" sz="3600" b="1" dirty="0">
                <a:solidFill>
                  <a:schemeClr val="bg1"/>
                </a:solidFill>
              </a:rPr>
              <a:t>Self-guided Resource Search</a:t>
            </a:r>
          </a:p>
        </p:txBody>
      </p:sp>
      <p:grpSp>
        <p:nvGrpSpPr>
          <p:cNvPr id="12" name="Group 11"/>
          <p:cNvGrpSpPr/>
          <p:nvPr/>
        </p:nvGrpSpPr>
        <p:grpSpPr>
          <a:xfrm>
            <a:off x="-244145" y="-48776"/>
            <a:ext cx="6391539" cy="6906775"/>
            <a:chOff x="-244145" y="-48776"/>
            <a:chExt cx="6391539" cy="6906775"/>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229" t="6741"/>
            <a:stretch/>
          </p:blipFill>
          <p:spPr>
            <a:xfrm>
              <a:off x="0" y="-36096"/>
              <a:ext cx="6147394" cy="6894095"/>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5309" r="13619"/>
            <a:stretch/>
          </p:blipFill>
          <p:spPr>
            <a:xfrm>
              <a:off x="-244145" y="-48776"/>
              <a:ext cx="6391539" cy="2521734"/>
            </a:xfrm>
            <a:prstGeom prst="rect">
              <a:avLst/>
            </a:prstGeom>
          </p:spPr>
        </p:pic>
      </p:grpSp>
    </p:spTree>
    <p:extLst>
      <p:ext uri="{BB962C8B-B14F-4D97-AF65-F5344CB8AC3E}">
        <p14:creationId xmlns:p14="http://schemas.microsoft.com/office/powerpoint/2010/main" val="199015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025244" y="1433743"/>
            <a:ext cx="423256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sz="2500" dirty="0" err="1" smtClean="0">
                <a:solidFill>
                  <a:schemeClr val="bg1"/>
                </a:solidFill>
                <a:latin typeface="+mj-lt"/>
              </a:rPr>
              <a:t>Profinder</a:t>
            </a:r>
            <a:endParaRPr lang="en-US" sz="2500" dirty="0" smtClean="0">
              <a:solidFill>
                <a:schemeClr val="bg1"/>
              </a:solidFill>
              <a:latin typeface="+mj-lt"/>
            </a:endParaRPr>
          </a:p>
          <a:p>
            <a:pPr>
              <a:lnSpc>
                <a:spcPct val="100000"/>
              </a:lnSpc>
              <a:spcBef>
                <a:spcPts val="2000"/>
              </a:spcBef>
            </a:pPr>
            <a:r>
              <a:rPr lang="en-US" sz="2500" dirty="0" smtClean="0">
                <a:solidFill>
                  <a:schemeClr val="bg1"/>
                </a:solidFill>
                <a:latin typeface="+mj-lt"/>
              </a:rPr>
              <a:t>System for Tracking Access</a:t>
            </a:r>
          </a:p>
          <a:p>
            <a:pPr marL="0" indent="0">
              <a:lnSpc>
                <a:spcPct val="100000"/>
              </a:lnSpc>
              <a:spcBef>
                <a:spcPts val="0"/>
              </a:spcBef>
              <a:buNone/>
            </a:pPr>
            <a:r>
              <a:rPr lang="en-US" sz="2500" dirty="0" smtClean="0">
                <a:solidFill>
                  <a:schemeClr val="bg1"/>
                </a:solidFill>
                <a:latin typeface="+mj-lt"/>
              </a:rPr>
              <a:t>   to Referrals </a:t>
            </a:r>
          </a:p>
          <a:p>
            <a:pPr marL="0" indent="0">
              <a:lnSpc>
                <a:spcPct val="100000"/>
              </a:lnSpc>
              <a:spcBef>
                <a:spcPts val="0"/>
              </a:spcBef>
              <a:buNone/>
            </a:pPr>
            <a:r>
              <a:rPr lang="en-US" sz="2500" dirty="0">
                <a:solidFill>
                  <a:schemeClr val="bg1"/>
                </a:solidFill>
                <a:latin typeface="+mj-lt"/>
              </a:rPr>
              <a:t> </a:t>
            </a:r>
            <a:r>
              <a:rPr lang="en-US" sz="2500" dirty="0" smtClean="0">
                <a:solidFill>
                  <a:schemeClr val="bg1"/>
                </a:solidFill>
                <a:latin typeface="+mj-lt"/>
              </a:rPr>
              <a:t>  (STAR)</a:t>
            </a:r>
          </a:p>
          <a:p>
            <a:pPr>
              <a:lnSpc>
                <a:spcPct val="100000"/>
              </a:lnSpc>
              <a:spcBef>
                <a:spcPts val="2000"/>
              </a:spcBef>
            </a:pPr>
            <a:r>
              <a:rPr lang="en-US" sz="2500" dirty="0" smtClean="0">
                <a:solidFill>
                  <a:schemeClr val="bg1"/>
                </a:solidFill>
                <a:latin typeface="+mj-lt"/>
              </a:rPr>
              <a:t>ASQonline.com  </a:t>
            </a:r>
          </a:p>
          <a:p>
            <a:pPr marL="0" indent="0">
              <a:lnSpc>
                <a:spcPct val="100000"/>
              </a:lnSpc>
              <a:spcBef>
                <a:spcPts val="0"/>
              </a:spcBef>
              <a:buNone/>
            </a:pPr>
            <a:r>
              <a:rPr lang="en-US" sz="2500" dirty="0">
                <a:solidFill>
                  <a:schemeClr val="bg1"/>
                </a:solidFill>
                <a:latin typeface="+mj-lt"/>
              </a:rPr>
              <a:t> </a:t>
            </a:r>
            <a:r>
              <a:rPr lang="en-US" sz="2500" dirty="0" smtClean="0">
                <a:solidFill>
                  <a:schemeClr val="bg1"/>
                </a:solidFill>
                <a:latin typeface="+mj-lt"/>
              </a:rPr>
              <a:t>  (w/ API function to STAR)</a:t>
            </a:r>
          </a:p>
          <a:p>
            <a:pPr>
              <a:lnSpc>
                <a:spcPct val="100000"/>
              </a:lnSpc>
              <a:spcBef>
                <a:spcPts val="2000"/>
              </a:spcBef>
            </a:pPr>
            <a:r>
              <a:rPr lang="en-US" sz="2500" dirty="0" smtClean="0">
                <a:solidFill>
                  <a:schemeClr val="bg1"/>
                </a:solidFill>
                <a:latin typeface="+mj-lt"/>
              </a:rPr>
              <a:t>Health Leads REACH </a:t>
            </a:r>
          </a:p>
          <a:p>
            <a:pPr marL="0" indent="0">
              <a:lnSpc>
                <a:spcPct val="100000"/>
              </a:lnSpc>
              <a:spcBef>
                <a:spcPts val="0"/>
              </a:spcBef>
              <a:buNone/>
            </a:pPr>
            <a:r>
              <a:rPr lang="en-US" sz="2500" dirty="0" smtClean="0">
                <a:solidFill>
                  <a:schemeClr val="bg1"/>
                </a:solidFill>
                <a:latin typeface="+mj-lt"/>
              </a:rPr>
              <a:t>   (triaging, text, gaps, barriers)</a:t>
            </a:r>
          </a:p>
          <a:p>
            <a:pPr>
              <a:lnSpc>
                <a:spcPct val="100000"/>
              </a:lnSpc>
              <a:spcBef>
                <a:spcPts val="0"/>
              </a:spcBef>
            </a:pPr>
            <a:endParaRPr lang="en-US" dirty="0" smtClean="0">
              <a:solidFill>
                <a:srgbClr val="555759"/>
              </a:solidFill>
            </a:endParaRPr>
          </a:p>
          <a:p>
            <a:pPr marL="457200" lvl="1" indent="0">
              <a:lnSpc>
                <a:spcPct val="100000"/>
              </a:lnSpc>
              <a:buFont typeface="Arial" panose="020B0604020202020204" pitchFamily="34" charset="0"/>
              <a:buNone/>
            </a:pPr>
            <a:endParaRPr lang="en-US" dirty="0">
              <a:solidFill>
                <a:srgbClr val="555759"/>
              </a:solidFill>
            </a:endParaRPr>
          </a:p>
        </p:txBody>
      </p:sp>
      <p:sp>
        <p:nvSpPr>
          <p:cNvPr id="6" name="Title 1"/>
          <p:cNvSpPr>
            <a:spLocks noGrp="1"/>
          </p:cNvSpPr>
          <p:nvPr>
            <p:ph sz="half" idx="2"/>
          </p:nvPr>
        </p:nvSpPr>
        <p:spPr>
          <a:xfrm>
            <a:off x="0" y="3065768"/>
            <a:ext cx="5985164" cy="1063532"/>
          </a:xfrm>
        </p:spPr>
        <p:txBody>
          <a:bodyPr>
            <a:normAutofit/>
          </a:bodyPr>
          <a:lstStyle/>
          <a:p>
            <a:pPr marL="0" indent="0" algn="ctr">
              <a:buNone/>
            </a:pPr>
            <a:r>
              <a:rPr lang="en-US" sz="3600" b="1" dirty="0" smtClean="0">
                <a:solidFill>
                  <a:srgbClr val="FF661B"/>
                </a:solidFill>
                <a:latin typeface="+mn-lt"/>
              </a:rPr>
              <a:t>TECH ASSETS </a:t>
            </a:r>
            <a:endParaRPr lang="en-US" sz="3600" b="1" dirty="0">
              <a:solidFill>
                <a:srgbClr val="FF661B"/>
              </a:solidFill>
              <a:latin typeface="+mn-lt"/>
            </a:endParaRPr>
          </a:p>
        </p:txBody>
      </p:sp>
    </p:spTree>
    <p:extLst>
      <p:ext uri="{BB962C8B-B14F-4D97-AF65-F5344CB8AC3E}">
        <p14:creationId xmlns:p14="http://schemas.microsoft.com/office/powerpoint/2010/main" val="3170774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3890</TotalTime>
  <Words>2054</Words>
  <Application>Microsoft Office PowerPoint</Application>
  <PresentationFormat>Widescreen</PresentationFormat>
  <Paragraphs>219</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Verdana</vt:lpstr>
      <vt:lpstr>Wingdings</vt:lpstr>
      <vt:lpstr>Office Theme</vt:lpstr>
      <vt:lpstr>PowerPoint Presentation</vt:lpstr>
      <vt:lpstr>PowerPoint Presentation</vt:lpstr>
      <vt:lpstr>COMMUNICATING  WITH CLIENTS</vt:lpstr>
      <vt:lpstr> HOTLINES</vt:lpstr>
      <vt:lpstr>PowerPoint Presentation</vt:lpstr>
      <vt:lpstr>Online Portal –  ASQ Family Access</vt:lpstr>
      <vt:lpstr>PowerPoint Presentation</vt:lpstr>
      <vt:lpstr>PowerPoint Presentation</vt:lpstr>
      <vt:lpstr>PowerPoint Presentation</vt:lpstr>
      <vt:lpstr>PowerPoint Presentation</vt:lpstr>
      <vt:lpstr>KNOWLEDGE</vt:lpstr>
      <vt:lpstr>PowerPoint Presentation</vt:lpstr>
      <vt:lpstr>PowerPoint Presentation</vt:lpstr>
      <vt:lpstr>A Hotline Interaction: Start to Finish</vt:lpstr>
      <vt:lpstr>An Interaction: Start to Finish (continued)</vt:lpstr>
      <vt:lpstr>PowerPoint Presentation</vt:lpstr>
      <vt:lpstr>PowerPoint Presentation</vt:lpstr>
      <vt:lpstr>PowerPoint Presentation</vt:lpstr>
      <vt:lpstr>PowerPoint Presentation</vt:lpstr>
      <vt:lpstr>OUR CONTACT INFORMATION:</vt:lpstr>
      <vt:lpstr>PowerPoint Presentation</vt:lpstr>
    </vt:vector>
  </TitlesOfParts>
  <Company>Winthin 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HMG Site Visit</dc:title>
  <dc:creator>Jose Villalobos</dc:creator>
  <cp:lastModifiedBy>Stephanie Orrico</cp:lastModifiedBy>
  <cp:revision>176</cp:revision>
  <dcterms:created xsi:type="dcterms:W3CDTF">2018-02-21T22:30:08Z</dcterms:created>
  <dcterms:modified xsi:type="dcterms:W3CDTF">2018-04-10T22:13:12Z</dcterms:modified>
</cp:coreProperties>
</file>