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5" r:id="rId4"/>
    <p:sldMasterId id="2147483705" r:id="rId5"/>
    <p:sldMasterId id="2147483717" r:id="rId6"/>
  </p:sldMasterIdLst>
  <p:notesMasterIdLst>
    <p:notesMasterId r:id="rId46"/>
  </p:notesMasterIdLst>
  <p:handoutMasterIdLst>
    <p:handoutMasterId r:id="rId47"/>
  </p:handoutMasterIdLst>
  <p:sldIdLst>
    <p:sldId id="257" r:id="rId7"/>
    <p:sldId id="258" r:id="rId8"/>
    <p:sldId id="259" r:id="rId9"/>
    <p:sldId id="260" r:id="rId10"/>
    <p:sldId id="261"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0"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F6C"/>
    <a:srgbClr val="022140"/>
    <a:srgbClr val="E5E5E3"/>
    <a:srgbClr val="C8CABD"/>
    <a:srgbClr val="018DEC"/>
    <a:srgbClr val="D6D6D4"/>
    <a:srgbClr val="CBCFBF"/>
    <a:srgbClr val="ECEBE8"/>
    <a:srgbClr val="0498ED"/>
    <a:srgbClr val="1D3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2" autoAdjust="0"/>
    <p:restoredTop sz="69268" autoAdjust="0"/>
  </p:normalViewPr>
  <p:slideViewPr>
    <p:cSldViewPr snapToGrid="0">
      <p:cViewPr varScale="1">
        <p:scale>
          <a:sx n="66" d="100"/>
          <a:sy n="66" d="100"/>
        </p:scale>
        <p:origin x="9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0" dirty="0" smtClean="0">
                <a:latin typeface="Calibri" charset="0"/>
                <a:ea typeface="Calibri" charset="0"/>
                <a:cs typeface="Calibri" charset="0"/>
              </a:rPr>
              <a:t>Race Origin</a:t>
            </a:r>
            <a:endParaRPr lang="en-US" b="0" dirty="0">
              <a:latin typeface="Calibri" charset="0"/>
              <a:ea typeface="Calibri" charset="0"/>
              <a:cs typeface="Calibri" charset="0"/>
            </a:endParaRPr>
          </a:p>
        </c:rich>
      </c:tx>
      <c:layout>
        <c:manualLayout>
          <c:xMode val="edge"/>
          <c:yMode val="edge"/>
          <c:x val="0.38141143422851997"/>
          <c:y val="5.486436936381589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solidFill>
            <a:ln>
              <a:noFill/>
            </a:ln>
            <a:effectLst>
              <a:outerShdw blurRad="254000" sx="102000" sy="102000" algn="ctr" rotWithShape="0">
                <a:prstClr val="black">
                  <a:alpha val="20000"/>
                </a:prstClr>
              </a:outerShdw>
            </a:effectLst>
          </c:spPr>
          <c:invertIfNegative val="0"/>
          <c:cat>
            <c:strRef>
              <c:f>Sheet1!$A$3:$A$9</c:f>
              <c:strCache>
                <c:ptCount val="7"/>
                <c:pt idx="0">
                  <c:v>Black or African American</c:v>
                </c:pt>
                <c:pt idx="1">
                  <c:v>Native American, Alaska Native</c:v>
                </c:pt>
                <c:pt idx="2">
                  <c:v>Asian</c:v>
                </c:pt>
                <c:pt idx="3">
                  <c:v>Native Hawaiian or Other Pacific Islander</c:v>
                </c:pt>
                <c:pt idx="4">
                  <c:v>Two or more races</c:v>
                </c:pt>
                <c:pt idx="5">
                  <c:v>Hispanic or Latino</c:v>
                </c:pt>
                <c:pt idx="6">
                  <c:v>White (not Hispanic or Latino)</c:v>
                </c:pt>
              </c:strCache>
            </c:strRef>
          </c:cat>
          <c:val>
            <c:numRef>
              <c:f>Sheet1!$B$3:$B$9</c:f>
              <c:numCache>
                <c:formatCode>0.00%</c:formatCode>
                <c:ptCount val="7"/>
                <c:pt idx="0">
                  <c:v>2.3E-2</c:v>
                </c:pt>
                <c:pt idx="1">
                  <c:v>1.7999999999999999E-2</c:v>
                </c:pt>
                <c:pt idx="2">
                  <c:v>7.5999999999999998E-2</c:v>
                </c:pt>
                <c:pt idx="3">
                  <c:v>2.9999999999999997E-4</c:v>
                </c:pt>
                <c:pt idx="4">
                  <c:v>3.4000000000000002E-2</c:v>
                </c:pt>
                <c:pt idx="5">
                  <c:v>0.42499999999999999</c:v>
                </c:pt>
                <c:pt idx="6">
                  <c:v>0.45800000000000002</c:v>
                </c:pt>
              </c:numCache>
            </c:numRef>
          </c:val>
          <c:extLst>
            <c:ext xmlns:c16="http://schemas.microsoft.com/office/drawing/2014/chart" uri="{C3380CC4-5D6E-409C-BE32-E72D297353CC}">
              <c16:uniqueId val="{00000000-C021-43AA-B7AB-AA22A32466F9}"/>
            </c:ext>
          </c:extLst>
        </c:ser>
        <c:dLbls>
          <c:showLegendKey val="0"/>
          <c:showVal val="0"/>
          <c:showCatName val="0"/>
          <c:showSerName val="0"/>
          <c:showPercent val="0"/>
          <c:showBubbleSize val="0"/>
        </c:dLbls>
        <c:gapWidth val="68"/>
        <c:overlap val="100"/>
        <c:axId val="1895358624"/>
        <c:axId val="1904106112"/>
      </c:barChart>
      <c:valAx>
        <c:axId val="19041061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895358624"/>
        <c:crosses val="autoZero"/>
        <c:crossBetween val="between"/>
      </c:valAx>
      <c:catAx>
        <c:axId val="18953586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0410611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0871A-A3C8-0A4E-898F-767C47DF6A93}" type="doc">
      <dgm:prSet loTypeId="urn:microsoft.com/office/officeart/2005/8/layout/hChevron3" loCatId="" qsTypeId="urn:microsoft.com/office/officeart/2005/8/quickstyle/simple2" qsCatId="simple" csTypeId="urn:microsoft.com/office/officeart/2005/8/colors/colorful5" csCatId="colorful" phldr="1"/>
      <dgm:spPr/>
    </dgm:pt>
    <dgm:pt modelId="{3BE4A85A-C8AA-E14B-A52D-CE111B895AC6}">
      <dgm:prSet phldrT="[Text]"/>
      <dgm:spPr/>
      <dgm:t>
        <a:bodyPr/>
        <a:lstStyle/>
        <a:p>
          <a:r>
            <a:rPr lang="en-US" dirty="0" smtClean="0">
              <a:latin typeface="Calibri" charset="0"/>
              <a:ea typeface="Calibri" charset="0"/>
              <a:cs typeface="Calibri" charset="0"/>
            </a:rPr>
            <a:t>Baseline- Jan 2017</a:t>
          </a:r>
          <a:endParaRPr lang="en-US" dirty="0">
            <a:latin typeface="Calibri" charset="0"/>
            <a:ea typeface="Calibri" charset="0"/>
            <a:cs typeface="Calibri" charset="0"/>
          </a:endParaRPr>
        </a:p>
      </dgm:t>
    </dgm:pt>
    <dgm:pt modelId="{FFE2E941-700A-2543-81D0-EBA9F44D19A1}" type="parTrans" cxnId="{E86C997C-8DE7-FC47-A72E-85EA44D2A64A}">
      <dgm:prSet/>
      <dgm:spPr/>
      <dgm:t>
        <a:bodyPr/>
        <a:lstStyle/>
        <a:p>
          <a:endParaRPr lang="en-US"/>
        </a:p>
      </dgm:t>
    </dgm:pt>
    <dgm:pt modelId="{EB35B790-90F0-C642-BC7D-019DAF577A8D}" type="sibTrans" cxnId="{E86C997C-8DE7-FC47-A72E-85EA44D2A64A}">
      <dgm:prSet/>
      <dgm:spPr/>
      <dgm:t>
        <a:bodyPr/>
        <a:lstStyle/>
        <a:p>
          <a:endParaRPr lang="en-US"/>
        </a:p>
      </dgm:t>
    </dgm:pt>
    <dgm:pt modelId="{C61D20A8-B922-FD46-93AE-7C8EB33551F4}">
      <dgm:prSet phldrT="[Text]"/>
      <dgm:spPr/>
      <dgm:t>
        <a:bodyPr/>
        <a:lstStyle/>
        <a:p>
          <a:r>
            <a:rPr lang="en-US" dirty="0" smtClean="0">
              <a:latin typeface="Calibri" charset="0"/>
              <a:ea typeface="Calibri" charset="0"/>
              <a:cs typeface="Calibri" charset="0"/>
            </a:rPr>
            <a:t>Intervention- Feb 2017</a:t>
          </a:r>
          <a:endParaRPr lang="en-US" dirty="0">
            <a:latin typeface="Calibri" charset="0"/>
            <a:ea typeface="Calibri" charset="0"/>
            <a:cs typeface="Calibri" charset="0"/>
          </a:endParaRPr>
        </a:p>
      </dgm:t>
    </dgm:pt>
    <dgm:pt modelId="{8AB6C98E-B98D-104B-AE6B-54374A4AD181}" type="parTrans" cxnId="{35D47FAC-B839-8441-A645-603CDCBBADA2}">
      <dgm:prSet/>
      <dgm:spPr/>
      <dgm:t>
        <a:bodyPr/>
        <a:lstStyle/>
        <a:p>
          <a:endParaRPr lang="en-US"/>
        </a:p>
      </dgm:t>
    </dgm:pt>
    <dgm:pt modelId="{F0953300-A9ED-A043-A4CC-C2783B26472D}" type="sibTrans" cxnId="{35D47FAC-B839-8441-A645-603CDCBBADA2}">
      <dgm:prSet/>
      <dgm:spPr/>
      <dgm:t>
        <a:bodyPr/>
        <a:lstStyle/>
        <a:p>
          <a:endParaRPr lang="en-US"/>
        </a:p>
      </dgm:t>
    </dgm:pt>
    <dgm:pt modelId="{6F4FC2A5-F20D-9746-9DCF-A55FCE229DC1}">
      <dgm:prSet phldrT="[Text]"/>
      <dgm:spPr/>
      <dgm:t>
        <a:bodyPr/>
        <a:lstStyle/>
        <a:p>
          <a:r>
            <a:rPr lang="en-US" dirty="0" smtClean="0">
              <a:latin typeface="Calibri" charset="0"/>
              <a:ea typeface="Calibri" charset="0"/>
              <a:cs typeface="Calibri" charset="0"/>
            </a:rPr>
            <a:t>Intervention- March 2017</a:t>
          </a:r>
          <a:endParaRPr lang="en-US" dirty="0">
            <a:latin typeface="Calibri" charset="0"/>
            <a:ea typeface="Calibri" charset="0"/>
            <a:cs typeface="Calibri" charset="0"/>
          </a:endParaRPr>
        </a:p>
      </dgm:t>
    </dgm:pt>
    <dgm:pt modelId="{1C734042-C207-E64F-8B7B-6E148388039F}" type="parTrans" cxnId="{32D6E943-6DB4-4345-8225-FD785CE987DC}">
      <dgm:prSet/>
      <dgm:spPr/>
      <dgm:t>
        <a:bodyPr/>
        <a:lstStyle/>
        <a:p>
          <a:endParaRPr lang="en-US"/>
        </a:p>
      </dgm:t>
    </dgm:pt>
    <dgm:pt modelId="{49304D33-AE85-8B4D-B37A-7DA6F745FDC3}" type="sibTrans" cxnId="{32D6E943-6DB4-4345-8225-FD785CE987DC}">
      <dgm:prSet/>
      <dgm:spPr/>
      <dgm:t>
        <a:bodyPr/>
        <a:lstStyle/>
        <a:p>
          <a:endParaRPr lang="en-US"/>
        </a:p>
      </dgm:t>
    </dgm:pt>
    <dgm:pt modelId="{49DAA0B1-0BCE-7E44-AF69-C014C0CAA3E9}">
      <dgm:prSet phldrT="[Text]"/>
      <dgm:spPr/>
      <dgm:t>
        <a:bodyPr/>
        <a:lstStyle/>
        <a:p>
          <a:r>
            <a:rPr lang="en-US" dirty="0" smtClean="0">
              <a:latin typeface="Calibri" charset="0"/>
              <a:ea typeface="Calibri" charset="0"/>
              <a:cs typeface="Calibri" charset="0"/>
            </a:rPr>
            <a:t>Intervention- April 2017</a:t>
          </a:r>
          <a:endParaRPr lang="en-US" dirty="0">
            <a:latin typeface="Calibri" charset="0"/>
            <a:ea typeface="Calibri" charset="0"/>
            <a:cs typeface="Calibri" charset="0"/>
          </a:endParaRPr>
        </a:p>
      </dgm:t>
    </dgm:pt>
    <dgm:pt modelId="{4269AEA9-AD6A-5148-9218-270215E582D3}" type="parTrans" cxnId="{6C02F60E-757B-754C-8903-6084D4B365B7}">
      <dgm:prSet/>
      <dgm:spPr/>
      <dgm:t>
        <a:bodyPr/>
        <a:lstStyle/>
        <a:p>
          <a:endParaRPr lang="en-US"/>
        </a:p>
      </dgm:t>
    </dgm:pt>
    <dgm:pt modelId="{51F535FD-ACA5-D540-BDFA-6E1572295EDE}" type="sibTrans" cxnId="{6C02F60E-757B-754C-8903-6084D4B365B7}">
      <dgm:prSet/>
      <dgm:spPr/>
      <dgm:t>
        <a:bodyPr/>
        <a:lstStyle/>
        <a:p>
          <a:endParaRPr lang="en-US"/>
        </a:p>
      </dgm:t>
    </dgm:pt>
    <dgm:pt modelId="{9C129614-5657-374E-8804-0F965D5AD538}">
      <dgm:prSet phldrT="[Text]"/>
      <dgm:spPr/>
      <dgm:t>
        <a:bodyPr/>
        <a:lstStyle/>
        <a:p>
          <a:r>
            <a:rPr lang="en-US" dirty="0" smtClean="0">
              <a:latin typeface="Calibri" charset="0"/>
              <a:ea typeface="Calibri" charset="0"/>
              <a:cs typeface="Calibri" charset="0"/>
            </a:rPr>
            <a:t>Intervention- May 2017</a:t>
          </a:r>
          <a:endParaRPr lang="en-US" dirty="0">
            <a:latin typeface="Calibri" charset="0"/>
            <a:ea typeface="Calibri" charset="0"/>
            <a:cs typeface="Calibri" charset="0"/>
          </a:endParaRPr>
        </a:p>
      </dgm:t>
    </dgm:pt>
    <dgm:pt modelId="{55361439-D48F-B140-BC22-AA5F11E67C84}" type="parTrans" cxnId="{CE4F9F29-0D1B-0640-AAE0-ABAFA6A3B9E6}">
      <dgm:prSet/>
      <dgm:spPr/>
      <dgm:t>
        <a:bodyPr/>
        <a:lstStyle/>
        <a:p>
          <a:endParaRPr lang="en-US"/>
        </a:p>
      </dgm:t>
    </dgm:pt>
    <dgm:pt modelId="{2F9F943D-3DE0-8A48-BF32-E8C7D297B91A}" type="sibTrans" cxnId="{CE4F9F29-0D1B-0640-AAE0-ABAFA6A3B9E6}">
      <dgm:prSet/>
      <dgm:spPr/>
      <dgm:t>
        <a:bodyPr/>
        <a:lstStyle/>
        <a:p>
          <a:endParaRPr lang="en-US"/>
        </a:p>
      </dgm:t>
    </dgm:pt>
    <dgm:pt modelId="{04AEAC74-4984-4F4E-8E68-C15818371D3B}">
      <dgm:prSet phldrT="[Text]"/>
      <dgm:spPr/>
      <dgm:t>
        <a:bodyPr/>
        <a:lstStyle/>
        <a:p>
          <a:r>
            <a:rPr lang="en-US" dirty="0" smtClean="0">
              <a:latin typeface="Calibri" charset="0"/>
              <a:ea typeface="Calibri" charset="0"/>
              <a:cs typeface="Calibri" charset="0"/>
            </a:rPr>
            <a:t>Intervention &amp; Closing- June 2017</a:t>
          </a:r>
          <a:endParaRPr lang="en-US" dirty="0">
            <a:latin typeface="Calibri" charset="0"/>
            <a:ea typeface="Calibri" charset="0"/>
            <a:cs typeface="Calibri" charset="0"/>
          </a:endParaRPr>
        </a:p>
      </dgm:t>
    </dgm:pt>
    <dgm:pt modelId="{58F728E6-76AE-0B49-8626-E616C205BF2F}" type="parTrans" cxnId="{9D3F7DDB-5831-944B-AABB-5EAA38A40A21}">
      <dgm:prSet/>
      <dgm:spPr/>
      <dgm:t>
        <a:bodyPr/>
        <a:lstStyle/>
        <a:p>
          <a:endParaRPr lang="en-US"/>
        </a:p>
      </dgm:t>
    </dgm:pt>
    <dgm:pt modelId="{B4C3A1C1-24BA-A247-BF5C-75E4BBA54034}" type="sibTrans" cxnId="{9D3F7DDB-5831-944B-AABB-5EAA38A40A21}">
      <dgm:prSet/>
      <dgm:spPr/>
      <dgm:t>
        <a:bodyPr/>
        <a:lstStyle/>
        <a:p>
          <a:endParaRPr lang="en-US"/>
        </a:p>
      </dgm:t>
    </dgm:pt>
    <dgm:pt modelId="{1AD11B8A-3BC9-E54E-A324-54053424D529}" type="pres">
      <dgm:prSet presAssocID="{CDC0871A-A3C8-0A4E-898F-767C47DF6A93}" presName="Name0" presStyleCnt="0">
        <dgm:presLayoutVars>
          <dgm:dir/>
          <dgm:resizeHandles val="exact"/>
        </dgm:presLayoutVars>
      </dgm:prSet>
      <dgm:spPr/>
    </dgm:pt>
    <dgm:pt modelId="{3C0DED1D-6D47-D34A-B880-1A1C48F83B4D}" type="pres">
      <dgm:prSet presAssocID="{3BE4A85A-C8AA-E14B-A52D-CE111B895AC6}" presName="parTxOnly" presStyleLbl="node1" presStyleIdx="0" presStyleCnt="6">
        <dgm:presLayoutVars>
          <dgm:bulletEnabled val="1"/>
        </dgm:presLayoutVars>
      </dgm:prSet>
      <dgm:spPr/>
      <dgm:t>
        <a:bodyPr/>
        <a:lstStyle/>
        <a:p>
          <a:endParaRPr lang="en-US"/>
        </a:p>
      </dgm:t>
    </dgm:pt>
    <dgm:pt modelId="{C4DC9CA7-1B55-6241-9AE3-115426F9C0E5}" type="pres">
      <dgm:prSet presAssocID="{EB35B790-90F0-C642-BC7D-019DAF577A8D}" presName="parSpace" presStyleCnt="0"/>
      <dgm:spPr/>
    </dgm:pt>
    <dgm:pt modelId="{4AA811B2-6646-D046-98E0-F9DDF6A88EFD}" type="pres">
      <dgm:prSet presAssocID="{C61D20A8-B922-FD46-93AE-7C8EB33551F4}" presName="parTxOnly" presStyleLbl="node1" presStyleIdx="1" presStyleCnt="6">
        <dgm:presLayoutVars>
          <dgm:bulletEnabled val="1"/>
        </dgm:presLayoutVars>
      </dgm:prSet>
      <dgm:spPr/>
      <dgm:t>
        <a:bodyPr/>
        <a:lstStyle/>
        <a:p>
          <a:endParaRPr lang="en-US"/>
        </a:p>
      </dgm:t>
    </dgm:pt>
    <dgm:pt modelId="{A582A4DC-7F34-3947-9712-8A3794C5D0BE}" type="pres">
      <dgm:prSet presAssocID="{F0953300-A9ED-A043-A4CC-C2783B26472D}" presName="parSpace" presStyleCnt="0"/>
      <dgm:spPr/>
    </dgm:pt>
    <dgm:pt modelId="{1AE2862C-FB48-364D-92BE-F32846269986}" type="pres">
      <dgm:prSet presAssocID="{6F4FC2A5-F20D-9746-9DCF-A55FCE229DC1}" presName="parTxOnly" presStyleLbl="node1" presStyleIdx="2" presStyleCnt="6">
        <dgm:presLayoutVars>
          <dgm:bulletEnabled val="1"/>
        </dgm:presLayoutVars>
      </dgm:prSet>
      <dgm:spPr/>
      <dgm:t>
        <a:bodyPr/>
        <a:lstStyle/>
        <a:p>
          <a:endParaRPr lang="en-US"/>
        </a:p>
      </dgm:t>
    </dgm:pt>
    <dgm:pt modelId="{C5C9CB19-67D0-0045-96E2-3C5669BF300C}" type="pres">
      <dgm:prSet presAssocID="{49304D33-AE85-8B4D-B37A-7DA6F745FDC3}" presName="parSpace" presStyleCnt="0"/>
      <dgm:spPr/>
    </dgm:pt>
    <dgm:pt modelId="{0A674F3D-AFE7-A145-87C8-08D3BD09440F}" type="pres">
      <dgm:prSet presAssocID="{49DAA0B1-0BCE-7E44-AF69-C014C0CAA3E9}" presName="parTxOnly" presStyleLbl="node1" presStyleIdx="3" presStyleCnt="6">
        <dgm:presLayoutVars>
          <dgm:bulletEnabled val="1"/>
        </dgm:presLayoutVars>
      </dgm:prSet>
      <dgm:spPr/>
      <dgm:t>
        <a:bodyPr/>
        <a:lstStyle/>
        <a:p>
          <a:endParaRPr lang="en-US"/>
        </a:p>
      </dgm:t>
    </dgm:pt>
    <dgm:pt modelId="{462D8F90-7C3E-364E-B8D9-8283A7D82DE5}" type="pres">
      <dgm:prSet presAssocID="{51F535FD-ACA5-D540-BDFA-6E1572295EDE}" presName="parSpace" presStyleCnt="0"/>
      <dgm:spPr/>
    </dgm:pt>
    <dgm:pt modelId="{403B8148-683B-BF4B-B158-3313F3300B79}" type="pres">
      <dgm:prSet presAssocID="{9C129614-5657-374E-8804-0F965D5AD538}" presName="parTxOnly" presStyleLbl="node1" presStyleIdx="4" presStyleCnt="6">
        <dgm:presLayoutVars>
          <dgm:bulletEnabled val="1"/>
        </dgm:presLayoutVars>
      </dgm:prSet>
      <dgm:spPr/>
      <dgm:t>
        <a:bodyPr/>
        <a:lstStyle/>
        <a:p>
          <a:endParaRPr lang="en-US"/>
        </a:p>
      </dgm:t>
    </dgm:pt>
    <dgm:pt modelId="{4E58749C-8CCC-3D45-A7C5-2CD41BC3EB6E}" type="pres">
      <dgm:prSet presAssocID="{2F9F943D-3DE0-8A48-BF32-E8C7D297B91A}" presName="parSpace" presStyleCnt="0"/>
      <dgm:spPr/>
    </dgm:pt>
    <dgm:pt modelId="{FD16BEB0-4B52-8E48-8B19-46E347BA8832}" type="pres">
      <dgm:prSet presAssocID="{04AEAC74-4984-4F4E-8E68-C15818371D3B}" presName="parTxOnly" presStyleLbl="node1" presStyleIdx="5" presStyleCnt="6">
        <dgm:presLayoutVars>
          <dgm:bulletEnabled val="1"/>
        </dgm:presLayoutVars>
      </dgm:prSet>
      <dgm:spPr/>
      <dgm:t>
        <a:bodyPr/>
        <a:lstStyle/>
        <a:p>
          <a:endParaRPr lang="en-US"/>
        </a:p>
      </dgm:t>
    </dgm:pt>
  </dgm:ptLst>
  <dgm:cxnLst>
    <dgm:cxn modelId="{0901821E-BC7D-B74B-AEFB-9A522D8B2D90}" type="presOf" srcId="{CDC0871A-A3C8-0A4E-898F-767C47DF6A93}" destId="{1AD11B8A-3BC9-E54E-A324-54053424D529}" srcOrd="0" destOrd="0" presId="urn:microsoft.com/office/officeart/2005/8/layout/hChevron3"/>
    <dgm:cxn modelId="{04115A6E-7F1B-F347-B65E-1B507EF5D7EE}" type="presOf" srcId="{49DAA0B1-0BCE-7E44-AF69-C014C0CAA3E9}" destId="{0A674F3D-AFE7-A145-87C8-08D3BD09440F}" srcOrd="0" destOrd="0" presId="urn:microsoft.com/office/officeart/2005/8/layout/hChevron3"/>
    <dgm:cxn modelId="{32D6E943-6DB4-4345-8225-FD785CE987DC}" srcId="{CDC0871A-A3C8-0A4E-898F-767C47DF6A93}" destId="{6F4FC2A5-F20D-9746-9DCF-A55FCE229DC1}" srcOrd="2" destOrd="0" parTransId="{1C734042-C207-E64F-8B7B-6E148388039F}" sibTransId="{49304D33-AE85-8B4D-B37A-7DA6F745FDC3}"/>
    <dgm:cxn modelId="{80E7DB25-14C4-8B45-8152-59D04378E5BF}" type="presOf" srcId="{6F4FC2A5-F20D-9746-9DCF-A55FCE229DC1}" destId="{1AE2862C-FB48-364D-92BE-F32846269986}" srcOrd="0" destOrd="0" presId="urn:microsoft.com/office/officeart/2005/8/layout/hChevron3"/>
    <dgm:cxn modelId="{3186578C-94AC-514B-8DE1-1A19B2769CC5}" type="presOf" srcId="{04AEAC74-4984-4F4E-8E68-C15818371D3B}" destId="{FD16BEB0-4B52-8E48-8B19-46E347BA8832}" srcOrd="0" destOrd="0" presId="urn:microsoft.com/office/officeart/2005/8/layout/hChevron3"/>
    <dgm:cxn modelId="{CE4F9F29-0D1B-0640-AAE0-ABAFA6A3B9E6}" srcId="{CDC0871A-A3C8-0A4E-898F-767C47DF6A93}" destId="{9C129614-5657-374E-8804-0F965D5AD538}" srcOrd="4" destOrd="0" parTransId="{55361439-D48F-B140-BC22-AA5F11E67C84}" sibTransId="{2F9F943D-3DE0-8A48-BF32-E8C7D297B91A}"/>
    <dgm:cxn modelId="{E86C997C-8DE7-FC47-A72E-85EA44D2A64A}" srcId="{CDC0871A-A3C8-0A4E-898F-767C47DF6A93}" destId="{3BE4A85A-C8AA-E14B-A52D-CE111B895AC6}" srcOrd="0" destOrd="0" parTransId="{FFE2E941-700A-2543-81D0-EBA9F44D19A1}" sibTransId="{EB35B790-90F0-C642-BC7D-019DAF577A8D}"/>
    <dgm:cxn modelId="{407B4464-C479-B84E-ABBD-D18BE5E07185}" type="presOf" srcId="{3BE4A85A-C8AA-E14B-A52D-CE111B895AC6}" destId="{3C0DED1D-6D47-D34A-B880-1A1C48F83B4D}" srcOrd="0" destOrd="0" presId="urn:microsoft.com/office/officeart/2005/8/layout/hChevron3"/>
    <dgm:cxn modelId="{509F4CBC-EC0D-DB4E-87EF-5BC3920F3F17}" type="presOf" srcId="{9C129614-5657-374E-8804-0F965D5AD538}" destId="{403B8148-683B-BF4B-B158-3313F3300B79}" srcOrd="0" destOrd="0" presId="urn:microsoft.com/office/officeart/2005/8/layout/hChevron3"/>
    <dgm:cxn modelId="{D81F3D02-A03E-CB4B-AAD3-BF6797B67A98}" type="presOf" srcId="{C61D20A8-B922-FD46-93AE-7C8EB33551F4}" destId="{4AA811B2-6646-D046-98E0-F9DDF6A88EFD}" srcOrd="0" destOrd="0" presId="urn:microsoft.com/office/officeart/2005/8/layout/hChevron3"/>
    <dgm:cxn modelId="{9D3F7DDB-5831-944B-AABB-5EAA38A40A21}" srcId="{CDC0871A-A3C8-0A4E-898F-767C47DF6A93}" destId="{04AEAC74-4984-4F4E-8E68-C15818371D3B}" srcOrd="5" destOrd="0" parTransId="{58F728E6-76AE-0B49-8626-E616C205BF2F}" sibTransId="{B4C3A1C1-24BA-A247-BF5C-75E4BBA54034}"/>
    <dgm:cxn modelId="{35D47FAC-B839-8441-A645-603CDCBBADA2}" srcId="{CDC0871A-A3C8-0A4E-898F-767C47DF6A93}" destId="{C61D20A8-B922-FD46-93AE-7C8EB33551F4}" srcOrd="1" destOrd="0" parTransId="{8AB6C98E-B98D-104B-AE6B-54374A4AD181}" sibTransId="{F0953300-A9ED-A043-A4CC-C2783B26472D}"/>
    <dgm:cxn modelId="{6C02F60E-757B-754C-8903-6084D4B365B7}" srcId="{CDC0871A-A3C8-0A4E-898F-767C47DF6A93}" destId="{49DAA0B1-0BCE-7E44-AF69-C014C0CAA3E9}" srcOrd="3" destOrd="0" parTransId="{4269AEA9-AD6A-5148-9218-270215E582D3}" sibTransId="{51F535FD-ACA5-D540-BDFA-6E1572295EDE}"/>
    <dgm:cxn modelId="{5B32F252-8830-014E-9388-7B7514AD1F5D}" type="presParOf" srcId="{1AD11B8A-3BC9-E54E-A324-54053424D529}" destId="{3C0DED1D-6D47-D34A-B880-1A1C48F83B4D}" srcOrd="0" destOrd="0" presId="urn:microsoft.com/office/officeart/2005/8/layout/hChevron3"/>
    <dgm:cxn modelId="{0F0A4872-994F-D640-9CD0-29F60DF96968}" type="presParOf" srcId="{1AD11B8A-3BC9-E54E-A324-54053424D529}" destId="{C4DC9CA7-1B55-6241-9AE3-115426F9C0E5}" srcOrd="1" destOrd="0" presId="urn:microsoft.com/office/officeart/2005/8/layout/hChevron3"/>
    <dgm:cxn modelId="{07CD8553-985B-EF4F-A00D-4B593C1554BE}" type="presParOf" srcId="{1AD11B8A-3BC9-E54E-A324-54053424D529}" destId="{4AA811B2-6646-D046-98E0-F9DDF6A88EFD}" srcOrd="2" destOrd="0" presId="urn:microsoft.com/office/officeart/2005/8/layout/hChevron3"/>
    <dgm:cxn modelId="{F7D1E208-2858-094D-850A-90FA18790478}" type="presParOf" srcId="{1AD11B8A-3BC9-E54E-A324-54053424D529}" destId="{A582A4DC-7F34-3947-9712-8A3794C5D0BE}" srcOrd="3" destOrd="0" presId="urn:microsoft.com/office/officeart/2005/8/layout/hChevron3"/>
    <dgm:cxn modelId="{75F62B4B-C601-8E42-843F-0A9E70B2C1C3}" type="presParOf" srcId="{1AD11B8A-3BC9-E54E-A324-54053424D529}" destId="{1AE2862C-FB48-364D-92BE-F32846269986}" srcOrd="4" destOrd="0" presId="urn:microsoft.com/office/officeart/2005/8/layout/hChevron3"/>
    <dgm:cxn modelId="{4C3831AA-DF2A-0E42-8F1D-8931618AC19B}" type="presParOf" srcId="{1AD11B8A-3BC9-E54E-A324-54053424D529}" destId="{C5C9CB19-67D0-0045-96E2-3C5669BF300C}" srcOrd="5" destOrd="0" presId="urn:microsoft.com/office/officeart/2005/8/layout/hChevron3"/>
    <dgm:cxn modelId="{44E9DD1E-98B0-EE44-9DD0-5128EF77EABC}" type="presParOf" srcId="{1AD11B8A-3BC9-E54E-A324-54053424D529}" destId="{0A674F3D-AFE7-A145-87C8-08D3BD09440F}" srcOrd="6" destOrd="0" presId="urn:microsoft.com/office/officeart/2005/8/layout/hChevron3"/>
    <dgm:cxn modelId="{B1F71A57-1507-5749-A577-BAFDE3B6419A}" type="presParOf" srcId="{1AD11B8A-3BC9-E54E-A324-54053424D529}" destId="{462D8F90-7C3E-364E-B8D9-8283A7D82DE5}" srcOrd="7" destOrd="0" presId="urn:microsoft.com/office/officeart/2005/8/layout/hChevron3"/>
    <dgm:cxn modelId="{79B08894-C042-AB40-8565-3742888D5FA7}" type="presParOf" srcId="{1AD11B8A-3BC9-E54E-A324-54053424D529}" destId="{403B8148-683B-BF4B-B158-3313F3300B79}" srcOrd="8" destOrd="0" presId="urn:microsoft.com/office/officeart/2005/8/layout/hChevron3"/>
    <dgm:cxn modelId="{312ABC09-B7F2-F44F-956A-9B99956BBA1E}" type="presParOf" srcId="{1AD11B8A-3BC9-E54E-A324-54053424D529}" destId="{4E58749C-8CCC-3D45-A7C5-2CD41BC3EB6E}" srcOrd="9" destOrd="0" presId="urn:microsoft.com/office/officeart/2005/8/layout/hChevron3"/>
    <dgm:cxn modelId="{545193BE-DA17-D247-ACA8-B2DEB4D41F83}" type="presParOf" srcId="{1AD11B8A-3BC9-E54E-A324-54053424D529}" destId="{FD16BEB0-4B52-8E48-8B19-46E347BA8832}" srcOrd="10" destOrd="0" presId="urn:microsoft.com/office/officeart/2005/8/layout/hChevron3"/>
  </dgm:cxnLst>
  <dgm:bg>
    <a:effectLst>
      <a:outerShdw blurRad="50800" dist="76200" dir="2700000" algn="tl" rotWithShape="0">
        <a:schemeClr val="bg1">
          <a:lumMod val="50000"/>
          <a:lumOff val="50000"/>
          <a:alpha val="67000"/>
        </a:scheme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ED1D-6D47-D34A-B880-1A1C48F83B4D}">
      <dsp:nvSpPr>
        <dsp:cNvPr id="0" name=""/>
        <dsp:cNvSpPr/>
      </dsp:nvSpPr>
      <dsp:spPr>
        <a:xfrm>
          <a:off x="1004" y="509096"/>
          <a:ext cx="1645518" cy="658207"/>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Calibri" charset="0"/>
              <a:ea typeface="Calibri" charset="0"/>
              <a:cs typeface="Calibri" charset="0"/>
            </a:rPr>
            <a:t>Baseline- Jan 2017</a:t>
          </a:r>
          <a:endParaRPr lang="en-US" sz="1300" kern="1200" dirty="0">
            <a:latin typeface="Calibri" charset="0"/>
            <a:ea typeface="Calibri" charset="0"/>
            <a:cs typeface="Calibri" charset="0"/>
          </a:endParaRPr>
        </a:p>
      </dsp:txBody>
      <dsp:txXfrm>
        <a:off x="1004" y="509096"/>
        <a:ext cx="1480966" cy="658207"/>
      </dsp:txXfrm>
    </dsp:sp>
    <dsp:sp modelId="{4AA811B2-6646-D046-98E0-F9DDF6A88EFD}">
      <dsp:nvSpPr>
        <dsp:cNvPr id="0" name=""/>
        <dsp:cNvSpPr/>
      </dsp:nvSpPr>
      <dsp:spPr>
        <a:xfrm>
          <a:off x="1317419" y="509096"/>
          <a:ext cx="1645518" cy="658207"/>
        </a:xfrm>
        <a:prstGeom prst="chevron">
          <a:avLst/>
        </a:prstGeom>
        <a:solidFill>
          <a:schemeClr val="accent5">
            <a:hueOff val="82901"/>
            <a:satOff val="7899"/>
            <a:lumOff val="-329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Calibri" charset="0"/>
              <a:ea typeface="Calibri" charset="0"/>
              <a:cs typeface="Calibri" charset="0"/>
            </a:rPr>
            <a:t>Intervention- Feb 2017</a:t>
          </a:r>
          <a:endParaRPr lang="en-US" sz="1300" kern="1200" dirty="0">
            <a:latin typeface="Calibri" charset="0"/>
            <a:ea typeface="Calibri" charset="0"/>
            <a:cs typeface="Calibri" charset="0"/>
          </a:endParaRPr>
        </a:p>
      </dsp:txBody>
      <dsp:txXfrm>
        <a:off x="1646523" y="509096"/>
        <a:ext cx="987311" cy="658207"/>
      </dsp:txXfrm>
    </dsp:sp>
    <dsp:sp modelId="{1AE2862C-FB48-364D-92BE-F32846269986}">
      <dsp:nvSpPr>
        <dsp:cNvPr id="0" name=""/>
        <dsp:cNvSpPr/>
      </dsp:nvSpPr>
      <dsp:spPr>
        <a:xfrm>
          <a:off x="2633833" y="509096"/>
          <a:ext cx="1645518" cy="658207"/>
        </a:xfrm>
        <a:prstGeom prst="chevron">
          <a:avLst/>
        </a:prstGeom>
        <a:solidFill>
          <a:schemeClr val="accent5">
            <a:hueOff val="165803"/>
            <a:satOff val="15798"/>
            <a:lumOff val="-658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Calibri" charset="0"/>
              <a:ea typeface="Calibri" charset="0"/>
              <a:cs typeface="Calibri" charset="0"/>
            </a:rPr>
            <a:t>Intervention- March 2017</a:t>
          </a:r>
          <a:endParaRPr lang="en-US" sz="1300" kern="1200" dirty="0">
            <a:latin typeface="Calibri" charset="0"/>
            <a:ea typeface="Calibri" charset="0"/>
            <a:cs typeface="Calibri" charset="0"/>
          </a:endParaRPr>
        </a:p>
      </dsp:txBody>
      <dsp:txXfrm>
        <a:off x="2962937" y="509096"/>
        <a:ext cx="987311" cy="658207"/>
      </dsp:txXfrm>
    </dsp:sp>
    <dsp:sp modelId="{0A674F3D-AFE7-A145-87C8-08D3BD09440F}">
      <dsp:nvSpPr>
        <dsp:cNvPr id="0" name=""/>
        <dsp:cNvSpPr/>
      </dsp:nvSpPr>
      <dsp:spPr>
        <a:xfrm>
          <a:off x="3950248" y="509096"/>
          <a:ext cx="1645518" cy="658207"/>
        </a:xfrm>
        <a:prstGeom prst="chevron">
          <a:avLst/>
        </a:prstGeom>
        <a:solidFill>
          <a:schemeClr val="accent5">
            <a:hueOff val="248704"/>
            <a:satOff val="23697"/>
            <a:lumOff val="-988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Calibri" charset="0"/>
              <a:ea typeface="Calibri" charset="0"/>
              <a:cs typeface="Calibri" charset="0"/>
            </a:rPr>
            <a:t>Intervention- April 2017</a:t>
          </a:r>
          <a:endParaRPr lang="en-US" sz="1300" kern="1200" dirty="0">
            <a:latin typeface="Calibri" charset="0"/>
            <a:ea typeface="Calibri" charset="0"/>
            <a:cs typeface="Calibri" charset="0"/>
          </a:endParaRPr>
        </a:p>
      </dsp:txBody>
      <dsp:txXfrm>
        <a:off x="4279352" y="509096"/>
        <a:ext cx="987311" cy="658207"/>
      </dsp:txXfrm>
    </dsp:sp>
    <dsp:sp modelId="{403B8148-683B-BF4B-B158-3313F3300B79}">
      <dsp:nvSpPr>
        <dsp:cNvPr id="0" name=""/>
        <dsp:cNvSpPr/>
      </dsp:nvSpPr>
      <dsp:spPr>
        <a:xfrm>
          <a:off x="5266662" y="509096"/>
          <a:ext cx="1645518" cy="658207"/>
        </a:xfrm>
        <a:prstGeom prst="chevron">
          <a:avLst/>
        </a:prstGeom>
        <a:solidFill>
          <a:schemeClr val="accent5">
            <a:hueOff val="331605"/>
            <a:satOff val="31596"/>
            <a:lumOff val="-1317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Calibri" charset="0"/>
              <a:ea typeface="Calibri" charset="0"/>
              <a:cs typeface="Calibri" charset="0"/>
            </a:rPr>
            <a:t>Intervention- May 2017</a:t>
          </a:r>
          <a:endParaRPr lang="en-US" sz="1300" kern="1200" dirty="0">
            <a:latin typeface="Calibri" charset="0"/>
            <a:ea typeface="Calibri" charset="0"/>
            <a:cs typeface="Calibri" charset="0"/>
          </a:endParaRPr>
        </a:p>
      </dsp:txBody>
      <dsp:txXfrm>
        <a:off x="5595766" y="509096"/>
        <a:ext cx="987311" cy="658207"/>
      </dsp:txXfrm>
    </dsp:sp>
    <dsp:sp modelId="{FD16BEB0-4B52-8E48-8B19-46E347BA8832}">
      <dsp:nvSpPr>
        <dsp:cNvPr id="0" name=""/>
        <dsp:cNvSpPr/>
      </dsp:nvSpPr>
      <dsp:spPr>
        <a:xfrm>
          <a:off x="6583077" y="509096"/>
          <a:ext cx="1645518" cy="658207"/>
        </a:xfrm>
        <a:prstGeom prst="chevron">
          <a:avLst/>
        </a:prstGeom>
        <a:solidFill>
          <a:schemeClr val="accent5">
            <a:hueOff val="414507"/>
            <a:satOff val="39495"/>
            <a:lumOff val="-1647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latin typeface="Calibri" charset="0"/>
              <a:ea typeface="Calibri" charset="0"/>
              <a:cs typeface="Calibri" charset="0"/>
            </a:rPr>
            <a:t>Intervention &amp; Closing- June 2017</a:t>
          </a:r>
          <a:endParaRPr lang="en-US" sz="1300" kern="1200" dirty="0">
            <a:latin typeface="Calibri" charset="0"/>
            <a:ea typeface="Calibri" charset="0"/>
            <a:cs typeface="Calibri" charset="0"/>
          </a:endParaRPr>
        </a:p>
      </dsp:txBody>
      <dsp:txXfrm>
        <a:off x="6912181" y="509096"/>
        <a:ext cx="987311" cy="65820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89A0C-AAD1-47D9-A59F-AC6ACEB98B2B}" type="datetimeFigureOut">
              <a:rPr lang="en-US" smtClean="0"/>
              <a:t>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36FC1-ED26-4D92-9173-502CA402C0FA}" type="slidenum">
              <a:rPr lang="en-US" smtClean="0"/>
              <a:t>‹#›</a:t>
            </a:fld>
            <a:endParaRPr lang="en-US"/>
          </a:p>
        </p:txBody>
      </p:sp>
    </p:spTree>
    <p:extLst>
      <p:ext uri="{BB962C8B-B14F-4D97-AF65-F5344CB8AC3E}">
        <p14:creationId xmlns:p14="http://schemas.microsoft.com/office/powerpoint/2010/main" val="413510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1FEB9-5ED9-4CC0-8763-BB302816A02E}" type="datetimeFigureOut">
              <a:rPr lang="en-US" smtClean="0"/>
              <a:t>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497E0-73E6-449F-A50D-17BFF16D2DBB}" type="slidenum">
              <a:rPr lang="en-US" smtClean="0"/>
              <a:t>‹#›</a:t>
            </a:fld>
            <a:endParaRPr lang="en-US"/>
          </a:p>
        </p:txBody>
      </p:sp>
    </p:spTree>
    <p:extLst>
      <p:ext uri="{BB962C8B-B14F-4D97-AF65-F5344CB8AC3E}">
        <p14:creationId xmlns:p14="http://schemas.microsoft.com/office/powerpoint/2010/main" val="214766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dvancingkids.org/2017/12/05/the-call-for-system-leadershi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Tree>
    <p:extLst>
      <p:ext uri="{BB962C8B-B14F-4D97-AF65-F5344CB8AC3E}">
        <p14:creationId xmlns:p14="http://schemas.microsoft.com/office/powerpoint/2010/main" val="413803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10</a:t>
            </a:fld>
            <a:endParaRPr lang="en-US"/>
          </a:p>
        </p:txBody>
      </p:sp>
    </p:spTree>
    <p:extLst>
      <p:ext uri="{BB962C8B-B14F-4D97-AF65-F5344CB8AC3E}">
        <p14:creationId xmlns:p14="http://schemas.microsoft.com/office/powerpoint/2010/main" val="326592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11</a:t>
            </a:fld>
            <a:endParaRPr lang="en-US"/>
          </a:p>
        </p:txBody>
      </p:sp>
    </p:spTree>
    <p:extLst>
      <p:ext uri="{BB962C8B-B14F-4D97-AF65-F5344CB8AC3E}">
        <p14:creationId xmlns:p14="http://schemas.microsoft.com/office/powerpoint/2010/main" val="360028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12</a:t>
            </a:fld>
            <a:endParaRPr lang="en-US"/>
          </a:p>
        </p:txBody>
      </p:sp>
    </p:spTree>
    <p:extLst>
      <p:ext uri="{BB962C8B-B14F-4D97-AF65-F5344CB8AC3E}">
        <p14:creationId xmlns:p14="http://schemas.microsoft.com/office/powerpoint/2010/main" val="245497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13</a:t>
            </a:fld>
            <a:endParaRPr lang="en-US"/>
          </a:p>
        </p:txBody>
      </p:sp>
    </p:spTree>
    <p:extLst>
      <p:ext uri="{BB962C8B-B14F-4D97-AF65-F5344CB8AC3E}">
        <p14:creationId xmlns:p14="http://schemas.microsoft.com/office/powerpoint/2010/main" val="387642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14</a:t>
            </a:fld>
            <a:endParaRPr lang="en-US"/>
          </a:p>
        </p:txBody>
      </p:sp>
    </p:spTree>
    <p:extLst>
      <p:ext uri="{BB962C8B-B14F-4D97-AF65-F5344CB8AC3E}">
        <p14:creationId xmlns:p14="http://schemas.microsoft.com/office/powerpoint/2010/main" val="200999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15</a:t>
            </a:fld>
            <a:endParaRPr lang="en-US"/>
          </a:p>
        </p:txBody>
      </p:sp>
    </p:spTree>
    <p:extLst>
      <p:ext uri="{BB962C8B-B14F-4D97-AF65-F5344CB8AC3E}">
        <p14:creationId xmlns:p14="http://schemas.microsoft.com/office/powerpoint/2010/main" val="50988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16</a:t>
            </a:fld>
            <a:endParaRPr lang="en-US"/>
          </a:p>
        </p:txBody>
      </p:sp>
    </p:spTree>
    <p:extLst>
      <p:ext uri="{BB962C8B-B14F-4D97-AF65-F5344CB8AC3E}">
        <p14:creationId xmlns:p14="http://schemas.microsoft.com/office/powerpoint/2010/main" val="223902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3838" indent="-223838" defTabSz="896938" eaLnBrk="1" hangingPunct="1">
              <a:spcBef>
                <a:spcPct val="0"/>
              </a:spcBef>
              <a:buSzPct val="25000"/>
              <a:buFontTx/>
              <a:buChar char="•"/>
            </a:pPr>
            <a:endParaRPr lang="en-US" altLang="en-US" dirty="0" smtClean="0">
              <a:sym typeface="Calibri" pitchFamily="34" charset="0"/>
            </a:endParaRPr>
          </a:p>
          <a:p>
            <a:pPr marL="223838" indent="-223838" defTabSz="896938"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3C56554-2219-49B5-AD69-87FF21A75EAB}"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44708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3838" indent="-223838" defTabSz="896938"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9349BEE-D641-409A-B544-27FAF0B41CA5}"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4495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3838" indent="-223838" defTabSz="896938"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9349BEE-D641-409A-B544-27FAF0B41CA5}"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240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50" baseline="0" dirty="0" smtClean="0"/>
          </a:p>
        </p:txBody>
      </p:sp>
    </p:spTree>
    <p:extLst>
      <p:ext uri="{BB962C8B-B14F-4D97-AF65-F5344CB8AC3E}">
        <p14:creationId xmlns:p14="http://schemas.microsoft.com/office/powerpoint/2010/main" val="21725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20</a:t>
            </a:fld>
            <a:endParaRPr lang="en-US"/>
          </a:p>
        </p:txBody>
      </p:sp>
    </p:spTree>
    <p:extLst>
      <p:ext uri="{BB962C8B-B14F-4D97-AF65-F5344CB8AC3E}">
        <p14:creationId xmlns:p14="http://schemas.microsoft.com/office/powerpoint/2010/main" val="350105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21</a:t>
            </a:fld>
            <a:endParaRPr lang="en-US"/>
          </a:p>
        </p:txBody>
      </p:sp>
    </p:spTree>
    <p:extLst>
      <p:ext uri="{BB962C8B-B14F-4D97-AF65-F5344CB8AC3E}">
        <p14:creationId xmlns:p14="http://schemas.microsoft.com/office/powerpoint/2010/main" val="381496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95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23</a:t>
            </a:fld>
            <a:endParaRPr lang="en-US"/>
          </a:p>
        </p:txBody>
      </p:sp>
    </p:spTree>
    <p:extLst>
      <p:ext uri="{BB962C8B-B14F-4D97-AF65-F5344CB8AC3E}">
        <p14:creationId xmlns:p14="http://schemas.microsoft.com/office/powerpoint/2010/main" val="777342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24</a:t>
            </a:fld>
            <a:endParaRPr lang="en-US"/>
          </a:p>
        </p:txBody>
      </p:sp>
    </p:spTree>
    <p:extLst>
      <p:ext uri="{BB962C8B-B14F-4D97-AF65-F5344CB8AC3E}">
        <p14:creationId xmlns:p14="http://schemas.microsoft.com/office/powerpoint/2010/main" val="247847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25</a:t>
            </a:fld>
            <a:endParaRPr lang="en-US"/>
          </a:p>
        </p:txBody>
      </p:sp>
    </p:spTree>
    <p:extLst>
      <p:ext uri="{BB962C8B-B14F-4D97-AF65-F5344CB8AC3E}">
        <p14:creationId xmlns:p14="http://schemas.microsoft.com/office/powerpoint/2010/main" val="4059939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26</a:t>
            </a:fld>
            <a:endParaRPr lang="en-US"/>
          </a:p>
        </p:txBody>
      </p:sp>
    </p:spTree>
    <p:extLst>
      <p:ext uri="{BB962C8B-B14F-4D97-AF65-F5344CB8AC3E}">
        <p14:creationId xmlns:p14="http://schemas.microsoft.com/office/powerpoint/2010/main" val="1746887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27</a:t>
            </a:fld>
            <a:endParaRPr lang="en-US"/>
          </a:p>
        </p:txBody>
      </p:sp>
    </p:spTree>
    <p:extLst>
      <p:ext uri="{BB962C8B-B14F-4D97-AF65-F5344CB8AC3E}">
        <p14:creationId xmlns:p14="http://schemas.microsoft.com/office/powerpoint/2010/main" val="681315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28</a:t>
            </a:fld>
            <a:endParaRPr lang="en-US"/>
          </a:p>
        </p:txBody>
      </p:sp>
    </p:spTree>
    <p:extLst>
      <p:ext uri="{BB962C8B-B14F-4D97-AF65-F5344CB8AC3E}">
        <p14:creationId xmlns:p14="http://schemas.microsoft.com/office/powerpoint/2010/main" val="2995880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29</a:t>
            </a:fld>
            <a:endParaRPr lang="en-US"/>
          </a:p>
        </p:txBody>
      </p:sp>
    </p:spTree>
    <p:extLst>
      <p:ext uri="{BB962C8B-B14F-4D97-AF65-F5344CB8AC3E}">
        <p14:creationId xmlns:p14="http://schemas.microsoft.com/office/powerpoint/2010/main" val="32613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E762B-910F-4776-8D9E-A0AC1F41C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078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30</a:t>
            </a:fld>
            <a:endParaRPr lang="en-US"/>
          </a:p>
        </p:txBody>
      </p:sp>
    </p:spTree>
    <p:extLst>
      <p:ext uri="{BB962C8B-B14F-4D97-AF65-F5344CB8AC3E}">
        <p14:creationId xmlns:p14="http://schemas.microsoft.com/office/powerpoint/2010/main" val="1579731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31</a:t>
            </a:fld>
            <a:endParaRPr lang="en-US"/>
          </a:p>
        </p:txBody>
      </p:sp>
    </p:spTree>
    <p:extLst>
      <p:ext uri="{BB962C8B-B14F-4D97-AF65-F5344CB8AC3E}">
        <p14:creationId xmlns:p14="http://schemas.microsoft.com/office/powerpoint/2010/main" val="3781005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32</a:t>
            </a:fld>
            <a:endParaRPr lang="en-US"/>
          </a:p>
        </p:txBody>
      </p:sp>
    </p:spTree>
    <p:extLst>
      <p:ext uri="{BB962C8B-B14F-4D97-AF65-F5344CB8AC3E}">
        <p14:creationId xmlns:p14="http://schemas.microsoft.com/office/powerpoint/2010/main" val="1991581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33</a:t>
            </a:fld>
            <a:endParaRPr lang="en-US"/>
          </a:p>
        </p:txBody>
      </p:sp>
    </p:spTree>
    <p:extLst>
      <p:ext uri="{BB962C8B-B14F-4D97-AF65-F5344CB8AC3E}">
        <p14:creationId xmlns:p14="http://schemas.microsoft.com/office/powerpoint/2010/main" val="384992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34</a:t>
            </a:fld>
            <a:endParaRPr lang="en-US"/>
          </a:p>
        </p:txBody>
      </p:sp>
    </p:spTree>
    <p:extLst>
      <p:ext uri="{BB962C8B-B14F-4D97-AF65-F5344CB8AC3E}">
        <p14:creationId xmlns:p14="http://schemas.microsoft.com/office/powerpoint/2010/main" val="1481657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0779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MOC</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3AC700CB-9710-2144-91B1-5A27801D97DA}" type="slidenum">
              <a:rPr kumimoji="0" lang="en-US" sz="2400" b="0" i="0" u="none" strike="noStrike" kern="0" cap="none" spc="0" normalizeH="0" baseline="0" noProof="0" smtClean="0">
                <a:ln>
                  <a:noFill/>
                </a:ln>
                <a:solidFill>
                  <a:srgbClr val="FFFFFF"/>
                </a:solidFill>
                <a:effectLst/>
                <a:uLnTx/>
                <a:uFillTx/>
                <a:latin typeface="Helvetica"/>
                <a:cs typeface="Helvetica"/>
                <a:sym typeface="Helvetica"/>
              </a:rPr>
              <a:pPr marL="0" marR="0" lvl="0" indent="0" algn="l" defTabSz="914400" rtl="0" eaLnBrk="1" fontAlgn="auto" latinLnBrk="0" hangingPunct="0">
                <a:lnSpc>
                  <a:spcPct val="100000"/>
                </a:lnSpc>
                <a:spcBef>
                  <a:spcPts val="0"/>
                </a:spcBef>
                <a:spcAft>
                  <a:spcPts val="0"/>
                </a:spcAft>
                <a:buClrTx/>
                <a:buSzTx/>
                <a:buFontTx/>
                <a:buNone/>
                <a:tabLst/>
                <a:defRPr/>
              </a:pPr>
              <a:t>36</a:t>
            </a:fld>
            <a:endParaRPr kumimoji="0" lang="en-US" sz="2400" b="0" i="0" u="none" strike="noStrike" kern="0" cap="none" spc="0" normalizeH="0" baseline="0" noProof="0">
              <a:ln>
                <a:noFill/>
              </a:ln>
              <a:solidFill>
                <a:srgbClr val="FFFFFF"/>
              </a:solidFill>
              <a:effectLst/>
              <a:uLnTx/>
              <a:uFillTx/>
              <a:latin typeface="Helvetica"/>
              <a:cs typeface="Helvetica"/>
              <a:sym typeface="Helvetica"/>
            </a:endParaRPr>
          </a:p>
        </p:txBody>
      </p:sp>
    </p:spTree>
    <p:extLst>
      <p:ext uri="{BB962C8B-B14F-4D97-AF65-F5344CB8AC3E}">
        <p14:creationId xmlns:p14="http://schemas.microsoft.com/office/powerpoint/2010/main" val="131611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MOC</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3AC700CB-9710-2144-91B1-5A27801D97DA}" type="slidenum">
              <a:rPr kumimoji="0" lang="en-US" sz="2400" b="0" i="0" u="none" strike="noStrike" kern="0" cap="none" spc="0" normalizeH="0" baseline="0" noProof="0" smtClean="0">
                <a:ln>
                  <a:noFill/>
                </a:ln>
                <a:solidFill>
                  <a:srgbClr val="FFFFFF"/>
                </a:solidFill>
                <a:effectLst/>
                <a:uLnTx/>
                <a:uFillTx/>
                <a:latin typeface="Helvetica"/>
                <a:cs typeface="Helvetica"/>
                <a:sym typeface="Helvetica"/>
              </a:rPr>
              <a:pPr marL="0" marR="0" lvl="0" indent="0" algn="l" defTabSz="914400" rtl="0" eaLnBrk="1" fontAlgn="auto" latinLnBrk="0" hangingPunct="0">
                <a:lnSpc>
                  <a:spcPct val="100000"/>
                </a:lnSpc>
                <a:spcBef>
                  <a:spcPts val="0"/>
                </a:spcBef>
                <a:spcAft>
                  <a:spcPts val="0"/>
                </a:spcAft>
                <a:buClrTx/>
                <a:buSzTx/>
                <a:buFontTx/>
                <a:buNone/>
                <a:tabLst/>
                <a:defRPr/>
              </a:pPr>
              <a:t>37</a:t>
            </a:fld>
            <a:endParaRPr kumimoji="0" lang="en-US" sz="2400" b="0" i="0" u="none" strike="noStrike" kern="0" cap="none" spc="0" normalizeH="0" baseline="0" noProof="0">
              <a:ln>
                <a:noFill/>
              </a:ln>
              <a:solidFill>
                <a:srgbClr val="FFFFFF"/>
              </a:solidFill>
              <a:effectLst/>
              <a:uLnTx/>
              <a:uFillTx/>
              <a:latin typeface="Helvetica"/>
              <a:cs typeface="Helvetica"/>
              <a:sym typeface="Helvetica"/>
            </a:endParaRPr>
          </a:p>
        </p:txBody>
      </p:sp>
    </p:spTree>
    <p:extLst>
      <p:ext uri="{BB962C8B-B14F-4D97-AF65-F5344CB8AC3E}">
        <p14:creationId xmlns:p14="http://schemas.microsoft.com/office/powerpoint/2010/main" val="213664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Meet up on Slack with Dr. Dworkin and other Network Affiliates to discuss </a:t>
            </a:r>
            <a:r>
              <a:rPr lang="en-US" sz="1200" u="sng" kern="1200" dirty="0" smtClean="0">
                <a:solidFill>
                  <a:schemeClr val="tx1"/>
                </a:solidFill>
                <a:effectLst/>
                <a:latin typeface="+mn-lt"/>
                <a:ea typeface="+mn-ea"/>
                <a:cs typeface="+mn-cs"/>
                <a:hlinkClick r:id="rId3"/>
              </a:rPr>
              <a:t>Dr. Dworkin’s latest blog post on </a:t>
            </a:r>
            <a:r>
              <a:rPr lang="en-US" sz="1200" u="sng"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roles and core capabilities for leaders in the formidable work that is systemic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join, simply log onto the HMG Slack channel at 2pm EST on January 19. Bring your questions, reactions, and thoughts on your own experience leading early childhood system change through Help Me Grow! We will</a:t>
            </a:r>
            <a:r>
              <a:rPr lang="en-US" sz="1200" kern="1200" baseline="0" dirty="0" smtClean="0">
                <a:solidFill>
                  <a:schemeClr val="tx1"/>
                </a:solidFill>
                <a:effectLst/>
                <a:latin typeface="+mn-lt"/>
                <a:ea typeface="+mn-ea"/>
                <a:cs typeface="+mn-cs"/>
              </a:rPr>
              <a:t> use the hashtag Dworkin </a:t>
            </a:r>
            <a:r>
              <a:rPr lang="en-US" sz="1200" kern="1200" baseline="0" dirty="0" err="1" smtClean="0">
                <a:solidFill>
                  <a:schemeClr val="tx1"/>
                </a:solidFill>
                <a:effectLst/>
                <a:latin typeface="+mn-lt"/>
                <a:ea typeface="+mn-ea"/>
                <a:cs typeface="+mn-cs"/>
              </a:rPr>
              <a:t>Dropin</a:t>
            </a:r>
            <a:r>
              <a:rPr lang="en-US" sz="1200" kern="1200" baseline="0" dirty="0" smtClean="0">
                <a:solidFill>
                  <a:schemeClr val="tx1"/>
                </a:solidFill>
                <a:effectLst/>
                <a:latin typeface="+mn-lt"/>
                <a:ea typeface="+mn-ea"/>
                <a:cs typeface="+mn-cs"/>
              </a:rPr>
              <a:t> during our conversation so its easily searchable and shareable later.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E762B-910F-4776-8D9E-A0AC1F41C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12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955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Abby Alter is the Senior Associate for Early Childhood Initiatives at the Child Health and Development Institute of CT. Abby has a Master's Degree in Public Administration (MPA) from New York University and has over 20 years of experience in the human service field, specifically in children's mental health, public health, child welfare and managed care. AT CHDI, she has worked on provider outreach for Help Me Grow through CHDI’s Educating Practice in the Communities Project and has also been the project coordinator for a national Help Me Grow project that includes 6 pediatric practices in CT, CA and VT.  In addition to provider outreach work, Abby also works on the issue of early childhood obesity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Sharon is a Developmental Specialist for Help Me Grow Ventura County. She received her Doctorate in Educational Psychology with an emphasis in Special Education, Disabilities and Risk Studies from the University of California, Santa Barbara. While at UCSB, Sharon conducted research on the early identification of autism and related disorders and training of healthcare providers to identify these disorders. She is a Board Certified Behavior Analyst- Doctoral Level and has worked in the field of naturalistic behavior intervention for over 12 years. She specializes in working with young children with autism, communication delays, behavioral concerns and related disorders as well as providing education and training to parents and professionals. Through her work with Help Me Grow Ventura County, Sharon develops training protocols for early identification with community-based and healthcare providers including a focus on the implementation of standardized developmental screening tools.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E762B-910F-4776-8D9E-A0AC1F41C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8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E762B-910F-4776-8D9E-A0AC1F41C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8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E762B-910F-4776-8D9E-A0AC1F41CF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00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467" indent="-168467" eaLnBrk="1" fontAlgn="auto" hangingPunct="1">
              <a:spcBef>
                <a:spcPts val="0"/>
              </a:spcBef>
              <a:spcAft>
                <a:spcPts val="0"/>
              </a:spcAft>
              <a:buFont typeface="Arial" panose="020B0604020202020204" pitchFamily="34" charset="0"/>
              <a:buChar char="•"/>
              <a:defRPr/>
            </a:pPr>
            <a:endParaRPr lang="en-US" dirty="0">
              <a:ea typeface="+mn-ea"/>
              <a:cs typeface="+mn-cs"/>
            </a:endParaRPr>
          </a:p>
          <a:p>
            <a:pPr marL="168467" indent="-168467" eaLnBrk="1" fontAlgn="auto" hangingPunct="1">
              <a:spcBef>
                <a:spcPts val="0"/>
              </a:spcBef>
              <a:spcAft>
                <a:spcPts val="0"/>
              </a:spcAft>
              <a:buFont typeface="Arial" panose="020B0604020202020204" pitchFamily="34" charset="0"/>
              <a:buChar char="•"/>
              <a:defRPr/>
            </a:pPr>
            <a:endParaRPr lang="en-US" dirty="0">
              <a:ea typeface="+mn-ea"/>
              <a:cs typeface="+mn-cs"/>
            </a:endParaRPr>
          </a:p>
          <a:p>
            <a:pPr eaLnBrk="1" fontAlgn="auto" hangingPunct="1">
              <a:spcBef>
                <a:spcPts val="0"/>
              </a:spcBef>
              <a:spcAft>
                <a:spcPts val="0"/>
              </a:spcAft>
              <a:defRPr/>
            </a:pPr>
            <a:endParaRPr lang="en-US" dirty="0">
              <a:ea typeface="+mn-ea"/>
              <a:cs typeface="+mn-cs"/>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F38AD97-B706-4F3E-BD74-496C51BC372A}"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2373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497E0-73E6-449F-A50D-17BFF16D2DBB}" type="slidenum">
              <a:rPr lang="en-US" smtClean="0"/>
              <a:t>8</a:t>
            </a:fld>
            <a:endParaRPr lang="en-US"/>
          </a:p>
        </p:txBody>
      </p:sp>
    </p:spTree>
    <p:extLst>
      <p:ext uri="{BB962C8B-B14F-4D97-AF65-F5344CB8AC3E}">
        <p14:creationId xmlns:p14="http://schemas.microsoft.com/office/powerpoint/2010/main" val="141009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5DD2D1A-1840-497F-B8FB-53CF2FBD88B7}"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869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C14E4-F0D8-437A-BE39-6CB3F5EC960E}"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268639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C14E4-F0D8-437A-BE39-6CB3F5EC960E}"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206187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C14E4-F0D8-437A-BE39-6CB3F5EC960E}"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223890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Title Text</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67637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17310" y="6500812"/>
            <a:ext cx="301365"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26953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84423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398572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936404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50895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84857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77940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C14E4-F0D8-437A-BE39-6CB3F5EC960E}"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128149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304236" y="625078"/>
            <a:ext cx="5000626"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727481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defRPr sz="2672"/>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412121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772275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616164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B57BB-2652-484E-96DD-17DB8D362528}" type="datetimeFigureOut">
              <a:rPr lang="en-US" smtClean="0">
                <a:solidFill>
                  <a:prstClr val="black">
                    <a:tint val="75000"/>
                  </a:prstClr>
                </a:solidFill>
              </a:rPr>
              <a:pPr/>
              <a:t>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1FBE55-B29F-4446-9CEC-195990F0CF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35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CA8142-58E0-441E-A05C-8732B7920FB3}"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125139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userDrawn="1"/>
        </p:nvGrpSpPr>
        <p:grpSpPr bwMode="auto">
          <a:xfrm rot="5400000">
            <a:off x="-2402416" y="2402417"/>
            <a:ext cx="6858000" cy="2053167"/>
            <a:chOff x="0" y="6725698"/>
            <a:chExt cx="9144000" cy="141923"/>
          </a:xfrm>
        </p:grpSpPr>
        <p:sp>
          <p:nvSpPr>
            <p:cNvPr id="5" name="Rectangle 4"/>
            <p:cNvSpPr/>
            <p:nvPr userDrawn="1"/>
          </p:nvSpPr>
          <p:spPr>
            <a:xfrm>
              <a:off x="23285" y="6729941"/>
              <a:ext cx="2250016"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userDrawn="1"/>
          </p:nvSpPr>
          <p:spPr>
            <a:xfrm>
              <a:off x="2321985" y="6729063"/>
              <a:ext cx="2250016"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Rectangle 6"/>
            <p:cNvSpPr/>
            <p:nvPr userDrawn="1"/>
          </p:nvSpPr>
          <p:spPr>
            <a:xfrm>
              <a:off x="4582584" y="6726576"/>
              <a:ext cx="2250016"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Rectangle 7"/>
            <p:cNvSpPr/>
            <p:nvPr userDrawn="1"/>
          </p:nvSpPr>
          <p:spPr>
            <a:xfrm>
              <a:off x="6881284" y="6726576"/>
              <a:ext cx="2250016"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9" name="Picture 20" descr="CHD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8718" y="6410326"/>
            <a:ext cx="2389716"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25548" y="1863920"/>
            <a:ext cx="8534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25548" y="3476108"/>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1712193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6501" y="0"/>
            <a:ext cx="1102783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2753" y="-1"/>
            <a:ext cx="12192000" cy="6858000"/>
          </a:xfrm>
          <a:prstGeom prst="rect">
            <a:avLst/>
          </a:prstGeom>
          <a:gradFill flip="none" rotWithShape="1">
            <a:gsLst>
              <a:gs pos="48000">
                <a:srgbClr val="FFFFFF"/>
              </a:gs>
              <a:gs pos="76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nvGrpSpPr>
          <p:cNvPr id="6" name="Group 13"/>
          <p:cNvGrpSpPr>
            <a:grpSpLocks/>
          </p:cNvGrpSpPr>
          <p:nvPr userDrawn="1"/>
        </p:nvGrpSpPr>
        <p:grpSpPr bwMode="auto">
          <a:xfrm rot="5400000">
            <a:off x="-2672291" y="2672292"/>
            <a:ext cx="6858000" cy="1513417"/>
            <a:chOff x="0" y="6725698"/>
            <a:chExt cx="9144000" cy="141923"/>
          </a:xfrm>
        </p:grpSpPr>
        <p:sp>
          <p:nvSpPr>
            <p:cNvPr id="7" name="Rectangle 6"/>
            <p:cNvSpPr/>
            <p:nvPr userDrawn="1"/>
          </p:nvSpPr>
          <p:spPr>
            <a:xfrm>
              <a:off x="-12699" y="6728080"/>
              <a:ext cx="2250017"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Rectangle 7"/>
            <p:cNvSpPr/>
            <p:nvPr userDrawn="1"/>
          </p:nvSpPr>
          <p:spPr>
            <a:xfrm>
              <a:off x="2286001" y="6726889"/>
              <a:ext cx="2250017"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Rectangle 8"/>
            <p:cNvSpPr/>
            <p:nvPr userDrawn="1"/>
          </p:nvSpPr>
          <p:spPr>
            <a:xfrm>
              <a:off x="4582584" y="6726889"/>
              <a:ext cx="2250016"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10" name="Rectangle 9"/>
            <p:cNvSpPr/>
            <p:nvPr userDrawn="1"/>
          </p:nvSpPr>
          <p:spPr>
            <a:xfrm>
              <a:off x="6881284" y="6726889"/>
              <a:ext cx="2250016"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11" name="Picture 22" descr="CHDI.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91785" y="409576"/>
            <a:ext cx="409363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12404" y="1977218"/>
            <a:ext cx="5281824" cy="1470025"/>
          </a:xfrm>
        </p:spPr>
        <p:txBody>
          <a:bodyPr/>
          <a:lstStyle>
            <a:lvl1pPr algn="l">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2404" y="3724112"/>
            <a:ext cx="5384453" cy="1752600"/>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5429031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pSp>
        <p:nvGrpSpPr>
          <p:cNvPr id="5" name="Group 11"/>
          <p:cNvGrpSpPr>
            <a:grpSpLocks/>
          </p:cNvGrpSpPr>
          <p:nvPr userDrawn="1"/>
        </p:nvGrpSpPr>
        <p:grpSpPr bwMode="auto">
          <a:xfrm rot="5400000">
            <a:off x="-2672291" y="2672292"/>
            <a:ext cx="6858000" cy="1513417"/>
            <a:chOff x="0" y="6725698"/>
            <a:chExt cx="9144000" cy="141923"/>
          </a:xfrm>
        </p:grpSpPr>
        <p:sp>
          <p:nvSpPr>
            <p:cNvPr id="6" name="Rectangle 5"/>
            <p:cNvSpPr/>
            <p:nvPr userDrawn="1"/>
          </p:nvSpPr>
          <p:spPr>
            <a:xfrm>
              <a:off x="-12699" y="6728080"/>
              <a:ext cx="2250017"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Rectangle 7"/>
            <p:cNvSpPr/>
            <p:nvPr userDrawn="1"/>
          </p:nvSpPr>
          <p:spPr>
            <a:xfrm>
              <a:off x="2286001" y="6726889"/>
              <a:ext cx="2250017"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Rectangle 8"/>
            <p:cNvSpPr/>
            <p:nvPr userDrawn="1"/>
          </p:nvSpPr>
          <p:spPr>
            <a:xfrm>
              <a:off x="4582584" y="6726889"/>
              <a:ext cx="2250016"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10" name="Rectangle 9"/>
            <p:cNvSpPr/>
            <p:nvPr userDrawn="1"/>
          </p:nvSpPr>
          <p:spPr>
            <a:xfrm>
              <a:off x="6881284" y="6726889"/>
              <a:ext cx="2250016"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11" name="Picture 20" descr="CHD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1785" y="409576"/>
            <a:ext cx="409363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12404" y="1977218"/>
            <a:ext cx="5281824" cy="1470025"/>
          </a:xfrm>
        </p:spPr>
        <p:txBody>
          <a:bodyPr/>
          <a:lstStyle>
            <a:lvl1pPr algn="l">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2404" y="3724112"/>
            <a:ext cx="5384453" cy="1752600"/>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Picture Placeholder 6"/>
          <p:cNvSpPr>
            <a:spLocks noGrp="1"/>
          </p:cNvSpPr>
          <p:nvPr>
            <p:ph type="pic" sz="quarter" idx="10"/>
          </p:nvPr>
        </p:nvSpPr>
        <p:spPr>
          <a:xfrm>
            <a:off x="7095067" y="0"/>
            <a:ext cx="5096933" cy="6858000"/>
          </a:xfrm>
        </p:spPr>
        <p:txBody>
          <a:bodyPr rtlCol="0" anchor="ctr">
            <a:noAutofit/>
          </a:bodyPr>
          <a:lstStyle>
            <a:lvl1pPr algn="ctr">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72427247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pSp>
        <p:nvGrpSpPr>
          <p:cNvPr id="4" name="Group 11"/>
          <p:cNvGrpSpPr>
            <a:grpSpLocks/>
          </p:cNvGrpSpPr>
          <p:nvPr userDrawn="1"/>
        </p:nvGrpSpPr>
        <p:grpSpPr bwMode="auto">
          <a:xfrm rot="5400000">
            <a:off x="-2672291" y="2672292"/>
            <a:ext cx="6858000" cy="1513417"/>
            <a:chOff x="0" y="6725698"/>
            <a:chExt cx="9144000" cy="141923"/>
          </a:xfrm>
        </p:grpSpPr>
        <p:sp>
          <p:nvSpPr>
            <p:cNvPr id="5" name="Rectangle 4"/>
            <p:cNvSpPr/>
            <p:nvPr userDrawn="1"/>
          </p:nvSpPr>
          <p:spPr>
            <a:xfrm>
              <a:off x="-12699" y="6728080"/>
              <a:ext cx="2250017"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userDrawn="1"/>
          </p:nvSpPr>
          <p:spPr>
            <a:xfrm>
              <a:off x="2286001" y="6726889"/>
              <a:ext cx="2250017"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Rectangle 6"/>
            <p:cNvSpPr/>
            <p:nvPr userDrawn="1"/>
          </p:nvSpPr>
          <p:spPr>
            <a:xfrm>
              <a:off x="4582584" y="6726889"/>
              <a:ext cx="2250016"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Rectangle 7"/>
            <p:cNvSpPr/>
            <p:nvPr userDrawn="1"/>
          </p:nvSpPr>
          <p:spPr>
            <a:xfrm>
              <a:off x="6881284" y="6726889"/>
              <a:ext cx="2250016"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pic>
        <p:nvPicPr>
          <p:cNvPr id="9" name="Picture 20" descr="CHD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1785" y="409576"/>
            <a:ext cx="409363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12404" y="1977218"/>
            <a:ext cx="5281824" cy="1470025"/>
          </a:xfrm>
        </p:spPr>
        <p:txBody>
          <a:bodyPr/>
          <a:lstStyle>
            <a:lvl1pPr algn="l">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2404" y="3724112"/>
            <a:ext cx="5384453" cy="1752600"/>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632432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EC14E4-F0D8-437A-BE39-6CB3F5EC960E}"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2843012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495426"/>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62300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832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19830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5689743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5426"/>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95426"/>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014772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List">
    <p:spTree>
      <p:nvGrpSpPr>
        <p:cNvPr id="1" name=""/>
        <p:cNvGrpSpPr/>
        <p:nvPr/>
      </p:nvGrpSpPr>
      <p:grpSpPr>
        <a:xfrm>
          <a:off x="0" y="0"/>
          <a:ext cx="0" cy="0"/>
          <a:chOff x="0" y="0"/>
          <a:chExt cx="0" cy="0"/>
        </a:xfrm>
      </p:grpSpPr>
      <p:sp>
        <p:nvSpPr>
          <p:cNvPr id="2" name="Title 1"/>
          <p:cNvSpPr>
            <a:spLocks noGrp="1"/>
          </p:cNvSpPr>
          <p:nvPr>
            <p:ph type="title"/>
          </p:nvPr>
        </p:nvSpPr>
        <p:spPr>
          <a:xfrm>
            <a:off x="648085" y="0"/>
            <a:ext cx="5845548" cy="1154626"/>
          </a:xfrm>
        </p:spPr>
        <p:txBody>
          <a:bodyPr/>
          <a:lstStyle/>
          <a:p>
            <a:r>
              <a:rPr lang="en-US" smtClean="0"/>
              <a:t>Click to edit Master title style</a:t>
            </a:r>
            <a:endParaRPr lang="en-US"/>
          </a:p>
        </p:txBody>
      </p:sp>
      <p:sp>
        <p:nvSpPr>
          <p:cNvPr id="6" name="Picture Placeholder 5"/>
          <p:cNvSpPr>
            <a:spLocks noGrp="1"/>
          </p:cNvSpPr>
          <p:nvPr>
            <p:ph type="pic" sz="quarter" idx="11"/>
          </p:nvPr>
        </p:nvSpPr>
        <p:spPr>
          <a:xfrm>
            <a:off x="6642101" y="0"/>
            <a:ext cx="5549900" cy="6858000"/>
          </a:xfrm>
        </p:spPr>
        <p:txBody>
          <a:bodyPr rtlCol="0" anchor="ctr">
            <a:noAutofit/>
          </a:bodyPr>
          <a:lstStyle>
            <a:lvl1pPr>
              <a:defRPr baseline="0"/>
            </a:lvl1pPr>
          </a:lstStyle>
          <a:p>
            <a:pPr lvl="0"/>
            <a:r>
              <a:rPr lang="en-US" noProof="0" dirty="0" smtClean="0"/>
              <a:t>Drag picture to placeholder or click icon to add</a:t>
            </a:r>
            <a:endParaRPr lang="en-US" noProof="0" dirty="0"/>
          </a:p>
        </p:txBody>
      </p:sp>
      <p:sp>
        <p:nvSpPr>
          <p:cNvPr id="4" name="Text Placeholder 3"/>
          <p:cNvSpPr>
            <a:spLocks noGrp="1"/>
          </p:cNvSpPr>
          <p:nvPr>
            <p:ph type="body" sz="quarter" idx="10"/>
          </p:nvPr>
        </p:nvSpPr>
        <p:spPr>
          <a:xfrm>
            <a:off x="510539" y="1726044"/>
            <a:ext cx="7117424" cy="914400"/>
          </a:xfrm>
          <a:prstGeom prst="homePlate">
            <a:avLst/>
          </a:prstGeom>
          <a:solidFill>
            <a:schemeClr val="accent1"/>
          </a:solidFill>
        </p:spPr>
        <p:txBody>
          <a:bodyPr anchor="ctr"/>
          <a:lstStyle>
            <a:lvl1pPr>
              <a:defRPr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65571831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1"/>
          <p:cNvGrpSpPr>
            <a:grpSpLocks/>
          </p:cNvGrpSpPr>
          <p:nvPr userDrawn="1"/>
        </p:nvGrpSpPr>
        <p:grpSpPr bwMode="auto">
          <a:xfrm rot="5400000">
            <a:off x="-3185583" y="3185584"/>
            <a:ext cx="6858000" cy="486833"/>
            <a:chOff x="0" y="6725698"/>
            <a:chExt cx="9144000" cy="141923"/>
          </a:xfrm>
        </p:grpSpPr>
        <p:sp>
          <p:nvSpPr>
            <p:cNvPr id="3" name="Rectangle 2"/>
            <p:cNvSpPr/>
            <p:nvPr userDrawn="1"/>
          </p:nvSpPr>
          <p:spPr>
            <a:xfrm>
              <a:off x="10585" y="6743593"/>
              <a:ext cx="2250016"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4" name="Rectangle 3"/>
            <p:cNvSpPr/>
            <p:nvPr userDrawn="1"/>
          </p:nvSpPr>
          <p:spPr>
            <a:xfrm>
              <a:off x="2321985" y="6743593"/>
              <a:ext cx="2250016"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4"/>
            <p:cNvSpPr/>
            <p:nvPr userDrawn="1"/>
          </p:nvSpPr>
          <p:spPr>
            <a:xfrm>
              <a:off x="4582584" y="6729400"/>
              <a:ext cx="2250016"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5"/>
            <p:cNvSpPr/>
            <p:nvPr userDrawn="1"/>
          </p:nvSpPr>
          <p:spPr>
            <a:xfrm>
              <a:off x="6881284" y="6729400"/>
              <a:ext cx="2250016"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7" name="TextBox 20"/>
          <p:cNvSpPr txBox="1">
            <a:spLocks noChangeArrowheads="1"/>
          </p:cNvSpPr>
          <p:nvPr userDrawn="1"/>
        </p:nvSpPr>
        <p:spPr bwMode="auto">
          <a:xfrm>
            <a:off x="609600" y="6621464"/>
            <a:ext cx="293670" cy="200055"/>
          </a:xfrm>
          <a:prstGeom prst="rect">
            <a:avLst/>
          </a:prstGeom>
          <a:noFill/>
          <a:ln>
            <a:noFill/>
          </a:ln>
          <a:extLst/>
        </p:spPr>
        <p:txBody>
          <a:bodyPr wrap="none">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fontAlgn="base">
              <a:spcBef>
                <a:spcPct val="0"/>
              </a:spcBef>
              <a:spcAft>
                <a:spcPct val="0"/>
              </a:spcAft>
              <a:defRPr/>
            </a:pPr>
            <a:fld id="{EBF09280-4472-4292-84D7-4849D2615377}" type="slidenum">
              <a:rPr lang="en-US" altLang="en-US" sz="700" smtClean="0">
                <a:solidFill>
                  <a:prstClr val="black"/>
                </a:solidFill>
              </a:rPr>
              <a:pPr fontAlgn="base">
                <a:spcBef>
                  <a:spcPct val="0"/>
                </a:spcBef>
                <a:spcAft>
                  <a:spcPct val="0"/>
                </a:spcAft>
                <a:defRPr/>
              </a:pPr>
              <a:t>‹#›</a:t>
            </a:fld>
            <a:endParaRPr lang="en-US" altLang="en-US" sz="700" dirty="0" smtClean="0">
              <a:solidFill>
                <a:prstClr val="black"/>
              </a:solidFill>
            </a:endParaRPr>
          </a:p>
        </p:txBody>
      </p:sp>
      <p:pic>
        <p:nvPicPr>
          <p:cNvPr id="8" name="Picture 21" descr="CHD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8718" y="6410326"/>
            <a:ext cx="2389716"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1111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25548" y="1863920"/>
            <a:ext cx="8534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25548" y="3476108"/>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12" name="Group 11"/>
          <p:cNvGrpSpPr/>
          <p:nvPr userDrawn="1"/>
        </p:nvGrpSpPr>
        <p:grpSpPr>
          <a:xfrm rot="5400000">
            <a:off x="-2402711" y="2402711"/>
            <a:ext cx="6858000" cy="2052579"/>
            <a:chOff x="0" y="6725698"/>
            <a:chExt cx="9144000" cy="141923"/>
          </a:xfrm>
        </p:grpSpPr>
        <p:sp>
          <p:nvSpPr>
            <p:cNvPr id="13" name="Rectangle 12"/>
            <p:cNvSpPr/>
            <p:nvPr userDrawn="1"/>
          </p:nvSpPr>
          <p:spPr>
            <a:xfrm>
              <a:off x="0" y="6725698"/>
              <a:ext cx="2249513"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4" name="Rectangle 13"/>
            <p:cNvSpPr/>
            <p:nvPr userDrawn="1"/>
          </p:nvSpPr>
          <p:spPr>
            <a:xfrm>
              <a:off x="2298162" y="6725698"/>
              <a:ext cx="2249513"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5" name="Rectangle 14"/>
            <p:cNvSpPr/>
            <p:nvPr userDrawn="1"/>
          </p:nvSpPr>
          <p:spPr>
            <a:xfrm>
              <a:off x="4596324" y="6725698"/>
              <a:ext cx="2249513"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6" name="Rectangle 15"/>
            <p:cNvSpPr/>
            <p:nvPr userDrawn="1"/>
          </p:nvSpPr>
          <p:spPr>
            <a:xfrm>
              <a:off x="6894487" y="6725698"/>
              <a:ext cx="2249513"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grpSp>
      <p:pic>
        <p:nvPicPr>
          <p:cNvPr id="17" name="Picture 16" descr="CHD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8121" y="6409896"/>
            <a:ext cx="2389751" cy="373535"/>
          </a:xfrm>
          <a:prstGeom prst="rect">
            <a:avLst/>
          </a:prstGeom>
        </p:spPr>
      </p:pic>
    </p:spTree>
    <p:extLst>
      <p:ext uri="{BB962C8B-B14F-4D97-AF65-F5344CB8AC3E}">
        <p14:creationId xmlns:p14="http://schemas.microsoft.com/office/powerpoint/2010/main" val="37328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05889" y="1"/>
            <a:ext cx="11028271" cy="6876288"/>
          </a:xfrm>
          <a:prstGeom prst="rect">
            <a:avLst/>
          </a:prstGeom>
        </p:spPr>
      </p:pic>
      <p:sp>
        <p:nvSpPr>
          <p:cNvPr id="5" name="Rectangle 4"/>
          <p:cNvSpPr/>
          <p:nvPr userDrawn="1"/>
        </p:nvSpPr>
        <p:spPr>
          <a:xfrm>
            <a:off x="2753" y="-1"/>
            <a:ext cx="12192000" cy="6858000"/>
          </a:xfrm>
          <a:prstGeom prst="rect">
            <a:avLst/>
          </a:prstGeom>
          <a:gradFill flip="none" rotWithShape="1">
            <a:gsLst>
              <a:gs pos="48000">
                <a:srgbClr val="FFFFFF"/>
              </a:gs>
              <a:gs pos="76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2" name="Title 1"/>
          <p:cNvSpPr>
            <a:spLocks noGrp="1"/>
          </p:cNvSpPr>
          <p:nvPr>
            <p:ph type="ctrTitle"/>
          </p:nvPr>
        </p:nvSpPr>
        <p:spPr>
          <a:xfrm>
            <a:off x="1812404" y="1977218"/>
            <a:ext cx="5281824" cy="1470025"/>
          </a:xfrm>
        </p:spPr>
        <p:txBody>
          <a:bodyPr/>
          <a:lstStyle>
            <a:lvl1pPr algn="l">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2404" y="3724112"/>
            <a:ext cx="5384453" cy="1752600"/>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12" name="Group 11"/>
          <p:cNvGrpSpPr/>
          <p:nvPr userDrawn="1"/>
        </p:nvGrpSpPr>
        <p:grpSpPr>
          <a:xfrm rot="5400000">
            <a:off x="-2672111" y="2672112"/>
            <a:ext cx="6858000" cy="1513777"/>
            <a:chOff x="0" y="6725698"/>
            <a:chExt cx="9144000" cy="141923"/>
          </a:xfrm>
        </p:grpSpPr>
        <p:sp>
          <p:nvSpPr>
            <p:cNvPr id="13" name="Rectangle 12"/>
            <p:cNvSpPr/>
            <p:nvPr userDrawn="1"/>
          </p:nvSpPr>
          <p:spPr>
            <a:xfrm>
              <a:off x="0" y="6725698"/>
              <a:ext cx="2249513"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4" name="Rectangle 13"/>
            <p:cNvSpPr/>
            <p:nvPr userDrawn="1"/>
          </p:nvSpPr>
          <p:spPr>
            <a:xfrm>
              <a:off x="2298162" y="6725698"/>
              <a:ext cx="2249513"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5" name="Rectangle 14"/>
            <p:cNvSpPr/>
            <p:nvPr userDrawn="1"/>
          </p:nvSpPr>
          <p:spPr>
            <a:xfrm>
              <a:off x="4596324" y="6725698"/>
              <a:ext cx="2249513"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6" name="Rectangle 15"/>
            <p:cNvSpPr/>
            <p:nvPr userDrawn="1"/>
          </p:nvSpPr>
          <p:spPr>
            <a:xfrm>
              <a:off x="6894487" y="6725698"/>
              <a:ext cx="2249513"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grpSp>
      <p:pic>
        <p:nvPicPr>
          <p:cNvPr id="17" name="Picture 16" descr="CHDI.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92351" y="408932"/>
            <a:ext cx="4093575" cy="639855"/>
          </a:xfrm>
          <a:prstGeom prst="rect">
            <a:avLst/>
          </a:prstGeom>
        </p:spPr>
      </p:pic>
    </p:spTree>
    <p:extLst>
      <p:ext uri="{BB962C8B-B14F-4D97-AF65-F5344CB8AC3E}">
        <p14:creationId xmlns:p14="http://schemas.microsoft.com/office/powerpoint/2010/main" val="251607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2404" y="1977218"/>
            <a:ext cx="5281824" cy="1470025"/>
          </a:xfrm>
        </p:spPr>
        <p:txBody>
          <a:bodyPr/>
          <a:lstStyle>
            <a:lvl1pPr algn="l">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2404" y="3724112"/>
            <a:ext cx="5384453" cy="1752600"/>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12" name="Group 11"/>
          <p:cNvGrpSpPr/>
          <p:nvPr userDrawn="1"/>
        </p:nvGrpSpPr>
        <p:grpSpPr>
          <a:xfrm rot="5400000">
            <a:off x="-2672111" y="2672112"/>
            <a:ext cx="6858000" cy="1513777"/>
            <a:chOff x="0" y="6725698"/>
            <a:chExt cx="9144000" cy="141923"/>
          </a:xfrm>
        </p:grpSpPr>
        <p:sp>
          <p:nvSpPr>
            <p:cNvPr id="13" name="Rectangle 12"/>
            <p:cNvSpPr/>
            <p:nvPr userDrawn="1"/>
          </p:nvSpPr>
          <p:spPr>
            <a:xfrm>
              <a:off x="0" y="6725698"/>
              <a:ext cx="2249513"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4" name="Rectangle 13"/>
            <p:cNvSpPr/>
            <p:nvPr userDrawn="1"/>
          </p:nvSpPr>
          <p:spPr>
            <a:xfrm>
              <a:off x="2298162" y="6725698"/>
              <a:ext cx="2249513"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5" name="Rectangle 14"/>
            <p:cNvSpPr/>
            <p:nvPr userDrawn="1"/>
          </p:nvSpPr>
          <p:spPr>
            <a:xfrm>
              <a:off x="4596324" y="6725698"/>
              <a:ext cx="2249513"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6" name="Rectangle 15"/>
            <p:cNvSpPr/>
            <p:nvPr userDrawn="1"/>
          </p:nvSpPr>
          <p:spPr>
            <a:xfrm>
              <a:off x="6894487" y="6725698"/>
              <a:ext cx="2249513"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grpSp>
      <p:pic>
        <p:nvPicPr>
          <p:cNvPr id="17" name="Picture 16" descr="CHD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2351" y="408932"/>
            <a:ext cx="4093575" cy="639855"/>
          </a:xfrm>
          <a:prstGeom prst="rect">
            <a:avLst/>
          </a:prstGeom>
        </p:spPr>
      </p:pic>
      <p:sp>
        <p:nvSpPr>
          <p:cNvPr id="7" name="Picture Placeholder 6"/>
          <p:cNvSpPr>
            <a:spLocks noGrp="1"/>
          </p:cNvSpPr>
          <p:nvPr>
            <p:ph type="pic" sz="quarter" idx="10" hasCustomPrompt="1"/>
          </p:nvPr>
        </p:nvSpPr>
        <p:spPr>
          <a:xfrm>
            <a:off x="7095067" y="0"/>
            <a:ext cx="5096933" cy="6858000"/>
          </a:xfrm>
        </p:spPr>
        <p:txBody>
          <a:bodyPr anchor="ctr"/>
          <a:lstStyle>
            <a:lvl1pPr algn="ctr">
              <a:defRPr/>
            </a:lvl1pPr>
          </a:lstStyle>
          <a:p>
            <a:r>
              <a:rPr lang="en-US" dirty="0" smtClean="0"/>
              <a:t>Drag and drop visual here</a:t>
            </a:r>
            <a:endParaRPr lang="en-US" dirty="0"/>
          </a:p>
        </p:txBody>
      </p:sp>
    </p:spTree>
    <p:extLst>
      <p:ext uri="{BB962C8B-B14F-4D97-AF65-F5344CB8AC3E}">
        <p14:creationId xmlns:p14="http://schemas.microsoft.com/office/powerpoint/2010/main" val="213435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2404" y="1977218"/>
            <a:ext cx="5281824" cy="1470025"/>
          </a:xfrm>
        </p:spPr>
        <p:txBody>
          <a:bodyPr/>
          <a:lstStyle>
            <a:lvl1pPr algn="l">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2404" y="3724112"/>
            <a:ext cx="5384453" cy="1752600"/>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grpSp>
        <p:nvGrpSpPr>
          <p:cNvPr id="12" name="Group 11"/>
          <p:cNvGrpSpPr/>
          <p:nvPr userDrawn="1"/>
        </p:nvGrpSpPr>
        <p:grpSpPr>
          <a:xfrm rot="5400000">
            <a:off x="-2672111" y="2672112"/>
            <a:ext cx="6858000" cy="1513777"/>
            <a:chOff x="0" y="6725698"/>
            <a:chExt cx="9144000" cy="141923"/>
          </a:xfrm>
        </p:grpSpPr>
        <p:sp>
          <p:nvSpPr>
            <p:cNvPr id="13" name="Rectangle 12"/>
            <p:cNvSpPr/>
            <p:nvPr userDrawn="1"/>
          </p:nvSpPr>
          <p:spPr>
            <a:xfrm>
              <a:off x="0" y="6725698"/>
              <a:ext cx="2249513"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4" name="Rectangle 13"/>
            <p:cNvSpPr/>
            <p:nvPr userDrawn="1"/>
          </p:nvSpPr>
          <p:spPr>
            <a:xfrm>
              <a:off x="2298162" y="6725698"/>
              <a:ext cx="2249513"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5" name="Rectangle 14"/>
            <p:cNvSpPr/>
            <p:nvPr userDrawn="1"/>
          </p:nvSpPr>
          <p:spPr>
            <a:xfrm>
              <a:off x="4596324" y="6725698"/>
              <a:ext cx="2249513"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6" name="Rectangle 15"/>
            <p:cNvSpPr/>
            <p:nvPr userDrawn="1"/>
          </p:nvSpPr>
          <p:spPr>
            <a:xfrm>
              <a:off x="6894487" y="6725698"/>
              <a:ext cx="2249513"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grpSp>
      <p:pic>
        <p:nvPicPr>
          <p:cNvPr id="17" name="Picture 16" descr="CHD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92351" y="408932"/>
            <a:ext cx="4093575" cy="639855"/>
          </a:xfrm>
          <a:prstGeom prst="rect">
            <a:avLst/>
          </a:prstGeom>
        </p:spPr>
      </p:pic>
    </p:spTree>
    <p:extLst>
      <p:ext uri="{BB962C8B-B14F-4D97-AF65-F5344CB8AC3E}">
        <p14:creationId xmlns:p14="http://schemas.microsoft.com/office/powerpoint/2010/main" val="250536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495426"/>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2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C14E4-F0D8-437A-BE39-6CB3F5EC960E}"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784034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832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19830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117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5426"/>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95426"/>
            <a:ext cx="53848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3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List">
    <p:spTree>
      <p:nvGrpSpPr>
        <p:cNvPr id="1" name=""/>
        <p:cNvGrpSpPr/>
        <p:nvPr/>
      </p:nvGrpSpPr>
      <p:grpSpPr>
        <a:xfrm>
          <a:off x="0" y="0"/>
          <a:ext cx="0" cy="0"/>
          <a:chOff x="0" y="0"/>
          <a:chExt cx="0" cy="0"/>
        </a:xfrm>
      </p:grpSpPr>
      <p:sp>
        <p:nvSpPr>
          <p:cNvPr id="2" name="Title 1"/>
          <p:cNvSpPr>
            <a:spLocks noGrp="1"/>
          </p:cNvSpPr>
          <p:nvPr>
            <p:ph type="title"/>
          </p:nvPr>
        </p:nvSpPr>
        <p:spPr>
          <a:xfrm>
            <a:off x="648085" y="0"/>
            <a:ext cx="5845548" cy="1154626"/>
          </a:xfrm>
        </p:spPr>
        <p:txBody>
          <a:bodyPr/>
          <a:lstStyle/>
          <a:p>
            <a:r>
              <a:rPr lang="en-US" smtClean="0"/>
              <a:t>Click to edit Master title style</a:t>
            </a:r>
            <a:endParaRPr lang="en-US"/>
          </a:p>
        </p:txBody>
      </p:sp>
      <p:sp>
        <p:nvSpPr>
          <p:cNvPr id="6" name="Picture Placeholder 5"/>
          <p:cNvSpPr>
            <a:spLocks noGrp="1"/>
          </p:cNvSpPr>
          <p:nvPr>
            <p:ph type="pic" sz="quarter" idx="11" hasCustomPrompt="1"/>
          </p:nvPr>
        </p:nvSpPr>
        <p:spPr>
          <a:xfrm>
            <a:off x="6642101" y="0"/>
            <a:ext cx="5549900" cy="6858000"/>
          </a:xfrm>
        </p:spPr>
        <p:txBody>
          <a:bodyPr anchor="ctr"/>
          <a:lstStyle>
            <a:lvl1pPr>
              <a:defRPr baseline="0"/>
            </a:lvl1pPr>
          </a:lstStyle>
          <a:p>
            <a:r>
              <a:rPr lang="en-US" dirty="0" smtClean="0"/>
              <a:t>Drag and drop visual here</a:t>
            </a:r>
            <a:endParaRPr lang="en-US" dirty="0"/>
          </a:p>
        </p:txBody>
      </p:sp>
      <p:sp>
        <p:nvSpPr>
          <p:cNvPr id="4" name="Text Placeholder 3"/>
          <p:cNvSpPr>
            <a:spLocks noGrp="1"/>
          </p:cNvSpPr>
          <p:nvPr>
            <p:ph type="body" sz="quarter" idx="10" hasCustomPrompt="1"/>
          </p:nvPr>
        </p:nvSpPr>
        <p:spPr>
          <a:xfrm>
            <a:off x="510539" y="1726044"/>
            <a:ext cx="7117424" cy="914400"/>
          </a:xfrm>
          <a:prstGeom prst="homePlate">
            <a:avLst/>
          </a:prstGeom>
          <a:solidFill>
            <a:schemeClr val="accent1"/>
          </a:solidFill>
        </p:spPr>
        <p:txBody>
          <a:bodyPr anchor="ctr"/>
          <a:lstStyle>
            <a:lvl1pPr>
              <a:defRPr baseline="0">
                <a:solidFill>
                  <a:schemeClr val="bg1"/>
                </a:solidFill>
              </a:defRPr>
            </a:lvl1pPr>
          </a:lstStyle>
          <a:p>
            <a:pPr lvl="0"/>
            <a:r>
              <a:rPr lang="en-US" dirty="0" smtClean="0"/>
              <a:t>Click to edit Master text styles duplicate arrow to add more content</a:t>
            </a:r>
            <a:endParaRPr lang="en-US" dirty="0"/>
          </a:p>
        </p:txBody>
      </p:sp>
    </p:spTree>
    <p:extLst>
      <p:ext uri="{BB962C8B-B14F-4D97-AF65-F5344CB8AC3E}">
        <p14:creationId xmlns:p14="http://schemas.microsoft.com/office/powerpoint/2010/main" val="375275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
          <p:cNvGrpSpPr/>
          <p:nvPr userDrawn="1"/>
        </p:nvGrpSpPr>
        <p:grpSpPr>
          <a:xfrm rot="5400000">
            <a:off x="-3185256" y="3185256"/>
            <a:ext cx="6858000" cy="487488"/>
            <a:chOff x="0" y="6725698"/>
            <a:chExt cx="9144000" cy="141923"/>
          </a:xfrm>
        </p:grpSpPr>
        <p:sp>
          <p:nvSpPr>
            <p:cNvPr id="3" name="Rectangle 2"/>
            <p:cNvSpPr/>
            <p:nvPr userDrawn="1"/>
          </p:nvSpPr>
          <p:spPr>
            <a:xfrm>
              <a:off x="0" y="6725698"/>
              <a:ext cx="2249513"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4" name="Rectangle 3"/>
            <p:cNvSpPr/>
            <p:nvPr userDrawn="1"/>
          </p:nvSpPr>
          <p:spPr>
            <a:xfrm>
              <a:off x="2298162" y="6725698"/>
              <a:ext cx="2249513"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5" name="Rectangle 4"/>
            <p:cNvSpPr/>
            <p:nvPr userDrawn="1"/>
          </p:nvSpPr>
          <p:spPr>
            <a:xfrm>
              <a:off x="4596324" y="6725698"/>
              <a:ext cx="2249513"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6" name="Rectangle 5"/>
            <p:cNvSpPr/>
            <p:nvPr userDrawn="1"/>
          </p:nvSpPr>
          <p:spPr>
            <a:xfrm>
              <a:off x="6894487" y="6725698"/>
              <a:ext cx="2249513"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grpSp>
      <p:sp>
        <p:nvSpPr>
          <p:cNvPr id="7" name="TextBox 6"/>
          <p:cNvSpPr txBox="1"/>
          <p:nvPr userDrawn="1"/>
        </p:nvSpPr>
        <p:spPr>
          <a:xfrm>
            <a:off x="609600" y="6620817"/>
            <a:ext cx="280846" cy="200055"/>
          </a:xfrm>
          <a:prstGeom prst="rect">
            <a:avLst/>
          </a:prstGeom>
          <a:noFill/>
        </p:spPr>
        <p:txBody>
          <a:bodyPr wrap="none" rtlCol="0">
            <a:spAutoFit/>
          </a:bodyPr>
          <a:lstStyle/>
          <a:p>
            <a:pPr algn="l"/>
            <a:fld id="{249EC2B4-D7B8-0547-B22D-957B805F9E7B}" type="slidenum">
              <a:rPr lang="en-US" sz="700" smtClean="0">
                <a:solidFill>
                  <a:schemeClr val="tx1"/>
                </a:solidFill>
                <a:latin typeface="Bookman Old Style"/>
              </a:rPr>
              <a:pPr algn="l"/>
              <a:t>‹#›</a:t>
            </a:fld>
            <a:endParaRPr lang="en-US" sz="700" dirty="0">
              <a:solidFill>
                <a:schemeClr val="tx1"/>
              </a:solidFill>
              <a:latin typeface="Bookman Old Style"/>
            </a:endParaRPr>
          </a:p>
        </p:txBody>
      </p:sp>
      <p:pic>
        <p:nvPicPr>
          <p:cNvPr id="8" name="Picture 7" descr="CHDI.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8121" y="6409896"/>
            <a:ext cx="2389751" cy="373535"/>
          </a:xfrm>
          <a:prstGeom prst="rect">
            <a:avLst/>
          </a:prstGeom>
        </p:spPr>
      </p:pic>
    </p:spTree>
    <p:extLst>
      <p:ext uri="{BB962C8B-B14F-4D97-AF65-F5344CB8AC3E}">
        <p14:creationId xmlns:p14="http://schemas.microsoft.com/office/powerpoint/2010/main" val="153213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D5ADFE6-0B19-4448-801A-C51009D32A91}" type="datetimeFigureOut">
              <a:rPr lang="en-US" smtClean="0"/>
              <a:t>1/9/2018</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2965E4C-0453-5B4A-90BD-2F0A7B68910F}" type="slidenum">
              <a:rPr lang="en-US" smtClean="0"/>
              <a:t>‹#›</a:t>
            </a:fld>
            <a:endParaRPr lang="en-US" dirty="0"/>
          </a:p>
        </p:txBody>
      </p:sp>
    </p:spTree>
    <p:extLst>
      <p:ext uri="{BB962C8B-B14F-4D97-AF65-F5344CB8AC3E}">
        <p14:creationId xmlns:p14="http://schemas.microsoft.com/office/powerpoint/2010/main" val="2502855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CA8142-58E0-441E-A05C-8732B7920FB3}"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929732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A8142-58E0-441E-A05C-8732B7920FB3}"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4284836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CA8142-58E0-441E-A05C-8732B7920FB3}"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2310117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A8142-58E0-441E-A05C-8732B7920FB3}"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1204241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A8142-58E0-441E-A05C-8732B7920FB3}"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392638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C14E4-F0D8-437A-BE39-6CB3F5EC960E}"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3898262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A8142-58E0-441E-A05C-8732B7920FB3}"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1799983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A8142-58E0-441E-A05C-8732B7920FB3}"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3945850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8CA8142-58E0-441E-A05C-8732B7920FB3}"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402536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8CA8142-58E0-441E-A05C-8732B7920FB3}"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3666421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A8142-58E0-441E-A05C-8732B7920FB3}"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703725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A8142-58E0-441E-A05C-8732B7920FB3}"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B79A0-E0A1-4A80-A8FB-5F7E207E6103}" type="slidenum">
              <a:rPr lang="en-US" smtClean="0"/>
              <a:t>‹#›</a:t>
            </a:fld>
            <a:endParaRPr lang="en-US"/>
          </a:p>
        </p:txBody>
      </p:sp>
    </p:spTree>
    <p:extLst>
      <p:ext uri="{BB962C8B-B14F-4D97-AF65-F5344CB8AC3E}">
        <p14:creationId xmlns:p14="http://schemas.microsoft.com/office/powerpoint/2010/main" val="3311931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Shape 25"/>
          <p:cNvSpPr>
            <a:spLocks noGrp="1"/>
          </p:cNvSpPr>
          <p:nvPr>
            <p:ph type="title"/>
          </p:nvPr>
        </p:nvSpPr>
        <p:spPr>
          <a:xfrm>
            <a:off x="609600" y="274639"/>
            <a:ext cx="10972800" cy="868363"/>
          </a:xfrm>
          <a:prstGeom prst="rect">
            <a:avLst/>
          </a:prstGeom>
        </p:spPr>
        <p:txBody>
          <a:bodyPr/>
          <a:lstStyle/>
          <a:p>
            <a:r>
              <a:t>Title Text</a:t>
            </a:r>
          </a:p>
        </p:txBody>
      </p:sp>
      <p:sp>
        <p:nvSpPr>
          <p:cNvPr id="26" name="Shape 2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69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34" name="image2.jpeg" descr="hmg_bg.jpg"/>
          <p:cNvPicPr>
            <a:picLocks noChangeAspect="1"/>
          </p:cNvPicPr>
          <p:nvPr/>
        </p:nvPicPr>
        <p:blipFill>
          <a:blip r:embed="rId2">
            <a:extLst/>
          </a:blip>
          <a:stretch>
            <a:fillRect/>
          </a:stretch>
        </p:blipFill>
        <p:spPr>
          <a:xfrm>
            <a:off x="16933" y="0"/>
            <a:ext cx="12175067" cy="6851650"/>
          </a:xfrm>
          <a:prstGeom prst="rect">
            <a:avLst/>
          </a:prstGeom>
          <a:ln w="12700">
            <a:miter lim="400000"/>
          </a:ln>
        </p:spPr>
      </p:pic>
      <p:sp>
        <p:nvSpPr>
          <p:cNvPr id="35" name="Shape 35"/>
          <p:cNvSpPr/>
          <p:nvPr/>
        </p:nvSpPr>
        <p:spPr>
          <a:xfrm>
            <a:off x="203200" y="6477001"/>
            <a:ext cx="98552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latin typeface="Calibri"/>
                <a:ea typeface="Calibri"/>
                <a:cs typeface="Calibri"/>
                <a:sym typeface="Calibri"/>
              </a:defRPr>
            </a:lvl1pPr>
          </a:lstStyle>
          <a:p>
            <a:r>
              <a:rPr sz="1200"/>
              <a:t>Help Me Grow Ventura County  |  info@helpmegrowvc.org</a:t>
            </a:r>
          </a:p>
        </p:txBody>
      </p:sp>
      <p:pic>
        <p:nvPicPr>
          <p:cNvPr id="36"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 y="5907088"/>
            <a:ext cx="2032000" cy="485777"/>
          </a:xfrm>
          <a:prstGeom prst="rect">
            <a:avLst/>
          </a:prstGeom>
          <a:ln w="12700">
            <a:miter lim="400000"/>
          </a:ln>
        </p:spPr>
      </p:pic>
      <p:sp>
        <p:nvSpPr>
          <p:cNvPr id="37" name="Shape 37"/>
          <p:cNvSpPr>
            <a:spLocks noGrp="1"/>
          </p:cNvSpPr>
          <p:nvPr>
            <p:ph type="title"/>
          </p:nvPr>
        </p:nvSpPr>
        <p:spPr>
          <a:xfrm>
            <a:off x="963084" y="4406901"/>
            <a:ext cx="10363201" cy="1362075"/>
          </a:xfrm>
          <a:prstGeom prst="rect">
            <a:avLst/>
          </a:prstGeom>
        </p:spPr>
        <p:txBody>
          <a:bodyPr/>
          <a:lstStyle>
            <a:lvl1pPr>
              <a:defRPr sz="4000" b="1" cap="all"/>
            </a:lvl1pPr>
          </a:lstStyle>
          <a:p>
            <a:r>
              <a:t>Title Text</a:t>
            </a:r>
          </a:p>
        </p:txBody>
      </p:sp>
      <p:sp>
        <p:nvSpPr>
          <p:cNvPr id="38" name="Shape 38"/>
          <p:cNvSpPr>
            <a:spLocks noGrp="1"/>
          </p:cNvSpPr>
          <p:nvPr>
            <p:ph type="body" sz="quarter" idx="1"/>
          </p:nvPr>
        </p:nvSpPr>
        <p:spPr>
          <a:xfrm>
            <a:off x="963084" y="2570507"/>
            <a:ext cx="10363201" cy="1836396"/>
          </a:xfrm>
          <a:prstGeom prst="rect">
            <a:avLst/>
          </a:prstGeom>
        </p:spPr>
        <p:txBody>
          <a:bodyPr anchor="b"/>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8012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57" name="image2.jpeg" descr="hmg_bg.jpg"/>
          <p:cNvPicPr>
            <a:picLocks noChangeAspect="1"/>
          </p:cNvPicPr>
          <p:nvPr/>
        </p:nvPicPr>
        <p:blipFill>
          <a:blip r:embed="rId2">
            <a:extLst/>
          </a:blip>
          <a:stretch>
            <a:fillRect/>
          </a:stretch>
        </p:blipFill>
        <p:spPr>
          <a:xfrm>
            <a:off x="16933" y="0"/>
            <a:ext cx="12175067" cy="6851650"/>
          </a:xfrm>
          <a:prstGeom prst="rect">
            <a:avLst/>
          </a:prstGeom>
          <a:ln w="12700">
            <a:miter lim="400000"/>
          </a:ln>
        </p:spPr>
      </p:pic>
      <p:sp>
        <p:nvSpPr>
          <p:cNvPr id="58" name="Shape 58"/>
          <p:cNvSpPr/>
          <p:nvPr/>
        </p:nvSpPr>
        <p:spPr>
          <a:xfrm>
            <a:off x="203200" y="6477001"/>
            <a:ext cx="98552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latin typeface="Calibri"/>
                <a:ea typeface="Calibri"/>
                <a:cs typeface="Calibri"/>
                <a:sym typeface="Calibri"/>
              </a:defRPr>
            </a:lvl1pPr>
          </a:lstStyle>
          <a:p>
            <a:r>
              <a:rPr sz="1200"/>
              <a:t>Help Me Grow Ventura County  |  info@helpmegrowvc.org</a:t>
            </a:r>
          </a:p>
        </p:txBody>
      </p:sp>
      <p:sp>
        <p:nvSpPr>
          <p:cNvPr id="59" name="Shape 59"/>
          <p:cNvSpPr>
            <a:spLocks noGrp="1"/>
          </p:cNvSpPr>
          <p:nvPr>
            <p:ph type="title"/>
          </p:nvPr>
        </p:nvSpPr>
        <p:spPr>
          <a:xfrm>
            <a:off x="609600" y="274639"/>
            <a:ext cx="10972800" cy="1143001"/>
          </a:xfrm>
          <a:prstGeom prst="rect">
            <a:avLst/>
          </a:prstGeom>
        </p:spPr>
        <p:txBody>
          <a:bodyPr/>
          <a:lstStyle/>
          <a:p>
            <a:r>
              <a:t>Title Text</a:t>
            </a:r>
          </a:p>
        </p:txBody>
      </p:sp>
      <p:sp>
        <p:nvSpPr>
          <p:cNvPr id="60" name="Shape 60"/>
          <p:cNvSpPr>
            <a:spLocks noGrp="1"/>
          </p:cNvSpPr>
          <p:nvPr>
            <p:ph type="body" sz="quarter" idx="1"/>
          </p:nvPr>
        </p:nvSpPr>
        <p:spPr>
          <a:xfrm>
            <a:off x="609600" y="-20594"/>
            <a:ext cx="5386917" cy="2195469"/>
          </a:xfrm>
          <a:prstGeom prst="rect">
            <a:avLst/>
          </a:prstGeom>
        </p:spPr>
        <p:txBody>
          <a:bodyPr anchor="b"/>
          <a:lstStyle>
            <a:lvl1pPr marL="0" indent="0">
              <a:spcBef>
                <a:spcPts val="500"/>
              </a:spcBef>
              <a:buSzTx/>
              <a:buNone/>
              <a:defRPr sz="2400" b="1">
                <a:solidFill>
                  <a:srgbClr val="3C4B83"/>
                </a:solidFill>
              </a:defRPr>
            </a:lvl1pPr>
            <a:lvl2pPr marL="0" indent="0">
              <a:spcBef>
                <a:spcPts val="500"/>
              </a:spcBef>
              <a:buSzTx/>
              <a:buNone/>
              <a:defRPr sz="2400" b="1">
                <a:solidFill>
                  <a:srgbClr val="3C4B83"/>
                </a:solidFill>
              </a:defRPr>
            </a:lvl2pPr>
            <a:lvl3pPr marL="0" indent="0">
              <a:spcBef>
                <a:spcPts val="500"/>
              </a:spcBef>
              <a:buSzTx/>
              <a:buNone/>
              <a:defRPr sz="2400" b="1">
                <a:solidFill>
                  <a:srgbClr val="3C4B83"/>
                </a:solidFill>
              </a:defRPr>
            </a:lvl3pPr>
            <a:lvl4pPr marL="0" indent="0">
              <a:spcBef>
                <a:spcPts val="500"/>
              </a:spcBef>
              <a:buSzTx/>
              <a:buNone/>
              <a:defRPr sz="2400" b="1">
                <a:solidFill>
                  <a:srgbClr val="3C4B83"/>
                </a:solidFill>
              </a:defRPr>
            </a:lvl4pPr>
            <a:lvl5pPr marL="0" indent="0">
              <a:spcBef>
                <a:spcPts val="500"/>
              </a:spcBef>
              <a:buSzTx/>
              <a:buNone/>
              <a:defRPr sz="2400" b="1">
                <a:solidFill>
                  <a:srgbClr val="3C4B83"/>
                </a:solidFill>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93368" y="1590106"/>
            <a:ext cx="5389033" cy="584771"/>
          </a:xfrm>
          <a:prstGeom prst="rect">
            <a:avLst/>
          </a:prstGeom>
        </p:spPr>
        <p:txBody>
          <a:bodyPr anchor="b"/>
          <a:lstStyle>
            <a:lvl1pPr>
              <a:spcBef>
                <a:spcPts val="700"/>
              </a:spcBef>
              <a:defRPr sz="3200"/>
            </a:lvl1pPr>
          </a:lstStyle>
          <a:p>
            <a:pPr>
              <a:spcBef>
                <a:spcPts val="700"/>
              </a:spcBef>
              <a:defRPr sz="3200"/>
            </a:pPr>
            <a:endParaRPr/>
          </a:p>
        </p:txBody>
      </p:sp>
      <p:sp>
        <p:nvSpPr>
          <p:cNvPr id="62" name="Shape 62"/>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970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89" name="image2.jpeg" descr="hmg_bg.jpg"/>
          <p:cNvPicPr>
            <a:picLocks noChangeAspect="1"/>
          </p:cNvPicPr>
          <p:nvPr/>
        </p:nvPicPr>
        <p:blipFill>
          <a:blip r:embed="rId2">
            <a:extLst/>
          </a:blip>
          <a:stretch>
            <a:fillRect/>
          </a:stretch>
        </p:blipFill>
        <p:spPr>
          <a:xfrm>
            <a:off x="16933" y="0"/>
            <a:ext cx="12175067" cy="6851650"/>
          </a:xfrm>
          <a:prstGeom prst="rect">
            <a:avLst/>
          </a:prstGeom>
          <a:ln w="12700">
            <a:miter lim="400000"/>
          </a:ln>
        </p:spPr>
      </p:pic>
      <p:sp>
        <p:nvSpPr>
          <p:cNvPr id="90" name="Shape 90"/>
          <p:cNvSpPr/>
          <p:nvPr/>
        </p:nvSpPr>
        <p:spPr>
          <a:xfrm>
            <a:off x="203200" y="6477001"/>
            <a:ext cx="98552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latin typeface="Calibri"/>
                <a:ea typeface="Calibri"/>
                <a:cs typeface="Calibri"/>
                <a:sym typeface="Calibri"/>
              </a:defRPr>
            </a:lvl1pPr>
          </a:lstStyle>
          <a:p>
            <a:r>
              <a:rPr sz="1200"/>
              <a:t>Help Me Grow Ventura County  |  info@helpmegrowvc.org</a:t>
            </a:r>
          </a:p>
        </p:txBody>
      </p:sp>
      <p:sp>
        <p:nvSpPr>
          <p:cNvPr id="91" name="Shape 91"/>
          <p:cNvSpPr>
            <a:spLocks noGrp="1"/>
          </p:cNvSpPr>
          <p:nvPr>
            <p:ph type="title"/>
          </p:nvPr>
        </p:nvSpPr>
        <p:spPr>
          <a:xfrm>
            <a:off x="609601" y="273050"/>
            <a:ext cx="4011087" cy="1162050"/>
          </a:xfrm>
          <a:prstGeom prst="rect">
            <a:avLst/>
          </a:prstGeom>
        </p:spPr>
        <p:txBody>
          <a:bodyPr anchor="b"/>
          <a:lstStyle>
            <a:lvl1pPr>
              <a:defRPr sz="2000" b="1">
                <a:solidFill>
                  <a:srgbClr val="7ACFED"/>
                </a:solidFill>
              </a:defRPr>
            </a:lvl1pPr>
          </a:lstStyle>
          <a:p>
            <a:r>
              <a:t>Title Text</a:t>
            </a:r>
          </a:p>
        </p:txBody>
      </p:sp>
      <p:sp>
        <p:nvSpPr>
          <p:cNvPr id="92" name="Shape 92"/>
          <p:cNvSpPr>
            <a:spLocks noGrp="1"/>
          </p:cNvSpPr>
          <p:nvPr>
            <p:ph type="body" idx="1"/>
          </p:nvPr>
        </p:nvSpPr>
        <p:spPr>
          <a:xfrm>
            <a:off x="4766733" y="273051"/>
            <a:ext cx="6815667" cy="2913614"/>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half" idx="13"/>
          </p:nvPr>
        </p:nvSpPr>
        <p:spPr>
          <a:xfrm>
            <a:off x="609598" y="1435101"/>
            <a:ext cx="4011089" cy="584771"/>
          </a:xfrm>
          <a:prstGeom prst="rect">
            <a:avLst/>
          </a:prstGeom>
        </p:spPr>
        <p:txBody>
          <a:bodyPr/>
          <a:lstStyle>
            <a:lvl1pPr>
              <a:spcBef>
                <a:spcPts val="700"/>
              </a:spcBef>
              <a:defRPr sz="3200"/>
            </a:lvl1pPr>
          </a:lstStyle>
          <a:p>
            <a:pPr>
              <a:spcBef>
                <a:spcPts val="700"/>
              </a:spcBef>
              <a:defRPr sz="3200"/>
            </a:pPr>
            <a:endParaRPr/>
          </a:p>
        </p:txBody>
      </p:sp>
      <p:sp>
        <p:nvSpPr>
          <p:cNvPr id="94" name="Shape 94"/>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009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C14E4-F0D8-437A-BE39-6CB3F5EC960E}"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508612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101" name="image2.jpeg" descr="hmg_bg.jpg"/>
          <p:cNvPicPr>
            <a:picLocks noChangeAspect="1"/>
          </p:cNvPicPr>
          <p:nvPr/>
        </p:nvPicPr>
        <p:blipFill>
          <a:blip r:embed="rId2">
            <a:extLst/>
          </a:blip>
          <a:stretch>
            <a:fillRect/>
          </a:stretch>
        </p:blipFill>
        <p:spPr>
          <a:xfrm>
            <a:off x="16933" y="0"/>
            <a:ext cx="12175067" cy="6851650"/>
          </a:xfrm>
          <a:prstGeom prst="rect">
            <a:avLst/>
          </a:prstGeom>
          <a:ln w="12700">
            <a:miter lim="400000"/>
          </a:ln>
        </p:spPr>
      </p:pic>
      <p:sp>
        <p:nvSpPr>
          <p:cNvPr id="102" name="Shape 102"/>
          <p:cNvSpPr/>
          <p:nvPr/>
        </p:nvSpPr>
        <p:spPr>
          <a:xfrm>
            <a:off x="203200" y="6477001"/>
            <a:ext cx="98552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latin typeface="Calibri"/>
                <a:ea typeface="Calibri"/>
                <a:cs typeface="Calibri"/>
                <a:sym typeface="Calibri"/>
              </a:defRPr>
            </a:lvl1pPr>
          </a:lstStyle>
          <a:p>
            <a:r>
              <a:rPr sz="1200"/>
              <a:t>Help Me Grow Ventura County  |  info@helpmegrowvc.org</a:t>
            </a:r>
          </a:p>
        </p:txBody>
      </p:sp>
      <p:sp>
        <p:nvSpPr>
          <p:cNvPr id="103" name="Shape 103"/>
          <p:cNvSpPr>
            <a:spLocks noGrp="1"/>
          </p:cNvSpPr>
          <p:nvPr>
            <p:ph type="title"/>
          </p:nvPr>
        </p:nvSpPr>
        <p:spPr>
          <a:xfrm>
            <a:off x="2389717" y="4800600"/>
            <a:ext cx="7315203" cy="566738"/>
          </a:xfrm>
          <a:prstGeom prst="rect">
            <a:avLst/>
          </a:prstGeom>
        </p:spPr>
        <p:txBody>
          <a:bodyPr anchor="b"/>
          <a:lstStyle>
            <a:lvl1pPr>
              <a:defRPr sz="2000" b="1"/>
            </a:lvl1pPr>
          </a:lstStyle>
          <a:p>
            <a:r>
              <a:t>Title Text</a:t>
            </a:r>
          </a:p>
        </p:txBody>
      </p:sp>
      <p:sp>
        <p:nvSpPr>
          <p:cNvPr id="104" name="Shape 104"/>
          <p:cNvSpPr>
            <a:spLocks noGrp="1"/>
          </p:cNvSpPr>
          <p:nvPr>
            <p:ph type="pic" sz="half" idx="13"/>
          </p:nvPr>
        </p:nvSpPr>
        <p:spPr>
          <a:xfrm>
            <a:off x="2389717" y="612775"/>
            <a:ext cx="7315203" cy="4114800"/>
          </a:xfrm>
          <a:prstGeom prst="rect">
            <a:avLst/>
          </a:prstGeom>
        </p:spPr>
        <p:txBody>
          <a:bodyPr lIns="91439" tIns="45719" rIns="91439" bIns="45719">
            <a:noAutofit/>
          </a:bodyPr>
          <a:lstStyle/>
          <a:p>
            <a:endParaRPr/>
          </a:p>
        </p:txBody>
      </p:sp>
      <p:sp>
        <p:nvSpPr>
          <p:cNvPr id="105" name="Shape 105"/>
          <p:cNvSpPr>
            <a:spLocks noGrp="1"/>
          </p:cNvSpPr>
          <p:nvPr>
            <p:ph type="body" sz="quarter" idx="1"/>
          </p:nvPr>
        </p:nvSpPr>
        <p:spPr>
          <a:xfrm>
            <a:off x="2389717" y="5367337"/>
            <a:ext cx="7315203" cy="1323435"/>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098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113" name="image2.jpeg" descr="hmg_bg.jpg"/>
          <p:cNvPicPr>
            <a:picLocks noChangeAspect="1"/>
          </p:cNvPicPr>
          <p:nvPr/>
        </p:nvPicPr>
        <p:blipFill>
          <a:blip r:embed="rId2">
            <a:extLst/>
          </a:blip>
          <a:stretch>
            <a:fillRect/>
          </a:stretch>
        </p:blipFill>
        <p:spPr>
          <a:xfrm>
            <a:off x="16933" y="0"/>
            <a:ext cx="12175067" cy="6851650"/>
          </a:xfrm>
          <a:prstGeom prst="rect">
            <a:avLst/>
          </a:prstGeom>
          <a:ln w="12700">
            <a:miter lim="400000"/>
          </a:ln>
        </p:spPr>
      </p:pic>
      <p:sp>
        <p:nvSpPr>
          <p:cNvPr id="114" name="Shape 114"/>
          <p:cNvSpPr/>
          <p:nvPr/>
        </p:nvSpPr>
        <p:spPr>
          <a:xfrm>
            <a:off x="203200" y="6477001"/>
            <a:ext cx="98552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latin typeface="Calibri"/>
                <a:ea typeface="Calibri"/>
                <a:cs typeface="Calibri"/>
                <a:sym typeface="Calibri"/>
              </a:defRPr>
            </a:lvl1pPr>
          </a:lstStyle>
          <a:p>
            <a:r>
              <a:rPr sz="1200"/>
              <a:t>Help Me Grow Ventura County  |  info@helpmegrowvc.org</a:t>
            </a:r>
          </a:p>
        </p:txBody>
      </p:sp>
      <p:sp>
        <p:nvSpPr>
          <p:cNvPr id="115" name="Shape 115"/>
          <p:cNvSpPr>
            <a:spLocks noGrp="1"/>
          </p:cNvSpPr>
          <p:nvPr>
            <p:ph type="title"/>
          </p:nvPr>
        </p:nvSpPr>
        <p:spPr>
          <a:xfrm>
            <a:off x="609600" y="274639"/>
            <a:ext cx="10972800" cy="1143001"/>
          </a:xfrm>
          <a:prstGeom prst="rect">
            <a:avLst/>
          </a:prstGeom>
        </p:spPr>
        <p:txBody>
          <a:bodyPr/>
          <a:lstStyle>
            <a:lvl1pPr algn="ctr">
              <a:defRPr>
                <a:solidFill>
                  <a:srgbClr val="7ACFED"/>
                </a:solidFill>
              </a:defRPr>
            </a:lvl1pPr>
          </a:lstStyle>
          <a:p>
            <a:r>
              <a:t>Title Text</a:t>
            </a:r>
          </a:p>
        </p:txBody>
      </p:sp>
      <p:sp>
        <p:nvSpPr>
          <p:cNvPr id="116" name="Shape 116"/>
          <p:cNvSpPr>
            <a:spLocks noGrp="1"/>
          </p:cNvSpPr>
          <p:nvPr>
            <p:ph type="body" idx="1"/>
          </p:nvPr>
        </p:nvSpPr>
        <p:spPr>
          <a:xfrm>
            <a:off x="609600" y="1600201"/>
            <a:ext cx="10972800" cy="2913614"/>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166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pic>
        <p:nvPicPr>
          <p:cNvPr id="124" name="image2.jpeg" descr="hmg_bg.jpg"/>
          <p:cNvPicPr>
            <a:picLocks noChangeAspect="1"/>
          </p:cNvPicPr>
          <p:nvPr/>
        </p:nvPicPr>
        <p:blipFill>
          <a:blip r:embed="rId2">
            <a:extLst/>
          </a:blip>
          <a:stretch>
            <a:fillRect/>
          </a:stretch>
        </p:blipFill>
        <p:spPr>
          <a:xfrm>
            <a:off x="16933" y="0"/>
            <a:ext cx="12175067" cy="6851650"/>
          </a:xfrm>
          <a:prstGeom prst="rect">
            <a:avLst/>
          </a:prstGeom>
          <a:ln w="12700">
            <a:miter lim="400000"/>
          </a:ln>
        </p:spPr>
      </p:pic>
      <p:sp>
        <p:nvSpPr>
          <p:cNvPr id="125" name="Shape 125"/>
          <p:cNvSpPr/>
          <p:nvPr/>
        </p:nvSpPr>
        <p:spPr>
          <a:xfrm>
            <a:off x="203200" y="6477001"/>
            <a:ext cx="9855200" cy="27699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spcBef>
                <a:spcPts val="700"/>
              </a:spcBef>
              <a:defRPr sz="1200">
                <a:latin typeface="Calibri"/>
                <a:ea typeface="Calibri"/>
                <a:cs typeface="Calibri"/>
                <a:sym typeface="Calibri"/>
              </a:defRPr>
            </a:lvl1pPr>
          </a:lstStyle>
          <a:p>
            <a:r>
              <a:rPr sz="1200"/>
              <a:t>Help Me Grow Ventura County  |  info@helpmegrowvc.org</a:t>
            </a:r>
          </a:p>
        </p:txBody>
      </p:sp>
      <p:sp>
        <p:nvSpPr>
          <p:cNvPr id="126" name="Shape 126"/>
          <p:cNvSpPr>
            <a:spLocks noGrp="1"/>
          </p:cNvSpPr>
          <p:nvPr>
            <p:ph type="title"/>
          </p:nvPr>
        </p:nvSpPr>
        <p:spPr>
          <a:xfrm>
            <a:off x="8839200" y="274639"/>
            <a:ext cx="2743200" cy="5851527"/>
          </a:xfrm>
          <a:prstGeom prst="rect">
            <a:avLst/>
          </a:prstGeom>
        </p:spPr>
        <p:txBody>
          <a:bodyPr/>
          <a:lstStyle>
            <a:lvl1pPr algn="ctr"/>
          </a:lstStyle>
          <a:p>
            <a:r>
              <a:t>Title Text</a:t>
            </a:r>
          </a:p>
        </p:txBody>
      </p:sp>
      <p:sp>
        <p:nvSpPr>
          <p:cNvPr id="127" name="Shape 127"/>
          <p:cNvSpPr>
            <a:spLocks noGrp="1"/>
          </p:cNvSpPr>
          <p:nvPr>
            <p:ph type="body" idx="1"/>
          </p:nvPr>
        </p:nvSpPr>
        <p:spPr>
          <a:xfrm>
            <a:off x="609600" y="274639"/>
            <a:ext cx="8026400" cy="2913614"/>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1537374" y="6477001"/>
            <a:ext cx="366761" cy="27699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047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C14E4-F0D8-437A-BE39-6CB3F5EC960E}"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356222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EC14E4-F0D8-437A-BE39-6CB3F5EC960E}"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195270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EC14E4-F0D8-437A-BE39-6CB3F5EC960E}"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F84F1-8DEF-40EF-8712-F09A7876813C}" type="slidenum">
              <a:rPr lang="en-US" smtClean="0"/>
              <a:t>‹#›</a:t>
            </a:fld>
            <a:endParaRPr lang="en-US"/>
          </a:p>
        </p:txBody>
      </p:sp>
    </p:spTree>
    <p:extLst>
      <p:ext uri="{BB962C8B-B14F-4D97-AF65-F5344CB8AC3E}">
        <p14:creationId xmlns:p14="http://schemas.microsoft.com/office/powerpoint/2010/main" val="94839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2.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6.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1.png"/><Relationship Id="rId5" Type="http://schemas.openxmlformats.org/officeDocument/2006/relationships/slideLayout" Target="../slideLayouts/slideLayout60.xml"/><Relationship Id="rId10" Type="http://schemas.openxmlformats.org/officeDocument/2006/relationships/image" Target="../media/image10.png"/><Relationship Id="rId4" Type="http://schemas.openxmlformats.org/officeDocument/2006/relationships/slideLayout" Target="../slideLayouts/slideLayout59.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C14E4-F0D8-437A-BE39-6CB3F5EC960E}" type="datetimeFigureOut">
              <a:rPr lang="en-US" smtClean="0"/>
              <a:t>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F84F1-8DEF-40EF-8712-F09A7876813C}" type="slidenum">
              <a:rPr lang="en-US" smtClean="0"/>
              <a:t>‹#›</a:t>
            </a:fld>
            <a:endParaRPr lang="en-US"/>
          </a:p>
        </p:txBody>
      </p:sp>
    </p:spTree>
    <p:extLst>
      <p:ext uri="{BB962C8B-B14F-4D97-AF65-F5344CB8AC3E}">
        <p14:creationId xmlns:p14="http://schemas.microsoft.com/office/powerpoint/2010/main" val="240923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17310" y="6505277"/>
            <a:ext cx="301365"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2113073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shadowline.psd"/>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2301" y="1160464"/>
            <a:ext cx="10960100" cy="314325"/>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47700" y="1"/>
            <a:ext cx="10972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028" name="Text Placeholder 2"/>
          <p:cNvSpPr>
            <a:spLocks noGrp="1"/>
          </p:cNvSpPr>
          <p:nvPr>
            <p:ph type="body" idx="1"/>
          </p:nvPr>
        </p:nvSpPr>
        <p:spPr bwMode="auto">
          <a:xfrm>
            <a:off x="609600" y="14747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17"/>
          <p:cNvGrpSpPr>
            <a:grpSpLocks/>
          </p:cNvGrpSpPr>
          <p:nvPr userDrawn="1"/>
        </p:nvGrpSpPr>
        <p:grpSpPr bwMode="auto">
          <a:xfrm rot="5400000">
            <a:off x="-3185583" y="3185584"/>
            <a:ext cx="6858000" cy="486833"/>
            <a:chOff x="0" y="6725698"/>
            <a:chExt cx="9144000" cy="141923"/>
          </a:xfrm>
        </p:grpSpPr>
        <p:sp>
          <p:nvSpPr>
            <p:cNvPr id="8" name="Rectangle 7"/>
            <p:cNvSpPr/>
            <p:nvPr userDrawn="1"/>
          </p:nvSpPr>
          <p:spPr>
            <a:xfrm>
              <a:off x="10585" y="6743593"/>
              <a:ext cx="2250016"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Rectangle 8"/>
            <p:cNvSpPr/>
            <p:nvPr userDrawn="1"/>
          </p:nvSpPr>
          <p:spPr>
            <a:xfrm>
              <a:off x="2321985" y="6743593"/>
              <a:ext cx="2250016"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10" name="Rectangle 9"/>
            <p:cNvSpPr/>
            <p:nvPr userDrawn="1"/>
          </p:nvSpPr>
          <p:spPr>
            <a:xfrm>
              <a:off x="4582584" y="6729400"/>
              <a:ext cx="2250016"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11" name="Rectangle 10"/>
            <p:cNvSpPr/>
            <p:nvPr userDrawn="1"/>
          </p:nvSpPr>
          <p:spPr>
            <a:xfrm>
              <a:off x="6881284" y="6729400"/>
              <a:ext cx="2250016"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1030" name="TextBox 15"/>
          <p:cNvSpPr txBox="1">
            <a:spLocks noChangeArrowheads="1"/>
          </p:cNvSpPr>
          <p:nvPr userDrawn="1"/>
        </p:nvSpPr>
        <p:spPr bwMode="auto">
          <a:xfrm>
            <a:off x="609600" y="6621464"/>
            <a:ext cx="293670" cy="200055"/>
          </a:xfrm>
          <a:prstGeom prst="rect">
            <a:avLst/>
          </a:prstGeom>
          <a:noFill/>
          <a:ln>
            <a:noFill/>
          </a:ln>
          <a:extLst/>
        </p:spPr>
        <p:txBody>
          <a:bodyPr wrap="none">
            <a:spAutoFit/>
          </a:bodyPr>
          <a:lstStyle>
            <a:lvl1pPr>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fontAlgn="base">
              <a:spcBef>
                <a:spcPct val="0"/>
              </a:spcBef>
              <a:spcAft>
                <a:spcPct val="0"/>
              </a:spcAft>
              <a:defRPr/>
            </a:pPr>
            <a:fld id="{1BD0D901-639F-4536-972C-5209967689E8}" type="slidenum">
              <a:rPr lang="en-US" altLang="en-US" sz="700" smtClean="0">
                <a:solidFill>
                  <a:prstClr val="black"/>
                </a:solidFill>
              </a:rPr>
              <a:pPr fontAlgn="base">
                <a:spcBef>
                  <a:spcPct val="0"/>
                </a:spcBef>
                <a:spcAft>
                  <a:spcPct val="0"/>
                </a:spcAft>
                <a:defRPr/>
              </a:pPr>
              <a:t>‹#›</a:t>
            </a:fld>
            <a:endParaRPr lang="en-US" altLang="en-US" sz="700" dirty="0" smtClean="0">
              <a:solidFill>
                <a:prstClr val="black"/>
              </a:solidFill>
            </a:endParaRPr>
          </a:p>
        </p:txBody>
      </p:sp>
      <p:pic>
        <p:nvPicPr>
          <p:cNvPr id="1031" name="Picture 16" descr="CHDI.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628718" y="6410326"/>
            <a:ext cx="2389716"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9873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ransition spd="med">
    <p:fad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accent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3200">
          <a:solidFill>
            <a:schemeClr val="accent1"/>
          </a:solidFill>
          <a:latin typeface="Century Gothic" charset="0"/>
          <a:ea typeface="MS PGothic" panose="020B0600070205080204" pitchFamily="34" charset="-128"/>
          <a:cs typeface="MS PGothic" charset="0"/>
        </a:defRPr>
      </a:lvl2pPr>
      <a:lvl3pPr algn="l" defTabSz="457200" rtl="0" eaLnBrk="0" fontAlgn="base" hangingPunct="0">
        <a:spcBef>
          <a:spcPct val="0"/>
        </a:spcBef>
        <a:spcAft>
          <a:spcPct val="0"/>
        </a:spcAft>
        <a:defRPr sz="3200">
          <a:solidFill>
            <a:schemeClr val="accent1"/>
          </a:solidFill>
          <a:latin typeface="Century Gothic" charset="0"/>
          <a:ea typeface="MS PGothic" panose="020B0600070205080204" pitchFamily="34" charset="-128"/>
          <a:cs typeface="MS PGothic" charset="0"/>
        </a:defRPr>
      </a:lvl3pPr>
      <a:lvl4pPr algn="l" defTabSz="457200" rtl="0" eaLnBrk="0" fontAlgn="base" hangingPunct="0">
        <a:spcBef>
          <a:spcPct val="0"/>
        </a:spcBef>
        <a:spcAft>
          <a:spcPct val="0"/>
        </a:spcAft>
        <a:defRPr sz="3200">
          <a:solidFill>
            <a:schemeClr val="accent1"/>
          </a:solidFill>
          <a:latin typeface="Century Gothic" charset="0"/>
          <a:ea typeface="MS PGothic" panose="020B0600070205080204" pitchFamily="34" charset="-128"/>
          <a:cs typeface="MS PGothic" charset="0"/>
        </a:defRPr>
      </a:lvl4pPr>
      <a:lvl5pPr algn="l" defTabSz="457200" rtl="0" eaLnBrk="0" fontAlgn="base" hangingPunct="0">
        <a:spcBef>
          <a:spcPct val="0"/>
        </a:spcBef>
        <a:spcAft>
          <a:spcPct val="0"/>
        </a:spcAft>
        <a:defRPr sz="3200">
          <a:solidFill>
            <a:schemeClr val="accent1"/>
          </a:solidFill>
          <a:latin typeface="Century Gothic" charset="0"/>
          <a:ea typeface="MS PGothic" panose="020B0600070205080204" pitchFamily="34" charset="-128"/>
          <a:cs typeface="MS PGothic" charset="0"/>
        </a:defRPr>
      </a:lvl5pPr>
      <a:lvl6pPr marL="457200" algn="l" defTabSz="457200" rtl="0" fontAlgn="base">
        <a:spcBef>
          <a:spcPct val="0"/>
        </a:spcBef>
        <a:spcAft>
          <a:spcPct val="0"/>
        </a:spcAft>
        <a:defRPr sz="3200">
          <a:solidFill>
            <a:schemeClr val="accent1"/>
          </a:solidFill>
          <a:latin typeface="Century Gothic" charset="0"/>
          <a:ea typeface="ＭＳ Ｐゴシック" charset="0"/>
          <a:cs typeface="ＭＳ Ｐゴシック" charset="0"/>
        </a:defRPr>
      </a:lvl6pPr>
      <a:lvl7pPr marL="914400" algn="l" defTabSz="457200" rtl="0" fontAlgn="base">
        <a:spcBef>
          <a:spcPct val="0"/>
        </a:spcBef>
        <a:spcAft>
          <a:spcPct val="0"/>
        </a:spcAft>
        <a:defRPr sz="3200">
          <a:solidFill>
            <a:schemeClr val="accent1"/>
          </a:solidFill>
          <a:latin typeface="Century Gothic" charset="0"/>
          <a:ea typeface="ＭＳ Ｐゴシック" charset="0"/>
          <a:cs typeface="ＭＳ Ｐゴシック" charset="0"/>
        </a:defRPr>
      </a:lvl7pPr>
      <a:lvl8pPr marL="1371600" algn="l" defTabSz="457200" rtl="0" fontAlgn="base">
        <a:spcBef>
          <a:spcPct val="0"/>
        </a:spcBef>
        <a:spcAft>
          <a:spcPct val="0"/>
        </a:spcAft>
        <a:defRPr sz="3200">
          <a:solidFill>
            <a:schemeClr val="accent1"/>
          </a:solidFill>
          <a:latin typeface="Century Gothic" charset="0"/>
          <a:ea typeface="ＭＳ Ｐゴシック" charset="0"/>
          <a:cs typeface="ＭＳ Ｐゴシック" charset="0"/>
        </a:defRPr>
      </a:lvl8pPr>
      <a:lvl9pPr marL="1828800" algn="l" defTabSz="457200" rtl="0" fontAlgn="base">
        <a:spcBef>
          <a:spcPct val="0"/>
        </a:spcBef>
        <a:spcAft>
          <a:spcPct val="0"/>
        </a:spcAft>
        <a:defRPr sz="3200">
          <a:solidFill>
            <a:schemeClr val="accent1"/>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ct val="0"/>
        </a:spcBef>
        <a:spcAft>
          <a:spcPts val="600"/>
        </a:spcAft>
        <a:buFont typeface="Arial" charset="0"/>
        <a:defRPr sz="2000" kern="1200">
          <a:solidFill>
            <a:schemeClr val="tx1"/>
          </a:solidFill>
          <a:latin typeface="+mn-lt"/>
          <a:ea typeface="MS PGothic" panose="020B0600070205080204" pitchFamily="34" charset="-128"/>
          <a:cs typeface="MS PGothic" charset="0"/>
        </a:defRPr>
      </a:lvl1pPr>
      <a:lvl2pPr marL="406400" indent="-285750" algn="l" defTabSz="457200" rtl="0" eaLnBrk="0" fontAlgn="base" hangingPunct="0">
        <a:spcBef>
          <a:spcPct val="0"/>
        </a:spcBef>
        <a:spcAft>
          <a:spcPts val="600"/>
        </a:spcAft>
        <a:buClr>
          <a:schemeClr val="accent1"/>
        </a:buClr>
        <a:buFont typeface="Arial" charset="0"/>
        <a:buChar char="•"/>
        <a:defRPr sz="2000" kern="1200">
          <a:solidFill>
            <a:schemeClr val="tx1"/>
          </a:solidFill>
          <a:latin typeface="+mn-lt"/>
          <a:ea typeface="MS PGothic" panose="020B0600070205080204" pitchFamily="34" charset="-128"/>
          <a:cs typeface="MS PGothic" charset="0"/>
        </a:defRPr>
      </a:lvl2pPr>
      <a:lvl3pPr marL="854075" indent="-228600" algn="l" defTabSz="457200" rtl="0" eaLnBrk="0" fontAlgn="base" hangingPunct="0">
        <a:spcBef>
          <a:spcPct val="0"/>
        </a:spcBef>
        <a:spcAft>
          <a:spcPts val="600"/>
        </a:spcAft>
        <a:buClr>
          <a:schemeClr val="accent2"/>
        </a:buClr>
        <a:buFont typeface="Arial" charset="0"/>
        <a:buChar char="•"/>
        <a:defRPr sz="2000" kern="1200">
          <a:solidFill>
            <a:schemeClr val="tx1"/>
          </a:solidFill>
          <a:latin typeface="+mn-lt"/>
          <a:ea typeface="MS PGothic" panose="020B0600070205080204" pitchFamily="34" charset="-128"/>
          <a:cs typeface="MS PGothic" charset="0"/>
        </a:defRPr>
      </a:lvl3pPr>
      <a:lvl4pPr marL="1320800" indent="-228600" algn="l" defTabSz="457200" rtl="0" eaLnBrk="0" fontAlgn="base" hangingPunct="0">
        <a:spcBef>
          <a:spcPct val="0"/>
        </a:spcBef>
        <a:spcAft>
          <a:spcPts val="600"/>
        </a:spcAft>
        <a:buClr>
          <a:srgbClr val="F5A536"/>
        </a:buClr>
        <a:buFont typeface="Arial" charset="0"/>
        <a:buChar char="•"/>
        <a:defRPr sz="2000" kern="1200">
          <a:solidFill>
            <a:schemeClr val="tx1"/>
          </a:solidFill>
          <a:latin typeface="+mn-lt"/>
          <a:ea typeface="MS PGothic" panose="020B0600070205080204" pitchFamily="34" charset="-128"/>
          <a:cs typeface="MS PGothic" charset="0"/>
        </a:defRPr>
      </a:lvl4pPr>
      <a:lvl5pPr marL="1768475" indent="-228600" algn="l" defTabSz="457200" rtl="0" eaLnBrk="0" fontAlgn="base" hangingPunct="0">
        <a:spcBef>
          <a:spcPct val="0"/>
        </a:spcBef>
        <a:spcAft>
          <a:spcPts val="600"/>
        </a:spcAft>
        <a:buClr>
          <a:srgbClr val="595252"/>
        </a:buClr>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shadowline.psd"/>
          <p:cNvPicPr>
            <a:picLocks noChangeAspect="1"/>
          </p:cNvPicPr>
          <p:nvPr userDrawn="1"/>
        </p:nvPicPr>
        <p:blipFill>
          <a:blip r:embed="rId12" cstate="email">
            <a:alphaModFix amt="50000"/>
            <a:extLst>
              <a:ext uri="{28A0092B-C50C-407E-A947-70E740481C1C}">
                <a14:useLocalDpi xmlns:a14="http://schemas.microsoft.com/office/drawing/2010/main"/>
              </a:ext>
            </a:extLst>
          </a:blip>
          <a:stretch>
            <a:fillRect/>
          </a:stretch>
        </p:blipFill>
        <p:spPr>
          <a:xfrm>
            <a:off x="623343" y="1159811"/>
            <a:ext cx="10959059" cy="314325"/>
          </a:xfrm>
          <a:prstGeom prst="rect">
            <a:avLst/>
          </a:prstGeom>
        </p:spPr>
      </p:pic>
      <p:sp>
        <p:nvSpPr>
          <p:cNvPr id="2" name="Title Placeholder 1"/>
          <p:cNvSpPr>
            <a:spLocks noGrp="1"/>
          </p:cNvSpPr>
          <p:nvPr>
            <p:ph type="title"/>
          </p:nvPr>
        </p:nvSpPr>
        <p:spPr>
          <a:xfrm>
            <a:off x="648084" y="0"/>
            <a:ext cx="10972800" cy="1154626"/>
          </a:xfrm>
          <a:prstGeom prst="rect">
            <a:avLst/>
          </a:prstGeom>
        </p:spPr>
        <p:txBody>
          <a:bodyPr vert="horz" lIns="91440" tIns="45720" rIns="91440" bIns="4572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609600" y="1474136"/>
            <a:ext cx="109728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8" name="Group 17"/>
          <p:cNvGrpSpPr/>
          <p:nvPr userDrawn="1"/>
        </p:nvGrpSpPr>
        <p:grpSpPr>
          <a:xfrm rot="5400000">
            <a:off x="-3185256" y="3185256"/>
            <a:ext cx="6858000" cy="487488"/>
            <a:chOff x="0" y="6725698"/>
            <a:chExt cx="9144000" cy="141923"/>
          </a:xfrm>
        </p:grpSpPr>
        <p:sp>
          <p:nvSpPr>
            <p:cNvPr id="8" name="Rectangle 7"/>
            <p:cNvSpPr/>
            <p:nvPr userDrawn="1"/>
          </p:nvSpPr>
          <p:spPr>
            <a:xfrm>
              <a:off x="0" y="6725698"/>
              <a:ext cx="2249513" cy="1419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9" name="Rectangle 8"/>
            <p:cNvSpPr/>
            <p:nvPr userDrawn="1"/>
          </p:nvSpPr>
          <p:spPr>
            <a:xfrm>
              <a:off x="2298162" y="6725698"/>
              <a:ext cx="2249513" cy="1419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0" name="Rectangle 9"/>
            <p:cNvSpPr/>
            <p:nvPr userDrawn="1"/>
          </p:nvSpPr>
          <p:spPr>
            <a:xfrm>
              <a:off x="4596324" y="6725698"/>
              <a:ext cx="2249513" cy="1419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sp>
          <p:nvSpPr>
            <p:cNvPr id="11" name="Rectangle 10"/>
            <p:cNvSpPr/>
            <p:nvPr userDrawn="1"/>
          </p:nvSpPr>
          <p:spPr>
            <a:xfrm>
              <a:off x="6894487" y="6725698"/>
              <a:ext cx="2249513" cy="14192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Bookman Old Style"/>
              </a:endParaRPr>
            </a:p>
          </p:txBody>
        </p:sp>
      </p:grpSp>
      <p:sp>
        <p:nvSpPr>
          <p:cNvPr id="16" name="TextBox 15"/>
          <p:cNvSpPr txBox="1"/>
          <p:nvPr userDrawn="1"/>
        </p:nvSpPr>
        <p:spPr>
          <a:xfrm>
            <a:off x="609600" y="6620817"/>
            <a:ext cx="280846" cy="200055"/>
          </a:xfrm>
          <a:prstGeom prst="rect">
            <a:avLst/>
          </a:prstGeom>
          <a:noFill/>
        </p:spPr>
        <p:txBody>
          <a:bodyPr wrap="none" rtlCol="0">
            <a:spAutoFit/>
          </a:bodyPr>
          <a:lstStyle/>
          <a:p>
            <a:pPr algn="l"/>
            <a:fld id="{249EC2B4-D7B8-0547-B22D-957B805F9E7B}" type="slidenum">
              <a:rPr lang="en-US" sz="700" smtClean="0">
                <a:solidFill>
                  <a:schemeClr val="tx1"/>
                </a:solidFill>
                <a:latin typeface="Bookman Old Style"/>
              </a:rPr>
              <a:pPr algn="l"/>
              <a:t>‹#›</a:t>
            </a:fld>
            <a:endParaRPr lang="en-US" sz="700" dirty="0">
              <a:solidFill>
                <a:schemeClr val="tx1"/>
              </a:solidFill>
              <a:latin typeface="Bookman Old Style"/>
            </a:endParaRPr>
          </a:p>
        </p:txBody>
      </p:sp>
      <p:pic>
        <p:nvPicPr>
          <p:cNvPr id="17" name="Picture 16" descr="CHDI.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628121" y="6409896"/>
            <a:ext cx="2389751" cy="373535"/>
          </a:xfrm>
          <a:prstGeom prst="rect">
            <a:avLst/>
          </a:prstGeom>
        </p:spPr>
      </p:pic>
    </p:spTree>
    <p:extLst>
      <p:ext uri="{BB962C8B-B14F-4D97-AF65-F5344CB8AC3E}">
        <p14:creationId xmlns:p14="http://schemas.microsoft.com/office/powerpoint/2010/main" val="15636819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b="0" kern="1200">
          <a:solidFill>
            <a:schemeClr val="accent1"/>
          </a:solidFill>
          <a:latin typeface="Bookman Old Style"/>
          <a:ea typeface="+mj-ea"/>
          <a:cs typeface="+mj-cs"/>
        </a:defRPr>
      </a:lvl1pPr>
    </p:titleStyle>
    <p:bodyStyle>
      <a:lvl1pPr marL="0" indent="0" algn="l" defTabSz="457200" rtl="0" eaLnBrk="1" latinLnBrk="0" hangingPunct="1">
        <a:spcBef>
          <a:spcPts val="0"/>
        </a:spcBef>
        <a:spcAft>
          <a:spcPts val="600"/>
        </a:spcAft>
        <a:buFont typeface="Arial"/>
        <a:buNone/>
        <a:defRPr sz="2000" kern="1200">
          <a:solidFill>
            <a:schemeClr val="tx1"/>
          </a:solidFill>
          <a:latin typeface="Bookman Old Style"/>
          <a:ea typeface="+mn-ea"/>
          <a:cs typeface="+mn-cs"/>
        </a:defRPr>
      </a:lvl1pPr>
      <a:lvl2pPr marL="406400" indent="-285750" algn="l" defTabSz="457200" rtl="0" eaLnBrk="1" latinLnBrk="0" hangingPunct="1">
        <a:spcBef>
          <a:spcPts val="0"/>
        </a:spcBef>
        <a:spcAft>
          <a:spcPts val="600"/>
        </a:spcAft>
        <a:buClr>
          <a:schemeClr val="accent1"/>
        </a:buClr>
        <a:buFont typeface="Arial"/>
        <a:buChar char="•"/>
        <a:defRPr sz="2000" kern="1200">
          <a:solidFill>
            <a:schemeClr val="tx1"/>
          </a:solidFill>
          <a:latin typeface="Bookman Old Style"/>
          <a:ea typeface="+mn-ea"/>
          <a:cs typeface="+mn-cs"/>
        </a:defRPr>
      </a:lvl2pPr>
      <a:lvl3pPr marL="854075" indent="-228600" algn="l" defTabSz="457200" rtl="0" eaLnBrk="1" latinLnBrk="0" hangingPunct="1">
        <a:spcBef>
          <a:spcPts val="0"/>
        </a:spcBef>
        <a:spcAft>
          <a:spcPts val="600"/>
        </a:spcAft>
        <a:buClr>
          <a:schemeClr val="accent2"/>
        </a:buClr>
        <a:buFont typeface="Arial"/>
        <a:buChar char="•"/>
        <a:defRPr sz="2000" kern="1200">
          <a:solidFill>
            <a:schemeClr val="tx1"/>
          </a:solidFill>
          <a:latin typeface="Bookman Old Style"/>
          <a:ea typeface="+mn-ea"/>
          <a:cs typeface="+mn-cs"/>
        </a:defRPr>
      </a:lvl3pPr>
      <a:lvl4pPr marL="1320800" indent="-228600" algn="l" defTabSz="457200" rtl="0" eaLnBrk="1" latinLnBrk="0" hangingPunct="1">
        <a:spcBef>
          <a:spcPts val="0"/>
        </a:spcBef>
        <a:spcAft>
          <a:spcPts val="600"/>
        </a:spcAft>
        <a:buClr>
          <a:schemeClr val="accent3"/>
        </a:buClr>
        <a:buFont typeface="Arial"/>
        <a:buChar char="•"/>
        <a:defRPr sz="2000" kern="1200">
          <a:solidFill>
            <a:schemeClr val="tx1"/>
          </a:solidFill>
          <a:latin typeface="Bookman Old Style"/>
          <a:ea typeface="+mn-ea"/>
          <a:cs typeface="+mn-cs"/>
        </a:defRPr>
      </a:lvl4pPr>
      <a:lvl5pPr marL="1768475" indent="-228600" algn="l" defTabSz="457200" rtl="0" eaLnBrk="1" latinLnBrk="0" hangingPunct="1">
        <a:spcBef>
          <a:spcPts val="0"/>
        </a:spcBef>
        <a:spcAft>
          <a:spcPts val="600"/>
        </a:spcAft>
        <a:buClr>
          <a:schemeClr val="accent4"/>
        </a:buClr>
        <a:buFont typeface="Arial"/>
        <a:buChar char="•"/>
        <a:defRPr sz="2000" kern="1200">
          <a:solidFill>
            <a:schemeClr val="tx1"/>
          </a:solidFill>
          <a:latin typeface="Bookman Old Styl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A8142-58E0-441E-A05C-8732B7920FB3}" type="datetimeFigureOut">
              <a:rPr lang="en-US" smtClean="0"/>
              <a:t>1/9/2018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B79A0-E0A1-4A80-A8FB-5F7E207E6103}" type="slidenum">
              <a:rPr lang="en-US" smtClean="0"/>
              <a:t>‹#›</a:t>
            </a:fld>
            <a:endParaRPr lang="en-US"/>
          </a:p>
        </p:txBody>
      </p:sp>
    </p:spTree>
    <p:extLst>
      <p:ext uri="{BB962C8B-B14F-4D97-AF65-F5344CB8AC3E}">
        <p14:creationId xmlns:p14="http://schemas.microsoft.com/office/powerpoint/2010/main" val="421582620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8"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body" idx="1"/>
          </p:nvPr>
        </p:nvSpPr>
        <p:spPr>
          <a:xfrm>
            <a:off x="609600" y="1143000"/>
            <a:ext cx="10972800" cy="183639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10" name="Picture 9"/>
          <p:cNvPicPr>
            <a:picLocks noChangeAspect="1"/>
          </p:cNvPicPr>
          <p:nvPr userDrawn="1"/>
        </p:nvPicPr>
        <p:blipFill>
          <a:blip r:embed="rId10" cstate="screen">
            <a:alphaModFix amt="96000"/>
            <a:extLst>
              <a:ext uri="{28A0092B-C50C-407E-A947-70E740481C1C}">
                <a14:useLocalDpi xmlns:a14="http://schemas.microsoft.com/office/drawing/2010/main"/>
              </a:ext>
            </a:extLst>
          </a:blip>
          <a:stretch>
            <a:fillRect/>
          </a:stretch>
        </p:blipFill>
        <p:spPr>
          <a:xfrm>
            <a:off x="2579043" y="6339840"/>
            <a:ext cx="1484957" cy="365760"/>
          </a:xfrm>
          <a:prstGeom prst="rect">
            <a:avLst/>
          </a:prstGeom>
        </p:spPr>
      </p:pic>
      <p:pic>
        <p:nvPicPr>
          <p:cNvPr id="16" name="Picture 15"/>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29053" y="6065520"/>
            <a:ext cx="1607747" cy="640080"/>
          </a:xfrm>
          <a:prstGeom prst="rect">
            <a:avLst/>
          </a:prstGeom>
          <a:effectLst>
            <a:outerShdw blurRad="330200" dir="2700000" algn="tl" rotWithShape="0">
              <a:schemeClr val="bg2">
                <a:lumMod val="75000"/>
                <a:alpha val="10000"/>
              </a:schemeClr>
            </a:outerShdw>
          </a:effectLst>
        </p:spPr>
      </p:pic>
    </p:spTree>
    <p:extLst>
      <p:ext uri="{BB962C8B-B14F-4D97-AF65-F5344CB8AC3E}">
        <p14:creationId xmlns:p14="http://schemas.microsoft.com/office/powerpoint/2010/main" val="3534576697"/>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3C4B83"/>
          </a:solidFill>
          <a:uFillTx/>
          <a:latin typeface="Calibri"/>
          <a:ea typeface="Calibri"/>
          <a:cs typeface="Calibri"/>
          <a:sym typeface="Calibri"/>
        </a:defRPr>
      </a:lvl9pPr>
    </p:titleStyle>
    <p:bodyStyle>
      <a:lvl1pPr marL="342900" marR="0" indent="-3429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1pPr>
      <a:lvl2pPr marL="774700" marR="0" indent="-3175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2pPr>
      <a:lvl3pPr marL="1200150" marR="0" indent="-28575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3pPr>
      <a:lvl4pPr marL="1698170" marR="0" indent="-32657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4pPr>
      <a:lvl5pPr marL="2155370" marR="0" indent="-32657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5pPr>
      <a:lvl6pPr marL="25146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6pPr>
      <a:lvl7pPr marL="29718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7pPr>
      <a:lvl8pPr marL="3428999" marR="0" indent="-228599"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8pPr>
      <a:lvl9pPr marL="3886199" marR="0" indent="-228599"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9pPr>
    </p:bodyStyle>
    <p:otherStyle>
      <a:lvl1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70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hyperlink" Target="http://www.kidsmentalhealthinfo.com/" TargetMode="External"/><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hyperlink" Target="http://www.kidsmentalhealthinfo.com/providers/pediatric-providers/help-me-grow-developmental-monitoring-and-connecting-children-to-services-online-trai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6.xml"/><Relationship Id="rId5" Type="http://schemas.openxmlformats.org/officeDocument/2006/relationships/image" Target="../media/image29.jpg"/><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6.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hyperlink" Target="http://www.chdi.org/" TargetMode="External"/><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mailto:sharon@helpmegrowv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mailto:Aalter@uchc.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mall.jpg"/>
          <p:cNvPicPr>
            <a:picLocks noChangeAspect="1"/>
          </p:cNvPicPr>
          <p:nvPr/>
        </p:nvPicPr>
        <p:blipFill>
          <a:blip r:embed="rId3">
            <a:extLst/>
          </a:blip>
          <a:srcRect l="12379" t="6613" r="5664" b="1047"/>
          <a:stretch>
            <a:fillRect/>
          </a:stretch>
        </p:blipFill>
        <p:spPr>
          <a:xfrm>
            <a:off x="3043964" y="-13312"/>
            <a:ext cx="9148036" cy="6871312"/>
          </a:xfrm>
          <a:prstGeom prst="rect">
            <a:avLst/>
          </a:prstGeom>
          <a:ln w="12700">
            <a:miter lim="400000"/>
          </a:ln>
        </p:spPr>
      </p:pic>
      <p:sp>
        <p:nvSpPr>
          <p:cNvPr id="120" name="Shape 120"/>
          <p:cNvSpPr/>
          <p:nvPr/>
        </p:nvSpPr>
        <p:spPr>
          <a:xfrm>
            <a:off x="1" y="-11671"/>
            <a:ext cx="4728382" cy="6869671"/>
          </a:xfrm>
          <a:prstGeom prst="rect">
            <a:avLst/>
          </a:prstGeom>
          <a:solidFill>
            <a:srgbClr val="242424">
              <a:alpha val="92252"/>
            </a:srgbClr>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400">
                <a:solidFill>
                  <a:srgbClr val="E6632B"/>
                </a:solidFill>
              </a:defRPr>
            </a:pPr>
            <a:endParaRPr kumimoji="0" sz="1687" b="0" i="0" u="none" strike="noStrike" kern="1200" cap="none" spc="0" normalizeH="0" baseline="0" noProof="0">
              <a:ln>
                <a:noFill/>
              </a:ln>
              <a:solidFill>
                <a:srgbClr val="E6632B"/>
              </a:solidFill>
              <a:effectLst/>
              <a:uLnTx/>
              <a:uFillTx/>
              <a:latin typeface="Calibri" panose="020F0502020204030204"/>
              <a:ea typeface="+mn-ea"/>
              <a:cs typeface="+mn-cs"/>
            </a:endParaRPr>
          </a:p>
        </p:txBody>
      </p:sp>
      <p:sp>
        <p:nvSpPr>
          <p:cNvPr id="121" name="Shape 121"/>
          <p:cNvSpPr>
            <a:spLocks noGrp="1"/>
          </p:cNvSpPr>
          <p:nvPr>
            <p:ph type="subTitle" sz="quarter" idx="1"/>
          </p:nvPr>
        </p:nvSpPr>
        <p:spPr>
          <a:xfrm>
            <a:off x="378468" y="5978463"/>
            <a:ext cx="4349914" cy="615566"/>
          </a:xfrm>
          <a:prstGeom prst="rect">
            <a:avLst/>
          </a:prstGeom>
        </p:spPr>
        <p:txBody>
          <a:bodyPr>
            <a:normAutofit fontScale="92500" lnSpcReduction="20000"/>
          </a:bodyPr>
          <a:lstStyle>
            <a:lvl1pPr algn="l">
              <a:lnSpc>
                <a:spcPct val="110000"/>
              </a:lnSpc>
              <a:defRPr sz="1900" i="1" spc="38">
                <a:solidFill>
                  <a:srgbClr val="FFFFFF"/>
                </a:solidFill>
                <a:latin typeface="Lato Regular"/>
                <a:ea typeface="Lato Regular"/>
                <a:cs typeface="Lato Regular"/>
                <a:sym typeface="Lato Regular"/>
              </a:defRPr>
            </a:lvl1pPr>
          </a:lstStyle>
          <a:p>
            <a:r>
              <a:rPr lang="en-US" dirty="0" smtClean="0"/>
              <a:t>Part </a:t>
            </a:r>
            <a:r>
              <a:rPr dirty="0" smtClean="0"/>
              <a:t>of </a:t>
            </a:r>
            <a:r>
              <a:rPr dirty="0"/>
              <a:t>Connecticut Children’s Office for Community Child </a:t>
            </a:r>
            <a:r>
              <a:rPr dirty="0" smtClean="0"/>
              <a:t>Health</a:t>
            </a:r>
            <a:endParaRPr dirty="0"/>
          </a:p>
        </p:txBody>
      </p:sp>
      <p:sp>
        <p:nvSpPr>
          <p:cNvPr id="122" name="Shape 122"/>
          <p:cNvSpPr/>
          <p:nvPr/>
        </p:nvSpPr>
        <p:spPr>
          <a:xfrm>
            <a:off x="338575" y="471296"/>
            <a:ext cx="757920" cy="1"/>
          </a:xfrm>
          <a:prstGeom prst="line">
            <a:avLst/>
          </a:prstGeom>
          <a:ln w="38100">
            <a:solidFill>
              <a:srgbClr val="FFFFFF"/>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Shape 123"/>
          <p:cNvSpPr/>
          <p:nvPr/>
        </p:nvSpPr>
        <p:spPr>
          <a:xfrm>
            <a:off x="378468" y="5877873"/>
            <a:ext cx="4149858" cy="1"/>
          </a:xfrm>
          <a:prstGeom prst="line">
            <a:avLst/>
          </a:prstGeom>
          <a:ln>
            <a:solidFill>
              <a:srgbClr val="FFFFFF"/>
            </a:solidFill>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4" name="logo-white.png"/>
          <p:cNvPicPr>
            <a:picLocks noChangeAspect="1"/>
          </p:cNvPicPr>
          <p:nvPr/>
        </p:nvPicPr>
        <p:blipFill>
          <a:blip r:embed="rId4">
            <a:extLst/>
          </a:blip>
          <a:stretch>
            <a:fillRect/>
          </a:stretch>
        </p:blipFill>
        <p:spPr>
          <a:xfrm>
            <a:off x="192523" y="657124"/>
            <a:ext cx="4061033" cy="1182487"/>
          </a:xfrm>
          <a:prstGeom prst="rect">
            <a:avLst/>
          </a:prstGeom>
          <a:ln w="12700">
            <a:miter lim="400000"/>
          </a:ln>
        </p:spPr>
      </p:pic>
    </p:spTree>
    <p:extLst>
      <p:ext uri="{BB962C8B-B14F-4D97-AF65-F5344CB8AC3E}">
        <p14:creationId xmlns:p14="http://schemas.microsoft.com/office/powerpoint/2010/main" val="137899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85" y="-82193"/>
            <a:ext cx="10972800" cy="1154626"/>
          </a:xfrm>
        </p:spPr>
        <p:txBody>
          <a:bodyPr/>
          <a:lstStyle/>
          <a:p>
            <a:r>
              <a:rPr lang="en-US" dirty="0" smtClean="0"/>
              <a:t>Successful Provider Outreach Strategies	</a:t>
            </a:r>
            <a:endParaRPr lang="en-US" dirty="0"/>
          </a:p>
        </p:txBody>
      </p:sp>
      <p:sp>
        <p:nvSpPr>
          <p:cNvPr id="3" name="Content Placeholder 2"/>
          <p:cNvSpPr>
            <a:spLocks noGrp="1"/>
          </p:cNvSpPr>
          <p:nvPr>
            <p:ph idx="1"/>
          </p:nvPr>
        </p:nvSpPr>
        <p:spPr>
          <a:xfrm>
            <a:off x="648085" y="1154627"/>
            <a:ext cx="11311034" cy="5482479"/>
          </a:xfrm>
        </p:spPr>
        <p:txBody>
          <a:bodyPr/>
          <a:lstStyle/>
          <a:p>
            <a:r>
              <a:rPr lang="en-US" sz="1400" dirty="0">
                <a:latin typeface="+mn-lt"/>
              </a:rPr>
              <a:t>Obtain updated list of child health providers in your target community</a:t>
            </a:r>
          </a:p>
          <a:p>
            <a:endParaRPr lang="en-US" sz="1400" dirty="0">
              <a:latin typeface="+mn-lt"/>
            </a:endParaRPr>
          </a:p>
          <a:p>
            <a:r>
              <a:rPr lang="en-US" sz="1400" dirty="0">
                <a:latin typeface="+mn-lt"/>
              </a:rPr>
              <a:t>Conduct a mailing/and or make calls to introduce HMG and the other services you offer. Usually ask for the office manager who might be in charge of physician education. </a:t>
            </a:r>
          </a:p>
          <a:p>
            <a:endParaRPr lang="en-US" sz="1400" dirty="0">
              <a:latin typeface="+mn-lt"/>
            </a:endParaRPr>
          </a:p>
          <a:p>
            <a:r>
              <a:rPr lang="en-US" sz="1400" dirty="0">
                <a:latin typeface="+mn-lt"/>
              </a:rPr>
              <a:t>Follow up mailing and/or call with an offer to come in person. Make sure you offer the following:</a:t>
            </a:r>
          </a:p>
          <a:p>
            <a:pPr marL="692150" lvl="1"/>
            <a:r>
              <a:rPr lang="en-US" sz="1400" dirty="0">
                <a:latin typeface="+mn-lt"/>
              </a:rPr>
              <a:t>bring a free meal</a:t>
            </a:r>
          </a:p>
          <a:p>
            <a:pPr marL="692150" lvl="1"/>
            <a:r>
              <a:rPr lang="en-US" sz="1400" dirty="0">
                <a:latin typeface="+mn-lt"/>
              </a:rPr>
              <a:t>offer to come during lunchtime or be very flexible to meet their scheduling needs</a:t>
            </a:r>
          </a:p>
          <a:p>
            <a:pPr marL="692150" lvl="1"/>
            <a:r>
              <a:rPr lang="en-US" sz="1400" dirty="0">
                <a:latin typeface="+mn-lt"/>
              </a:rPr>
              <a:t>bring promotional materials and resources </a:t>
            </a:r>
          </a:p>
          <a:p>
            <a:pPr marL="692150" lvl="1"/>
            <a:r>
              <a:rPr lang="en-US" sz="1400" dirty="0">
                <a:latin typeface="+mn-lt"/>
              </a:rPr>
              <a:t>bring copies of screening tools (you can only bring the ones that are free) </a:t>
            </a:r>
          </a:p>
          <a:p>
            <a:pPr lvl="1" indent="0">
              <a:buNone/>
            </a:pPr>
            <a:r>
              <a:rPr lang="en-US" sz="1400" dirty="0">
                <a:solidFill>
                  <a:srgbClr val="FF0000"/>
                </a:solidFill>
                <a:latin typeface="+mn-lt"/>
              </a:rPr>
              <a:t>		</a:t>
            </a:r>
            <a:r>
              <a:rPr lang="is-IS" sz="1400" dirty="0">
                <a:solidFill>
                  <a:srgbClr val="FF0000"/>
                </a:solidFill>
                <a:latin typeface="+mn-lt"/>
              </a:rPr>
              <a:t>PEDS AND ASQ ARE NOT FREE</a:t>
            </a:r>
            <a:endParaRPr lang="en-US" sz="1400" dirty="0">
              <a:latin typeface="+mn-lt"/>
            </a:endParaRPr>
          </a:p>
          <a:p>
            <a:pPr marL="692150" lvl="1"/>
            <a:r>
              <a:rPr lang="en-US" sz="1400" dirty="0">
                <a:latin typeface="+mn-lt"/>
              </a:rPr>
              <a:t>explain the value you are bringing to their office</a:t>
            </a:r>
          </a:p>
          <a:p>
            <a:pPr marL="1139825" lvl="2"/>
            <a:r>
              <a:rPr lang="en-US" sz="1400" dirty="0">
                <a:latin typeface="+mn-lt"/>
              </a:rPr>
              <a:t>HMG centralized access point</a:t>
            </a:r>
          </a:p>
          <a:p>
            <a:pPr marL="1139825" lvl="2"/>
            <a:r>
              <a:rPr lang="en-US" sz="1400" dirty="0">
                <a:latin typeface="+mn-lt"/>
              </a:rPr>
              <a:t>Developmental monitoring training</a:t>
            </a:r>
          </a:p>
          <a:p>
            <a:pPr marL="1139825" lvl="2"/>
            <a:r>
              <a:rPr lang="en-US" sz="1400" dirty="0">
                <a:latin typeface="+mn-lt"/>
              </a:rPr>
              <a:t>Personal commitment of HMG staff to assist child health providers</a:t>
            </a:r>
          </a:p>
          <a:p>
            <a:pPr marL="1139825" lvl="2"/>
            <a:r>
              <a:rPr lang="en-US" sz="1400" dirty="0">
                <a:latin typeface="+mn-lt"/>
              </a:rPr>
              <a:t>Connections to state/local policies</a:t>
            </a:r>
          </a:p>
          <a:p>
            <a:pPr marL="1139825" lvl="2"/>
            <a:r>
              <a:rPr lang="en-US" sz="1400" dirty="0">
                <a:latin typeface="+mn-lt"/>
              </a:rPr>
              <a:t>Access to MOC/Quality Improvement projects</a:t>
            </a:r>
          </a:p>
          <a:p>
            <a:pPr marL="692150" lvl="1"/>
            <a:r>
              <a:rPr lang="en-US" sz="1400" dirty="0">
                <a:latin typeface="+mn-lt"/>
              </a:rPr>
              <a:t>before you leave ask to set up another time to meet with physicians and other appropriate staff to introduce HMG to them</a:t>
            </a:r>
          </a:p>
          <a:p>
            <a:endParaRPr lang="en-US" sz="1400" dirty="0">
              <a:latin typeface="+mn-lt"/>
            </a:endParaRPr>
          </a:p>
          <a:p>
            <a:r>
              <a:rPr lang="en-US" sz="1400" dirty="0">
                <a:latin typeface="+mn-lt"/>
              </a:rPr>
              <a:t>	</a:t>
            </a:r>
          </a:p>
        </p:txBody>
      </p:sp>
    </p:spTree>
    <p:extLst>
      <p:ext uri="{BB962C8B-B14F-4D97-AF65-F5344CB8AC3E}">
        <p14:creationId xmlns:p14="http://schemas.microsoft.com/office/powerpoint/2010/main" val="34767651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incentives to offer child health providers</a:t>
            </a:r>
            <a:endParaRPr lang="en-US" dirty="0"/>
          </a:p>
        </p:txBody>
      </p:sp>
      <p:sp>
        <p:nvSpPr>
          <p:cNvPr id="3" name="Content Placeholder 2"/>
          <p:cNvSpPr>
            <a:spLocks noGrp="1"/>
          </p:cNvSpPr>
          <p:nvPr>
            <p:ph idx="1"/>
          </p:nvPr>
        </p:nvSpPr>
        <p:spPr>
          <a:xfrm>
            <a:off x="648084" y="1452577"/>
            <a:ext cx="11444599" cy="4722191"/>
          </a:xfrm>
        </p:spPr>
        <p:txBody>
          <a:bodyPr/>
          <a:lstStyle/>
          <a:p>
            <a:pPr marL="285750" indent="-285750">
              <a:buFont typeface="Wingdings" panose="05000000000000000000" pitchFamily="2" charset="2"/>
              <a:buChar char="ü"/>
            </a:pPr>
            <a:r>
              <a:rPr lang="en-US" sz="1400" dirty="0">
                <a:latin typeface="+mn-lt"/>
              </a:rPr>
              <a:t>Developmental Screening Incentives: </a:t>
            </a:r>
          </a:p>
          <a:p>
            <a:pPr marL="692150" lvl="1">
              <a:buFont typeface="Arial" panose="020B0604020202020204" pitchFamily="34" charset="0"/>
              <a:buChar char="•"/>
            </a:pPr>
            <a:r>
              <a:rPr lang="en-US" sz="1400" dirty="0">
                <a:latin typeface="+mn-lt"/>
              </a:rPr>
              <a:t>National Committee on Quality Assurance (NCQA) includes developmental screening with a formal tool according to AAP schedule in standards for achieving medical home recognition</a:t>
            </a:r>
          </a:p>
          <a:p>
            <a:pPr marL="692150" lvl="1">
              <a:buFont typeface="Arial" panose="020B0604020202020204" pitchFamily="34" charset="0"/>
              <a:buChar char="•"/>
            </a:pPr>
            <a:r>
              <a:rPr lang="en-US" sz="1400" dirty="0">
                <a:latin typeface="+mn-lt"/>
              </a:rPr>
              <a:t>Some state’s Medicaid and some private insurers are paying more for services delivered in NCQA recognized medical homes</a:t>
            </a:r>
          </a:p>
          <a:p>
            <a:pPr marL="692150" lvl="1">
              <a:buFont typeface="Arial" panose="020B0604020202020204" pitchFamily="34" charset="0"/>
              <a:buChar char="•"/>
            </a:pPr>
            <a:r>
              <a:rPr lang="en-US" sz="1400" dirty="0">
                <a:latin typeface="+mn-lt"/>
              </a:rPr>
              <a:t>Some state’s Medicaid medical home performance measures include developmental screening; adherence to schedules earns practice bonus payments</a:t>
            </a:r>
          </a:p>
          <a:p>
            <a:pPr lvl="1" indent="0">
              <a:buNone/>
            </a:pPr>
            <a:endParaRPr lang="en-US" sz="1400" dirty="0">
              <a:latin typeface="+mn-lt"/>
            </a:endParaRPr>
          </a:p>
          <a:p>
            <a:pPr marL="171450" indent="-171450">
              <a:buFont typeface="Wingdings" panose="05000000000000000000" pitchFamily="2" charset="2"/>
              <a:buChar char="ü"/>
            </a:pPr>
            <a:r>
              <a:rPr lang="en-US" sz="1400" dirty="0">
                <a:latin typeface="+mn-lt"/>
              </a:rPr>
              <a:t>Quality Improvement Project participation-providers can participate in a Developmental Monitoring Quality Improvement Project and get MOC credits and/or CME credits – Affiliates can work with CT Children’s Medical Center’s Office for Community Child Health PQI office </a:t>
            </a:r>
          </a:p>
          <a:p>
            <a:pPr marL="171450" indent="-171450">
              <a:buFont typeface="Wingdings" panose="05000000000000000000" pitchFamily="2" charset="2"/>
              <a:buChar char="ü"/>
            </a:pPr>
            <a:endParaRPr lang="en-US" sz="1400" dirty="0">
              <a:latin typeface="+mn-lt"/>
            </a:endParaRPr>
          </a:p>
          <a:p>
            <a:pPr marL="171450" indent="-171450">
              <a:buFont typeface="Wingdings" panose="05000000000000000000" pitchFamily="2" charset="2"/>
              <a:buChar char="ü"/>
            </a:pPr>
            <a:r>
              <a:rPr lang="en-US" sz="1400" dirty="0">
                <a:latin typeface="+mn-lt"/>
              </a:rPr>
              <a:t>Bring billing code information for public and private payers so provider’s offices can know how to bill for screening in their state</a:t>
            </a:r>
          </a:p>
          <a:p>
            <a:endParaRPr lang="en-US" sz="1400" dirty="0">
              <a:latin typeface="+mn-lt"/>
            </a:endParaRPr>
          </a:p>
          <a:p>
            <a:pPr marL="171450" indent="-171450">
              <a:buFont typeface="Wingdings" panose="05000000000000000000" pitchFamily="2" charset="2"/>
              <a:buChar char="ü"/>
            </a:pPr>
            <a:r>
              <a:rPr lang="en-US" sz="1400" dirty="0">
                <a:latin typeface="+mn-lt"/>
              </a:rPr>
              <a:t>Bring resources-HMG is a great resource in itself, but there may be others in the community. Make sure to always leave materials </a:t>
            </a:r>
          </a:p>
          <a:p>
            <a:pPr marL="171450" indent="-171450">
              <a:buFont typeface="Wingdings" panose="05000000000000000000" pitchFamily="2" charset="2"/>
              <a:buChar char="ü"/>
            </a:pPr>
            <a:endParaRPr lang="en-US" sz="1400" dirty="0">
              <a:latin typeface="+mn-lt"/>
            </a:endParaRPr>
          </a:p>
          <a:p>
            <a:pPr marL="171450" indent="-171450">
              <a:buFont typeface="Wingdings" panose="05000000000000000000" pitchFamily="2" charset="2"/>
              <a:buChar char="ü"/>
            </a:pPr>
            <a:r>
              <a:rPr lang="en-US" sz="1400" dirty="0">
                <a:latin typeface="+mn-lt"/>
              </a:rPr>
              <a:t>Remember that Help Me Grow adds value to the community and to play up that information when conducting outreach</a:t>
            </a:r>
          </a:p>
          <a:p>
            <a:pPr marL="285750" indent="-285750">
              <a:buFont typeface="Wingdings" panose="05000000000000000000" pitchFamily="2" charset="2"/>
              <a:buChar char="ü"/>
            </a:pPr>
            <a:endParaRPr lang="en-US" sz="1200" dirty="0">
              <a:latin typeface="+mn-lt"/>
            </a:endParaRPr>
          </a:p>
          <a:p>
            <a:pPr marL="285750" indent="-285750">
              <a:buFont typeface="Wingdings" panose="05000000000000000000" pitchFamily="2" charset="2"/>
              <a:buChar char="ü"/>
            </a:pPr>
            <a:endParaRPr lang="en-US" sz="1600" dirty="0">
              <a:latin typeface="+mn-lt"/>
            </a:endParaRPr>
          </a:p>
        </p:txBody>
      </p:sp>
    </p:spTree>
    <p:extLst>
      <p:ext uri="{BB962C8B-B14F-4D97-AF65-F5344CB8AC3E}">
        <p14:creationId xmlns:p14="http://schemas.microsoft.com/office/powerpoint/2010/main" val="25344892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Successful Outreach</a:t>
            </a:r>
            <a:endParaRPr lang="en-US" dirty="0"/>
          </a:p>
        </p:txBody>
      </p:sp>
      <p:sp>
        <p:nvSpPr>
          <p:cNvPr id="3" name="Content Placeholder 2"/>
          <p:cNvSpPr>
            <a:spLocks noGrp="1"/>
          </p:cNvSpPr>
          <p:nvPr>
            <p:ph idx="1"/>
          </p:nvPr>
        </p:nvSpPr>
        <p:spPr>
          <a:xfrm>
            <a:off x="648084" y="1454330"/>
            <a:ext cx="11431712" cy="4905373"/>
          </a:xfrm>
        </p:spPr>
        <p:txBody>
          <a:bodyPr/>
          <a:lstStyle/>
          <a:p>
            <a:pPr marL="342900" indent="-342900">
              <a:buFont typeface="Arial" panose="020B0604020202020204" pitchFamily="34" charset="0"/>
              <a:buChar char="•"/>
            </a:pPr>
            <a:r>
              <a:rPr lang="en-US" dirty="0" smtClean="0">
                <a:latin typeface="+mn-lt"/>
              </a:rPr>
              <a:t>Be persistent but affable</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Do not take any rejection personally</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Try and identify the right person in the office-sometimes you may not get the person that has influence in the office, so try and identify that person</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Food goes a long way-always bring a meal and check for food allergies</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Follow-up on any requests they may have given you. If you don’t know the answer to their questions offer to find out and make sure you get back to them on a timely basis.</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Send a thank you note via email or card </a:t>
            </a:r>
          </a:p>
          <a:p>
            <a:endParaRPr lang="en-US" dirty="0">
              <a:latin typeface="+mn-lt"/>
            </a:endParaRPr>
          </a:p>
        </p:txBody>
      </p:sp>
    </p:spTree>
    <p:extLst>
      <p:ext uri="{BB962C8B-B14F-4D97-AF65-F5344CB8AC3E}">
        <p14:creationId xmlns:p14="http://schemas.microsoft.com/office/powerpoint/2010/main" val="3273785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84" y="0"/>
            <a:ext cx="11352132" cy="1154626"/>
          </a:xfrm>
        </p:spPr>
        <p:txBody>
          <a:bodyPr/>
          <a:lstStyle/>
          <a:p>
            <a:r>
              <a:rPr lang="en-US" dirty="0" smtClean="0"/>
              <a:t>Roles and Responsibilities of Provider Outreach Liaison</a:t>
            </a:r>
            <a:endParaRPr lang="en-US" dirty="0"/>
          </a:p>
        </p:txBody>
      </p:sp>
      <p:sp>
        <p:nvSpPr>
          <p:cNvPr id="3" name="Content Placeholder 2"/>
          <p:cNvSpPr>
            <a:spLocks noGrp="1"/>
          </p:cNvSpPr>
          <p:nvPr>
            <p:ph idx="1"/>
          </p:nvPr>
        </p:nvSpPr>
        <p:spPr>
          <a:xfrm>
            <a:off x="648084" y="1311669"/>
            <a:ext cx="11434325" cy="4802188"/>
          </a:xfrm>
        </p:spPr>
        <p:txBody>
          <a:bodyPr/>
          <a:lstStyle/>
          <a:p>
            <a:pPr marL="342900" indent="-342900">
              <a:buFont typeface="Courier New" panose="02070309020205020404" pitchFamily="49" charset="0"/>
              <a:buChar char="o"/>
            </a:pPr>
            <a:r>
              <a:rPr lang="en-US" sz="1700" dirty="0">
                <a:latin typeface="+mn-lt"/>
              </a:rPr>
              <a:t>Work closely with provider outreach org (if that is your approach)</a:t>
            </a:r>
          </a:p>
          <a:p>
            <a:pPr marL="749300" lvl="1" indent="-342900">
              <a:buFont typeface="Arial" panose="020B0604020202020204" pitchFamily="34" charset="0"/>
              <a:buChar char="•"/>
            </a:pPr>
            <a:r>
              <a:rPr lang="en-US" sz="1700" dirty="0">
                <a:latin typeface="+mn-lt"/>
              </a:rPr>
              <a:t>Offer to attend provider meetings with outreach org</a:t>
            </a:r>
          </a:p>
          <a:p>
            <a:pPr marL="749300" lvl="1" indent="-342900">
              <a:buFont typeface="Arial" panose="020B0604020202020204" pitchFamily="34" charset="0"/>
              <a:buChar char="•"/>
            </a:pPr>
            <a:r>
              <a:rPr lang="en-US" sz="1700" dirty="0">
                <a:latin typeface="+mn-lt"/>
              </a:rPr>
              <a:t>Supply appropriate HMG materials for outreach org</a:t>
            </a:r>
          </a:p>
          <a:p>
            <a:pPr marL="749300" lvl="1" indent="-342900">
              <a:buFont typeface="Arial" panose="020B0604020202020204" pitchFamily="34" charset="0"/>
              <a:buChar char="•"/>
            </a:pPr>
            <a:r>
              <a:rPr lang="en-US" sz="1700" dirty="0">
                <a:latin typeface="+mn-lt"/>
              </a:rPr>
              <a:t>Collect provider outreach data from outreach org </a:t>
            </a:r>
          </a:p>
          <a:p>
            <a:pPr marL="749300" lvl="1" indent="-342900">
              <a:buFont typeface="Arial" panose="020B0604020202020204" pitchFamily="34" charset="0"/>
              <a:buChar char="•"/>
            </a:pPr>
            <a:r>
              <a:rPr lang="en-US" sz="1700" dirty="0">
                <a:latin typeface="+mn-lt"/>
              </a:rPr>
              <a:t>Follow up with child health providers to ensure satisfaction</a:t>
            </a:r>
          </a:p>
          <a:p>
            <a:pPr marL="749300" lvl="1" indent="-342900">
              <a:buFont typeface="Arial" panose="020B0604020202020204" pitchFamily="34" charset="0"/>
              <a:buChar char="•"/>
            </a:pPr>
            <a:endParaRPr lang="en-US" sz="1700" dirty="0">
              <a:latin typeface="+mn-lt"/>
            </a:endParaRPr>
          </a:p>
          <a:p>
            <a:pPr marL="342900" indent="-342900">
              <a:buFont typeface="Courier New" panose="02070309020205020404" pitchFamily="49" charset="0"/>
              <a:buChar char="o"/>
            </a:pPr>
            <a:r>
              <a:rPr lang="en-US" sz="1700" dirty="0">
                <a:latin typeface="+mn-lt"/>
              </a:rPr>
              <a:t>Conduct provider outreach </a:t>
            </a:r>
          </a:p>
          <a:p>
            <a:pPr marL="749300" lvl="1" indent="-342900">
              <a:buFont typeface="Arial" panose="020B0604020202020204" pitchFamily="34" charset="0"/>
              <a:buChar char="•"/>
            </a:pPr>
            <a:r>
              <a:rPr lang="en-US" sz="1700" dirty="0">
                <a:latin typeface="+mn-lt"/>
              </a:rPr>
              <a:t>Follow-up and maintain relationships with both child health provider office managers and/or physicians</a:t>
            </a:r>
          </a:p>
          <a:p>
            <a:pPr marL="749300" lvl="1" indent="-342900">
              <a:buFont typeface="Arial" panose="020B0604020202020204" pitchFamily="34" charset="0"/>
              <a:buChar char="•"/>
            </a:pPr>
            <a:r>
              <a:rPr lang="en-US" sz="1700" dirty="0">
                <a:latin typeface="+mn-lt"/>
              </a:rPr>
              <a:t>Maintain data on all provider outreach activities</a:t>
            </a:r>
          </a:p>
          <a:p>
            <a:pPr marL="749300" lvl="1" indent="-342900">
              <a:buFont typeface="Arial" panose="020B0604020202020204" pitchFamily="34" charset="0"/>
              <a:buChar char="•"/>
            </a:pPr>
            <a:r>
              <a:rPr lang="en-US" sz="1700" dirty="0">
                <a:latin typeface="+mn-lt"/>
              </a:rPr>
              <a:t>Offer MOC/QI projects through CT Children’s PQI program</a:t>
            </a:r>
          </a:p>
          <a:p>
            <a:pPr marL="749300" lvl="1" indent="-342900">
              <a:buFont typeface="Arial" panose="020B0604020202020204" pitchFamily="34" charset="0"/>
              <a:buChar char="•"/>
            </a:pPr>
            <a:r>
              <a:rPr lang="en-US" sz="1700" dirty="0">
                <a:latin typeface="+mn-lt"/>
              </a:rPr>
              <a:t>Conduct satisfaction or solicit feedback from providers about your outreach efforts</a:t>
            </a:r>
          </a:p>
          <a:p>
            <a:pPr marL="749300" lvl="1" indent="-342900">
              <a:buFont typeface="Arial" panose="020B0604020202020204" pitchFamily="34" charset="0"/>
              <a:buChar char="•"/>
            </a:pPr>
            <a:r>
              <a:rPr lang="en-US" sz="1700" dirty="0">
                <a:latin typeface="+mn-lt"/>
              </a:rPr>
              <a:t>Develop relationships with city/state agency leaders (Medicaid, PART C, Early Intervention Services) so you can be up to date on policy issues that affect child health provider reimbursement and/or quality</a:t>
            </a:r>
          </a:p>
        </p:txBody>
      </p:sp>
    </p:spTree>
    <p:extLst>
      <p:ext uri="{BB962C8B-B14F-4D97-AF65-F5344CB8AC3E}">
        <p14:creationId xmlns:p14="http://schemas.microsoft.com/office/powerpoint/2010/main" val="922730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Provider Outreach Org	</a:t>
            </a:r>
            <a:endParaRPr lang="en-US" dirty="0"/>
          </a:p>
        </p:txBody>
      </p:sp>
      <p:sp>
        <p:nvSpPr>
          <p:cNvPr id="3" name="Content Placeholder 2"/>
          <p:cNvSpPr>
            <a:spLocks noGrp="1"/>
          </p:cNvSpPr>
          <p:nvPr>
            <p:ph idx="1"/>
          </p:nvPr>
        </p:nvSpPr>
        <p:spPr>
          <a:xfrm>
            <a:off x="609599" y="1495426"/>
            <a:ext cx="11339245" cy="4525963"/>
          </a:xfrm>
        </p:spPr>
        <p:txBody>
          <a:bodyPr/>
          <a:lstStyle/>
          <a:p>
            <a:r>
              <a:rPr lang="en-US" b="1" u="sng" dirty="0" smtClean="0"/>
              <a:t>Educating Practices in the Community- EPIC Project</a:t>
            </a:r>
          </a:p>
          <a:p>
            <a:pPr marL="342900" indent="-342900">
              <a:buFont typeface="Arial" panose="020B0604020202020204" pitchFamily="34" charset="0"/>
              <a:buChar char="•"/>
            </a:pPr>
            <a:r>
              <a:rPr lang="en-US" sz="1600" dirty="0">
                <a:latin typeface="+mn-lt"/>
              </a:rPr>
              <a:t>The Child Health and Development’s (CHDI) EPIC program includes 17 training topics that help pediatric and family medicine sites across Connecticut better meet the needs of children</a:t>
            </a:r>
          </a:p>
          <a:p>
            <a:pPr marL="342900" indent="-342900">
              <a:buClr>
                <a:schemeClr val="accent1"/>
              </a:buClr>
              <a:buFont typeface="Arial" panose="020B0604020202020204" pitchFamily="34" charset="0"/>
              <a:buChar char="•"/>
            </a:pPr>
            <a:endParaRPr lang="en-US" sz="1600" dirty="0">
              <a:latin typeface="+mn-lt"/>
            </a:endParaRPr>
          </a:p>
          <a:p>
            <a:pPr marL="342900" indent="-342900">
              <a:buClr>
                <a:schemeClr val="accent1"/>
              </a:buClr>
              <a:buFont typeface="Arial" panose="020B0604020202020204" pitchFamily="34" charset="0"/>
              <a:buChar char="•"/>
            </a:pPr>
            <a:r>
              <a:rPr lang="en-US" sz="1600" dirty="0">
                <a:latin typeface="+mn-lt"/>
              </a:rPr>
              <a:t>Uses academic detailing model. Academic detailing involves educational outreach through a personal visit by a trained person to health professionals</a:t>
            </a:r>
            <a:r>
              <a:rPr lang="en-US" sz="1600" dirty="0">
                <a:solidFill>
                  <a:srgbClr val="FF0000"/>
                </a:solidFill>
                <a:latin typeface="+mn-lt"/>
              </a:rPr>
              <a:t> </a:t>
            </a:r>
            <a:r>
              <a:rPr lang="en-US" sz="1600" dirty="0">
                <a:latin typeface="+mn-lt"/>
              </a:rPr>
              <a:t>and their staff in their own settings</a:t>
            </a:r>
          </a:p>
          <a:p>
            <a:pPr marL="342900" indent="-342900">
              <a:buClr>
                <a:schemeClr val="accent1"/>
              </a:buClr>
              <a:buFont typeface="Arial" panose="020B0604020202020204" pitchFamily="34" charset="0"/>
              <a:buChar char="•"/>
            </a:pPr>
            <a:endParaRPr lang="en-US" sz="1600" dirty="0">
              <a:latin typeface="+mn-lt"/>
            </a:endParaRPr>
          </a:p>
          <a:p>
            <a:pPr marL="342900" indent="-342900">
              <a:buClr>
                <a:schemeClr val="accent1"/>
              </a:buClr>
              <a:buFont typeface="Arial" panose="020B0604020202020204" pitchFamily="34" charset="0"/>
              <a:buChar char="•"/>
            </a:pPr>
            <a:r>
              <a:rPr lang="en-US" sz="1600" dirty="0">
                <a:latin typeface="+mn-lt"/>
              </a:rPr>
              <a:t>EPIC trainings are brief, free and offered in the comfort of the provider’s office over lunch or another convenient time to all practice staff</a:t>
            </a:r>
          </a:p>
          <a:p>
            <a:pPr marL="342900" indent="-342900">
              <a:buClr>
                <a:schemeClr val="accent1"/>
              </a:buClr>
              <a:buFont typeface="Arial" panose="020B0604020202020204" pitchFamily="34" charset="0"/>
              <a:buChar char="•"/>
            </a:pPr>
            <a:endParaRPr lang="en-US" sz="1600" b="1" dirty="0">
              <a:latin typeface="+mn-lt"/>
            </a:endParaRPr>
          </a:p>
          <a:p>
            <a:pPr marL="285750" indent="-285750">
              <a:buFont typeface="Arial" panose="020B0604020202020204" pitchFamily="34" charset="0"/>
              <a:buChar char="•"/>
            </a:pPr>
            <a:r>
              <a:rPr lang="en-US" sz="1600" dirty="0">
                <a:latin typeface="+mn-lt"/>
              </a:rPr>
              <a:t>The trainings are tailored to connect practices in Connecticut to existing state and community resources and include up-to-date clinical information, helpful resources and office tools</a:t>
            </a:r>
          </a:p>
          <a:p>
            <a:pPr marL="285750" indent="-285750">
              <a:buFont typeface="Arial" panose="020B0604020202020204" pitchFamily="34" charset="0"/>
              <a:buChar char="•"/>
            </a:pPr>
            <a:endParaRPr lang="en-US" sz="1600" dirty="0">
              <a:latin typeface="+mn-lt"/>
            </a:endParaRPr>
          </a:p>
          <a:p>
            <a:pPr marL="285750" indent="-285750">
              <a:buFont typeface="Arial" panose="020B0604020202020204" pitchFamily="34" charset="0"/>
              <a:buChar char="•"/>
            </a:pPr>
            <a:r>
              <a:rPr lang="en-US" sz="1600" dirty="0">
                <a:latin typeface="+mn-lt"/>
              </a:rPr>
              <a:t>Many of our trainings have a MOC/Quality Improvement Project that providers can sign up for. </a:t>
            </a:r>
          </a:p>
        </p:txBody>
      </p:sp>
    </p:spTree>
    <p:extLst>
      <p:ext uri="{BB962C8B-B14F-4D97-AF65-F5344CB8AC3E}">
        <p14:creationId xmlns:p14="http://schemas.microsoft.com/office/powerpoint/2010/main" val="40543019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98345" y="0"/>
            <a:ext cx="8229600" cy="1154113"/>
          </a:xfrm>
        </p:spPr>
        <p:txBody>
          <a:bodyPr/>
          <a:lstStyle/>
          <a:p>
            <a:r>
              <a:rPr lang="en-US" altLang="en-US" dirty="0" smtClean="0"/>
              <a:t>Changing pediatric practice</a:t>
            </a:r>
          </a:p>
        </p:txBody>
      </p:sp>
      <p:sp>
        <p:nvSpPr>
          <p:cNvPr id="3" name="Content Placeholder 2"/>
          <p:cNvSpPr>
            <a:spLocks noGrp="1"/>
          </p:cNvSpPr>
          <p:nvPr>
            <p:ph idx="1"/>
          </p:nvPr>
        </p:nvSpPr>
        <p:spPr>
          <a:xfrm>
            <a:off x="801384" y="1731963"/>
            <a:ext cx="11188558" cy="3929098"/>
          </a:xfrm>
        </p:spPr>
        <p:txBody>
          <a:bodyPr>
            <a:normAutofit/>
          </a:bodyPr>
          <a:lstStyle/>
          <a:p>
            <a:pPr>
              <a:defRPr/>
            </a:pPr>
            <a:r>
              <a:rPr lang="en-US" dirty="0" smtClean="0">
                <a:latin typeface="+mn-lt"/>
                <a:cs typeface="Arial" panose="020B0604020202020204" pitchFamily="34" charset="0"/>
              </a:rPr>
              <a:t>Research supports Academic Detailing as an effective strategy for promoting practice change in several areas:</a:t>
            </a:r>
          </a:p>
          <a:p>
            <a:pPr>
              <a:defRPr/>
            </a:pPr>
            <a:endParaRPr lang="en-US" dirty="0">
              <a:latin typeface="+mn-lt"/>
              <a:cs typeface="Arial" panose="020B0604020202020204" pitchFamily="34" charset="0"/>
            </a:endParaRPr>
          </a:p>
          <a:p>
            <a:pPr marL="804863" indent="-465138">
              <a:buFont typeface="Arial"/>
              <a:buChar char="•"/>
              <a:defRPr/>
            </a:pPr>
            <a:r>
              <a:rPr lang="en-US" sz="2400" dirty="0">
                <a:latin typeface="+mn-lt"/>
                <a:cs typeface="Arial" panose="020B0604020202020204" pitchFamily="34" charset="0"/>
              </a:rPr>
              <a:t>Pediatric pain management </a:t>
            </a:r>
            <a:r>
              <a:rPr lang="en-US" sz="1200" dirty="0">
                <a:latin typeface="+mn-lt"/>
                <a:cs typeface="Arial" panose="020B0604020202020204" pitchFamily="34" charset="0"/>
              </a:rPr>
              <a:t>(Schechter, N. L., Bernstein, B. A., Zempsky, W. T., Bright, N. S., &amp; Willard, A. K. (2010) Educational outreach to reduce immunization pain in office settings. Pediatrics, 126(6), e1514-1521.)</a:t>
            </a:r>
            <a:endParaRPr lang="en-US" dirty="0" smtClean="0">
              <a:latin typeface="+mn-lt"/>
              <a:cs typeface="Arial" panose="020B0604020202020204" pitchFamily="34" charset="0"/>
            </a:endParaRPr>
          </a:p>
          <a:p>
            <a:pPr marL="804863" indent="-465138">
              <a:buFont typeface="Arial"/>
              <a:buChar char="•"/>
              <a:defRPr/>
            </a:pPr>
            <a:r>
              <a:rPr lang="en-US" sz="2400" dirty="0">
                <a:latin typeface="+mn-lt"/>
                <a:cs typeface="Arial" panose="020B0604020202020204" pitchFamily="34" charset="0"/>
              </a:rPr>
              <a:t>Autism screening </a:t>
            </a:r>
            <a:r>
              <a:rPr lang="en-US" sz="1200" dirty="0">
                <a:latin typeface="+mn-lt"/>
                <a:cs typeface="Arial" panose="020B0604020202020204" pitchFamily="34" charset="0"/>
              </a:rPr>
              <a:t>(Honigfeld, L., Chandhok, L., &amp; Spiegelman, K. (2011) Engaging pediatricians in developmental screening: The effectiveness of academic detailing. Journal of Autism and Dev Dis, (DOI) 10.1007/s10803-011-1344-4.)</a:t>
            </a:r>
          </a:p>
          <a:p>
            <a:pPr marL="804863" indent="-465138">
              <a:buFont typeface="Arial"/>
              <a:buChar char="•"/>
              <a:defRPr/>
            </a:pPr>
            <a:endParaRPr lang="en-US" sz="1200" dirty="0">
              <a:latin typeface="+mn-lt"/>
              <a:cs typeface="Arial" panose="020B0604020202020204" pitchFamily="34" charset="0"/>
            </a:endParaRPr>
          </a:p>
          <a:p>
            <a:pPr marL="741363" indent="-401638">
              <a:buFont typeface="Arial"/>
              <a:buChar char="•"/>
              <a:defRPr/>
            </a:pPr>
            <a:r>
              <a:rPr lang="en-US" sz="2400" dirty="0">
                <a:latin typeface="+mn-lt"/>
                <a:cs typeface="Arial" panose="020B0604020202020204" pitchFamily="34" charset="0"/>
              </a:rPr>
              <a:t>Asthma management </a:t>
            </a:r>
            <a:r>
              <a:rPr lang="en-US" sz="1200" dirty="0">
                <a:latin typeface="+mn-lt"/>
                <a:cs typeface="Arial" panose="020B0604020202020204" pitchFamily="34" charset="0"/>
              </a:rPr>
              <a:t>(Cloutier, M. M., &amp; Wakefield, D. B. (2011) Translation of a pediatric asthma-management program into a community in Connecticut. Pediatrics, 127(1), 11-18.)</a:t>
            </a:r>
          </a:p>
          <a:p>
            <a:pPr marL="804863" indent="-465138">
              <a:buFont typeface="Arial"/>
              <a:buChar char="•"/>
              <a:defRPr/>
            </a:pPr>
            <a:endParaRPr lang="en-US" dirty="0">
              <a:latin typeface="+mn-lt"/>
            </a:endParaRPr>
          </a:p>
          <a:p>
            <a:pPr>
              <a:buFont typeface="Arial"/>
              <a:buChar char="•"/>
              <a:defRPr/>
            </a:pPr>
            <a:endParaRPr lang="en-US" dirty="0" smtClean="0">
              <a:latin typeface="+mn-lt"/>
            </a:endParaRPr>
          </a:p>
          <a:p>
            <a:pPr lvl="2">
              <a:buFont typeface="Arial"/>
              <a:buChar char="•"/>
              <a:defRPr/>
            </a:pPr>
            <a:endParaRPr lang="en-US" dirty="0">
              <a:latin typeface="+mn-lt"/>
            </a:endParaRPr>
          </a:p>
          <a:p>
            <a:pPr lvl="2">
              <a:buFont typeface="Arial"/>
              <a:buChar char="•"/>
              <a:defRPr/>
            </a:pPr>
            <a:endParaRPr lang="en-US" dirty="0">
              <a:latin typeface="+mn-lt"/>
            </a:endParaRPr>
          </a:p>
        </p:txBody>
      </p:sp>
    </p:spTree>
    <p:extLst>
      <p:ext uri="{BB962C8B-B14F-4D97-AF65-F5344CB8AC3E}">
        <p14:creationId xmlns:p14="http://schemas.microsoft.com/office/powerpoint/2010/main" val="352869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2800" dirty="0"/>
              <a:t>Key components of Academic Detailing</a:t>
            </a:r>
          </a:p>
        </p:txBody>
      </p:sp>
      <p:sp>
        <p:nvSpPr>
          <p:cNvPr id="17411" name="Rectangle 3"/>
          <p:cNvSpPr>
            <a:spLocks noGrp="1" noChangeArrowheads="1"/>
          </p:cNvSpPr>
          <p:nvPr>
            <p:ph type="body" idx="1"/>
          </p:nvPr>
        </p:nvSpPr>
        <p:spPr>
          <a:xfrm>
            <a:off x="1232899" y="1824198"/>
            <a:ext cx="10017303" cy="3641654"/>
          </a:xfrm>
        </p:spPr>
        <p:txBody>
          <a:bodyPr/>
          <a:lstStyle/>
          <a:p>
            <a:endParaRPr lang="en-US" altLang="en-US" dirty="0" smtClean="0">
              <a:latin typeface="Arial" charset="0"/>
            </a:endParaRPr>
          </a:p>
          <a:p>
            <a:pPr lvl="2"/>
            <a:r>
              <a:rPr lang="en-US" altLang="en-US" dirty="0" smtClean="0">
                <a:latin typeface="+mn-lt"/>
              </a:rPr>
              <a:t>Knowledge of baseline behavioral and barriers to change</a:t>
            </a:r>
          </a:p>
          <a:p>
            <a:pPr lvl="2"/>
            <a:r>
              <a:rPr lang="en-US" altLang="en-US" dirty="0" smtClean="0">
                <a:latin typeface="+mn-lt"/>
              </a:rPr>
              <a:t>Clear educational and behavioral objectives</a:t>
            </a:r>
          </a:p>
          <a:p>
            <a:pPr lvl="2"/>
            <a:r>
              <a:rPr lang="en-US" altLang="en-US" dirty="0" smtClean="0">
                <a:latin typeface="+mn-lt"/>
              </a:rPr>
              <a:t>Credibility of sponsoring organization</a:t>
            </a:r>
          </a:p>
          <a:p>
            <a:pPr lvl="2"/>
            <a:r>
              <a:rPr lang="en-US" altLang="en-US" dirty="0" smtClean="0">
                <a:latin typeface="+mn-lt"/>
              </a:rPr>
              <a:t>Referencing authoritative and unbiased resources</a:t>
            </a:r>
          </a:p>
          <a:p>
            <a:pPr lvl="2"/>
            <a:r>
              <a:rPr lang="en-US" altLang="en-US" dirty="0" smtClean="0">
                <a:latin typeface="+mn-lt"/>
              </a:rPr>
              <a:t>Active participation from learners</a:t>
            </a:r>
          </a:p>
          <a:p>
            <a:pPr lvl="2"/>
            <a:r>
              <a:rPr lang="en-US" altLang="en-US" dirty="0" smtClean="0">
                <a:latin typeface="+mn-lt"/>
              </a:rPr>
              <a:t>Concise visual materials</a:t>
            </a:r>
          </a:p>
          <a:p>
            <a:pPr lvl="2"/>
            <a:r>
              <a:rPr lang="en-US" altLang="en-US" dirty="0" smtClean="0">
                <a:latin typeface="+mn-lt"/>
              </a:rPr>
              <a:t>Repetition of essential messages</a:t>
            </a:r>
          </a:p>
          <a:p>
            <a:pPr lvl="2"/>
            <a:r>
              <a:rPr lang="en-US" altLang="en-US" dirty="0" smtClean="0">
                <a:latin typeface="+mn-lt"/>
              </a:rPr>
              <a:t>Positive reinforcement for practice improvement through follow-up</a:t>
            </a:r>
          </a:p>
          <a:p>
            <a:endParaRPr lang="en-US" altLang="en-US" dirty="0" smtClean="0">
              <a:latin typeface="+mn-lt"/>
            </a:endParaRPr>
          </a:p>
          <a:p>
            <a:endParaRPr lang="en-US" altLang="en-US" dirty="0" smtClean="0">
              <a:latin typeface="+mn-lt"/>
            </a:endParaRPr>
          </a:p>
          <a:p>
            <a:endParaRPr lang="en-US" altLang="en-US" dirty="0" smtClean="0">
              <a:latin typeface="Arial" charset="0"/>
            </a:endParaRPr>
          </a:p>
          <a:p>
            <a:endParaRPr lang="en-US" altLang="en-US" dirty="0" smtClean="0">
              <a:latin typeface="Arial" charset="0"/>
            </a:endParaRPr>
          </a:p>
        </p:txBody>
      </p:sp>
      <p:sp>
        <p:nvSpPr>
          <p:cNvPr id="17412" name="TextBox 10"/>
          <p:cNvSpPr txBox="1">
            <a:spLocks noChangeArrowheads="1"/>
          </p:cNvSpPr>
          <p:nvPr/>
        </p:nvSpPr>
        <p:spPr bwMode="auto">
          <a:xfrm>
            <a:off x="8520113" y="3273426"/>
            <a:ext cx="154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charset="0"/>
              <a:defRPr sz="2000">
                <a:solidFill>
                  <a:schemeClr val="tx1"/>
                </a:solidFill>
                <a:latin typeface="Century Gothic" pitchFamily="34" charset="0"/>
                <a:ea typeface="MS PGothic" pitchFamily="34" charset="-128"/>
              </a:defRPr>
            </a:lvl1pPr>
            <a:lvl2pPr marL="742950" indent="-285750">
              <a:spcAft>
                <a:spcPts val="600"/>
              </a:spcAft>
              <a:buClr>
                <a:schemeClr val="accent1"/>
              </a:buClr>
              <a:buFont typeface="Arial" charset="0"/>
              <a:buChar char="•"/>
              <a:defRPr sz="2000">
                <a:solidFill>
                  <a:schemeClr val="tx1"/>
                </a:solidFill>
                <a:latin typeface="Century Gothic" pitchFamily="34" charset="0"/>
                <a:ea typeface="MS PGothic" pitchFamily="34" charset="-128"/>
              </a:defRPr>
            </a:lvl2pPr>
            <a:lvl3pPr marL="1143000" indent="-228600">
              <a:spcAft>
                <a:spcPts val="600"/>
              </a:spcAft>
              <a:buClr>
                <a:schemeClr val="accent2"/>
              </a:buClr>
              <a:buFont typeface="Arial" charset="0"/>
              <a:buChar char="•"/>
              <a:defRPr sz="2000">
                <a:solidFill>
                  <a:schemeClr val="tx1"/>
                </a:solidFill>
                <a:latin typeface="Century Gothic" pitchFamily="34" charset="0"/>
                <a:ea typeface="MS PGothic" pitchFamily="34" charset="-128"/>
              </a:defRPr>
            </a:lvl3pPr>
            <a:lvl4pPr marL="1600200" indent="-228600">
              <a:spcAft>
                <a:spcPts val="600"/>
              </a:spcAft>
              <a:buClr>
                <a:srgbClr val="F5A536"/>
              </a:buClr>
              <a:buFont typeface="Arial" charset="0"/>
              <a:buChar char="•"/>
              <a:defRPr sz="2000">
                <a:solidFill>
                  <a:schemeClr val="tx1"/>
                </a:solidFill>
                <a:latin typeface="Century Gothic" pitchFamily="34" charset="0"/>
                <a:ea typeface="MS PGothic" pitchFamily="34" charset="-128"/>
              </a:defRPr>
            </a:lvl4pPr>
            <a:lvl5pPr marL="2057400" indent="-228600">
              <a:spcAft>
                <a:spcPts val="600"/>
              </a:spcAft>
              <a:buClr>
                <a:srgbClr val="595252"/>
              </a:buClr>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9pPr>
          </a:lstStyle>
          <a:p>
            <a:pPr defTabSz="457200">
              <a:spcAft>
                <a:spcPct val="0"/>
              </a:spcAft>
            </a:pPr>
            <a:r>
              <a:rPr lang="en-US" altLang="en-US" sz="1200" dirty="0">
                <a:solidFill>
                  <a:prstClr val="white"/>
                </a:solidFill>
              </a:rPr>
              <a:t>Instead of the bullet button</a:t>
            </a:r>
          </a:p>
        </p:txBody>
      </p:sp>
    </p:spTree>
    <p:extLst>
      <p:ext uri="{BB962C8B-B14F-4D97-AF65-F5344CB8AC3E}">
        <p14:creationId xmlns:p14="http://schemas.microsoft.com/office/powerpoint/2010/main" val="27835260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EPIC: Core Components</a:t>
            </a:r>
          </a:p>
        </p:txBody>
      </p:sp>
      <p:sp>
        <p:nvSpPr>
          <p:cNvPr id="19458" name="TextBox 1"/>
          <p:cNvSpPr txBox="1">
            <a:spLocks noChangeArrowheads="1"/>
          </p:cNvSpPr>
          <p:nvPr/>
        </p:nvSpPr>
        <p:spPr bwMode="auto">
          <a:xfrm>
            <a:off x="873304" y="1676348"/>
            <a:ext cx="1092143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Century Gothic" pitchFamily="34" charset="0"/>
                <a:ea typeface="MS PGothic" pitchFamily="34" charset="-128"/>
              </a:defRPr>
            </a:lvl1pPr>
            <a:lvl2pPr marL="742950" indent="-285750">
              <a:defRPr sz="2400">
                <a:solidFill>
                  <a:schemeClr val="tx1"/>
                </a:solidFill>
                <a:latin typeface="Century Gothic" pitchFamily="34" charset="0"/>
                <a:ea typeface="MS PGothic" pitchFamily="34" charset="-128"/>
              </a:defRPr>
            </a:lvl2pPr>
            <a:lvl3pPr marL="1143000" indent="-228600">
              <a:defRPr sz="2400">
                <a:solidFill>
                  <a:schemeClr val="tx1"/>
                </a:solidFill>
                <a:latin typeface="Century Gothic" pitchFamily="34" charset="0"/>
                <a:ea typeface="MS PGothic" pitchFamily="34" charset="-128"/>
              </a:defRPr>
            </a:lvl3pPr>
            <a:lvl4pPr marL="1600200" indent="-228600">
              <a:defRPr sz="2400">
                <a:solidFill>
                  <a:schemeClr val="tx1"/>
                </a:solidFill>
                <a:latin typeface="Century Gothic" pitchFamily="34" charset="0"/>
                <a:ea typeface="MS PGothic" pitchFamily="34" charset="-128"/>
              </a:defRPr>
            </a:lvl4pPr>
            <a:lvl5pPr marL="2057400" indent="-22860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defTabSz="457200" fontAlgn="base">
              <a:spcBef>
                <a:spcPct val="0"/>
              </a:spcBef>
              <a:spcAft>
                <a:spcPct val="0"/>
              </a:spcAft>
              <a:buFont typeface="Arial" pitchFamily="34" charset="0"/>
              <a:buChar char="•"/>
              <a:defRPr/>
            </a:pPr>
            <a:r>
              <a:rPr lang="en-US" altLang="en-US" dirty="0">
                <a:solidFill>
                  <a:prstClr val="black"/>
                </a:solidFill>
                <a:latin typeface="Century Gothic"/>
                <a:cs typeface="Arial" panose="020B0604020202020204" pitchFamily="34" charset="0"/>
              </a:rPr>
              <a:t>Onsite visits to child health sites</a:t>
            </a:r>
          </a:p>
          <a:p>
            <a:pPr defTabSz="457200" fontAlgn="base">
              <a:spcBef>
                <a:spcPct val="0"/>
              </a:spcBef>
              <a:spcAft>
                <a:spcPct val="0"/>
              </a:spcAft>
              <a:buFont typeface="Arial" pitchFamily="34" charset="0"/>
              <a:buChar char="•"/>
              <a:defRPr/>
            </a:pPr>
            <a:endParaRPr lang="en-US" altLang="en-US" dirty="0">
              <a:solidFill>
                <a:prstClr val="black"/>
              </a:solidFill>
              <a:latin typeface="Century Gothic"/>
              <a:cs typeface="Arial" panose="020B0604020202020204" pitchFamily="34" charset="0"/>
            </a:endParaRPr>
          </a:p>
          <a:p>
            <a:pPr defTabSz="457200" fontAlgn="base">
              <a:spcBef>
                <a:spcPct val="0"/>
              </a:spcBef>
              <a:spcAft>
                <a:spcPct val="0"/>
              </a:spcAft>
              <a:buFont typeface="Arial" pitchFamily="34" charset="0"/>
              <a:buChar char="•"/>
              <a:defRPr/>
            </a:pPr>
            <a:r>
              <a:rPr lang="en-US" altLang="en-US" dirty="0">
                <a:solidFill>
                  <a:prstClr val="black"/>
                </a:solidFill>
                <a:latin typeface="Century Gothic"/>
                <a:cs typeface="Arial" panose="020B0604020202020204" pitchFamily="34" charset="0"/>
              </a:rPr>
              <a:t>Targeted presentations on topics that address practice change supported by community and state resources</a:t>
            </a:r>
          </a:p>
          <a:p>
            <a:pPr defTabSz="457200" fontAlgn="base">
              <a:spcBef>
                <a:spcPct val="0"/>
              </a:spcBef>
              <a:spcAft>
                <a:spcPct val="0"/>
              </a:spcAft>
              <a:buFont typeface="Arial" pitchFamily="34" charset="0"/>
              <a:buChar char="•"/>
              <a:defRPr/>
            </a:pPr>
            <a:endParaRPr lang="en-US" altLang="en-US" dirty="0">
              <a:solidFill>
                <a:prstClr val="black"/>
              </a:solidFill>
              <a:latin typeface="Century Gothic"/>
              <a:cs typeface="Arial" panose="020B0604020202020204" pitchFamily="34" charset="0"/>
            </a:endParaRPr>
          </a:p>
          <a:p>
            <a:pPr defTabSz="457200" fontAlgn="base">
              <a:spcBef>
                <a:spcPct val="0"/>
              </a:spcBef>
              <a:spcAft>
                <a:spcPct val="0"/>
              </a:spcAft>
              <a:buFont typeface="Arial" pitchFamily="34" charset="0"/>
              <a:buChar char="•"/>
              <a:defRPr/>
            </a:pPr>
            <a:r>
              <a:rPr lang="en-US" altLang="en-US" dirty="0">
                <a:solidFill>
                  <a:prstClr val="black"/>
                </a:solidFill>
                <a:latin typeface="Century Gothic"/>
                <a:cs typeface="Arial" panose="020B0604020202020204" pitchFamily="34" charset="0"/>
              </a:rPr>
              <a:t>Presentations that highlight the role of the entire practice team in delivering care</a:t>
            </a:r>
          </a:p>
          <a:p>
            <a:pPr defTabSz="457200" fontAlgn="base">
              <a:spcBef>
                <a:spcPct val="0"/>
              </a:spcBef>
              <a:spcAft>
                <a:spcPct val="0"/>
              </a:spcAft>
              <a:buFont typeface="Arial" pitchFamily="34" charset="0"/>
              <a:buChar char="•"/>
              <a:defRPr/>
            </a:pPr>
            <a:endParaRPr lang="en-US" altLang="en-US" dirty="0">
              <a:solidFill>
                <a:prstClr val="black"/>
              </a:solidFill>
              <a:latin typeface="Century Gothic"/>
              <a:cs typeface="Arial" panose="020B0604020202020204" pitchFamily="34" charset="0"/>
            </a:endParaRPr>
          </a:p>
          <a:p>
            <a:pPr defTabSz="457200" fontAlgn="base">
              <a:spcBef>
                <a:spcPct val="0"/>
              </a:spcBef>
              <a:spcAft>
                <a:spcPct val="0"/>
              </a:spcAft>
              <a:buFont typeface="Arial" pitchFamily="34" charset="0"/>
              <a:buChar char="•"/>
              <a:defRPr/>
            </a:pPr>
            <a:r>
              <a:rPr lang="en-US" altLang="en-US" dirty="0">
                <a:solidFill>
                  <a:prstClr val="black"/>
                </a:solidFill>
                <a:latin typeface="Century Gothic"/>
                <a:cs typeface="Arial" panose="020B0604020202020204" pitchFamily="34" charset="0"/>
              </a:rPr>
              <a:t>Feedback and follow up to monitor: 1) how much is done, 2) how well it is done, and 3) is anyone </a:t>
            </a:r>
            <a:r>
              <a:rPr lang="en-US" altLang="en-US" dirty="0">
                <a:solidFill>
                  <a:prstClr val="black"/>
                </a:solidFill>
                <a:latin typeface="Arial" panose="020B0604020202020204" pitchFamily="34" charset="0"/>
                <a:cs typeface="Arial" panose="020B0604020202020204" pitchFamily="34" charset="0"/>
              </a:rPr>
              <a:t>better off?</a:t>
            </a:r>
          </a:p>
        </p:txBody>
      </p:sp>
    </p:spTree>
    <p:extLst>
      <p:ext uri="{BB962C8B-B14F-4D97-AF65-F5344CB8AC3E}">
        <p14:creationId xmlns:p14="http://schemas.microsoft.com/office/powerpoint/2010/main" val="260043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EPIC: Structural Requirements</a:t>
            </a:r>
          </a:p>
        </p:txBody>
      </p:sp>
      <p:sp>
        <p:nvSpPr>
          <p:cNvPr id="19459" name="TextBox 1"/>
          <p:cNvSpPr txBox="1">
            <a:spLocks noChangeArrowheads="1"/>
          </p:cNvSpPr>
          <p:nvPr/>
        </p:nvSpPr>
        <p:spPr bwMode="auto">
          <a:xfrm>
            <a:off x="1634072" y="1748266"/>
            <a:ext cx="1105451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Aft>
                <a:spcPts val="600"/>
              </a:spcAft>
              <a:buFont typeface="Arial" charset="0"/>
              <a:defRPr sz="2000">
                <a:solidFill>
                  <a:schemeClr val="tx1"/>
                </a:solidFill>
                <a:latin typeface="Century Gothic" pitchFamily="34" charset="0"/>
                <a:ea typeface="MS PGothic" pitchFamily="34" charset="-128"/>
              </a:defRPr>
            </a:lvl1pPr>
            <a:lvl2pPr marL="742950" indent="-285750">
              <a:spcAft>
                <a:spcPts val="600"/>
              </a:spcAft>
              <a:buClr>
                <a:schemeClr val="accent1"/>
              </a:buClr>
              <a:buFont typeface="Arial" charset="0"/>
              <a:buChar char="•"/>
              <a:defRPr sz="2000">
                <a:solidFill>
                  <a:schemeClr val="tx1"/>
                </a:solidFill>
                <a:latin typeface="Century Gothic" pitchFamily="34" charset="0"/>
                <a:ea typeface="MS PGothic" pitchFamily="34" charset="-128"/>
              </a:defRPr>
            </a:lvl2pPr>
            <a:lvl3pPr marL="1143000" indent="-228600">
              <a:spcAft>
                <a:spcPts val="600"/>
              </a:spcAft>
              <a:buClr>
                <a:schemeClr val="accent2"/>
              </a:buClr>
              <a:buFont typeface="Arial" charset="0"/>
              <a:buChar char="•"/>
              <a:defRPr sz="2000">
                <a:solidFill>
                  <a:schemeClr val="tx1"/>
                </a:solidFill>
                <a:latin typeface="Century Gothic" pitchFamily="34" charset="0"/>
                <a:ea typeface="MS PGothic" pitchFamily="34" charset="-128"/>
              </a:defRPr>
            </a:lvl3pPr>
            <a:lvl4pPr marL="1600200" indent="-228600">
              <a:spcAft>
                <a:spcPts val="600"/>
              </a:spcAft>
              <a:buClr>
                <a:srgbClr val="F5A536"/>
              </a:buClr>
              <a:buFont typeface="Arial" charset="0"/>
              <a:buChar char="•"/>
              <a:defRPr sz="2000">
                <a:solidFill>
                  <a:schemeClr val="tx1"/>
                </a:solidFill>
                <a:latin typeface="Century Gothic" pitchFamily="34" charset="0"/>
                <a:ea typeface="MS PGothic" pitchFamily="34" charset="-128"/>
              </a:defRPr>
            </a:lvl4pPr>
            <a:lvl5pPr marL="2057400" indent="-228600">
              <a:spcAft>
                <a:spcPts val="600"/>
              </a:spcAft>
              <a:buClr>
                <a:srgbClr val="595252"/>
              </a:buClr>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9pPr>
          </a:lstStyle>
          <a:p>
            <a:pPr defTabSz="457200" fontAlgn="base">
              <a:spcBef>
                <a:spcPct val="0"/>
              </a:spcBef>
              <a:spcAft>
                <a:spcPct val="0"/>
              </a:spcAft>
              <a:buFont typeface="Arial" charset="0"/>
              <a:buChar char="•"/>
            </a:pPr>
            <a:r>
              <a:rPr lang="en-US" altLang="en-US" sz="2400" dirty="0">
                <a:solidFill>
                  <a:prstClr val="black"/>
                </a:solidFill>
              </a:rPr>
              <a:t>Backbone organization to coordinate visits and ensure core components are present</a:t>
            </a:r>
          </a:p>
          <a:p>
            <a:pPr defTabSz="457200" fontAlgn="base">
              <a:spcBef>
                <a:spcPct val="0"/>
              </a:spcBef>
              <a:spcAft>
                <a:spcPct val="0"/>
              </a:spcAft>
              <a:buFont typeface="Arial" charset="0"/>
              <a:buChar char="•"/>
            </a:pPr>
            <a:endParaRPr lang="en-US" altLang="en-US" sz="2400" dirty="0">
              <a:solidFill>
                <a:prstClr val="black"/>
              </a:solidFill>
            </a:endParaRPr>
          </a:p>
          <a:p>
            <a:pPr defTabSz="457200" fontAlgn="base">
              <a:spcBef>
                <a:spcPct val="0"/>
              </a:spcBef>
              <a:spcAft>
                <a:spcPct val="0"/>
              </a:spcAft>
              <a:buFont typeface="Arial" charset="0"/>
              <a:buChar char="•"/>
            </a:pPr>
            <a:r>
              <a:rPr lang="en-US" altLang="en-US" sz="2400" dirty="0">
                <a:solidFill>
                  <a:prstClr val="black"/>
                </a:solidFill>
              </a:rPr>
              <a:t>Quality monitoring data system</a:t>
            </a:r>
          </a:p>
          <a:p>
            <a:pPr defTabSz="457200" fontAlgn="base">
              <a:spcBef>
                <a:spcPct val="0"/>
              </a:spcBef>
              <a:spcAft>
                <a:spcPct val="0"/>
              </a:spcAft>
              <a:buFont typeface="Arial" charset="0"/>
              <a:buChar char="•"/>
            </a:pPr>
            <a:endParaRPr lang="en-US" altLang="en-US" sz="2400" dirty="0">
              <a:solidFill>
                <a:prstClr val="black"/>
              </a:solidFill>
            </a:endParaRPr>
          </a:p>
          <a:p>
            <a:pPr defTabSz="457200" fontAlgn="base">
              <a:spcBef>
                <a:spcPct val="0"/>
              </a:spcBef>
              <a:spcAft>
                <a:spcPct val="0"/>
              </a:spcAft>
              <a:buFont typeface="Arial" charset="0"/>
              <a:buChar char="•"/>
            </a:pPr>
            <a:r>
              <a:rPr lang="en-US" altLang="en-US" sz="2400" dirty="0">
                <a:solidFill>
                  <a:prstClr val="black"/>
                </a:solidFill>
              </a:rPr>
              <a:t>Connection to state and community resources</a:t>
            </a:r>
          </a:p>
          <a:p>
            <a:pPr defTabSz="457200" fontAlgn="base">
              <a:spcBef>
                <a:spcPct val="0"/>
              </a:spcBef>
              <a:spcAft>
                <a:spcPct val="0"/>
              </a:spcAft>
              <a:buFont typeface="Arial" charset="0"/>
              <a:buChar char="•"/>
            </a:pPr>
            <a:endParaRPr lang="en-US" altLang="en-US" sz="2400" dirty="0">
              <a:solidFill>
                <a:prstClr val="black"/>
              </a:solidFill>
            </a:endParaRPr>
          </a:p>
          <a:p>
            <a:pPr defTabSz="457200" fontAlgn="base">
              <a:spcBef>
                <a:spcPct val="0"/>
              </a:spcBef>
              <a:spcAft>
                <a:spcPct val="0"/>
              </a:spcAft>
              <a:buFont typeface="Arial" charset="0"/>
              <a:buChar char="•"/>
            </a:pPr>
            <a:r>
              <a:rPr lang="en-US" altLang="en-US" sz="2400" dirty="0">
                <a:solidFill>
                  <a:prstClr val="black"/>
                </a:solidFill>
              </a:rPr>
              <a:t>Connection to pediatric primary care</a:t>
            </a:r>
          </a:p>
          <a:p>
            <a:pPr defTabSz="457200" fontAlgn="base">
              <a:spcBef>
                <a:spcPct val="0"/>
              </a:spcBef>
              <a:spcAft>
                <a:spcPct val="0"/>
              </a:spcAft>
              <a:buFont typeface="Arial" charset="0"/>
              <a:buChar char="•"/>
            </a:pPr>
            <a:endParaRPr lang="en-US" altLang="en-US" sz="2400" dirty="0">
              <a:solidFill>
                <a:prstClr val="black"/>
              </a:solidFill>
            </a:endParaRPr>
          </a:p>
          <a:p>
            <a:pPr defTabSz="457200" fontAlgn="base">
              <a:spcBef>
                <a:spcPct val="0"/>
              </a:spcBef>
              <a:spcAft>
                <a:spcPct val="0"/>
              </a:spcAft>
              <a:buFont typeface="Arial" charset="0"/>
              <a:buChar char="•"/>
            </a:pPr>
            <a:r>
              <a:rPr lang="en-US" altLang="en-US" sz="2400" dirty="0">
                <a:solidFill>
                  <a:prstClr val="black"/>
                </a:solidFill>
              </a:rPr>
              <a:t>**Bonus is to offer MOC/QI projects</a:t>
            </a:r>
          </a:p>
        </p:txBody>
      </p:sp>
    </p:spTree>
    <p:extLst>
      <p:ext uri="{BB962C8B-B14F-4D97-AF65-F5344CB8AC3E}">
        <p14:creationId xmlns:p14="http://schemas.microsoft.com/office/powerpoint/2010/main" val="92716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Maintenance of Certification (MOC)</a:t>
            </a:r>
            <a:br>
              <a:rPr lang="en-US" altLang="en-US" dirty="0" smtClean="0"/>
            </a:br>
            <a:r>
              <a:rPr lang="en-US" altLang="en-US" dirty="0" smtClean="0"/>
              <a:t>Quality Improvement Projects</a:t>
            </a:r>
          </a:p>
        </p:txBody>
      </p:sp>
      <p:sp>
        <p:nvSpPr>
          <p:cNvPr id="19459" name="TextBox 1"/>
          <p:cNvSpPr txBox="1">
            <a:spLocks noChangeArrowheads="1"/>
          </p:cNvSpPr>
          <p:nvPr/>
        </p:nvSpPr>
        <p:spPr bwMode="auto">
          <a:xfrm>
            <a:off x="576165" y="1596415"/>
            <a:ext cx="114343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Aft>
                <a:spcPts val="600"/>
              </a:spcAft>
              <a:buFont typeface="Arial" charset="0"/>
              <a:defRPr sz="2000">
                <a:solidFill>
                  <a:schemeClr val="tx1"/>
                </a:solidFill>
                <a:latin typeface="Century Gothic" pitchFamily="34" charset="0"/>
                <a:ea typeface="MS PGothic" pitchFamily="34" charset="-128"/>
              </a:defRPr>
            </a:lvl1pPr>
            <a:lvl2pPr marL="742950" indent="-285750">
              <a:spcAft>
                <a:spcPts val="600"/>
              </a:spcAft>
              <a:buClr>
                <a:schemeClr val="accent1"/>
              </a:buClr>
              <a:buFont typeface="Arial" charset="0"/>
              <a:buChar char="•"/>
              <a:defRPr sz="2000">
                <a:solidFill>
                  <a:schemeClr val="tx1"/>
                </a:solidFill>
                <a:latin typeface="Century Gothic" pitchFamily="34" charset="0"/>
                <a:ea typeface="MS PGothic" pitchFamily="34" charset="-128"/>
              </a:defRPr>
            </a:lvl2pPr>
            <a:lvl3pPr marL="1143000" indent="-228600">
              <a:spcAft>
                <a:spcPts val="600"/>
              </a:spcAft>
              <a:buClr>
                <a:schemeClr val="accent2"/>
              </a:buClr>
              <a:buFont typeface="Arial" charset="0"/>
              <a:buChar char="•"/>
              <a:defRPr sz="2000">
                <a:solidFill>
                  <a:schemeClr val="tx1"/>
                </a:solidFill>
                <a:latin typeface="Century Gothic" pitchFamily="34" charset="0"/>
                <a:ea typeface="MS PGothic" pitchFamily="34" charset="-128"/>
              </a:defRPr>
            </a:lvl3pPr>
            <a:lvl4pPr marL="1600200" indent="-228600">
              <a:spcAft>
                <a:spcPts val="600"/>
              </a:spcAft>
              <a:buClr>
                <a:srgbClr val="F5A536"/>
              </a:buClr>
              <a:buFont typeface="Arial" charset="0"/>
              <a:buChar char="•"/>
              <a:defRPr sz="2000">
                <a:solidFill>
                  <a:schemeClr val="tx1"/>
                </a:solidFill>
                <a:latin typeface="Century Gothic" pitchFamily="34" charset="0"/>
                <a:ea typeface="MS PGothic" pitchFamily="34" charset="-128"/>
              </a:defRPr>
            </a:lvl4pPr>
            <a:lvl5pPr marL="2057400" indent="-228600">
              <a:spcAft>
                <a:spcPts val="600"/>
              </a:spcAft>
              <a:buClr>
                <a:srgbClr val="595252"/>
              </a:buClr>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9pPr>
          </a:lstStyle>
          <a:p>
            <a:pPr defTabSz="457200" fontAlgn="base">
              <a:spcBef>
                <a:spcPct val="0"/>
              </a:spcBef>
              <a:spcAft>
                <a:spcPct val="0"/>
              </a:spcAft>
              <a:buFont typeface="Arial" charset="0"/>
              <a:buChar char="•"/>
            </a:pPr>
            <a:r>
              <a:rPr lang="en-US" altLang="en-US" sz="1600" dirty="0">
                <a:solidFill>
                  <a:prstClr val="black"/>
                </a:solidFill>
              </a:rPr>
              <a:t>Through our partnership with CCMC Office of Community Child Health we have several MOC projects that go along with our EPIC modules</a:t>
            </a:r>
          </a:p>
          <a:p>
            <a:pPr defTabSz="457200" fontAlgn="base">
              <a:spcBef>
                <a:spcPct val="0"/>
              </a:spcBef>
              <a:spcAft>
                <a:spcPct val="0"/>
              </a:spcAft>
              <a:buFont typeface="Arial" charset="0"/>
              <a:buChar char="•"/>
            </a:pPr>
            <a:endParaRPr lang="en-US" altLang="en-US" sz="1600" dirty="0">
              <a:solidFill>
                <a:prstClr val="black"/>
              </a:solidFill>
            </a:endParaRPr>
          </a:p>
          <a:p>
            <a:pPr defTabSz="457200" fontAlgn="base">
              <a:spcBef>
                <a:spcPct val="0"/>
              </a:spcBef>
              <a:spcAft>
                <a:spcPct val="0"/>
              </a:spcAft>
              <a:buFont typeface="Arial" charset="0"/>
              <a:buChar char="•"/>
            </a:pPr>
            <a:r>
              <a:rPr lang="en-US" altLang="en-US" sz="1600" dirty="0">
                <a:solidFill>
                  <a:prstClr val="black"/>
                </a:solidFill>
              </a:rPr>
              <a:t>Help Me Grow Developmental Screening MOC</a:t>
            </a:r>
          </a:p>
          <a:p>
            <a:pPr lvl="1" defTabSz="457200" fontAlgn="base">
              <a:spcBef>
                <a:spcPct val="0"/>
              </a:spcBef>
              <a:spcAft>
                <a:spcPct val="0"/>
              </a:spcAft>
              <a:buClr>
                <a:srgbClr val="3E246A"/>
              </a:buClr>
            </a:pPr>
            <a:r>
              <a:rPr lang="en-US" sz="1600" dirty="0">
                <a:solidFill>
                  <a:prstClr val="black"/>
                </a:solidFill>
              </a:rPr>
              <a:t>Practices will complete chart audits to assess their implementation of surveillance, screening, and connection to services at 9, 12, and 18 month old well child visits. </a:t>
            </a:r>
          </a:p>
          <a:p>
            <a:pPr lvl="1" defTabSz="457200" fontAlgn="base">
              <a:spcBef>
                <a:spcPct val="0"/>
              </a:spcBef>
              <a:spcAft>
                <a:spcPct val="0"/>
              </a:spcAft>
              <a:buClr>
                <a:srgbClr val="3E246A"/>
              </a:buClr>
            </a:pPr>
            <a:r>
              <a:rPr lang="en-US" altLang="en-US" sz="1600" dirty="0">
                <a:solidFill>
                  <a:prstClr val="black"/>
                </a:solidFill>
              </a:rPr>
              <a:t>Before signing up for project providers must either have participated in the EPIC module or taken the HMG online module available on our website </a:t>
            </a:r>
            <a:r>
              <a:rPr lang="en-US" altLang="en-US" sz="1600" dirty="0">
                <a:solidFill>
                  <a:prstClr val="black"/>
                </a:solidFill>
                <a:hlinkClick r:id="rId3"/>
              </a:rPr>
              <a:t>www.kidsmentalhealthinfo.com</a:t>
            </a:r>
            <a:endParaRPr lang="en-US" altLang="en-US" sz="1600" dirty="0">
              <a:solidFill>
                <a:prstClr val="black"/>
              </a:solidFill>
            </a:endParaRPr>
          </a:p>
          <a:p>
            <a:pPr marL="457200" lvl="1" indent="0" defTabSz="457200" fontAlgn="base">
              <a:spcBef>
                <a:spcPct val="0"/>
              </a:spcBef>
              <a:spcAft>
                <a:spcPct val="0"/>
              </a:spcAft>
              <a:buClr>
                <a:srgbClr val="3E246A"/>
              </a:buClr>
              <a:buNone/>
            </a:pPr>
            <a:endParaRPr lang="en-US" altLang="en-US" sz="1600" dirty="0">
              <a:solidFill>
                <a:prstClr val="black"/>
              </a:solidFill>
            </a:endParaRPr>
          </a:p>
          <a:p>
            <a:pPr marL="457200" lvl="1" indent="0" defTabSz="457200" fontAlgn="base">
              <a:spcBef>
                <a:spcPct val="0"/>
              </a:spcBef>
              <a:spcAft>
                <a:spcPct val="0"/>
              </a:spcAft>
              <a:buClr>
                <a:srgbClr val="3E246A"/>
              </a:buClr>
              <a:buNone/>
            </a:pPr>
            <a:r>
              <a:rPr lang="en-US" altLang="en-US" sz="1600" dirty="0">
                <a:solidFill>
                  <a:prstClr val="black"/>
                </a:solidFill>
              </a:rPr>
              <a:t>Link:  </a:t>
            </a:r>
            <a:r>
              <a:rPr lang="en-US" altLang="en-US" sz="1600" dirty="0">
                <a:solidFill>
                  <a:prstClr val="black"/>
                </a:solidFill>
                <a:hlinkClick r:id="rId4"/>
              </a:rPr>
              <a:t>http://www.kidsmentalhealthinfo.com/providers/pediatric-providers/help-me-grow-developmental-monitoring-and-connecting-children-to-services-online-training/</a:t>
            </a:r>
            <a:endParaRPr lang="en-US" altLang="en-US" sz="1600" dirty="0">
              <a:solidFill>
                <a:prstClr val="black"/>
              </a:solidFill>
            </a:endParaRPr>
          </a:p>
          <a:p>
            <a:pPr marL="457200" lvl="1" indent="0" defTabSz="457200" fontAlgn="base">
              <a:spcBef>
                <a:spcPct val="0"/>
              </a:spcBef>
              <a:spcAft>
                <a:spcPct val="0"/>
              </a:spcAft>
              <a:buClr>
                <a:srgbClr val="3E246A"/>
              </a:buClr>
              <a:buNone/>
            </a:pPr>
            <a:endParaRPr lang="en-US" altLang="en-US" sz="1600" dirty="0">
              <a:solidFill>
                <a:prstClr val="black"/>
              </a:solidFill>
            </a:endParaRPr>
          </a:p>
          <a:p>
            <a:pPr marL="457200" lvl="1" indent="0" defTabSz="457200" fontAlgn="base">
              <a:spcBef>
                <a:spcPct val="0"/>
              </a:spcBef>
              <a:spcAft>
                <a:spcPct val="0"/>
              </a:spcAft>
              <a:buClr>
                <a:srgbClr val="3E246A"/>
              </a:buClr>
              <a:buNone/>
            </a:pPr>
            <a:r>
              <a:rPr lang="en-US" altLang="en-US" sz="1600" dirty="0">
                <a:solidFill>
                  <a:prstClr val="black"/>
                </a:solidFill>
              </a:rPr>
              <a:t>Included in MOC/Quality Improvement Project:</a:t>
            </a:r>
          </a:p>
          <a:p>
            <a:pPr lvl="1" defTabSz="457200" fontAlgn="base">
              <a:spcBef>
                <a:spcPct val="0"/>
              </a:spcBef>
              <a:spcAft>
                <a:spcPct val="0"/>
              </a:spcAft>
              <a:buClr>
                <a:srgbClr val="3E246A"/>
              </a:buClr>
              <a:buFont typeface="Wingdings" panose="05000000000000000000" pitchFamily="2" charset="2"/>
              <a:buChar char="ü"/>
            </a:pPr>
            <a:r>
              <a:rPr lang="en-US" altLang="en-US" sz="1600" dirty="0">
                <a:solidFill>
                  <a:prstClr val="black"/>
                </a:solidFill>
              </a:rPr>
              <a:t>Documentation that provider solicited parental concerns at 9, 12 and 18 month visits</a:t>
            </a:r>
          </a:p>
          <a:p>
            <a:pPr lvl="1" defTabSz="457200" fontAlgn="base">
              <a:spcBef>
                <a:spcPct val="0"/>
              </a:spcBef>
              <a:spcAft>
                <a:spcPct val="0"/>
              </a:spcAft>
              <a:buClr>
                <a:srgbClr val="3E246A"/>
              </a:buClr>
              <a:buFont typeface="Wingdings" panose="05000000000000000000" pitchFamily="2" charset="2"/>
              <a:buChar char="ü"/>
            </a:pPr>
            <a:r>
              <a:rPr lang="en-US" altLang="en-US" sz="1600" dirty="0">
                <a:solidFill>
                  <a:prstClr val="black"/>
                </a:solidFill>
              </a:rPr>
              <a:t>Documentation that provider screened with a formal tool at 9 and 18 month visit</a:t>
            </a:r>
          </a:p>
          <a:p>
            <a:pPr lvl="1" defTabSz="457200" fontAlgn="base">
              <a:spcBef>
                <a:spcPct val="0"/>
              </a:spcBef>
              <a:spcAft>
                <a:spcPct val="0"/>
              </a:spcAft>
              <a:buClr>
                <a:srgbClr val="3E246A"/>
              </a:buClr>
              <a:buFont typeface="Wingdings" panose="05000000000000000000" pitchFamily="2" charset="2"/>
              <a:buChar char="ü"/>
            </a:pPr>
            <a:r>
              <a:rPr lang="en-US" altLang="en-US" sz="1600" dirty="0">
                <a:solidFill>
                  <a:prstClr val="black"/>
                </a:solidFill>
              </a:rPr>
              <a:t>Documentation that provider connected parents to services if the child had concerns on formal tool or through solicitation of concerns</a:t>
            </a:r>
          </a:p>
        </p:txBody>
      </p:sp>
    </p:spTree>
    <p:extLst>
      <p:ext uri="{BB962C8B-B14F-4D97-AF65-F5344CB8AC3E}">
        <p14:creationId xmlns:p14="http://schemas.microsoft.com/office/powerpoint/2010/main" val="4015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5E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516" y="0"/>
            <a:ext cx="10287000" cy="6858000"/>
          </a:xfrm>
          <a:prstGeom prst="rect">
            <a:avLst/>
          </a:prstGeom>
          <a:effectLst>
            <a:softEdge rad="1016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12" y="5872912"/>
            <a:ext cx="1851218" cy="475885"/>
          </a:xfrm>
          <a:prstGeom prst="rect">
            <a:avLst/>
          </a:prstGeom>
        </p:spPr>
      </p:pic>
      <p:sp>
        <p:nvSpPr>
          <p:cNvPr id="3" name="TextBox 2"/>
          <p:cNvSpPr txBox="1"/>
          <p:nvPr/>
        </p:nvSpPr>
        <p:spPr>
          <a:xfrm>
            <a:off x="-1033798" y="6365496"/>
            <a:ext cx="427543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sym typeface="Helvetica Light"/>
              </a:rPr>
              <a:t>January 9, 2018</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sym typeface="Helvetica Light"/>
            </a:endParaRPr>
          </a:p>
        </p:txBody>
      </p:sp>
      <p:sp>
        <p:nvSpPr>
          <p:cNvPr id="6" name="TextBox 5"/>
          <p:cNvSpPr txBox="1"/>
          <p:nvPr/>
        </p:nvSpPr>
        <p:spPr>
          <a:xfrm rot="10800000">
            <a:off x="2425394" y="156755"/>
            <a:ext cx="816245" cy="6858000"/>
          </a:xfrm>
          <a:prstGeom prst="rect">
            <a:avLst/>
          </a:prstGeom>
          <a:gradFill>
            <a:gsLst>
              <a:gs pos="0">
                <a:srgbClr val="E5E5E3"/>
              </a:gs>
              <a:gs pos="74000">
                <a:srgbClr val="E5E5E3"/>
              </a:gs>
              <a:gs pos="83000">
                <a:srgbClr val="E5E5E3"/>
              </a:gs>
              <a:gs pos="100000">
                <a:srgbClr val="E5E5E3"/>
              </a:gs>
            </a:gsLst>
            <a:lin ang="5400000" scaled="1"/>
          </a:gradFill>
          <a:ln w="12700" cap="flat">
            <a:noFill/>
            <a:miter lim="400000"/>
          </a:ln>
          <a:effectLst>
            <a:softEdge rad="1778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8" name="Text Box 2"/>
          <p:cNvSpPr txBox="1">
            <a:spLocks noChangeArrowheads="1"/>
          </p:cNvSpPr>
          <p:nvPr/>
        </p:nvSpPr>
        <p:spPr bwMode="auto">
          <a:xfrm>
            <a:off x="178312" y="344773"/>
            <a:ext cx="6927882" cy="127785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24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JUST WHAT THE DOCTOR ORDERED:</a:t>
            </a:r>
            <a:endParaRPr lang="en-US"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HONING EXPERTISE IN </a:t>
            </a:r>
            <a:r>
              <a:rPr lang="en-US" sz="2400" b="1" dirty="0" smtClean="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HELP </a:t>
            </a:r>
            <a:r>
              <a:rPr lang="en-US" sz="24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ME GROW </a:t>
            </a:r>
            <a:endParaRPr lang="en-US" sz="2400" b="1" dirty="0" smtClean="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smtClean="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PHYSICIAN </a:t>
            </a:r>
            <a:r>
              <a:rPr lang="en-US" sz="24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OUTREACH</a:t>
            </a:r>
            <a:endParaRPr lang="en-US"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1019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1842" y="669706"/>
            <a:ext cx="6400800" cy="396239"/>
          </a:xfrm>
        </p:spPr>
        <p:txBody>
          <a:bodyPr/>
          <a:lstStyle/>
          <a:p>
            <a:r>
              <a:rPr lang="en-US" dirty="0" smtClean="0"/>
              <a:t>Summary </a:t>
            </a:r>
            <a:r>
              <a:rPr lang="en-US" dirty="0" smtClean="0"/>
              <a:t>		</a:t>
            </a:r>
            <a:endParaRPr lang="en-US" dirty="0"/>
          </a:p>
        </p:txBody>
      </p:sp>
      <p:sp>
        <p:nvSpPr>
          <p:cNvPr id="3" name="Subtitle 2"/>
          <p:cNvSpPr>
            <a:spLocks noGrp="1"/>
          </p:cNvSpPr>
          <p:nvPr>
            <p:ph type="subTitle" idx="1"/>
          </p:nvPr>
        </p:nvSpPr>
        <p:spPr>
          <a:xfrm>
            <a:off x="3024570" y="2404409"/>
            <a:ext cx="7511863" cy="1608791"/>
          </a:xfrm>
        </p:spPr>
        <p:txBody>
          <a:bodyPr/>
          <a:lstStyle/>
          <a:p>
            <a:pPr algn="ctr"/>
            <a:r>
              <a:rPr lang="en-US" dirty="0" smtClean="0">
                <a:solidFill>
                  <a:schemeClr val="tx1"/>
                </a:solidFill>
                <a:latin typeface="+mj-lt"/>
              </a:rPr>
              <a:t>For more information</a:t>
            </a:r>
            <a:endParaRPr lang="en-US" dirty="0" smtClean="0">
              <a:solidFill>
                <a:schemeClr val="tx1"/>
              </a:solidFill>
              <a:latin typeface="+mj-lt"/>
            </a:endParaRPr>
          </a:p>
          <a:p>
            <a:pPr marL="342900" indent="-342900" algn="ctr">
              <a:buFont typeface="Arial" panose="020B0604020202020204" pitchFamily="34" charset="0"/>
              <a:buChar char="•"/>
            </a:pPr>
            <a:endParaRPr lang="en-US" dirty="0">
              <a:solidFill>
                <a:schemeClr val="tx1"/>
              </a:solidFill>
              <a:latin typeface="+mj-lt"/>
            </a:endParaRPr>
          </a:p>
          <a:p>
            <a:pPr algn="ctr"/>
            <a:r>
              <a:rPr lang="en-US" dirty="0" smtClean="0">
                <a:solidFill>
                  <a:schemeClr val="tx1"/>
                </a:solidFill>
                <a:latin typeface="+mj-lt"/>
              </a:rPr>
              <a:t>CHDI staff is available to answer questions </a:t>
            </a:r>
            <a:endParaRPr lang="en-US" dirty="0" smtClean="0">
              <a:solidFill>
                <a:schemeClr val="tx1"/>
              </a:solidFill>
              <a:latin typeface="+mj-lt"/>
            </a:endParaRPr>
          </a:p>
          <a:p>
            <a:pPr algn="ctr"/>
            <a:r>
              <a:rPr lang="en-US" dirty="0" smtClean="0">
                <a:solidFill>
                  <a:schemeClr val="tx1"/>
                </a:solidFill>
                <a:latin typeface="+mn-lt"/>
              </a:rPr>
              <a:t>Abby </a:t>
            </a:r>
            <a:r>
              <a:rPr lang="en-US" dirty="0" smtClean="0">
                <a:solidFill>
                  <a:schemeClr val="tx1"/>
                </a:solidFill>
                <a:latin typeface="+mn-lt"/>
              </a:rPr>
              <a:t>Alter email: aalter@uchc.edu</a:t>
            </a:r>
          </a:p>
        </p:txBody>
      </p:sp>
    </p:spTree>
    <p:extLst>
      <p:ext uri="{BB962C8B-B14F-4D97-AF65-F5344CB8AC3E}">
        <p14:creationId xmlns:p14="http://schemas.microsoft.com/office/powerpoint/2010/main" val="3794847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381001"/>
            <a:ext cx="8229600" cy="3096165"/>
          </a:xfrm>
        </p:spPr>
        <p:txBody>
          <a:bodyPr/>
          <a:lstStyle/>
          <a:p>
            <a:r>
              <a:rPr lang="en-US" b="1" dirty="0" smtClean="0">
                <a:solidFill>
                  <a:schemeClr val="bg1"/>
                </a:solidFill>
              </a:rPr>
              <a:t>Using the </a:t>
            </a:r>
            <a:br>
              <a:rPr lang="en-US" b="1" dirty="0" smtClean="0">
                <a:solidFill>
                  <a:schemeClr val="bg1"/>
                </a:solidFill>
              </a:rPr>
            </a:br>
            <a:r>
              <a:rPr lang="en-US" b="1" dirty="0" smtClean="0">
                <a:solidFill>
                  <a:schemeClr val="bg1"/>
                </a:solidFill>
              </a:rPr>
              <a:t>HMG QI/MOC Project </a:t>
            </a:r>
            <a:br>
              <a:rPr lang="en-US" b="1" dirty="0" smtClean="0">
                <a:solidFill>
                  <a:schemeClr val="bg1"/>
                </a:solidFill>
              </a:rPr>
            </a:br>
            <a:r>
              <a:rPr lang="en-US" b="1" dirty="0" smtClean="0">
                <a:solidFill>
                  <a:schemeClr val="bg1"/>
                </a:solidFill>
              </a:rPr>
              <a:t>to promote provider outreach:</a:t>
            </a:r>
            <a:br>
              <a:rPr lang="en-US" b="1" dirty="0" smtClean="0">
                <a:solidFill>
                  <a:schemeClr val="bg1"/>
                </a:solidFill>
              </a:rPr>
            </a:br>
            <a:r>
              <a:rPr lang="en-US" b="1" i="1" dirty="0" smtClean="0">
                <a:solidFill>
                  <a:schemeClr val="accent3">
                    <a:lumMod val="75000"/>
                  </a:schemeClr>
                </a:solidFill>
              </a:rPr>
              <a:t>An Affiliate Example</a:t>
            </a:r>
            <a:endParaRPr lang="en-US" b="1" i="1" dirty="0">
              <a:solidFill>
                <a:schemeClr val="accent3">
                  <a:lumMod val="75000"/>
                </a:schemeClr>
              </a:solidFill>
            </a:endParaRPr>
          </a:p>
        </p:txBody>
      </p:sp>
      <p:sp>
        <p:nvSpPr>
          <p:cNvPr id="3" name="Text Placeholder 2"/>
          <p:cNvSpPr>
            <a:spLocks noGrp="1"/>
          </p:cNvSpPr>
          <p:nvPr>
            <p:ph type="body" idx="1"/>
          </p:nvPr>
        </p:nvSpPr>
        <p:spPr>
          <a:xfrm>
            <a:off x="2057400" y="4114801"/>
            <a:ext cx="8229600" cy="1323435"/>
          </a:xfrm>
        </p:spPr>
        <p:txBody>
          <a:bodyPr/>
          <a:lstStyle/>
          <a:p>
            <a:pPr marL="0" indent="0" hangingPunct="0">
              <a:spcBef>
                <a:spcPts val="0"/>
              </a:spcBef>
              <a:buSzTx/>
              <a:buNone/>
            </a:pPr>
            <a:r>
              <a:rPr lang="en-US" b="1" dirty="0">
                <a:solidFill>
                  <a:schemeClr val="bg1"/>
                </a:solidFill>
                <a:latin typeface="Calibri" charset="0"/>
                <a:ea typeface="Calibri" charset="0"/>
                <a:cs typeface="Calibri" charset="0"/>
              </a:rPr>
              <a:t>Sharon </a:t>
            </a:r>
            <a:r>
              <a:rPr lang="en-US" b="1" dirty="0" err="1">
                <a:solidFill>
                  <a:schemeClr val="bg1"/>
                </a:solidFill>
                <a:latin typeface="Calibri" charset="0"/>
                <a:ea typeface="Calibri" charset="0"/>
                <a:cs typeface="Calibri" charset="0"/>
              </a:rPr>
              <a:t>Elmensdorp</a:t>
            </a:r>
            <a:r>
              <a:rPr lang="en-US" dirty="0">
                <a:solidFill>
                  <a:schemeClr val="bg1"/>
                </a:solidFill>
                <a:latin typeface="Calibri" charset="0"/>
                <a:ea typeface="Calibri" charset="0"/>
                <a:cs typeface="Calibri" charset="0"/>
              </a:rPr>
              <a:t>, Ph.D., BCBA-D</a:t>
            </a:r>
            <a:br>
              <a:rPr lang="en-US" dirty="0">
                <a:solidFill>
                  <a:schemeClr val="bg1"/>
                </a:solidFill>
                <a:latin typeface="Calibri" charset="0"/>
                <a:ea typeface="Calibri" charset="0"/>
                <a:cs typeface="Calibri" charset="0"/>
              </a:rPr>
            </a:br>
            <a:r>
              <a:rPr lang="en-US" i="1" dirty="0">
                <a:solidFill>
                  <a:schemeClr val="bg1"/>
                </a:solidFill>
                <a:latin typeface="Calibri" charset="0"/>
                <a:ea typeface="Calibri" charset="0"/>
                <a:cs typeface="Calibri" charset="0"/>
              </a:rPr>
              <a:t>Developmental Specialist</a:t>
            </a:r>
            <a:br>
              <a:rPr lang="en-US" i="1" dirty="0">
                <a:solidFill>
                  <a:schemeClr val="bg1"/>
                </a:solidFill>
                <a:latin typeface="Calibri" charset="0"/>
                <a:ea typeface="Calibri" charset="0"/>
                <a:cs typeface="Calibri" charset="0"/>
              </a:rPr>
            </a:br>
            <a:r>
              <a:rPr lang="en-US" dirty="0">
                <a:solidFill>
                  <a:schemeClr val="bg1"/>
                </a:solidFill>
                <a:latin typeface="Calibri" charset="0"/>
                <a:ea typeface="Calibri" charset="0"/>
                <a:cs typeface="Calibri" charset="0"/>
              </a:rPr>
              <a:t>Landon Pediatric Foundation</a:t>
            </a:r>
          </a:p>
          <a:p>
            <a:pPr marL="0" indent="0" hangingPunct="0">
              <a:spcBef>
                <a:spcPts val="0"/>
              </a:spcBef>
              <a:buSzTx/>
              <a:buNone/>
            </a:pPr>
            <a:r>
              <a:rPr lang="en-US" dirty="0">
                <a:solidFill>
                  <a:schemeClr val="bg1"/>
                </a:solidFill>
                <a:latin typeface="Calibri" charset="0"/>
                <a:ea typeface="Calibri" charset="0"/>
                <a:cs typeface="Calibri" charset="0"/>
              </a:rPr>
              <a:t>Help Me Grow Ventura County</a:t>
            </a:r>
            <a:endParaRPr lang="en-US"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229600" y="3733801"/>
            <a:ext cx="1524000" cy="1972059"/>
          </a:xfrm>
          <a:prstGeom prst="rect">
            <a:avLst/>
          </a:prstGeom>
        </p:spPr>
      </p:pic>
    </p:spTree>
    <p:extLst>
      <p:ext uri="{BB962C8B-B14F-4D97-AF65-F5344CB8AC3E}">
        <p14:creationId xmlns:p14="http://schemas.microsoft.com/office/powerpoint/2010/main" val="2038715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2057399" y="1265110"/>
          <a:ext cx="5791200" cy="2065417"/>
        </p:xfrm>
        <a:graphic>
          <a:graphicData uri="http://schemas.openxmlformats.org/drawingml/2006/table">
            <a:tbl>
              <a:tblPr firstRow="1" bandRow="1">
                <a:tableStyleId>{5940675A-B579-460E-94D1-54222C63F5DA}</a:tableStyleId>
              </a:tblPr>
              <a:tblGrid>
                <a:gridCol w="4267201">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295399">
                  <a:extLst>
                    <a:ext uri="{9D8B030D-6E8A-4147-A177-3AD203B41FA5}">
                      <a16:colId xmlns:a16="http://schemas.microsoft.com/office/drawing/2014/main" val="20002"/>
                    </a:ext>
                  </a:extLst>
                </a:gridCol>
              </a:tblGrid>
              <a:tr h="413665">
                <a:tc>
                  <a:txBody>
                    <a:bodyPr/>
                    <a:lstStyle/>
                    <a:p>
                      <a:pPr>
                        <a:spcBef>
                          <a:spcPts val="0"/>
                        </a:spcBef>
                      </a:pPr>
                      <a:r>
                        <a:rPr lang="en-US" sz="2200" dirty="0" smtClean="0">
                          <a:solidFill>
                            <a:schemeClr val="bg1"/>
                          </a:solidFill>
                          <a:latin typeface="Calibri" charset="0"/>
                          <a:ea typeface="Calibri" charset="0"/>
                          <a:cs typeface="Calibri" charset="0"/>
                        </a:rPr>
                        <a:t>Population</a:t>
                      </a:r>
                    </a:p>
                  </a:txBody>
                  <a:tcPr anchor="ctr"/>
                </a:tc>
                <a:tc>
                  <a:txBody>
                    <a:bodyPr/>
                    <a:lstStyle/>
                    <a:p>
                      <a:pPr>
                        <a:spcBef>
                          <a:spcPts val="0"/>
                        </a:spcBef>
                      </a:pPr>
                      <a:endParaRPr lang="en-US" sz="2200" dirty="0" smtClean="0">
                        <a:solidFill>
                          <a:schemeClr val="bg1"/>
                        </a:solidFill>
                        <a:latin typeface="Calibri" charset="0"/>
                        <a:ea typeface="Calibri" charset="0"/>
                        <a:cs typeface="Calibri" charset="0"/>
                      </a:endParaRPr>
                    </a:p>
                  </a:txBody>
                  <a:tcPr anchor="ctr"/>
                </a:tc>
                <a:tc>
                  <a:txBody>
                    <a:bodyPr/>
                    <a:lstStyle/>
                    <a:p>
                      <a:pPr algn="l">
                        <a:spcBef>
                          <a:spcPts val="0"/>
                        </a:spcBef>
                      </a:pPr>
                      <a:r>
                        <a:rPr lang="en-US" sz="2200" b="1" dirty="0" smtClean="0">
                          <a:solidFill>
                            <a:schemeClr val="bg1"/>
                          </a:solidFill>
                          <a:latin typeface="Calibri" charset="0"/>
                          <a:ea typeface="Calibri" charset="0"/>
                          <a:cs typeface="Calibri" charset="0"/>
                        </a:rPr>
                        <a:t>849,738</a:t>
                      </a:r>
                    </a:p>
                  </a:txBody>
                  <a:tcPr anchor="ctr"/>
                </a:tc>
                <a:extLst>
                  <a:ext uri="{0D108BD9-81ED-4DB2-BD59-A6C34878D82A}">
                    <a16:rowId xmlns:a16="http://schemas.microsoft.com/office/drawing/2014/main" val="10000"/>
                  </a:ext>
                </a:extLst>
              </a:tr>
              <a:tr h="413665">
                <a:tc>
                  <a:txBody>
                    <a:bodyPr/>
                    <a:lstStyle/>
                    <a:p>
                      <a:pPr>
                        <a:spcBef>
                          <a:spcPts val="0"/>
                        </a:spcBef>
                      </a:pPr>
                      <a:r>
                        <a:rPr lang="en-US" sz="2200" dirty="0" smtClean="0">
                          <a:solidFill>
                            <a:schemeClr val="bg1"/>
                          </a:solidFill>
                          <a:latin typeface="Calibri" charset="0"/>
                          <a:ea typeface="Calibri" charset="0"/>
                          <a:cs typeface="Calibri" charset="0"/>
                        </a:rPr>
                        <a:t>Under</a:t>
                      </a:r>
                      <a:r>
                        <a:rPr lang="en-US" sz="2200" baseline="0" dirty="0" smtClean="0">
                          <a:solidFill>
                            <a:schemeClr val="bg1"/>
                          </a:solidFill>
                          <a:latin typeface="Calibri" charset="0"/>
                          <a:ea typeface="Calibri" charset="0"/>
                          <a:cs typeface="Calibri" charset="0"/>
                        </a:rPr>
                        <a:t> age 5</a:t>
                      </a:r>
                    </a:p>
                  </a:txBody>
                  <a:tcPr anchor="ctr"/>
                </a:tc>
                <a:tc>
                  <a:txBody>
                    <a:bodyPr/>
                    <a:lstStyle/>
                    <a:p>
                      <a:pPr>
                        <a:spcBef>
                          <a:spcPts val="0"/>
                        </a:spcBef>
                      </a:pPr>
                      <a:endParaRPr lang="en-US" sz="2200" dirty="0">
                        <a:solidFill>
                          <a:schemeClr val="bg1"/>
                        </a:solidFill>
                        <a:latin typeface="Calibri" charset="0"/>
                        <a:ea typeface="Calibri" charset="0"/>
                        <a:cs typeface="Calibri" charset="0"/>
                      </a:endParaRPr>
                    </a:p>
                  </a:txBody>
                  <a:tcPr anchor="ctr"/>
                </a:tc>
                <a:tc>
                  <a:txBody>
                    <a:bodyPr/>
                    <a:lstStyle/>
                    <a:p>
                      <a:pPr algn="l">
                        <a:spcBef>
                          <a:spcPts val="0"/>
                        </a:spcBef>
                      </a:pPr>
                      <a:r>
                        <a:rPr lang="en-US" sz="2200" b="1" dirty="0" smtClean="0">
                          <a:solidFill>
                            <a:schemeClr val="bg1"/>
                          </a:solidFill>
                          <a:latin typeface="Calibri" charset="0"/>
                          <a:ea typeface="Calibri" charset="0"/>
                          <a:cs typeface="Calibri" charset="0"/>
                        </a:rPr>
                        <a:t>6.1%</a:t>
                      </a:r>
                      <a:endParaRPr lang="en-US" sz="2200" b="1" dirty="0">
                        <a:solidFill>
                          <a:schemeClr val="bg1"/>
                        </a:solidFill>
                        <a:latin typeface="Calibri" charset="0"/>
                        <a:ea typeface="Calibri" charset="0"/>
                        <a:cs typeface="Calibri" charset="0"/>
                      </a:endParaRPr>
                    </a:p>
                  </a:txBody>
                  <a:tcPr anchor="ctr"/>
                </a:tc>
                <a:extLst>
                  <a:ext uri="{0D108BD9-81ED-4DB2-BD59-A6C34878D82A}">
                    <a16:rowId xmlns:a16="http://schemas.microsoft.com/office/drawing/2014/main" val="10001"/>
                  </a:ext>
                </a:extLst>
              </a:tr>
              <a:tr h="413665">
                <a:tc>
                  <a:txBody>
                    <a:bodyPr/>
                    <a:lstStyle/>
                    <a:p>
                      <a:pPr>
                        <a:spcBef>
                          <a:spcPts val="0"/>
                        </a:spcBef>
                      </a:pPr>
                      <a:r>
                        <a:rPr lang="en-US" sz="2200" dirty="0" smtClean="0">
                          <a:solidFill>
                            <a:schemeClr val="bg1"/>
                          </a:solidFill>
                          <a:latin typeface="Calibri" charset="0"/>
                          <a:ea typeface="Calibri" charset="0"/>
                          <a:cs typeface="Calibri" charset="0"/>
                        </a:rPr>
                        <a:t>Median household</a:t>
                      </a:r>
                      <a:r>
                        <a:rPr lang="en-US" sz="2200" baseline="0" dirty="0" smtClean="0">
                          <a:solidFill>
                            <a:schemeClr val="bg1"/>
                          </a:solidFill>
                          <a:latin typeface="Calibri" charset="0"/>
                          <a:ea typeface="Calibri" charset="0"/>
                          <a:cs typeface="Calibri" charset="0"/>
                        </a:rPr>
                        <a:t> income</a:t>
                      </a:r>
                      <a:endParaRPr lang="en-US" sz="2200" dirty="0">
                        <a:solidFill>
                          <a:schemeClr val="bg1"/>
                        </a:solidFill>
                        <a:latin typeface="Calibri" charset="0"/>
                        <a:ea typeface="Calibri" charset="0"/>
                        <a:cs typeface="Calibri" charset="0"/>
                      </a:endParaRPr>
                    </a:p>
                  </a:txBody>
                  <a:tcPr anchor="ctr"/>
                </a:tc>
                <a:tc>
                  <a:txBody>
                    <a:bodyPr/>
                    <a:lstStyle/>
                    <a:p>
                      <a:pPr>
                        <a:spcBef>
                          <a:spcPts val="0"/>
                        </a:spcBef>
                      </a:pPr>
                      <a:endParaRPr lang="en-US" sz="2200" dirty="0">
                        <a:solidFill>
                          <a:schemeClr val="bg1"/>
                        </a:solidFill>
                        <a:latin typeface="Calibri" charset="0"/>
                        <a:ea typeface="Calibri" charset="0"/>
                        <a:cs typeface="Calibri" charset="0"/>
                      </a:endParaRPr>
                    </a:p>
                  </a:txBody>
                  <a:tcPr anchor="ctr"/>
                </a:tc>
                <a:tc>
                  <a:txBody>
                    <a:bodyPr/>
                    <a:lstStyle/>
                    <a:p>
                      <a:pPr algn="l">
                        <a:spcBef>
                          <a:spcPts val="0"/>
                        </a:spcBef>
                      </a:pPr>
                      <a:r>
                        <a:rPr lang="en-US" sz="2200" b="1" dirty="0" smtClean="0">
                          <a:solidFill>
                            <a:schemeClr val="bg1"/>
                          </a:solidFill>
                          <a:latin typeface="Calibri" charset="0"/>
                          <a:ea typeface="Calibri" charset="0"/>
                          <a:cs typeface="Calibri" charset="0"/>
                        </a:rPr>
                        <a:t>$78,593</a:t>
                      </a:r>
                      <a:endParaRPr lang="en-US" sz="2200" b="1" dirty="0">
                        <a:solidFill>
                          <a:schemeClr val="bg1"/>
                        </a:solidFill>
                        <a:latin typeface="Calibri" charset="0"/>
                        <a:ea typeface="Calibri" charset="0"/>
                        <a:cs typeface="Calibri" charset="0"/>
                      </a:endParaRPr>
                    </a:p>
                  </a:txBody>
                  <a:tcPr anchor="ctr"/>
                </a:tc>
                <a:extLst>
                  <a:ext uri="{0D108BD9-81ED-4DB2-BD59-A6C34878D82A}">
                    <a16:rowId xmlns:a16="http://schemas.microsoft.com/office/drawing/2014/main" val="10002"/>
                  </a:ext>
                </a:extLst>
              </a:tr>
              <a:tr h="413665">
                <a:tc>
                  <a:txBody>
                    <a:bodyPr/>
                    <a:lstStyle/>
                    <a:p>
                      <a:pPr>
                        <a:spcBef>
                          <a:spcPts val="0"/>
                        </a:spcBef>
                      </a:pPr>
                      <a:r>
                        <a:rPr lang="en-US" sz="2200" dirty="0" smtClean="0">
                          <a:solidFill>
                            <a:schemeClr val="bg1"/>
                          </a:solidFill>
                          <a:latin typeface="Calibri" charset="0"/>
                          <a:ea typeface="Calibri" charset="0"/>
                          <a:cs typeface="Calibri" charset="0"/>
                        </a:rPr>
                        <a:t>Over age 25 with a college degree</a:t>
                      </a:r>
                      <a:endParaRPr lang="en-US" sz="2200" dirty="0">
                        <a:solidFill>
                          <a:schemeClr val="bg1"/>
                        </a:solidFill>
                        <a:latin typeface="Calibri" charset="0"/>
                        <a:ea typeface="Calibri" charset="0"/>
                        <a:cs typeface="Calibri" charset="0"/>
                      </a:endParaRPr>
                    </a:p>
                  </a:txBody>
                  <a:tcPr anchor="ctr"/>
                </a:tc>
                <a:tc>
                  <a:txBody>
                    <a:bodyPr/>
                    <a:lstStyle/>
                    <a:p>
                      <a:pPr>
                        <a:spcBef>
                          <a:spcPts val="0"/>
                        </a:spcBef>
                      </a:pPr>
                      <a:endParaRPr lang="en-US" sz="2200" dirty="0">
                        <a:solidFill>
                          <a:schemeClr val="bg1"/>
                        </a:solidFill>
                        <a:latin typeface="Calibri" charset="0"/>
                        <a:ea typeface="Calibri" charset="0"/>
                        <a:cs typeface="Calibri" charset="0"/>
                      </a:endParaRPr>
                    </a:p>
                  </a:txBody>
                  <a:tcPr anchor="ctr"/>
                </a:tc>
                <a:tc>
                  <a:txBody>
                    <a:bodyPr/>
                    <a:lstStyle/>
                    <a:p>
                      <a:pPr algn="l">
                        <a:spcBef>
                          <a:spcPts val="0"/>
                        </a:spcBef>
                      </a:pPr>
                      <a:r>
                        <a:rPr lang="en-US" sz="2200" b="1" dirty="0" smtClean="0">
                          <a:solidFill>
                            <a:schemeClr val="bg1"/>
                          </a:solidFill>
                          <a:latin typeface="Calibri" charset="0"/>
                          <a:ea typeface="Calibri" charset="0"/>
                          <a:cs typeface="Calibri" charset="0"/>
                        </a:rPr>
                        <a:t>32.2%</a:t>
                      </a:r>
                    </a:p>
                  </a:txBody>
                  <a:tcPr anchor="ctr"/>
                </a:tc>
                <a:extLst>
                  <a:ext uri="{0D108BD9-81ED-4DB2-BD59-A6C34878D82A}">
                    <a16:rowId xmlns:a16="http://schemas.microsoft.com/office/drawing/2014/main" val="10003"/>
                  </a:ext>
                </a:extLst>
              </a:tr>
              <a:tr h="35853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lumMod val="50000"/>
                              <a:lumOff val="50000"/>
                            </a:schemeClr>
                          </a:solidFill>
                          <a:latin typeface="Calibri" charset="0"/>
                          <a:ea typeface="Calibri" charset="0"/>
                          <a:cs typeface="Calibri" charset="0"/>
                        </a:rPr>
                        <a:t>Statistics from July 1, 2016.</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1" y="685800"/>
            <a:ext cx="2703161" cy="3170936"/>
          </a:xfrm>
          <a:prstGeom prst="rect">
            <a:avLst/>
          </a:prstGeom>
          <a:effectLst>
            <a:outerShdw blurRad="317500" dist="76200" dir="2700000" sx="96000" sy="96000" algn="tl" rotWithShape="0">
              <a:schemeClr val="tx1">
                <a:lumMod val="75000"/>
              </a:schemeClr>
            </a:outerShdw>
          </a:effectLst>
        </p:spPr>
      </p:pic>
      <p:sp>
        <p:nvSpPr>
          <p:cNvPr id="11" name="Arc 10"/>
          <p:cNvSpPr/>
          <p:nvPr/>
        </p:nvSpPr>
        <p:spPr>
          <a:xfrm rot="7641252">
            <a:off x="6744260" y="1298974"/>
            <a:ext cx="2469161" cy="2469161"/>
          </a:xfrm>
          <a:prstGeom prst="arc">
            <a:avLst/>
          </a:prstGeom>
          <a:noFill/>
          <a:ln w="31750" cap="flat">
            <a:solidFill>
              <a:schemeClr val="bg1"/>
            </a:solidFill>
            <a:prstDash val="solid"/>
            <a:round/>
            <a:headEnd type="triangle" w="lg"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latinLnBrk="1" hangingPunct="0"/>
            <a:endParaRPr lang="en-US" kern="0">
              <a:solidFill>
                <a:srgbClr val="000000"/>
              </a:solidFill>
              <a:latin typeface="Helvetica"/>
              <a:cs typeface="Helvetica"/>
              <a:sym typeface="Helvetica"/>
            </a:endParaRPr>
          </a:p>
        </p:txBody>
      </p:sp>
      <p:graphicFrame>
        <p:nvGraphicFramePr>
          <p:cNvPr id="14" name="Chart 13"/>
          <p:cNvGraphicFramePr/>
          <p:nvPr>
            <p:extLst>
              <p:ext uri="{D42A27DB-BD31-4B8C-83A1-F6EECF244321}">
                <p14:modId xmlns:p14="http://schemas.microsoft.com/office/powerpoint/2010/main" val="1308462135"/>
              </p:ext>
            </p:extLst>
          </p:nvPr>
        </p:nvGraphicFramePr>
        <p:xfrm>
          <a:off x="1682685" y="3074964"/>
          <a:ext cx="5673789"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682685" y="5435677"/>
            <a:ext cx="487680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r>
              <a:rPr lang="en-US" sz="1400" i="1" kern="0" dirty="0">
                <a:solidFill>
                  <a:srgbClr val="FFFFFF">
                    <a:lumMod val="50000"/>
                  </a:srgbClr>
                </a:solidFill>
                <a:latin typeface="Calibri" charset="0"/>
                <a:ea typeface="Calibri" charset="0"/>
                <a:cs typeface="Calibri" charset="0"/>
                <a:sym typeface="Helvetica"/>
              </a:rPr>
              <a:t>From </a:t>
            </a:r>
            <a:r>
              <a:rPr lang="en-US" sz="1400" i="1" kern="0" dirty="0" err="1">
                <a:solidFill>
                  <a:srgbClr val="FFFFFF">
                    <a:lumMod val="50000"/>
                  </a:srgbClr>
                </a:solidFill>
                <a:latin typeface="Calibri" charset="0"/>
                <a:ea typeface="Calibri" charset="0"/>
                <a:cs typeface="Calibri" charset="0"/>
                <a:sym typeface="Helvetica"/>
              </a:rPr>
              <a:t>census.gov</a:t>
            </a:r>
            <a:r>
              <a:rPr lang="en-US" sz="1400" i="1" kern="0" dirty="0">
                <a:solidFill>
                  <a:srgbClr val="FFFFFF">
                    <a:lumMod val="50000"/>
                  </a:srgbClr>
                </a:solidFill>
                <a:latin typeface="Calibri" charset="0"/>
                <a:ea typeface="Calibri" charset="0"/>
                <a:cs typeface="Calibri" charset="0"/>
                <a:sym typeface="Helvetica"/>
              </a:rPr>
              <a:t>/</a:t>
            </a:r>
            <a:r>
              <a:rPr lang="en-US" sz="1400" i="1" kern="0" dirty="0" err="1">
                <a:solidFill>
                  <a:srgbClr val="FFFFFF">
                    <a:lumMod val="50000"/>
                  </a:srgbClr>
                </a:solidFill>
                <a:latin typeface="Calibri" charset="0"/>
                <a:ea typeface="Calibri" charset="0"/>
                <a:cs typeface="Calibri" charset="0"/>
                <a:sym typeface="Helvetica"/>
              </a:rPr>
              <a:t>quickfacts</a:t>
            </a:r>
            <a:endParaRPr lang="en-US" sz="1400" i="1" kern="0" dirty="0">
              <a:solidFill>
                <a:srgbClr val="FFFFFF">
                  <a:lumMod val="50000"/>
                </a:srgbClr>
              </a:solidFill>
              <a:latin typeface="Calibri" charset="0"/>
              <a:ea typeface="Calibri" charset="0"/>
              <a:cs typeface="Calibri" charset="0"/>
              <a:sym typeface="Helvetica"/>
            </a:endParaRPr>
          </a:p>
        </p:txBody>
      </p:sp>
      <p:sp>
        <p:nvSpPr>
          <p:cNvPr id="16" name="Title 1"/>
          <p:cNvSpPr>
            <a:spLocks noGrp="1"/>
          </p:cNvSpPr>
          <p:nvPr>
            <p:ph type="title"/>
          </p:nvPr>
        </p:nvSpPr>
        <p:spPr>
          <a:xfrm>
            <a:off x="1981200" y="350838"/>
            <a:ext cx="8229600" cy="868363"/>
          </a:xfrm>
        </p:spPr>
        <p:txBody>
          <a:bodyPr/>
          <a:lstStyle/>
          <a:p>
            <a:r>
              <a:rPr lang="en-US" b="1" smtClean="0">
                <a:solidFill>
                  <a:schemeClr val="bg1"/>
                </a:solidFill>
              </a:rPr>
              <a:t>Ventura County</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6474" y="4073375"/>
            <a:ext cx="3230212" cy="1070008"/>
          </a:xfrm>
          <a:prstGeom prst="rect">
            <a:avLst/>
          </a:prstGeom>
        </p:spPr>
      </p:pic>
    </p:spTree>
    <p:extLst>
      <p:ext uri="{BB962C8B-B14F-4D97-AF65-F5344CB8AC3E}">
        <p14:creationId xmlns:p14="http://schemas.microsoft.com/office/powerpoint/2010/main" val="51206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1"/>
            <a:ext cx="8229600" cy="789421"/>
          </a:xfrm>
        </p:spPr>
        <p:txBody>
          <a:bodyPr/>
          <a:lstStyle/>
          <a:p>
            <a:r>
              <a:rPr lang="en-US" b="1" dirty="0" smtClean="0">
                <a:solidFill>
                  <a:schemeClr val="bg1"/>
                </a:solidFill>
              </a:rPr>
              <a:t>Our Background</a:t>
            </a:r>
            <a:endParaRPr lang="en-US" b="1" dirty="0">
              <a:solidFill>
                <a:schemeClr val="bg1"/>
              </a:solidFill>
            </a:endParaRPr>
          </a:p>
        </p:txBody>
      </p:sp>
      <p:sp>
        <p:nvSpPr>
          <p:cNvPr id="3" name="Text Placeholder 2"/>
          <p:cNvSpPr>
            <a:spLocks noGrp="1"/>
          </p:cNvSpPr>
          <p:nvPr>
            <p:ph type="body" idx="1"/>
          </p:nvPr>
        </p:nvSpPr>
        <p:spPr>
          <a:xfrm>
            <a:off x="1257300" y="1778000"/>
            <a:ext cx="10934700" cy="2985429"/>
          </a:xfrm>
        </p:spPr>
        <p:txBody>
          <a:bodyPr/>
          <a:lstStyle/>
          <a:p>
            <a:pPr marL="0" indent="0">
              <a:buNone/>
            </a:pPr>
            <a:r>
              <a:rPr lang="en-US" sz="2400" b="1" dirty="0">
                <a:solidFill>
                  <a:schemeClr val="bg1"/>
                </a:solidFill>
                <a:latin typeface="Calibri" charset="0"/>
                <a:ea typeface="Calibri" charset="0"/>
                <a:cs typeface="Calibri" charset="0"/>
              </a:rPr>
              <a:t>Gained affiliate status in 2013</a:t>
            </a:r>
          </a:p>
          <a:p>
            <a:pPr lvl="1">
              <a:buFont typeface="Arial" charset="0"/>
              <a:buChar char="•"/>
            </a:pPr>
            <a:r>
              <a:rPr lang="en-US" dirty="0">
                <a:solidFill>
                  <a:schemeClr val="bg1"/>
                </a:solidFill>
                <a:latin typeface="Calibri" charset="0"/>
                <a:ea typeface="Calibri" charset="0"/>
                <a:cs typeface="Calibri" charset="0"/>
              </a:rPr>
              <a:t>4th county in California, 1</a:t>
            </a:r>
            <a:r>
              <a:rPr lang="en-US" baseline="30000" dirty="0">
                <a:solidFill>
                  <a:schemeClr val="bg1"/>
                </a:solidFill>
                <a:latin typeface="Calibri" charset="0"/>
                <a:ea typeface="Calibri" charset="0"/>
                <a:cs typeface="Calibri" charset="0"/>
              </a:rPr>
              <a:t>st</a:t>
            </a:r>
            <a:r>
              <a:rPr lang="en-US" dirty="0">
                <a:solidFill>
                  <a:schemeClr val="bg1"/>
                </a:solidFill>
                <a:latin typeface="Calibri" charset="0"/>
                <a:ea typeface="Calibri" charset="0"/>
                <a:cs typeface="Calibri" charset="0"/>
              </a:rPr>
              <a:t> of the Learning Communities</a:t>
            </a:r>
          </a:p>
          <a:p>
            <a:pPr lvl="1">
              <a:buFont typeface="Arial" charset="0"/>
              <a:buChar char="•"/>
            </a:pPr>
            <a:r>
              <a:rPr lang="en-US" dirty="0">
                <a:solidFill>
                  <a:schemeClr val="bg1"/>
                </a:solidFill>
                <a:latin typeface="Calibri" charset="0"/>
                <a:ea typeface="Calibri" charset="0"/>
                <a:cs typeface="Calibri" charset="0"/>
              </a:rPr>
              <a:t>Lead agency Landon Pediatric </a:t>
            </a:r>
            <a:r>
              <a:rPr lang="en-US" dirty="0" smtClean="0">
                <a:solidFill>
                  <a:schemeClr val="bg1"/>
                </a:solidFill>
                <a:latin typeface="Calibri" charset="0"/>
                <a:ea typeface="Calibri" charset="0"/>
                <a:cs typeface="Calibri" charset="0"/>
              </a:rPr>
              <a:t>Foundation</a:t>
            </a:r>
          </a:p>
          <a:p>
            <a:pPr lvl="1"/>
            <a:endParaRPr lang="en-US" dirty="0">
              <a:solidFill>
                <a:schemeClr val="bg1"/>
              </a:solidFill>
              <a:latin typeface="Calibri" charset="0"/>
              <a:ea typeface="Calibri" charset="0"/>
              <a:cs typeface="Calibri" charset="0"/>
            </a:endParaRPr>
          </a:p>
          <a:p>
            <a:pPr marL="0" indent="0">
              <a:buNone/>
            </a:pPr>
            <a:r>
              <a:rPr lang="en-US" sz="2400" b="1" dirty="0">
                <a:solidFill>
                  <a:schemeClr val="bg1"/>
                </a:solidFill>
                <a:latin typeface="Calibri" charset="0"/>
                <a:ea typeface="Calibri" charset="0"/>
                <a:cs typeface="Calibri" charset="0"/>
              </a:rPr>
              <a:t>Prior to 2013:</a:t>
            </a:r>
          </a:p>
          <a:p>
            <a:pPr lvl="1">
              <a:buFont typeface="Arial" charset="0"/>
              <a:buChar char="•"/>
            </a:pPr>
            <a:r>
              <a:rPr lang="en-US" dirty="0">
                <a:solidFill>
                  <a:schemeClr val="bg1"/>
                </a:solidFill>
                <a:latin typeface="Calibri" charset="0"/>
                <a:ea typeface="Calibri" charset="0"/>
                <a:cs typeface="Calibri" charset="0"/>
              </a:rPr>
              <a:t>Funding from First 5 of Ventura County to focus on developmental screening</a:t>
            </a:r>
          </a:p>
          <a:p>
            <a:pPr lvl="1">
              <a:buFont typeface="Arial" charset="0"/>
              <a:buChar char="•"/>
            </a:pPr>
            <a:r>
              <a:rPr lang="en-US" dirty="0">
                <a:solidFill>
                  <a:schemeClr val="bg1"/>
                </a:solidFill>
                <a:latin typeface="Calibri" charset="0"/>
                <a:ea typeface="Calibri" charset="0"/>
                <a:cs typeface="Calibri" charset="0"/>
              </a:rPr>
              <a:t>2011 formed Developmental Screening Collaborative with </a:t>
            </a:r>
            <a:r>
              <a:rPr lang="en-US" dirty="0" smtClean="0">
                <a:solidFill>
                  <a:schemeClr val="bg1"/>
                </a:solidFill>
                <a:latin typeface="Calibri" charset="0"/>
                <a:ea typeface="Calibri" charset="0"/>
                <a:cs typeface="Calibri" charset="0"/>
              </a:rPr>
              <a:t/>
            </a:r>
            <a:br>
              <a:rPr lang="en-US" dirty="0" smtClean="0">
                <a:solidFill>
                  <a:schemeClr val="bg1"/>
                </a:solidFill>
                <a:latin typeface="Calibri" charset="0"/>
                <a:ea typeface="Calibri" charset="0"/>
                <a:cs typeface="Calibri" charset="0"/>
              </a:rPr>
            </a:br>
            <a:r>
              <a:rPr lang="en-US" dirty="0" smtClean="0">
                <a:solidFill>
                  <a:schemeClr val="bg1"/>
                </a:solidFill>
                <a:latin typeface="Calibri" charset="0"/>
                <a:ea typeface="Calibri" charset="0"/>
                <a:cs typeface="Calibri" charset="0"/>
              </a:rPr>
              <a:t>Tri-Counties </a:t>
            </a:r>
            <a:r>
              <a:rPr lang="en-US" dirty="0">
                <a:solidFill>
                  <a:schemeClr val="bg1"/>
                </a:solidFill>
                <a:latin typeface="Calibri" charset="0"/>
                <a:ea typeface="Calibri" charset="0"/>
                <a:cs typeface="Calibri" charset="0"/>
              </a:rPr>
              <a:t>Regional Center &amp; </a:t>
            </a:r>
            <a:r>
              <a:rPr lang="en-US" dirty="0" smtClean="0">
                <a:solidFill>
                  <a:schemeClr val="bg1"/>
                </a:solidFill>
                <a:latin typeface="Calibri" charset="0"/>
                <a:ea typeface="Calibri" charset="0"/>
                <a:cs typeface="Calibri" charset="0"/>
              </a:rPr>
              <a:t>Ventura County </a:t>
            </a:r>
            <a:r>
              <a:rPr lang="en-US" dirty="0">
                <a:solidFill>
                  <a:schemeClr val="bg1"/>
                </a:solidFill>
                <a:latin typeface="Calibri" charset="0"/>
                <a:ea typeface="Calibri" charset="0"/>
                <a:cs typeface="Calibri" charset="0"/>
              </a:rPr>
              <a:t>Public </a:t>
            </a:r>
            <a:r>
              <a:rPr lang="en-US" dirty="0" smtClean="0">
                <a:solidFill>
                  <a:schemeClr val="bg1"/>
                </a:solidFill>
                <a:latin typeface="Calibri" charset="0"/>
                <a:ea typeface="Calibri" charset="0"/>
                <a:cs typeface="Calibri" charset="0"/>
              </a:rPr>
              <a:t>Health</a:t>
            </a:r>
            <a:endParaRPr lang="en-US"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407207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7400" y="787401"/>
            <a:ext cx="7924800" cy="5611789"/>
          </a:xfrm>
        </p:spPr>
        <p:txBody>
          <a:bodyPr/>
          <a:lstStyle/>
          <a:p>
            <a:pPr marL="0" indent="0">
              <a:spcAft>
                <a:spcPts val="1800"/>
              </a:spcAft>
              <a:buNone/>
            </a:pPr>
            <a:r>
              <a:rPr lang="en-US" sz="4400" b="1" dirty="0">
                <a:solidFill>
                  <a:schemeClr val="bg1"/>
                </a:solidFill>
                <a:latin typeface="Calibri" charset="0"/>
                <a:ea typeface="Calibri" charset="0"/>
                <a:cs typeface="Calibri" charset="0"/>
              </a:rPr>
              <a:t>Challenges</a:t>
            </a:r>
            <a:endParaRPr lang="en-US" sz="2400" b="1" dirty="0">
              <a:solidFill>
                <a:schemeClr val="bg1"/>
              </a:solidFill>
              <a:latin typeface="Calibri" charset="0"/>
              <a:ea typeface="Calibri" charset="0"/>
              <a:cs typeface="Calibri" charset="0"/>
            </a:endParaRPr>
          </a:p>
          <a:p>
            <a:pPr marL="0" indent="0">
              <a:spcAft>
                <a:spcPts val="1800"/>
              </a:spcAft>
              <a:buNone/>
            </a:pPr>
            <a:r>
              <a:rPr lang="en-US" sz="2400" dirty="0">
                <a:solidFill>
                  <a:schemeClr val="bg1"/>
                </a:solidFill>
                <a:latin typeface="Calibri" charset="0"/>
                <a:ea typeface="Calibri" charset="0"/>
                <a:cs typeface="Calibri" charset="0"/>
              </a:rPr>
              <a:t>Successful Child Health Provider Outreach requires:</a:t>
            </a:r>
          </a:p>
          <a:p>
            <a:pPr lvl="2">
              <a:buFont typeface="Arial" charset="0"/>
              <a:buChar char="•"/>
            </a:pPr>
            <a:r>
              <a:rPr lang="en-US" sz="2400" dirty="0">
                <a:solidFill>
                  <a:schemeClr val="bg1"/>
                </a:solidFill>
                <a:latin typeface="Calibri" charset="0"/>
                <a:ea typeface="Calibri" charset="0"/>
                <a:cs typeface="Calibri" charset="0"/>
              </a:rPr>
              <a:t>Getting your foot in the door</a:t>
            </a:r>
          </a:p>
          <a:p>
            <a:pPr lvl="2">
              <a:buFont typeface="Arial" charset="0"/>
              <a:buChar char="•"/>
            </a:pPr>
            <a:r>
              <a:rPr lang="en-US" sz="2400" dirty="0">
                <a:solidFill>
                  <a:schemeClr val="bg1"/>
                </a:solidFill>
                <a:latin typeface="Calibri" charset="0"/>
                <a:ea typeface="Calibri" charset="0"/>
                <a:cs typeface="Calibri" charset="0"/>
              </a:rPr>
              <a:t>Keeping the experience meaningful</a:t>
            </a:r>
          </a:p>
          <a:p>
            <a:pPr lvl="2">
              <a:buFont typeface="Arial" charset="0"/>
              <a:buChar char="•"/>
            </a:pPr>
            <a:r>
              <a:rPr lang="en-US" sz="2400" dirty="0">
                <a:solidFill>
                  <a:schemeClr val="bg1"/>
                </a:solidFill>
                <a:latin typeface="Calibri" charset="0"/>
                <a:ea typeface="Calibri" charset="0"/>
                <a:cs typeface="Calibri" charset="0"/>
              </a:rPr>
              <a:t>Using time efficiently</a:t>
            </a:r>
          </a:p>
          <a:p>
            <a:pPr lvl="2">
              <a:buFont typeface="Arial" charset="0"/>
              <a:buChar char="•"/>
            </a:pPr>
            <a:r>
              <a:rPr lang="en-US" sz="2400" dirty="0">
                <a:solidFill>
                  <a:schemeClr val="bg1"/>
                </a:solidFill>
                <a:latin typeface="Calibri" charset="0"/>
                <a:ea typeface="Calibri" charset="0"/>
                <a:cs typeface="Calibri" charset="0"/>
              </a:rPr>
              <a:t>Working well with all levels of staff</a:t>
            </a:r>
          </a:p>
          <a:p>
            <a:pPr lvl="2">
              <a:buFont typeface="Arial" charset="0"/>
              <a:buChar char="•"/>
            </a:pPr>
            <a:r>
              <a:rPr lang="en-US" sz="2400" dirty="0">
                <a:solidFill>
                  <a:schemeClr val="bg1"/>
                </a:solidFill>
                <a:latin typeface="Calibri" charset="0"/>
                <a:ea typeface="Calibri" charset="0"/>
                <a:cs typeface="Calibri" charset="0"/>
              </a:rPr>
              <a:t>Sustaining motivation and interest</a:t>
            </a:r>
          </a:p>
          <a:p>
            <a:pPr lvl="2">
              <a:buFont typeface="Arial" charset="0"/>
              <a:buChar char="•"/>
            </a:pPr>
            <a:r>
              <a:rPr lang="en-US" sz="2400" dirty="0">
                <a:solidFill>
                  <a:schemeClr val="bg1"/>
                </a:solidFill>
                <a:latin typeface="Calibri" charset="0"/>
                <a:ea typeface="Calibri" charset="0"/>
                <a:cs typeface="Calibri" charset="0"/>
              </a:rPr>
              <a:t>Maintaining gains over time</a:t>
            </a:r>
          </a:p>
          <a:p>
            <a:endParaRPr lang="en-US" dirty="0" smtClean="0">
              <a:latin typeface="Calibri" charset="0"/>
              <a:ea typeface="Calibri" charset="0"/>
              <a:cs typeface="Calibri" charset="0"/>
            </a:endParaRPr>
          </a:p>
          <a:p>
            <a:endParaRPr lang="en-US" dirty="0" smtClean="0"/>
          </a:p>
          <a:p>
            <a:endParaRPr lang="en-US" dirty="0" smtClean="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0" y="1834828"/>
            <a:ext cx="1752600" cy="4108772"/>
          </a:xfrm>
          <a:prstGeom prst="rect">
            <a:avLst/>
          </a:prstGeom>
        </p:spPr>
      </p:pic>
    </p:spTree>
    <p:extLst>
      <p:ext uri="{BB962C8B-B14F-4D97-AF65-F5344CB8AC3E}">
        <p14:creationId xmlns:p14="http://schemas.microsoft.com/office/powerpoint/2010/main" val="272632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6487" y="2971800"/>
            <a:ext cx="1729236" cy="29474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rot="1029602">
            <a:off x="5654370" y="385092"/>
            <a:ext cx="5150492" cy="6564558"/>
          </a:xfrm>
          <a:prstGeom prst="rect">
            <a:avLst/>
          </a:prstGeom>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effectLst>
            <a:outerShdw blurRad="292100" dist="292100" dir="2700000" sx="101000" sy="101000" algn="tl" rotWithShape="0">
              <a:prstClr val="black">
                <a:alpha val="6000"/>
              </a:prstClr>
            </a:outerShdw>
          </a:effec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8715" y="4419600"/>
            <a:ext cx="1043518" cy="1499616"/>
          </a:xfrm>
          <a:prstGeom prst="rect">
            <a:avLst/>
          </a:prstGeom>
        </p:spPr>
      </p:pic>
    </p:spTree>
    <p:extLst>
      <p:ext uri="{BB962C8B-B14F-4D97-AF65-F5344CB8AC3E}">
        <p14:creationId xmlns:p14="http://schemas.microsoft.com/office/powerpoint/2010/main" val="287089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1"/>
            <a:ext cx="8229600" cy="868363"/>
          </a:xfrm>
        </p:spPr>
        <p:txBody>
          <a:bodyPr/>
          <a:lstStyle/>
          <a:p>
            <a:r>
              <a:rPr lang="en-US" b="1" dirty="0" smtClean="0">
                <a:solidFill>
                  <a:schemeClr val="bg1"/>
                </a:solidFill>
              </a:rPr>
              <a:t>QI/MOC Steps</a:t>
            </a:r>
            <a:endParaRPr lang="en-US" b="1" dirty="0">
              <a:solidFill>
                <a:schemeClr val="bg1"/>
              </a:solidFill>
            </a:endParaRPr>
          </a:p>
        </p:txBody>
      </p:sp>
      <p:sp>
        <p:nvSpPr>
          <p:cNvPr id="3" name="Text Placeholder 2"/>
          <p:cNvSpPr>
            <a:spLocks noGrp="1"/>
          </p:cNvSpPr>
          <p:nvPr>
            <p:ph type="body" idx="1"/>
          </p:nvPr>
        </p:nvSpPr>
        <p:spPr>
          <a:xfrm>
            <a:off x="1981200" y="1435100"/>
            <a:ext cx="9283700" cy="5068050"/>
          </a:xfrm>
        </p:spPr>
        <p:txBody>
          <a:bodyPr/>
          <a:lstStyle/>
          <a:p>
            <a:pPr marL="457200" indent="-457200">
              <a:buFont typeface="+mj-lt"/>
              <a:buAutoNum type="arabicPeriod"/>
            </a:pPr>
            <a:r>
              <a:rPr lang="en-US" sz="2400" b="1" dirty="0">
                <a:solidFill>
                  <a:schemeClr val="bg1"/>
                </a:solidFill>
                <a:latin typeface="Calibri" charset="0"/>
                <a:ea typeface="Calibri" charset="0"/>
                <a:cs typeface="Calibri" charset="0"/>
              </a:rPr>
              <a:t>Register</a:t>
            </a:r>
            <a:r>
              <a:rPr lang="en-US" dirty="0" smtClean="0">
                <a:solidFill>
                  <a:schemeClr val="bg1"/>
                </a:solidFill>
                <a:latin typeface="Calibri" charset="0"/>
                <a:ea typeface="Calibri" charset="0"/>
                <a:cs typeface="Calibri" charset="0"/>
              </a:rPr>
              <a:t> ($50 fee per participating physician)</a:t>
            </a:r>
          </a:p>
          <a:p>
            <a:pPr marL="457200" indent="-457200">
              <a:buFont typeface="+mj-lt"/>
              <a:buAutoNum type="arabicPeriod"/>
            </a:pPr>
            <a:r>
              <a:rPr lang="en-US" sz="2400" b="1" dirty="0">
                <a:solidFill>
                  <a:schemeClr val="bg1"/>
                </a:solidFill>
                <a:latin typeface="Calibri" charset="0"/>
                <a:ea typeface="Calibri" charset="0"/>
                <a:cs typeface="Calibri" charset="0"/>
              </a:rPr>
              <a:t>Complete the following:</a:t>
            </a:r>
          </a:p>
          <a:p>
            <a:pPr marL="1339850" lvl="2" indent="-457200">
              <a:spcBef>
                <a:spcPts val="0"/>
              </a:spcBef>
            </a:pPr>
            <a:r>
              <a:rPr lang="en-US" dirty="0">
                <a:solidFill>
                  <a:schemeClr val="bg1"/>
                </a:solidFill>
                <a:latin typeface="Calibri" charset="0"/>
                <a:ea typeface="Calibri" charset="0"/>
                <a:cs typeface="Calibri" charset="0"/>
              </a:rPr>
              <a:t>P</a:t>
            </a:r>
            <a:r>
              <a:rPr lang="en-US" dirty="0" smtClean="0">
                <a:solidFill>
                  <a:schemeClr val="bg1"/>
                </a:solidFill>
                <a:latin typeface="Calibri" charset="0"/>
                <a:ea typeface="Calibri" charset="0"/>
                <a:cs typeface="Calibri" charset="0"/>
              </a:rPr>
              <a:t>roject-specific training (on-site)</a:t>
            </a:r>
          </a:p>
          <a:p>
            <a:pPr marL="1339850" lvl="2" indent="-457200">
              <a:spcBef>
                <a:spcPts val="0"/>
              </a:spcBef>
            </a:pPr>
            <a:r>
              <a:rPr lang="en-US" dirty="0" smtClean="0">
                <a:solidFill>
                  <a:schemeClr val="bg1"/>
                </a:solidFill>
                <a:latin typeface="Calibri" charset="0"/>
                <a:ea typeface="Calibri" charset="0"/>
                <a:cs typeface="Calibri" charset="0"/>
              </a:rPr>
              <a:t>Quality Improvement Methodology Training (online)</a:t>
            </a:r>
          </a:p>
          <a:p>
            <a:pPr marL="1339850" lvl="2" indent="-457200">
              <a:spcBef>
                <a:spcPts val="0"/>
              </a:spcBef>
            </a:pPr>
            <a:r>
              <a:rPr lang="en-US" dirty="0" smtClean="0">
                <a:solidFill>
                  <a:schemeClr val="bg1"/>
                </a:solidFill>
                <a:latin typeface="Calibri" charset="0"/>
                <a:ea typeface="Calibri" charset="0"/>
                <a:cs typeface="Calibri" charset="0"/>
              </a:rPr>
              <a:t>6 data cycles with </a:t>
            </a:r>
            <a:r>
              <a:rPr lang="en-US" dirty="0" err="1" smtClean="0">
                <a:solidFill>
                  <a:schemeClr val="bg1"/>
                </a:solidFill>
                <a:latin typeface="Calibri" charset="0"/>
                <a:ea typeface="Calibri" charset="0"/>
                <a:cs typeface="Calibri" charset="0"/>
              </a:rPr>
              <a:t>QInsight</a:t>
            </a:r>
            <a:endParaRPr lang="en-US" dirty="0" smtClean="0">
              <a:solidFill>
                <a:schemeClr val="bg1"/>
              </a:solidFill>
              <a:latin typeface="Calibri" charset="0"/>
              <a:ea typeface="Calibri" charset="0"/>
              <a:cs typeface="Calibri" charset="0"/>
            </a:endParaRPr>
          </a:p>
          <a:p>
            <a:pPr marL="457200" indent="-457200">
              <a:buFont typeface="+mj-lt"/>
              <a:buAutoNum type="arabicPeriod"/>
            </a:pPr>
            <a:r>
              <a:rPr lang="en-US" sz="2400" b="1" dirty="0">
                <a:solidFill>
                  <a:schemeClr val="bg1"/>
                </a:solidFill>
                <a:latin typeface="Calibri" charset="0"/>
                <a:ea typeface="Calibri" charset="0"/>
                <a:cs typeface="Calibri" charset="0"/>
              </a:rPr>
              <a:t>Participate in </a:t>
            </a:r>
            <a:r>
              <a:rPr lang="mr-IN" sz="2400" b="1" dirty="0">
                <a:solidFill>
                  <a:schemeClr val="bg1"/>
                </a:solidFill>
                <a:latin typeface="Calibri" charset="0"/>
                <a:ea typeface="Calibri" charset="0"/>
                <a:cs typeface="Calibri" charset="0"/>
              </a:rPr>
              <a:t>…</a:t>
            </a:r>
            <a:r>
              <a:rPr lang="en-US" sz="2400" b="1" dirty="0">
                <a:solidFill>
                  <a:schemeClr val="bg1"/>
                </a:solidFill>
                <a:latin typeface="Calibri" charset="0"/>
                <a:ea typeface="Calibri" charset="0"/>
                <a:cs typeface="Calibri" charset="0"/>
              </a:rPr>
              <a:t> </a:t>
            </a:r>
            <a:r>
              <a:rPr lang="en-US" dirty="0" smtClean="0">
                <a:solidFill>
                  <a:schemeClr val="bg1"/>
                </a:solidFill>
                <a:latin typeface="Calibri" charset="0"/>
                <a:ea typeface="Calibri" charset="0"/>
                <a:cs typeface="Calibri" charset="0"/>
              </a:rPr>
              <a:t>at least </a:t>
            </a:r>
            <a:r>
              <a:rPr lang="en-US" sz="2400" b="1" dirty="0">
                <a:solidFill>
                  <a:schemeClr val="bg1"/>
                </a:solidFill>
                <a:latin typeface="Calibri" charset="0"/>
                <a:ea typeface="Calibri" charset="0"/>
                <a:cs typeface="Calibri" charset="0"/>
              </a:rPr>
              <a:t>4</a:t>
            </a:r>
            <a:r>
              <a:rPr lang="en-US" dirty="0" smtClean="0">
                <a:solidFill>
                  <a:schemeClr val="bg1"/>
                </a:solidFill>
                <a:latin typeface="Calibri" charset="0"/>
                <a:ea typeface="Calibri" charset="0"/>
                <a:cs typeface="Calibri" charset="0"/>
              </a:rPr>
              <a:t> team meetings to discuss </a:t>
            </a:r>
          </a:p>
          <a:p>
            <a:pPr lvl="2">
              <a:spcBef>
                <a:spcPts val="0"/>
              </a:spcBef>
            </a:pPr>
            <a:r>
              <a:rPr lang="en-US" dirty="0" smtClean="0">
                <a:solidFill>
                  <a:schemeClr val="bg1"/>
                </a:solidFill>
                <a:latin typeface="Calibri" charset="0"/>
                <a:ea typeface="Calibri" charset="0"/>
                <a:cs typeface="Calibri" charset="0"/>
              </a:rPr>
              <a:t>project data</a:t>
            </a:r>
          </a:p>
          <a:p>
            <a:pPr lvl="2">
              <a:spcBef>
                <a:spcPts val="0"/>
              </a:spcBef>
            </a:pPr>
            <a:r>
              <a:rPr lang="en-US" dirty="0" smtClean="0">
                <a:solidFill>
                  <a:schemeClr val="bg1"/>
                </a:solidFill>
                <a:latin typeface="Calibri" charset="0"/>
                <a:ea typeface="Calibri" charset="0"/>
                <a:cs typeface="Calibri" charset="0"/>
              </a:rPr>
              <a:t>plan changes for improvement</a:t>
            </a:r>
          </a:p>
          <a:p>
            <a:pPr marL="457200" indent="-457200">
              <a:buFont typeface="+mj-lt"/>
              <a:buAutoNum type="arabicPeriod"/>
            </a:pPr>
            <a:r>
              <a:rPr lang="en-US" sz="2400" b="1" dirty="0">
                <a:solidFill>
                  <a:schemeClr val="bg1"/>
                </a:solidFill>
                <a:latin typeface="Calibri" charset="0"/>
                <a:ea typeface="Calibri" charset="0"/>
                <a:cs typeface="Calibri" charset="0"/>
              </a:rPr>
              <a:t>Complete</a:t>
            </a:r>
            <a:r>
              <a:rPr lang="en-US" dirty="0" smtClean="0">
                <a:solidFill>
                  <a:schemeClr val="bg1"/>
                </a:solidFill>
                <a:latin typeface="Calibri" charset="0"/>
                <a:ea typeface="Calibri" charset="0"/>
                <a:cs typeface="Calibri" charset="0"/>
              </a:rPr>
              <a:t> an Attestation Form</a:t>
            </a:r>
            <a:endParaRPr lang="en-US" dirty="0">
              <a:solidFill>
                <a:schemeClr val="bg1"/>
              </a:solidFill>
              <a:latin typeface="Calibri" charset="0"/>
              <a:ea typeface="Calibri" charset="0"/>
              <a:cs typeface="Calibri" charset="0"/>
            </a:endParaRPr>
          </a:p>
          <a:p>
            <a:pPr marL="0" indent="0">
              <a:spcBef>
                <a:spcPts val="1000"/>
              </a:spcBef>
              <a:buNone/>
            </a:pPr>
            <a:endParaRPr lang="en-US" sz="1800" i="1" dirty="0">
              <a:solidFill>
                <a:schemeClr val="bg1"/>
              </a:solidFill>
              <a:latin typeface="Calibri" charset="0"/>
              <a:ea typeface="Calibri" charset="0"/>
              <a:cs typeface="Calibri" charset="0"/>
            </a:endParaRPr>
          </a:p>
          <a:p>
            <a:pPr marL="0" indent="0">
              <a:spcBef>
                <a:spcPts val="1000"/>
              </a:spcBef>
              <a:buNone/>
            </a:pPr>
            <a:r>
              <a:rPr lang="en-US" sz="1800" i="1" dirty="0">
                <a:solidFill>
                  <a:schemeClr val="bg1"/>
                </a:solidFill>
                <a:latin typeface="Calibri" charset="0"/>
                <a:ea typeface="Calibri" charset="0"/>
                <a:cs typeface="Calibri" charset="0"/>
              </a:rPr>
              <a:t>25 MOC Part 4 Performance in Practice Credits and/or </a:t>
            </a:r>
            <a:br>
              <a:rPr lang="en-US" sz="1800" i="1" dirty="0">
                <a:solidFill>
                  <a:schemeClr val="bg1"/>
                </a:solidFill>
                <a:latin typeface="Calibri" charset="0"/>
                <a:ea typeface="Calibri" charset="0"/>
                <a:cs typeface="Calibri" charset="0"/>
              </a:rPr>
            </a:br>
            <a:r>
              <a:rPr lang="en-US" sz="1800" i="1" dirty="0">
                <a:solidFill>
                  <a:schemeClr val="bg1"/>
                </a:solidFill>
                <a:latin typeface="Calibri" charset="0"/>
                <a:ea typeface="Calibri" charset="0"/>
                <a:cs typeface="Calibri" charset="0"/>
              </a:rPr>
              <a:t>12 AMA PRA Category 1 Credits</a:t>
            </a:r>
          </a:p>
          <a:p>
            <a:endParaRPr lang="en-US" dirty="0">
              <a:solidFill>
                <a:schemeClr val="bg1"/>
              </a:solidFill>
              <a:latin typeface="Calibri" charset="0"/>
              <a:ea typeface="Calibri" charset="0"/>
              <a:cs typeface="Calibri" charset="0"/>
            </a:endParaRPr>
          </a:p>
          <a:p>
            <a:endParaRPr lang="en-US"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95470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1"/>
            <a:ext cx="8229600" cy="868363"/>
          </a:xfrm>
        </p:spPr>
        <p:txBody>
          <a:bodyPr/>
          <a:lstStyle/>
          <a:p>
            <a:r>
              <a:rPr lang="en-US" b="1" dirty="0" smtClean="0">
                <a:solidFill>
                  <a:schemeClr val="bg1"/>
                </a:solidFill>
              </a:rPr>
              <a:t>Leveraging Partnerships</a:t>
            </a:r>
            <a:endParaRPr lang="en-US" b="1" dirty="0">
              <a:solidFill>
                <a:schemeClr val="bg1"/>
              </a:solidFill>
            </a:endParaRPr>
          </a:p>
        </p:txBody>
      </p:sp>
      <p:sp>
        <p:nvSpPr>
          <p:cNvPr id="3" name="Text Placeholder 2"/>
          <p:cNvSpPr>
            <a:spLocks noGrp="1"/>
          </p:cNvSpPr>
          <p:nvPr>
            <p:ph type="body" idx="1"/>
          </p:nvPr>
        </p:nvSpPr>
        <p:spPr>
          <a:xfrm>
            <a:off x="3733800" y="1649080"/>
            <a:ext cx="7467600" cy="3088021"/>
          </a:xfrm>
        </p:spPr>
        <p:txBody>
          <a:bodyPr/>
          <a:lstStyle/>
          <a:p>
            <a:pPr marL="431800" lvl="1" indent="0">
              <a:buNone/>
            </a:pPr>
            <a:r>
              <a:rPr lang="en-US" sz="2400" b="1" i="1" dirty="0">
                <a:solidFill>
                  <a:schemeClr val="bg1"/>
                </a:solidFill>
                <a:latin typeface="Calibri" charset="0"/>
                <a:ea typeface="Calibri" charset="0"/>
                <a:cs typeface="Calibri" charset="0"/>
              </a:rPr>
              <a:t>Local Managed Care Plan</a:t>
            </a:r>
          </a:p>
          <a:p>
            <a:pPr lvl="2">
              <a:buFont typeface="Arial" charset="0"/>
              <a:buChar char="•"/>
            </a:pPr>
            <a:r>
              <a:rPr lang="en-US" sz="2400" i="1" dirty="0">
                <a:solidFill>
                  <a:schemeClr val="bg1"/>
                </a:solidFill>
                <a:latin typeface="Calibri" charset="0"/>
                <a:ea typeface="Calibri" charset="0"/>
                <a:cs typeface="Calibri" charset="0"/>
              </a:rPr>
              <a:t>Gold Coast Health Plan</a:t>
            </a:r>
            <a:br>
              <a:rPr lang="en-US" sz="2400" i="1" dirty="0">
                <a:solidFill>
                  <a:schemeClr val="bg1"/>
                </a:solidFill>
                <a:latin typeface="Calibri" charset="0"/>
                <a:ea typeface="Calibri" charset="0"/>
                <a:cs typeface="Calibri" charset="0"/>
              </a:rPr>
            </a:br>
            <a:r>
              <a:rPr lang="en-US" sz="2400" i="1" dirty="0">
                <a:solidFill>
                  <a:schemeClr val="bg1"/>
                </a:solidFill>
                <a:latin typeface="Calibri" charset="0"/>
                <a:ea typeface="Calibri" charset="0"/>
                <a:cs typeface="Calibri" charset="0"/>
              </a:rPr>
              <a:t>Performance Improvement Project (PIP)</a:t>
            </a:r>
          </a:p>
          <a:p>
            <a:pPr marL="431800" lvl="1" indent="0">
              <a:spcBef>
                <a:spcPts val="1000"/>
              </a:spcBef>
              <a:buNone/>
            </a:pPr>
            <a:r>
              <a:rPr lang="en-US" sz="2400" b="1" dirty="0">
                <a:solidFill>
                  <a:schemeClr val="bg1"/>
                </a:solidFill>
                <a:latin typeface="Calibri" charset="0"/>
                <a:ea typeface="Calibri" charset="0"/>
                <a:cs typeface="Calibri" charset="0"/>
              </a:rPr>
              <a:t>American Academy of Pediatrics - Chapter 2</a:t>
            </a:r>
          </a:p>
          <a:p>
            <a:pPr marL="431800" lvl="1" indent="0">
              <a:spcBef>
                <a:spcPts val="1000"/>
              </a:spcBef>
              <a:buNone/>
            </a:pPr>
            <a:r>
              <a:rPr lang="en-US" sz="2400" b="1" dirty="0">
                <a:solidFill>
                  <a:schemeClr val="bg1"/>
                </a:solidFill>
                <a:latin typeface="Calibri" charset="0"/>
                <a:ea typeface="Calibri" charset="0"/>
                <a:cs typeface="Calibri" charset="0"/>
              </a:rPr>
              <a:t>Local health care systems</a:t>
            </a:r>
          </a:p>
          <a:p>
            <a:pPr lvl="2">
              <a:buFont typeface="Arial" charset="0"/>
              <a:buChar char="•"/>
            </a:pPr>
            <a:r>
              <a:rPr lang="en-US" sz="2400" dirty="0">
                <a:solidFill>
                  <a:schemeClr val="bg1"/>
                </a:solidFill>
                <a:latin typeface="Calibri" charset="0"/>
                <a:ea typeface="Calibri" charset="0"/>
                <a:cs typeface="Calibri" charset="0"/>
              </a:rPr>
              <a:t>Ventura County Health Care Agency</a:t>
            </a:r>
          </a:p>
          <a:p>
            <a:pPr lvl="2">
              <a:spcBef>
                <a:spcPts val="0"/>
              </a:spcBef>
              <a:buFont typeface="Arial" charset="0"/>
              <a:buChar char="•"/>
            </a:pPr>
            <a:r>
              <a:rPr lang="en-US" sz="2400" dirty="0">
                <a:solidFill>
                  <a:schemeClr val="bg1"/>
                </a:solidFill>
                <a:latin typeface="Calibri" charset="0"/>
                <a:ea typeface="Calibri" charset="0"/>
                <a:cs typeface="Calibri" charset="0"/>
              </a:rPr>
              <a:t>Ventura County Public Health</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1" y="2133601"/>
            <a:ext cx="2204605" cy="3787469"/>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1374" y="3810000"/>
            <a:ext cx="1482426" cy="2130360"/>
          </a:xfrm>
          <a:prstGeom prst="rect">
            <a:avLst/>
          </a:prstGeom>
        </p:spPr>
      </p:pic>
    </p:spTree>
    <p:extLst>
      <p:ext uri="{BB962C8B-B14F-4D97-AF65-F5344CB8AC3E}">
        <p14:creationId xmlns:p14="http://schemas.microsoft.com/office/powerpoint/2010/main" val="3597291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54" y="88901"/>
            <a:ext cx="8229600" cy="868363"/>
          </a:xfrm>
        </p:spPr>
        <p:txBody>
          <a:bodyPr/>
          <a:lstStyle/>
          <a:p>
            <a:r>
              <a:rPr lang="en-US" b="1" dirty="0" smtClean="0">
                <a:solidFill>
                  <a:schemeClr val="bg1"/>
                </a:solidFill>
              </a:rPr>
              <a:t>Advantages of Partnering</a:t>
            </a:r>
            <a:endParaRPr lang="en-US" b="1" dirty="0">
              <a:solidFill>
                <a:schemeClr val="bg1"/>
              </a:solidFill>
            </a:endParaRPr>
          </a:p>
        </p:txBody>
      </p:sp>
      <p:sp useBgFill="1">
        <p:nvSpPr>
          <p:cNvPr id="3" name="Text Placeholder 2"/>
          <p:cNvSpPr>
            <a:spLocks noGrp="1"/>
          </p:cNvSpPr>
          <p:nvPr>
            <p:ph type="body" idx="1"/>
          </p:nvPr>
        </p:nvSpPr>
        <p:spPr>
          <a:xfrm>
            <a:off x="952500" y="2671765"/>
            <a:ext cx="6629400" cy="1874836"/>
          </a:xfrm>
        </p:spPr>
        <p:txBody>
          <a:bodyPr>
            <a:noAutofit/>
          </a:bodyPr>
          <a:lstStyle/>
          <a:p>
            <a:pPr marL="25400" indent="0">
              <a:spcBef>
                <a:spcPts val="0"/>
              </a:spcBef>
              <a:buNone/>
            </a:pPr>
            <a:r>
              <a:rPr lang="en-US" sz="2400" b="1" dirty="0">
                <a:solidFill>
                  <a:schemeClr val="bg1"/>
                </a:solidFill>
                <a:latin typeface="Calibri" charset="0"/>
                <a:ea typeface="Calibri" charset="0"/>
                <a:cs typeface="Calibri" charset="0"/>
              </a:rPr>
              <a:t>At managed care level:</a:t>
            </a:r>
          </a:p>
          <a:p>
            <a:pPr>
              <a:spcBef>
                <a:spcPts val="0"/>
              </a:spcBef>
              <a:buFont typeface="Arial" charset="0"/>
              <a:buChar char="•"/>
            </a:pPr>
            <a:r>
              <a:rPr lang="en-US" dirty="0" smtClean="0">
                <a:solidFill>
                  <a:schemeClr val="bg1"/>
                </a:solidFill>
                <a:latin typeface="Calibri" charset="0"/>
                <a:ea typeface="Calibri" charset="0"/>
                <a:cs typeface="Calibri" charset="0"/>
              </a:rPr>
              <a:t>Helped focus in on PIP topic</a:t>
            </a:r>
          </a:p>
          <a:p>
            <a:pPr>
              <a:spcBef>
                <a:spcPts val="0"/>
              </a:spcBef>
              <a:buFont typeface="Arial" charset="0"/>
              <a:buChar char="•"/>
            </a:pPr>
            <a:r>
              <a:rPr lang="en-US" dirty="0" smtClean="0">
                <a:solidFill>
                  <a:schemeClr val="bg1"/>
                </a:solidFill>
                <a:latin typeface="Calibri" charset="0"/>
                <a:ea typeface="Calibri" charset="0"/>
                <a:cs typeface="Calibri" charset="0"/>
              </a:rPr>
              <a:t>MOC helped provide framework for intervention</a:t>
            </a:r>
          </a:p>
          <a:p>
            <a:pPr>
              <a:spcBef>
                <a:spcPts val="0"/>
              </a:spcBef>
              <a:buFont typeface="Arial" charset="0"/>
              <a:buChar char="•"/>
            </a:pPr>
            <a:r>
              <a:rPr lang="en-US" dirty="0" smtClean="0">
                <a:solidFill>
                  <a:schemeClr val="bg1"/>
                </a:solidFill>
                <a:latin typeface="Calibri" charset="0"/>
                <a:ea typeface="Calibri" charset="0"/>
                <a:cs typeface="Calibri" charset="0"/>
              </a:rPr>
              <a:t>Faster approval by Health Services Advisory Group</a:t>
            </a:r>
          </a:p>
          <a:p>
            <a:pPr>
              <a:spcBef>
                <a:spcPts val="0"/>
              </a:spcBef>
              <a:buFont typeface="Arial" charset="0"/>
              <a:buChar char="•"/>
            </a:pPr>
            <a:r>
              <a:rPr lang="en-US" dirty="0" smtClean="0">
                <a:solidFill>
                  <a:schemeClr val="bg1"/>
                </a:solidFill>
                <a:latin typeface="Calibri" charset="0"/>
                <a:ea typeface="Calibri" charset="0"/>
                <a:cs typeface="Calibri" charset="0"/>
              </a:rPr>
              <a:t>Filled a need</a:t>
            </a:r>
          </a:p>
        </p:txBody>
      </p:sp>
      <p:sp useBgFill="1">
        <p:nvSpPr>
          <p:cNvPr id="4" name="TextBox 3"/>
          <p:cNvSpPr txBox="1"/>
          <p:nvPr/>
        </p:nvSpPr>
        <p:spPr>
          <a:xfrm>
            <a:off x="288754" y="857256"/>
            <a:ext cx="6460953" cy="1814509"/>
          </a:xfrm>
          <a:prstGeom prst="rect">
            <a:avLst/>
          </a:prstGeom>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noAutofit/>
          </a:bodyPr>
          <a:lstStyle/>
          <a:p>
            <a:pPr marL="0" lvl="1" hangingPunct="0"/>
            <a:r>
              <a:rPr lang="en-US" sz="2400" b="1" kern="0" dirty="0">
                <a:solidFill>
                  <a:srgbClr val="000000"/>
                </a:solidFill>
                <a:latin typeface="Calibri" charset="0"/>
                <a:ea typeface="Calibri" charset="0"/>
                <a:cs typeface="Calibri" charset="0"/>
                <a:sym typeface="Helvetica"/>
              </a:rPr>
              <a:t>At clinic level:</a:t>
            </a:r>
            <a:endParaRPr lang="en-US" sz="2400" kern="0" dirty="0">
              <a:solidFill>
                <a:srgbClr val="000000"/>
              </a:solidFill>
              <a:latin typeface="Calibri" charset="0"/>
              <a:ea typeface="Calibri" charset="0"/>
              <a:cs typeface="Calibri" charset="0"/>
              <a:sym typeface="Helvetica"/>
            </a:endParaRPr>
          </a:p>
          <a:p>
            <a:pPr marL="342900" lvl="1" indent="-342900" hangingPunct="0">
              <a:buFont typeface="Arial" charset="0"/>
              <a:buChar char="•"/>
            </a:pPr>
            <a:r>
              <a:rPr lang="en-US" sz="2000" kern="0" dirty="0">
                <a:solidFill>
                  <a:srgbClr val="000000"/>
                </a:solidFill>
                <a:latin typeface="Calibri" charset="0"/>
                <a:ea typeface="Calibri" charset="0"/>
                <a:cs typeface="Calibri" charset="0"/>
                <a:sym typeface="Helvetica"/>
              </a:rPr>
              <a:t>Provide layers of support</a:t>
            </a:r>
          </a:p>
          <a:p>
            <a:pPr marL="342900" lvl="1" indent="-342900" hangingPunct="0">
              <a:buFont typeface="Arial" charset="0"/>
              <a:buChar char="•"/>
            </a:pPr>
            <a:r>
              <a:rPr lang="en-US" sz="2000" kern="0" dirty="0">
                <a:solidFill>
                  <a:srgbClr val="000000"/>
                </a:solidFill>
                <a:latin typeface="Calibri" charset="0"/>
                <a:ea typeface="Calibri" charset="0"/>
                <a:cs typeface="Calibri" charset="0"/>
                <a:sym typeface="Helvetica"/>
              </a:rPr>
              <a:t>Efficient - completed 2 projects during 1 project timeline</a:t>
            </a:r>
          </a:p>
          <a:p>
            <a:pPr marL="342900" lvl="1" indent="-342900" hangingPunct="0">
              <a:buFont typeface="Arial" charset="0"/>
              <a:buChar char="•"/>
            </a:pPr>
            <a:r>
              <a:rPr lang="en-US" sz="2000" kern="0" dirty="0">
                <a:solidFill>
                  <a:srgbClr val="000000"/>
                </a:solidFill>
                <a:latin typeface="Calibri" charset="0"/>
                <a:ea typeface="Calibri" charset="0"/>
                <a:cs typeface="Calibri" charset="0"/>
                <a:sym typeface="Helvetica"/>
              </a:rPr>
              <a:t>Immediate benefit of supporting patients</a:t>
            </a:r>
          </a:p>
          <a:p>
            <a:pPr marL="342900" lvl="1" indent="-342900" hangingPunct="0">
              <a:buFont typeface="Arial" charset="0"/>
              <a:buChar char="•"/>
            </a:pPr>
            <a:r>
              <a:rPr lang="en-US" sz="2000" kern="0" dirty="0">
                <a:solidFill>
                  <a:srgbClr val="000000"/>
                </a:solidFill>
                <a:latin typeface="Calibri" charset="0"/>
                <a:ea typeface="Calibri" charset="0"/>
                <a:cs typeface="Calibri" charset="0"/>
                <a:sym typeface="Helvetica"/>
              </a:rPr>
              <a:t>Positive recognition from multiple agencies</a:t>
            </a:r>
          </a:p>
        </p:txBody>
      </p:sp>
      <p:sp>
        <p:nvSpPr>
          <p:cNvPr id="5" name="Text Placeholder 2"/>
          <p:cNvSpPr txBox="1">
            <a:spLocks/>
          </p:cNvSpPr>
          <p:nvPr/>
        </p:nvSpPr>
        <p:spPr>
          <a:xfrm>
            <a:off x="2346154" y="4279901"/>
            <a:ext cx="5181600" cy="173434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342900" marR="0" indent="-3429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1pPr>
            <a:lvl2pPr marL="774700" marR="0" indent="-3175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2pPr>
            <a:lvl3pPr marL="1200150" marR="0" indent="-28575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3pPr>
            <a:lvl4pPr marL="1698170" marR="0" indent="-32657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4pPr>
            <a:lvl5pPr marL="2155370" marR="0" indent="-32657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tx2">
                    <a:lumMod val="50000"/>
                  </a:schemeClr>
                </a:solidFill>
                <a:uFillTx/>
                <a:latin typeface="Arial Regular" charset="0"/>
                <a:ea typeface="Arial Regular" charset="0"/>
                <a:cs typeface="Arial Regular" charset="0"/>
                <a:sym typeface="Cambria"/>
              </a:defRPr>
            </a:lvl5pPr>
            <a:lvl6pPr marL="25146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6pPr>
            <a:lvl7pPr marL="2971800" marR="0" indent="-228600"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7pPr>
            <a:lvl8pPr marL="3428999" marR="0" indent="-228599"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8pPr>
            <a:lvl9pPr marL="3886199" marR="0" indent="-228599" algn="l" defTabSz="914400" rtl="0" latinLnBrk="0">
              <a:lnSpc>
                <a:spcPct val="100000"/>
              </a:lnSpc>
              <a:spcBef>
                <a:spcPts val="400"/>
              </a:spcBef>
              <a:spcAft>
                <a:spcPts val="0"/>
              </a:spcAft>
              <a:buClrTx/>
              <a:buSzPct val="100000"/>
              <a:buFontTx/>
              <a:buChar char="»"/>
              <a:tabLst/>
              <a:defRPr sz="2000" b="0" i="0" u="none" strike="noStrike" cap="none" spc="0" baseline="0">
                <a:ln>
                  <a:noFill/>
                </a:ln>
                <a:solidFill>
                  <a:schemeClr val="accent1"/>
                </a:solidFill>
                <a:uFillTx/>
                <a:latin typeface="Cambria"/>
                <a:ea typeface="Cambria"/>
                <a:cs typeface="Cambria"/>
                <a:sym typeface="Cambria"/>
              </a:defRPr>
            </a:lvl9pPr>
          </a:lstStyle>
          <a:p>
            <a:pPr marL="0" indent="0">
              <a:buNone/>
            </a:pPr>
            <a:r>
              <a:rPr lang="en-US" sz="2400" b="1" kern="0" dirty="0">
                <a:solidFill>
                  <a:srgbClr val="000000"/>
                </a:solidFill>
                <a:latin typeface="Calibri" charset="0"/>
                <a:ea typeface="Calibri" charset="0"/>
                <a:cs typeface="Calibri" charset="0"/>
              </a:rPr>
              <a:t>At HMG level:</a:t>
            </a:r>
          </a:p>
          <a:p>
            <a:pPr>
              <a:spcBef>
                <a:spcPts val="0"/>
              </a:spcBef>
              <a:buFont typeface="Arial" charset="0"/>
              <a:buChar char="•"/>
            </a:pPr>
            <a:r>
              <a:rPr lang="en-US" kern="0" dirty="0">
                <a:solidFill>
                  <a:srgbClr val="000000"/>
                </a:solidFill>
                <a:latin typeface="Calibri" charset="0"/>
                <a:ea typeface="Calibri" charset="0"/>
                <a:cs typeface="Calibri" charset="0"/>
              </a:rPr>
              <a:t>Helped open door to providers</a:t>
            </a:r>
          </a:p>
          <a:p>
            <a:pPr>
              <a:spcBef>
                <a:spcPts val="0"/>
              </a:spcBef>
              <a:buFont typeface="Arial" charset="0"/>
              <a:buChar char="•"/>
            </a:pPr>
            <a:r>
              <a:rPr lang="en-US" kern="0" dirty="0">
                <a:solidFill>
                  <a:srgbClr val="000000"/>
                </a:solidFill>
                <a:latin typeface="Calibri" charset="0"/>
                <a:ea typeface="Calibri" charset="0"/>
                <a:cs typeface="Calibri" charset="0"/>
              </a:rPr>
              <a:t>Legitimized work with providers</a:t>
            </a:r>
          </a:p>
          <a:p>
            <a:pPr>
              <a:spcBef>
                <a:spcPts val="0"/>
              </a:spcBef>
              <a:buFont typeface="Arial" charset="0"/>
              <a:buChar char="•"/>
            </a:pPr>
            <a:r>
              <a:rPr lang="en-US" kern="0" dirty="0">
                <a:solidFill>
                  <a:srgbClr val="000000"/>
                </a:solidFill>
                <a:latin typeface="Calibri" charset="0"/>
                <a:ea typeface="Calibri" charset="0"/>
                <a:cs typeface="Calibri" charset="0"/>
              </a:rPr>
              <a:t>Leveraged resources with a willing partner</a:t>
            </a:r>
          </a:p>
          <a:p>
            <a:pPr lvl="1">
              <a:spcBef>
                <a:spcPts val="0"/>
              </a:spcBef>
              <a:buFont typeface="Arial" charset="0"/>
              <a:buChar char="•"/>
            </a:pPr>
            <a:endParaRPr lang="en-US" kern="0" dirty="0">
              <a:solidFill>
                <a:srgbClr val="000000"/>
              </a:solidFill>
              <a:latin typeface="Calibri" charset="0"/>
              <a:ea typeface="Calibri" charset="0"/>
              <a:cs typeface="Calibri" charset="0"/>
            </a:endParaRPr>
          </a:p>
        </p:txBody>
      </p:sp>
    </p:spTree>
    <p:extLst>
      <p:ext uri="{BB962C8B-B14F-4D97-AF65-F5344CB8AC3E}">
        <p14:creationId xmlns:p14="http://schemas.microsoft.com/office/powerpoint/2010/main" val="41253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0838"/>
            <a:ext cx="8229600" cy="868363"/>
          </a:xfrm>
        </p:spPr>
        <p:txBody>
          <a:bodyPr/>
          <a:lstStyle/>
          <a:p>
            <a:r>
              <a:rPr lang="en-US" b="1" dirty="0" smtClean="0">
                <a:solidFill>
                  <a:schemeClr val="bg1"/>
                </a:solidFill>
              </a:rPr>
              <a:t>Joint MOC &amp; PIP Project</a:t>
            </a:r>
            <a:endParaRPr lang="en-US" b="1" dirty="0">
              <a:solidFill>
                <a:schemeClr val="bg1"/>
              </a:solidFill>
            </a:endParaRPr>
          </a:p>
        </p:txBody>
      </p:sp>
      <p:sp>
        <p:nvSpPr>
          <p:cNvPr id="6" name="Text Placeholder 5"/>
          <p:cNvSpPr>
            <a:spLocks noGrp="1"/>
          </p:cNvSpPr>
          <p:nvPr>
            <p:ph type="body" idx="1"/>
          </p:nvPr>
        </p:nvSpPr>
        <p:spPr>
          <a:xfrm>
            <a:off x="1143000" y="1219201"/>
            <a:ext cx="10604500" cy="3529167"/>
          </a:xfrm>
        </p:spPr>
        <p:txBody>
          <a:bodyPr/>
          <a:lstStyle/>
          <a:p>
            <a:pPr marL="0" indent="0">
              <a:buNone/>
            </a:pPr>
            <a:r>
              <a:rPr lang="en-US" b="1" dirty="0" smtClean="0">
                <a:solidFill>
                  <a:schemeClr val="bg1"/>
                </a:solidFill>
                <a:latin typeface="Calibri" charset="0"/>
                <a:ea typeface="Calibri" charset="0"/>
                <a:cs typeface="Calibri" charset="0"/>
              </a:rPr>
              <a:t>Who?</a:t>
            </a:r>
          </a:p>
          <a:p>
            <a:pPr lvl="1">
              <a:buFont typeface="Arial" charset="0"/>
              <a:buChar char="•"/>
            </a:pPr>
            <a:r>
              <a:rPr lang="en-US" dirty="0" smtClean="0">
                <a:solidFill>
                  <a:schemeClr val="bg1"/>
                </a:solidFill>
                <a:latin typeface="Calibri" charset="0"/>
                <a:ea typeface="Calibri" charset="0"/>
                <a:cs typeface="Calibri" charset="0"/>
              </a:rPr>
              <a:t>Low-income family medical center in Ventura County</a:t>
            </a:r>
          </a:p>
          <a:p>
            <a:pPr lvl="1">
              <a:buFont typeface="Arial" charset="0"/>
              <a:buChar char="•"/>
            </a:pPr>
            <a:r>
              <a:rPr lang="en-US" dirty="0" smtClean="0">
                <a:solidFill>
                  <a:schemeClr val="bg1"/>
                </a:solidFill>
                <a:latin typeface="Calibri" charset="0"/>
                <a:ea typeface="Calibri" charset="0"/>
                <a:cs typeface="Calibri" charset="0"/>
              </a:rPr>
              <a:t>Part of larger health system</a:t>
            </a:r>
          </a:p>
          <a:p>
            <a:pPr lvl="1">
              <a:buFont typeface="Arial" charset="0"/>
              <a:buChar char="•"/>
            </a:pPr>
            <a:r>
              <a:rPr lang="en-US" dirty="0" smtClean="0">
                <a:solidFill>
                  <a:schemeClr val="bg1"/>
                </a:solidFill>
                <a:latin typeface="Calibri" charset="0"/>
                <a:ea typeface="Calibri" charset="0"/>
                <a:cs typeface="Calibri" charset="0"/>
              </a:rPr>
              <a:t>3 out of 3 pediatricians at practice</a:t>
            </a:r>
          </a:p>
          <a:p>
            <a:pPr lvl="1">
              <a:buFont typeface="Arial" charset="0"/>
              <a:buChar char="•"/>
            </a:pPr>
            <a:r>
              <a:rPr lang="en-US" dirty="0" smtClean="0">
                <a:solidFill>
                  <a:schemeClr val="bg1"/>
                </a:solidFill>
                <a:latin typeface="Calibri" charset="0"/>
                <a:ea typeface="Calibri" charset="0"/>
                <a:cs typeface="Calibri" charset="0"/>
              </a:rPr>
              <a:t>Also: office manager, front office manager, back office manager, health information specialist, medical assistants, front office staff, billing and records</a:t>
            </a:r>
          </a:p>
          <a:p>
            <a:pPr marL="0" indent="0">
              <a:buNone/>
            </a:pPr>
            <a:r>
              <a:rPr lang="en-US" b="1" dirty="0" smtClean="0">
                <a:solidFill>
                  <a:schemeClr val="bg1"/>
                </a:solidFill>
                <a:latin typeface="Calibri" charset="0"/>
                <a:ea typeface="Calibri" charset="0"/>
                <a:cs typeface="Calibri" charset="0"/>
              </a:rPr>
              <a:t>Goals: </a:t>
            </a:r>
          </a:p>
          <a:p>
            <a:pPr lvl="1">
              <a:buFont typeface="Arial" charset="0"/>
              <a:buChar char="•"/>
            </a:pPr>
            <a:r>
              <a:rPr lang="en-US" dirty="0" smtClean="0">
                <a:solidFill>
                  <a:schemeClr val="bg1"/>
                </a:solidFill>
                <a:latin typeface="Calibri" charset="0"/>
                <a:ea typeface="Calibri" charset="0"/>
                <a:cs typeface="Calibri" charset="0"/>
              </a:rPr>
              <a:t>Improve developmental screening workflow</a:t>
            </a:r>
          </a:p>
          <a:p>
            <a:pPr lvl="1">
              <a:buFont typeface="Arial" charset="0"/>
              <a:buChar char="•"/>
            </a:pPr>
            <a:r>
              <a:rPr lang="en-US" dirty="0" smtClean="0">
                <a:solidFill>
                  <a:schemeClr val="bg1"/>
                </a:solidFill>
                <a:latin typeface="Calibri" charset="0"/>
                <a:ea typeface="Calibri" charset="0"/>
                <a:cs typeface="Calibri" charset="0"/>
              </a:rPr>
              <a:t>Increase screening at younger ages</a:t>
            </a:r>
            <a:endParaRPr lang="en-US" dirty="0">
              <a:solidFill>
                <a:schemeClr val="bg1"/>
              </a:solidFill>
              <a:latin typeface="Calibri" charset="0"/>
              <a:ea typeface="Calibri" charset="0"/>
              <a:cs typeface="Calibri" charset="0"/>
            </a:endParaRPr>
          </a:p>
        </p:txBody>
      </p:sp>
      <p:graphicFrame>
        <p:nvGraphicFramePr>
          <p:cNvPr id="5" name="Diagram 4"/>
          <p:cNvGraphicFramePr/>
          <p:nvPr>
            <p:extLst>
              <p:ext uri="{D42A27DB-BD31-4B8C-83A1-F6EECF244321}">
                <p14:modId xmlns:p14="http://schemas.microsoft.com/office/powerpoint/2010/main" val="543571569"/>
              </p:ext>
            </p:extLst>
          </p:nvPr>
        </p:nvGraphicFramePr>
        <p:xfrm>
          <a:off x="1981200" y="4229100"/>
          <a:ext cx="82296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88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5E3"/>
        </a:solidFill>
        <a:effectLst/>
      </p:bgPr>
    </p:bg>
    <p:spTree>
      <p:nvGrpSpPr>
        <p:cNvPr id="1" name=""/>
        <p:cNvGrpSpPr/>
        <p:nvPr/>
      </p:nvGrpSpPr>
      <p:grpSpPr>
        <a:xfrm>
          <a:off x="0" y="0"/>
          <a:ext cx="0" cy="0"/>
          <a:chOff x="0" y="0"/>
          <a:chExt cx="0" cy="0"/>
        </a:xfrm>
      </p:grpSpPr>
      <p:sp>
        <p:nvSpPr>
          <p:cNvPr id="6" name="Rectangle 5"/>
          <p:cNvSpPr/>
          <p:nvPr/>
        </p:nvSpPr>
        <p:spPr>
          <a:xfrm>
            <a:off x="1195781" y="1184681"/>
            <a:ext cx="9489990" cy="5254131"/>
          </a:xfrm>
          <a:prstGeom prst="rect">
            <a:avLst/>
          </a:prstGeom>
        </p:spPr>
        <p:txBody>
          <a:bodyPr wrap="square">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Helvetica Light"/>
                <a:ea typeface="+mj-ea"/>
                <a:cs typeface="+mj-cs"/>
              </a:rPr>
              <a:t>OBJECTIVES </a:t>
            </a:r>
            <a:endParaRPr kumimoji="0" lang="en-US" sz="2800" b="0" i="0" u="none" strike="noStrike" kern="1200" cap="none" spc="0" normalizeH="0" baseline="0" noProof="0" dirty="0">
              <a:ln>
                <a:noFill/>
              </a:ln>
              <a:solidFill>
                <a:srgbClr val="000000"/>
              </a:solidFill>
              <a:effectLst/>
              <a:uLnTx/>
              <a:uFillTx/>
              <a:latin typeface="Helvetica Light"/>
              <a:ea typeface="+mj-ea"/>
              <a:cs typeface="+mj-cs"/>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969" b="0" i="0" u="none" strike="noStrike" kern="1200" cap="none" spc="0" normalizeH="0" baseline="0" noProof="0" dirty="0" smtClean="0">
              <a:ln>
                <a:noFill/>
              </a:ln>
              <a:solidFill>
                <a:srgbClr val="000000"/>
              </a:solidFill>
              <a:effectLst/>
              <a:uLnTx/>
              <a:uFillTx/>
              <a:latin typeface="Helvetica Light"/>
              <a:ea typeface="+mj-ea"/>
              <a:cs typeface="+mj-cs"/>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969" b="0" i="0" u="none" strike="noStrike" kern="1200" cap="none" spc="0" normalizeH="0" baseline="0" noProof="0" dirty="0">
              <a:ln>
                <a:noFill/>
              </a:ln>
              <a:solidFill>
                <a:srgbClr val="000000"/>
              </a:solidFill>
              <a:effectLst/>
              <a:uLnTx/>
              <a:uFillTx/>
              <a:latin typeface="Helvetica Light"/>
              <a:ea typeface="+mj-ea"/>
              <a:cs typeface="+mj-cs"/>
            </a:endParaRPr>
          </a:p>
          <a:p>
            <a:pPr marL="342900" lvl="0" indent="-342900" defTabSz="642915">
              <a:buFont typeface="Arial" panose="020B0604020202020204" pitchFamily="34" charset="0"/>
              <a:buChar char="•"/>
              <a:defRPr/>
            </a:pPr>
            <a:r>
              <a:rPr lang="en-US" sz="2400" dirty="0" smtClean="0">
                <a:solidFill>
                  <a:srgbClr val="000000"/>
                </a:solidFill>
                <a:ea typeface="+mj-ea"/>
                <a:cs typeface="+mj-cs"/>
              </a:rPr>
              <a:t>Delve </a:t>
            </a:r>
            <a:r>
              <a:rPr lang="en-US" sz="2400" dirty="0">
                <a:solidFill>
                  <a:srgbClr val="000000"/>
                </a:solidFill>
                <a:ea typeface="+mj-ea"/>
                <a:cs typeface="+mj-cs"/>
              </a:rPr>
              <a:t>into HMG Child Health Care Provider Outreach </a:t>
            </a:r>
            <a:r>
              <a:rPr lang="en-US" sz="2400" dirty="0" smtClean="0">
                <a:solidFill>
                  <a:srgbClr val="000000"/>
                </a:solidFill>
                <a:ea typeface="+mj-ea"/>
                <a:cs typeface="+mj-cs"/>
              </a:rPr>
              <a:t>strategy</a:t>
            </a:r>
          </a:p>
          <a:p>
            <a:pPr marL="342900" lvl="0" indent="-342900" defTabSz="642915">
              <a:buFont typeface="Arial" panose="020B0604020202020204" pitchFamily="34" charset="0"/>
              <a:buChar char="•"/>
              <a:defRPr/>
            </a:pPr>
            <a:endParaRPr lang="en-US" sz="2400" dirty="0" smtClean="0">
              <a:solidFill>
                <a:srgbClr val="000000"/>
              </a:solidFill>
              <a:ea typeface="+mj-ea"/>
              <a:cs typeface="+mj-cs"/>
            </a:endParaRPr>
          </a:p>
          <a:p>
            <a:pPr marL="342900" lvl="0" indent="-342900" defTabSz="642915">
              <a:buFont typeface="Arial" panose="020B0604020202020204" pitchFamily="34" charset="0"/>
              <a:buChar char="•"/>
              <a:defRPr/>
            </a:pPr>
            <a:r>
              <a:rPr lang="en-US" sz="2400" dirty="0" smtClean="0">
                <a:solidFill>
                  <a:srgbClr val="000000"/>
                </a:solidFill>
                <a:ea typeface="+mj-ea"/>
                <a:cs typeface="+mj-cs"/>
              </a:rPr>
              <a:t>Articulate </a:t>
            </a:r>
            <a:r>
              <a:rPr lang="en-US" sz="2400" dirty="0">
                <a:solidFill>
                  <a:srgbClr val="000000"/>
                </a:solidFill>
                <a:ea typeface="+mj-ea"/>
                <a:cs typeface="+mj-cs"/>
              </a:rPr>
              <a:t>the value of HMG to physicians </a:t>
            </a:r>
            <a:endParaRPr lang="en-US" sz="2400" dirty="0" smtClean="0">
              <a:solidFill>
                <a:srgbClr val="000000"/>
              </a:solidFill>
              <a:ea typeface="+mj-ea"/>
              <a:cs typeface="+mj-cs"/>
            </a:endParaRPr>
          </a:p>
          <a:p>
            <a:pPr marL="342900" lvl="0" indent="-342900" defTabSz="642915">
              <a:buFont typeface="Arial" panose="020B0604020202020204" pitchFamily="34" charset="0"/>
              <a:buChar char="•"/>
              <a:defRPr/>
            </a:pPr>
            <a:endParaRPr lang="en-US" sz="2400" dirty="0">
              <a:solidFill>
                <a:srgbClr val="000000"/>
              </a:solidFill>
              <a:ea typeface="+mj-ea"/>
              <a:cs typeface="+mj-cs"/>
            </a:endParaRPr>
          </a:p>
          <a:p>
            <a:pPr marL="342900" lvl="0" indent="-342900" defTabSz="642915">
              <a:buFont typeface="Arial" panose="020B0604020202020204" pitchFamily="34" charset="0"/>
              <a:buChar char="•"/>
              <a:defRPr/>
            </a:pPr>
            <a:r>
              <a:rPr lang="en-US" sz="2400" dirty="0" smtClean="0">
                <a:solidFill>
                  <a:srgbClr val="000000"/>
                </a:solidFill>
                <a:ea typeface="+mj-ea"/>
                <a:cs typeface="+mj-cs"/>
              </a:rPr>
              <a:t>Examine </a:t>
            </a:r>
            <a:r>
              <a:rPr lang="en-US" sz="2400" dirty="0">
                <a:solidFill>
                  <a:srgbClr val="000000"/>
                </a:solidFill>
                <a:ea typeface="+mj-ea"/>
                <a:cs typeface="+mj-cs"/>
              </a:rPr>
              <a:t>the role and responsibilities of the HMG physician outreach </a:t>
            </a:r>
            <a:r>
              <a:rPr lang="en-US" sz="2400" dirty="0" smtClean="0">
                <a:solidFill>
                  <a:srgbClr val="000000"/>
                </a:solidFill>
                <a:ea typeface="+mj-ea"/>
                <a:cs typeface="+mj-cs"/>
              </a:rPr>
              <a:t>liaison</a:t>
            </a:r>
          </a:p>
          <a:p>
            <a:pPr marL="342900" lvl="0" indent="-342900" defTabSz="642915">
              <a:buFont typeface="Arial" panose="020B0604020202020204" pitchFamily="34" charset="0"/>
              <a:buChar char="•"/>
              <a:defRPr/>
            </a:pPr>
            <a:endParaRPr lang="en-US" sz="2400" dirty="0">
              <a:solidFill>
                <a:srgbClr val="000000"/>
              </a:solidFill>
              <a:ea typeface="+mj-ea"/>
              <a:cs typeface="+mj-cs"/>
            </a:endParaRPr>
          </a:p>
          <a:p>
            <a:pPr marL="342900" lvl="0" indent="-342900" defTabSz="642915">
              <a:buFont typeface="Arial" panose="020B0604020202020204" pitchFamily="34" charset="0"/>
              <a:buChar char="•"/>
              <a:defRPr/>
            </a:pPr>
            <a:r>
              <a:rPr lang="en-US" sz="2400" dirty="0" smtClean="0">
                <a:solidFill>
                  <a:srgbClr val="000000"/>
                </a:solidFill>
                <a:ea typeface="+mj-ea"/>
                <a:cs typeface="+mj-cs"/>
              </a:rPr>
              <a:t>Hear </a:t>
            </a:r>
            <a:r>
              <a:rPr lang="en-US" sz="2400" dirty="0">
                <a:solidFill>
                  <a:srgbClr val="000000"/>
                </a:solidFill>
                <a:ea typeface="+mj-ea"/>
                <a:cs typeface="+mj-cs"/>
              </a:rPr>
              <a:t>how an affiliate leveraged HMG Maintenance of Certification to promote quality and engagement</a:t>
            </a:r>
          </a:p>
          <a:p>
            <a:pPr marL="321457" lvl="0" indent="-321457" defTabSz="642915">
              <a:buFont typeface="Wingdings" panose="05000000000000000000" pitchFamily="2" charset="2"/>
              <a:buChar char="Ø"/>
              <a:defRPr/>
            </a:pPr>
            <a:endParaRPr lang="en-US" sz="1969" dirty="0">
              <a:solidFill>
                <a:srgbClr val="000000"/>
              </a:solidFill>
              <a:ea typeface="+mj-ea"/>
              <a:cs typeface="+mj-cs"/>
            </a:endParaRPr>
          </a:p>
          <a:p>
            <a:pPr marR="0" lvl="0" algn="l" defTabSz="642915" rtl="0" eaLnBrk="1" fontAlgn="auto" latinLnBrk="0" hangingPunct="1">
              <a:lnSpc>
                <a:spcPct val="100000"/>
              </a:lnSpc>
              <a:spcBef>
                <a:spcPts val="0"/>
              </a:spcBef>
              <a:spcAft>
                <a:spcPts val="0"/>
              </a:spcAft>
              <a:buClrTx/>
              <a:buSzTx/>
              <a:tabLst/>
              <a:defRPr/>
            </a:pPr>
            <a:r>
              <a:rPr kumimoji="0" lang="en-US" sz="1969" b="0" i="0" u="none" strike="noStrike" kern="1200" cap="none" spc="0" normalizeH="0" baseline="0" noProof="0" dirty="0">
                <a:ln>
                  <a:noFill/>
                </a:ln>
                <a:solidFill>
                  <a:srgbClr val="000000"/>
                </a:solidFill>
                <a:effectLst/>
                <a:uLnTx/>
                <a:uFillTx/>
                <a:latin typeface="Lato Bold"/>
                <a:ea typeface="+mj-ea"/>
                <a:cs typeface="+mj-cs"/>
              </a:rPr>
              <a:t/>
            </a:r>
            <a:br>
              <a:rPr kumimoji="0" lang="en-US" sz="1969" b="0" i="0" u="none" strike="noStrike" kern="1200" cap="none" spc="0" normalizeH="0" baseline="0" noProof="0" dirty="0">
                <a:ln>
                  <a:noFill/>
                </a:ln>
                <a:solidFill>
                  <a:srgbClr val="000000"/>
                </a:solidFill>
                <a:effectLst/>
                <a:uLnTx/>
                <a:uFillTx/>
                <a:latin typeface="Lato Bold"/>
                <a:ea typeface="+mj-ea"/>
                <a:cs typeface="+mj-cs"/>
              </a:rPr>
            </a:br>
            <a:endParaRPr kumimoji="0" lang="en-US" sz="1266" b="0" i="0" u="none" strike="noStrike" kern="0" cap="none" spc="0" normalizeH="0" baseline="0" noProof="0" dirty="0">
              <a:ln>
                <a:noFill/>
              </a:ln>
              <a:solidFill>
                <a:srgbClr val="000000"/>
              </a:solidFill>
              <a:effectLst/>
              <a:uLnTx/>
              <a:uFillTx/>
              <a:latin typeface="Helvetica Light"/>
            </a:endParaRPr>
          </a:p>
        </p:txBody>
      </p:sp>
      <p:sp>
        <p:nvSpPr>
          <p:cNvPr id="7" name="Shape 163"/>
          <p:cNvSpPr/>
          <p:nvPr/>
        </p:nvSpPr>
        <p:spPr>
          <a:xfrm>
            <a:off x="1195781" y="975862"/>
            <a:ext cx="1577185" cy="0"/>
          </a:xfrm>
          <a:prstGeom prst="line">
            <a:avLst/>
          </a:prstGeom>
          <a:ln w="44450">
            <a:solidFill>
              <a:schemeClr val="tx1"/>
            </a:solidFill>
            <a:miter lim="400000"/>
          </a:ln>
        </p:spPr>
        <p:txBody>
          <a:bodyPr lIns="26789" tIns="26789" rIns="26789" bIns="26789" anchor="ctr"/>
          <a:lstStyle/>
          <a:p>
            <a:pPr marL="0" marR="0" lvl="0" indent="0" algn="l" defTabSz="308062"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0000"/>
              </a:solidFill>
              <a:effectLst/>
              <a:uLnTx/>
              <a:uFillTx/>
              <a:latin typeface="Helvetica Light"/>
            </a:endParaRPr>
          </a:p>
        </p:txBody>
      </p:sp>
    </p:spTree>
    <p:extLst>
      <p:ext uri="{BB962C8B-B14F-4D97-AF65-F5344CB8AC3E}">
        <p14:creationId xmlns:p14="http://schemas.microsoft.com/office/powerpoint/2010/main" val="427734961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0838"/>
            <a:ext cx="8229600" cy="868363"/>
          </a:xfrm>
        </p:spPr>
        <p:txBody>
          <a:bodyPr/>
          <a:lstStyle/>
          <a:p>
            <a:r>
              <a:rPr lang="en-US" b="1" dirty="0">
                <a:solidFill>
                  <a:schemeClr val="bg1"/>
                </a:solidFill>
              </a:rPr>
              <a:t>Joint MOC &amp; PIP Project</a:t>
            </a:r>
          </a:p>
        </p:txBody>
      </p:sp>
      <p:sp>
        <p:nvSpPr>
          <p:cNvPr id="3" name="Text Placeholder 2"/>
          <p:cNvSpPr>
            <a:spLocks noGrp="1"/>
          </p:cNvSpPr>
          <p:nvPr>
            <p:ph type="body" idx="1"/>
          </p:nvPr>
        </p:nvSpPr>
        <p:spPr>
          <a:xfrm>
            <a:off x="4191000" y="1600200"/>
            <a:ext cx="7391400" cy="2819400"/>
          </a:xfrm>
        </p:spPr>
        <p:txBody>
          <a:bodyPr>
            <a:noAutofit/>
          </a:bodyPr>
          <a:lstStyle/>
          <a:p>
            <a:pPr marL="0" indent="0">
              <a:buNone/>
            </a:pPr>
            <a:r>
              <a:rPr lang="en-US" sz="2800" b="1" dirty="0">
                <a:solidFill>
                  <a:schemeClr val="bg1"/>
                </a:solidFill>
                <a:latin typeface="Calibri" charset="0"/>
                <a:ea typeface="Calibri" charset="0"/>
                <a:cs typeface="Calibri" charset="0"/>
              </a:rPr>
              <a:t>Methodology</a:t>
            </a:r>
          </a:p>
          <a:p>
            <a:pPr lvl="1">
              <a:buFont typeface="Arial" charset="0"/>
              <a:buChar char="•"/>
            </a:pPr>
            <a:r>
              <a:rPr lang="en-US" sz="2400" dirty="0">
                <a:solidFill>
                  <a:schemeClr val="bg1"/>
                </a:solidFill>
                <a:latin typeface="Calibri" charset="0"/>
                <a:ea typeface="Calibri" charset="0"/>
                <a:cs typeface="Calibri" charset="0"/>
              </a:rPr>
              <a:t>Pre-meetings</a:t>
            </a:r>
          </a:p>
          <a:p>
            <a:pPr lvl="1">
              <a:buFont typeface="Arial" charset="0"/>
              <a:buChar char="•"/>
            </a:pPr>
            <a:r>
              <a:rPr lang="en-US" sz="2400" dirty="0">
                <a:solidFill>
                  <a:schemeClr val="bg1"/>
                </a:solidFill>
                <a:latin typeface="Calibri" charset="0"/>
                <a:ea typeface="Calibri" charset="0"/>
                <a:cs typeface="Calibri" charset="0"/>
              </a:rPr>
              <a:t>On-site project specific training- pre-baseline (HMG)</a:t>
            </a:r>
          </a:p>
          <a:p>
            <a:pPr lvl="1">
              <a:buFont typeface="Arial" charset="0"/>
              <a:buChar char="•"/>
            </a:pPr>
            <a:r>
              <a:rPr lang="en-US" sz="2400" dirty="0">
                <a:solidFill>
                  <a:schemeClr val="bg1"/>
                </a:solidFill>
                <a:latin typeface="Calibri" charset="0"/>
                <a:ea typeface="Calibri" charset="0"/>
                <a:cs typeface="Calibri" charset="0"/>
              </a:rPr>
              <a:t>Online Quality Improvement Methodology Training</a:t>
            </a:r>
          </a:p>
          <a:p>
            <a:pPr lvl="1">
              <a:buFont typeface="Arial" charset="0"/>
              <a:buChar char="•"/>
            </a:pPr>
            <a:r>
              <a:rPr lang="en-US" sz="2400" dirty="0">
                <a:solidFill>
                  <a:schemeClr val="bg1"/>
                </a:solidFill>
                <a:latin typeface="Calibri" charset="0"/>
                <a:ea typeface="Calibri" charset="0"/>
                <a:cs typeface="Calibri" charset="0"/>
              </a:rPr>
              <a:t>Monthly in-person PDSA cycles (HMG &amp; GCHP)</a:t>
            </a:r>
          </a:p>
          <a:p>
            <a:pPr lvl="1">
              <a:buFont typeface="Arial" charset="0"/>
              <a:buChar char="•"/>
            </a:pPr>
            <a:r>
              <a:rPr lang="en-US" sz="2400" dirty="0">
                <a:solidFill>
                  <a:schemeClr val="bg1"/>
                </a:solidFill>
                <a:latin typeface="Calibri" charset="0"/>
                <a:ea typeface="Calibri" charset="0"/>
                <a:cs typeface="Calibri" charset="0"/>
              </a:rPr>
              <a:t>Monthly data entry (HMG)</a:t>
            </a:r>
          </a:p>
          <a:p>
            <a:pPr lvl="1">
              <a:buFont typeface="Arial" charset="0"/>
              <a:buChar char="•"/>
            </a:pPr>
            <a:r>
              <a:rPr lang="en-US" sz="2400" dirty="0">
                <a:solidFill>
                  <a:schemeClr val="bg1"/>
                </a:solidFill>
                <a:latin typeface="Calibri" charset="0"/>
                <a:ea typeface="Calibri" charset="0"/>
                <a:cs typeface="Calibri" charset="0"/>
              </a:rPr>
              <a:t>Ongoing on-site and remote support (HMG)</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422400" y="3886201"/>
            <a:ext cx="2170492" cy="2066599"/>
          </a:xfrm>
          <a:prstGeom prst="rect">
            <a:avLst/>
          </a:prstGeom>
        </p:spPr>
      </p:pic>
    </p:spTree>
    <p:extLst>
      <p:ext uri="{BB962C8B-B14F-4D97-AF65-F5344CB8AC3E}">
        <p14:creationId xmlns:p14="http://schemas.microsoft.com/office/powerpoint/2010/main" val="138154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0"/>
            <a:ext cx="10972800" cy="400105"/>
          </a:xfrm>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208414">
            <a:off x="1568634" y="727495"/>
            <a:ext cx="8302663" cy="5860703"/>
          </a:xfrm>
          <a:prstGeom prst="rect">
            <a:avLst/>
          </a:prstGeom>
          <a:ln>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effectLst>
            <a:outerShdw blurRad="355600" dist="50800" dir="2700000" algn="tl" rotWithShape="0">
              <a:prstClr val="black">
                <a:alpha val="12000"/>
              </a:prstClr>
            </a:outerShdw>
          </a:effectLst>
        </p:spPr>
      </p:pic>
    </p:spTree>
    <p:extLst>
      <p:ext uri="{BB962C8B-B14F-4D97-AF65-F5344CB8AC3E}">
        <p14:creationId xmlns:p14="http://schemas.microsoft.com/office/powerpoint/2010/main" val="8069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692" r="-2566"/>
          <a:stretch/>
        </p:blipFill>
        <p:spPr>
          <a:xfrm rot="566608">
            <a:off x="1615440" y="941180"/>
            <a:ext cx="9144000" cy="5544236"/>
          </a:xfrm>
          <a:prstGeom prst="rect">
            <a:avLst/>
          </a:prstGeom>
          <a:effectLst>
            <a:outerShdw blurRad="292100" dist="76200" dir="2700000" algn="tl" rotWithShape="0">
              <a:prstClr val="black">
                <a:alpha val="10000"/>
              </a:prstClr>
            </a:outerShdw>
          </a:effectLst>
        </p:spPr>
      </p:pic>
    </p:spTree>
    <p:extLst>
      <p:ext uri="{BB962C8B-B14F-4D97-AF65-F5344CB8AC3E}">
        <p14:creationId xmlns:p14="http://schemas.microsoft.com/office/powerpoint/2010/main" val="2198320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672"/>
          <a:stretch/>
        </p:blipFill>
        <p:spPr>
          <a:xfrm rot="21057048">
            <a:off x="2481828" y="852574"/>
            <a:ext cx="8153400" cy="4937760"/>
          </a:xfrm>
          <a:prstGeom prst="rect">
            <a:avLst/>
          </a:prstGeom>
          <a:effectLst>
            <a:outerShdw blurRad="215900" dist="203200" dir="2700000" algn="tl" rotWithShape="0">
              <a:prstClr val="black">
                <a:alpha val="15000"/>
              </a:prstClr>
            </a:outerShdw>
          </a:effectLst>
        </p:spPr>
      </p:pic>
    </p:spTree>
    <p:extLst>
      <p:ext uri="{BB962C8B-B14F-4D97-AF65-F5344CB8AC3E}">
        <p14:creationId xmlns:p14="http://schemas.microsoft.com/office/powerpoint/2010/main" val="83365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396617"/>
            <a:ext cx="8534400" cy="5165558"/>
          </a:xfrm>
          <a:prstGeom prst="rect">
            <a:avLst/>
          </a:prstGeom>
          <a:effectLst>
            <a:outerShdw blurRad="355600" dist="76200" dir="2700000" algn="tl" rotWithShape="0">
              <a:prstClr val="black">
                <a:alpha val="14000"/>
              </a:prstClr>
            </a:outerShdw>
          </a:effectLst>
        </p:spPr>
      </p:pic>
    </p:spTree>
    <p:extLst>
      <p:ext uri="{BB962C8B-B14F-4D97-AF65-F5344CB8AC3E}">
        <p14:creationId xmlns:p14="http://schemas.microsoft.com/office/powerpoint/2010/main" val="247643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1"/>
            <a:ext cx="8229600" cy="868363"/>
          </a:xfrm>
        </p:spPr>
        <p:txBody>
          <a:bodyPr/>
          <a:lstStyle/>
          <a:p>
            <a:r>
              <a:rPr lang="en-US" b="1" dirty="0" smtClean="0">
                <a:solidFill>
                  <a:schemeClr val="bg1"/>
                </a:solidFill>
              </a:rPr>
              <a:t>Lessons Learned</a:t>
            </a:r>
            <a:endParaRPr lang="en-US" b="1" dirty="0">
              <a:solidFill>
                <a:schemeClr val="bg1"/>
              </a:solidFill>
            </a:endParaRPr>
          </a:p>
        </p:txBody>
      </p:sp>
      <p:sp>
        <p:nvSpPr>
          <p:cNvPr id="3" name="Text Placeholder 2"/>
          <p:cNvSpPr>
            <a:spLocks noGrp="1"/>
          </p:cNvSpPr>
          <p:nvPr>
            <p:ph type="body" idx="1"/>
          </p:nvPr>
        </p:nvSpPr>
        <p:spPr>
          <a:xfrm>
            <a:off x="1981200" y="1902369"/>
            <a:ext cx="7848600" cy="3170095"/>
          </a:xfrm>
        </p:spPr>
        <p:txBody>
          <a:bodyPr>
            <a:noAutofit/>
          </a:bodyPr>
          <a:lstStyle/>
          <a:p>
            <a:r>
              <a:rPr lang="en-US" sz="2800" dirty="0">
                <a:solidFill>
                  <a:schemeClr val="bg1"/>
                </a:solidFill>
                <a:latin typeface="Calibri" charset="0"/>
                <a:ea typeface="Calibri" charset="0"/>
                <a:cs typeface="Calibri" charset="0"/>
              </a:rPr>
              <a:t>Collaborate with partners</a:t>
            </a:r>
          </a:p>
          <a:p>
            <a:r>
              <a:rPr lang="en-US" sz="2800" dirty="0">
                <a:solidFill>
                  <a:schemeClr val="bg1"/>
                </a:solidFill>
                <a:latin typeface="Calibri" charset="0"/>
                <a:ea typeface="Calibri" charset="0"/>
                <a:cs typeface="Calibri" charset="0"/>
              </a:rPr>
              <a:t>Be flexible and creative! </a:t>
            </a:r>
          </a:p>
          <a:p>
            <a:r>
              <a:rPr lang="en-US" sz="2800" dirty="0">
                <a:solidFill>
                  <a:schemeClr val="bg1"/>
                </a:solidFill>
                <a:latin typeface="Calibri" charset="0"/>
                <a:ea typeface="Calibri" charset="0"/>
                <a:cs typeface="Calibri" charset="0"/>
              </a:rPr>
              <a:t>Focus on the needs of the specific provider</a:t>
            </a:r>
          </a:p>
          <a:p>
            <a:r>
              <a:rPr lang="en-US" sz="2800" dirty="0">
                <a:solidFill>
                  <a:schemeClr val="bg1"/>
                </a:solidFill>
                <a:latin typeface="Calibri" charset="0"/>
                <a:ea typeface="Calibri" charset="0"/>
                <a:cs typeface="Calibri" charset="0"/>
              </a:rPr>
              <a:t>Include as many people as possible</a:t>
            </a:r>
          </a:p>
          <a:p>
            <a:r>
              <a:rPr lang="en-US" sz="2800" dirty="0">
                <a:solidFill>
                  <a:schemeClr val="bg1"/>
                </a:solidFill>
                <a:latin typeface="Calibri" charset="0"/>
                <a:ea typeface="Calibri" charset="0"/>
                <a:cs typeface="Calibri" charset="0"/>
              </a:rPr>
              <a:t>Be persistent!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257800" y="4724400"/>
            <a:ext cx="1221108" cy="133094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1" y="4162044"/>
            <a:ext cx="613479" cy="1124712"/>
          </a:xfrm>
          <a:prstGeom prst="rect">
            <a:avLst/>
          </a:prstGeom>
        </p:spPr>
      </p:pic>
    </p:spTree>
    <p:extLst>
      <p:ext uri="{BB962C8B-B14F-4D97-AF65-F5344CB8AC3E}">
        <p14:creationId xmlns:p14="http://schemas.microsoft.com/office/powerpoint/2010/main" val="872547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15900" y="2362200"/>
            <a:ext cx="11531600" cy="4038600"/>
          </a:xfrm>
        </p:spPr>
        <p:txBody>
          <a:bodyPr lIns="0" tIns="45718" rIns="45718" bIns="45718">
            <a:noAutofit/>
          </a:bodyPr>
          <a:lstStyle/>
          <a:p>
            <a:pPr marL="0" indent="0" algn="ctr">
              <a:spcBef>
                <a:spcPts val="1600"/>
              </a:spcBef>
              <a:buNone/>
            </a:pPr>
            <a:r>
              <a:rPr lang="en-US" sz="3600" b="1" dirty="0">
                <a:solidFill>
                  <a:schemeClr val="bg1"/>
                </a:solidFill>
                <a:latin typeface="Calibri" charset="0"/>
                <a:ea typeface="Calibri" charset="0"/>
                <a:cs typeface="Calibri" charset="0"/>
              </a:rPr>
              <a:t>“HMG has definitely helped me </a:t>
            </a:r>
            <a:r>
              <a:rPr lang="en-US" sz="3600" b="1" dirty="0" smtClean="0">
                <a:solidFill>
                  <a:schemeClr val="bg1"/>
                </a:solidFill>
                <a:latin typeface="Calibri" charset="0"/>
                <a:ea typeface="Calibri" charset="0"/>
                <a:cs typeface="Calibri" charset="0"/>
              </a:rPr>
              <a:t/>
            </a:r>
            <a:br>
              <a:rPr lang="en-US" sz="3600" b="1" dirty="0" smtClean="0">
                <a:solidFill>
                  <a:schemeClr val="bg1"/>
                </a:solidFill>
                <a:latin typeface="Calibri" charset="0"/>
                <a:ea typeface="Calibri" charset="0"/>
                <a:cs typeface="Calibri" charset="0"/>
              </a:rPr>
            </a:br>
            <a:r>
              <a:rPr lang="en-US" sz="3600" b="1" dirty="0" smtClean="0">
                <a:solidFill>
                  <a:schemeClr val="bg1"/>
                </a:solidFill>
                <a:latin typeface="Calibri" charset="0"/>
                <a:ea typeface="Calibri" charset="0"/>
                <a:cs typeface="Calibri" charset="0"/>
              </a:rPr>
              <a:t>provide </a:t>
            </a:r>
            <a:r>
              <a:rPr lang="en-US" sz="3600" b="1" dirty="0">
                <a:solidFill>
                  <a:schemeClr val="bg1"/>
                </a:solidFill>
                <a:latin typeface="Calibri" charset="0"/>
                <a:ea typeface="Calibri" charset="0"/>
                <a:cs typeface="Calibri" charset="0"/>
              </a:rPr>
              <a:t>better care </a:t>
            </a:r>
            <a:br>
              <a:rPr lang="en-US" sz="3600" b="1" dirty="0">
                <a:solidFill>
                  <a:schemeClr val="bg1"/>
                </a:solidFill>
                <a:latin typeface="Calibri" charset="0"/>
                <a:ea typeface="Calibri" charset="0"/>
                <a:cs typeface="Calibri" charset="0"/>
              </a:rPr>
            </a:br>
            <a:r>
              <a:rPr lang="en-US" sz="3600" b="1" dirty="0">
                <a:solidFill>
                  <a:schemeClr val="bg1"/>
                </a:solidFill>
                <a:latin typeface="Calibri" charset="0"/>
                <a:ea typeface="Calibri" charset="0"/>
                <a:cs typeface="Calibri" charset="0"/>
              </a:rPr>
              <a:t>for my patients.”</a:t>
            </a:r>
          </a:p>
          <a:p>
            <a:pPr marL="0" indent="0" algn="ctr">
              <a:spcBef>
                <a:spcPts val="1600"/>
              </a:spcBef>
              <a:buNone/>
            </a:pPr>
            <a:r>
              <a:rPr lang="en-US" b="1" i="1" dirty="0" smtClean="0">
                <a:solidFill>
                  <a:schemeClr val="bg1"/>
                </a:solidFill>
                <a:latin typeface="Calibri" charset="0"/>
                <a:ea typeface="Calibri" charset="0"/>
                <a:cs typeface="Calibri" charset="0"/>
              </a:rPr>
              <a:t>- </a:t>
            </a:r>
            <a:r>
              <a:rPr lang="en-US" i="1" dirty="0" smtClean="0">
                <a:solidFill>
                  <a:schemeClr val="bg1"/>
                </a:solidFill>
                <a:latin typeface="Calibri" charset="0"/>
                <a:ea typeface="Calibri" charset="0"/>
                <a:cs typeface="Calibri" charset="0"/>
              </a:rPr>
              <a:t>One of our participating pediatricians</a:t>
            </a:r>
            <a:endParaRPr lang="en-US" i="1" dirty="0">
              <a:solidFill>
                <a:schemeClr val="bg1"/>
              </a:solidFill>
              <a:latin typeface="Calibri" charset="0"/>
              <a:ea typeface="Calibri" charset="0"/>
              <a:cs typeface="Calibri" charset="0"/>
            </a:endParaRPr>
          </a:p>
        </p:txBody>
      </p:sp>
      <p:sp>
        <p:nvSpPr>
          <p:cNvPr id="3" name="Title 1"/>
          <p:cNvSpPr>
            <a:spLocks noGrp="1"/>
          </p:cNvSpPr>
          <p:nvPr>
            <p:ph type="title"/>
          </p:nvPr>
        </p:nvSpPr>
        <p:spPr>
          <a:xfrm>
            <a:off x="1981200" y="350839"/>
            <a:ext cx="8229600" cy="868363"/>
          </a:xfrm>
        </p:spPr>
        <p:txBody>
          <a:bodyPr/>
          <a:lstStyle/>
          <a:p>
            <a:r>
              <a:rPr lang="en-US" b="1" dirty="0" smtClean="0">
                <a:solidFill>
                  <a:schemeClr val="bg1"/>
                </a:solidFill>
              </a:rPr>
              <a:t>Impact</a:t>
            </a:r>
            <a:endParaRPr lang="en-US" b="1" dirty="0">
              <a:solidFill>
                <a:schemeClr val="bg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229600" y="573982"/>
            <a:ext cx="2438400" cy="1864418"/>
          </a:xfrm>
          <a:prstGeom prst="rect">
            <a:avLst/>
          </a:prstGeom>
        </p:spPr>
      </p:pic>
    </p:spTree>
    <p:extLst>
      <p:ext uri="{BB962C8B-B14F-4D97-AF65-F5344CB8AC3E}">
        <p14:creationId xmlns:p14="http://schemas.microsoft.com/office/powerpoint/2010/main" val="3185392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65100" y="1460500"/>
            <a:ext cx="11938000" cy="3187700"/>
          </a:xfrm>
        </p:spPr>
        <p:txBody>
          <a:bodyPr>
            <a:noAutofit/>
          </a:bodyPr>
          <a:lstStyle/>
          <a:p>
            <a:pPr marL="0" indent="0" algn="ctr">
              <a:buNone/>
            </a:pPr>
            <a:r>
              <a:rPr lang="en-US" b="1" i="1" dirty="0">
                <a:solidFill>
                  <a:schemeClr val="accent2">
                    <a:lumMod val="75000"/>
                  </a:schemeClr>
                </a:solidFill>
                <a:latin typeface="Calibri" charset="0"/>
                <a:ea typeface="Calibri" charset="0"/>
                <a:cs typeface="Calibri" charset="0"/>
              </a:rPr>
              <a:t>One of our participating pediatricians </a:t>
            </a:r>
            <a:r>
              <a:rPr lang="en-US" b="1" i="1" dirty="0" smtClean="0">
                <a:solidFill>
                  <a:schemeClr val="accent2">
                    <a:lumMod val="75000"/>
                  </a:schemeClr>
                </a:solidFill>
                <a:latin typeface="Calibri" charset="0"/>
                <a:ea typeface="Calibri" charset="0"/>
                <a:cs typeface="Calibri" charset="0"/>
              </a:rPr>
              <a:t>shared the following </a:t>
            </a:r>
            <a:r>
              <a:rPr lang="en-US" b="1" i="1" dirty="0">
                <a:solidFill>
                  <a:schemeClr val="accent2">
                    <a:lumMod val="75000"/>
                  </a:schemeClr>
                </a:solidFill>
                <a:latin typeface="Calibri" charset="0"/>
                <a:ea typeface="Calibri" charset="0"/>
                <a:cs typeface="Calibri" charset="0"/>
              </a:rPr>
              <a:t>about working with Help Me Grow Ventura </a:t>
            </a:r>
            <a:r>
              <a:rPr lang="en-US" b="1" i="1" dirty="0" smtClean="0">
                <a:solidFill>
                  <a:schemeClr val="accent2">
                    <a:lumMod val="75000"/>
                  </a:schemeClr>
                </a:solidFill>
                <a:latin typeface="Calibri" charset="0"/>
                <a:ea typeface="Calibri" charset="0"/>
                <a:cs typeface="Calibri" charset="0"/>
              </a:rPr>
              <a:t>County:</a:t>
            </a:r>
            <a:endParaRPr lang="en-US" b="1" i="1" dirty="0">
              <a:solidFill>
                <a:schemeClr val="accent2">
                  <a:lumMod val="75000"/>
                </a:schemeClr>
              </a:solidFill>
              <a:latin typeface="Calibri" charset="0"/>
              <a:ea typeface="Calibri" charset="0"/>
              <a:cs typeface="Calibri" charset="0"/>
            </a:endParaRPr>
          </a:p>
          <a:p>
            <a:pPr marL="0" indent="0">
              <a:spcBef>
                <a:spcPts val="1600"/>
              </a:spcBef>
              <a:buNone/>
            </a:pPr>
            <a:r>
              <a:rPr lang="en-US" b="1" dirty="0" smtClean="0">
                <a:solidFill>
                  <a:schemeClr val="bg1"/>
                </a:solidFill>
                <a:latin typeface="Calibri" charset="0"/>
                <a:ea typeface="Calibri" charset="0"/>
                <a:cs typeface="Calibri" charset="0"/>
              </a:rPr>
              <a:t>HMG has definitely helped me provide better care for my patients. </a:t>
            </a:r>
            <a:r>
              <a:rPr lang="en-US" i="1" dirty="0" smtClean="0">
                <a:solidFill>
                  <a:schemeClr val="bg1"/>
                </a:solidFill>
                <a:latin typeface="Calibri" charset="0"/>
                <a:ea typeface="Calibri" charset="0"/>
                <a:cs typeface="Calibri" charset="0"/>
              </a:rPr>
              <a:t>Because </a:t>
            </a:r>
            <a:r>
              <a:rPr lang="en-US" i="1" dirty="0">
                <a:solidFill>
                  <a:schemeClr val="bg1"/>
                </a:solidFill>
                <a:latin typeface="Calibri" charset="0"/>
                <a:ea typeface="Calibri" charset="0"/>
                <a:cs typeface="Calibri" charset="0"/>
              </a:rPr>
              <a:t>I am aware of the safety net and services available to my young pediatric patients I am </a:t>
            </a:r>
            <a:r>
              <a:rPr lang="en-US" b="1" i="1" dirty="0">
                <a:solidFill>
                  <a:schemeClr val="bg1"/>
                </a:solidFill>
                <a:latin typeface="Calibri" charset="0"/>
                <a:ea typeface="Calibri" charset="0"/>
                <a:cs typeface="Calibri" charset="0"/>
              </a:rPr>
              <a:t>more able to react to small changes </a:t>
            </a:r>
            <a:r>
              <a:rPr lang="en-US" i="1" dirty="0">
                <a:solidFill>
                  <a:schemeClr val="bg1"/>
                </a:solidFill>
                <a:latin typeface="Calibri" charset="0"/>
                <a:ea typeface="Calibri" charset="0"/>
                <a:cs typeface="Calibri" charset="0"/>
              </a:rPr>
              <a:t>in development or </a:t>
            </a:r>
            <a:r>
              <a:rPr lang="en-US" i="1" dirty="0" smtClean="0">
                <a:solidFill>
                  <a:schemeClr val="bg1"/>
                </a:solidFill>
                <a:latin typeface="Calibri" charset="0"/>
                <a:ea typeface="Calibri" charset="0"/>
                <a:cs typeface="Calibri" charset="0"/>
              </a:rPr>
              <a:t>behaviors. </a:t>
            </a:r>
            <a:r>
              <a:rPr lang="en-US" i="1" dirty="0">
                <a:solidFill>
                  <a:schemeClr val="bg1"/>
                </a:solidFill>
                <a:latin typeface="Calibri" charset="0"/>
                <a:ea typeface="Calibri" charset="0"/>
                <a:cs typeface="Calibri" charset="0"/>
              </a:rPr>
              <a:t> </a:t>
            </a:r>
            <a:r>
              <a:rPr lang="en-US" i="1" dirty="0" smtClean="0">
                <a:solidFill>
                  <a:schemeClr val="bg1"/>
                </a:solidFill>
                <a:latin typeface="Calibri" charset="0"/>
                <a:ea typeface="Calibri" charset="0"/>
                <a:cs typeface="Calibri" charset="0"/>
              </a:rPr>
              <a:t>Before </a:t>
            </a:r>
            <a:r>
              <a:rPr lang="en-US" i="1" dirty="0">
                <a:solidFill>
                  <a:schemeClr val="bg1"/>
                </a:solidFill>
                <a:latin typeface="Calibri" charset="0"/>
                <a:ea typeface="Calibri" charset="0"/>
                <a:cs typeface="Calibri" charset="0"/>
              </a:rPr>
              <a:t>Help Me Grow reached out to our </a:t>
            </a:r>
            <a:r>
              <a:rPr lang="en-US" i="1" dirty="0" smtClean="0">
                <a:solidFill>
                  <a:schemeClr val="bg1"/>
                </a:solidFill>
                <a:latin typeface="Calibri" charset="0"/>
                <a:ea typeface="Calibri" charset="0"/>
                <a:cs typeface="Calibri" charset="0"/>
              </a:rPr>
              <a:t>clinic and </a:t>
            </a:r>
            <a:r>
              <a:rPr lang="en-US" i="1" dirty="0">
                <a:solidFill>
                  <a:schemeClr val="bg1"/>
                </a:solidFill>
                <a:latin typeface="Calibri" charset="0"/>
                <a:ea typeface="Calibri" charset="0"/>
                <a:cs typeface="Calibri" charset="0"/>
              </a:rPr>
              <a:t>helped streamline our developmental screening process, I can honestly admit I was a "wait and see" proponent when it came to development.  Now with more standardized screening, </a:t>
            </a:r>
            <a:r>
              <a:rPr lang="en-US" b="1" i="1" dirty="0">
                <a:solidFill>
                  <a:schemeClr val="bg1"/>
                </a:solidFill>
                <a:latin typeface="Calibri" charset="0"/>
                <a:ea typeface="Calibri" charset="0"/>
                <a:cs typeface="Calibri" charset="0"/>
              </a:rPr>
              <a:t>both my parent population and I more quickly move forward if there are any concerns</a:t>
            </a:r>
            <a:r>
              <a:rPr lang="en-US" i="1" dirty="0">
                <a:solidFill>
                  <a:schemeClr val="bg1"/>
                </a:solidFill>
                <a:latin typeface="Calibri" charset="0"/>
                <a:ea typeface="Calibri" charset="0"/>
                <a:cs typeface="Calibri" charset="0"/>
              </a:rPr>
              <a:t>.  </a:t>
            </a:r>
            <a:r>
              <a:rPr lang="en-US" b="1" i="1" dirty="0" smtClean="0">
                <a:solidFill>
                  <a:schemeClr val="bg1"/>
                </a:solidFill>
                <a:latin typeface="Calibri" charset="0"/>
                <a:ea typeface="Calibri" charset="0"/>
                <a:cs typeface="Calibri" charset="0"/>
              </a:rPr>
              <a:t>I've </a:t>
            </a:r>
            <a:r>
              <a:rPr lang="en-US" b="1" i="1" dirty="0">
                <a:solidFill>
                  <a:schemeClr val="bg1"/>
                </a:solidFill>
                <a:latin typeface="Calibri" charset="0"/>
                <a:ea typeface="Calibri" charset="0"/>
                <a:cs typeface="Calibri" charset="0"/>
              </a:rPr>
              <a:t>found that starting early with small interventions has a much bigger impact than waiting for more time consuming and comprehensive interventions down the line. </a:t>
            </a:r>
            <a:r>
              <a:rPr lang="en-US" i="1" dirty="0">
                <a:solidFill>
                  <a:schemeClr val="bg1"/>
                </a:solidFill>
                <a:latin typeface="Calibri" charset="0"/>
                <a:ea typeface="Calibri" charset="0"/>
                <a:cs typeface="Calibri" charset="0"/>
              </a:rPr>
              <a:t> If a child does not qualify, everyone is happy in my experience, there has been no frustration with the process especially in Ventura County</a:t>
            </a:r>
            <a:r>
              <a:rPr lang="en-US" i="1" dirty="0" smtClean="0">
                <a:solidFill>
                  <a:schemeClr val="bg1"/>
                </a:solidFill>
                <a:latin typeface="Calibri" charset="0"/>
                <a:ea typeface="Calibri" charset="0"/>
                <a:cs typeface="Calibri" charset="0"/>
              </a:rPr>
              <a:t>.</a:t>
            </a:r>
            <a:r>
              <a:rPr lang="en-US" i="1" dirty="0">
                <a:solidFill>
                  <a:schemeClr val="bg1"/>
                </a:solidFill>
                <a:latin typeface="Calibri" charset="0"/>
                <a:ea typeface="Calibri" charset="0"/>
                <a:cs typeface="Calibri" charset="0"/>
              </a:rPr>
              <a:t/>
            </a:r>
            <a:br>
              <a:rPr lang="en-US" i="1" dirty="0">
                <a:solidFill>
                  <a:schemeClr val="bg1"/>
                </a:solidFill>
                <a:latin typeface="Calibri" charset="0"/>
                <a:ea typeface="Calibri" charset="0"/>
                <a:cs typeface="Calibri" charset="0"/>
              </a:rPr>
            </a:br>
            <a:r>
              <a:rPr lang="en-US" sz="1600" i="1" dirty="0">
                <a:solidFill>
                  <a:schemeClr val="bg1"/>
                </a:solidFill>
                <a:latin typeface="Calibri" charset="0"/>
                <a:ea typeface="Calibri" charset="0"/>
                <a:cs typeface="Calibri" charset="0"/>
              </a:rPr>
              <a:t/>
            </a:r>
            <a:br>
              <a:rPr lang="en-US" sz="1600" i="1" dirty="0">
                <a:solidFill>
                  <a:schemeClr val="bg1"/>
                </a:solidFill>
                <a:latin typeface="Calibri" charset="0"/>
                <a:ea typeface="Calibri" charset="0"/>
                <a:cs typeface="Calibri" charset="0"/>
              </a:rPr>
            </a:br>
            <a:endParaRPr lang="en-US" b="1" dirty="0">
              <a:solidFill>
                <a:schemeClr val="bg1"/>
              </a:solidFill>
              <a:latin typeface="Calibri" charset="0"/>
              <a:ea typeface="Calibri" charset="0"/>
              <a:cs typeface="Calibri"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1" y="5105400"/>
            <a:ext cx="2526235" cy="914400"/>
          </a:xfrm>
          <a:prstGeom prst="rect">
            <a:avLst/>
          </a:prstGeom>
        </p:spPr>
      </p:pic>
    </p:spTree>
    <p:extLst>
      <p:ext uri="{BB962C8B-B14F-4D97-AF65-F5344CB8AC3E}">
        <p14:creationId xmlns:p14="http://schemas.microsoft.com/office/powerpoint/2010/main" val="38038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2214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64" y="0"/>
            <a:ext cx="11439436" cy="6159500"/>
          </a:xfrm>
          <a:prstGeom prst="rect">
            <a:avLst/>
          </a:prstGeom>
        </p:spPr>
      </p:pic>
      <p:sp>
        <p:nvSpPr>
          <p:cNvPr id="5" name="TextBox 4"/>
          <p:cNvSpPr txBox="1"/>
          <p:nvPr/>
        </p:nvSpPr>
        <p:spPr>
          <a:xfrm>
            <a:off x="1770743" y="4177430"/>
            <a:ext cx="8810171"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Light"/>
              </a:rPr>
              <a:t>Meet up on Slack with Dr. Dworkin </a:t>
            </a:r>
          </a:p>
          <a:p>
            <a:pPr marL="0" marR="0" indent="0" algn="ctr" defTabSz="584200" rtl="0" fontAlgn="auto" latinLnBrk="0" hangingPunct="0">
              <a:lnSpc>
                <a:spcPct val="100000"/>
              </a:lnSpc>
              <a:spcBef>
                <a:spcPts val="0"/>
              </a:spcBef>
              <a:spcAft>
                <a:spcPts val="0"/>
              </a:spcAft>
              <a:buClrTx/>
              <a:buSzTx/>
              <a:buFontTx/>
              <a:buNone/>
              <a:tabLst/>
            </a:pPr>
            <a:r>
              <a:rPr lang="en-US" sz="3600" dirty="0" smtClean="0">
                <a:solidFill>
                  <a:schemeClr val="bg1"/>
                </a:solidFill>
                <a:sym typeface="Helvetica Light"/>
              </a:rPr>
              <a:t>Friday, January 19</a:t>
            </a:r>
          </a:p>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latin typeface="+mn-lt"/>
                <a:ea typeface="+mn-ea"/>
                <a:cs typeface="+mn-cs"/>
                <a:sym typeface="Helvetica Light"/>
              </a:rPr>
              <a:t>2pm EST</a:t>
            </a:r>
          </a:p>
          <a:p>
            <a:pPr marL="0" marR="0" indent="0" algn="ctr" defTabSz="584200" rtl="0" fontAlgn="auto" latinLnBrk="0" hangingPunct="0">
              <a:lnSpc>
                <a:spcPct val="100000"/>
              </a:lnSpc>
              <a:spcBef>
                <a:spcPts val="0"/>
              </a:spcBef>
              <a:spcAft>
                <a:spcPts val="0"/>
              </a:spcAft>
              <a:buClrTx/>
              <a:buSzTx/>
              <a:buFontTx/>
              <a:buNone/>
              <a:tabLst/>
            </a:pPr>
            <a:r>
              <a:rPr lang="en-US" sz="3600" dirty="0" smtClean="0">
                <a:solidFill>
                  <a:schemeClr val="bg1"/>
                </a:solidFill>
                <a:sym typeface="Helvetica Light"/>
              </a:rPr>
              <a:t>#</a:t>
            </a:r>
            <a:r>
              <a:rPr lang="en-US" sz="3600" dirty="0" err="1" smtClean="0">
                <a:solidFill>
                  <a:schemeClr val="bg1"/>
                </a:solidFill>
                <a:sym typeface="Helvetica Light"/>
              </a:rPr>
              <a:t>DworkinDropin</a:t>
            </a:r>
            <a:endParaRPr kumimoji="0" lang="en-US" sz="3600" b="0"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141463088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B697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0091" y="1223693"/>
            <a:ext cx="5621909" cy="5634308"/>
          </a:xfrm>
          <a:prstGeom prst="rect">
            <a:avLst/>
          </a:prstGeom>
        </p:spPr>
      </p:pic>
      <p:sp>
        <p:nvSpPr>
          <p:cNvPr id="7" name="TextBox 6"/>
          <p:cNvSpPr txBox="1"/>
          <p:nvPr/>
        </p:nvSpPr>
        <p:spPr>
          <a:xfrm>
            <a:off x="0" y="-339"/>
            <a:ext cx="12192000" cy="1224031"/>
          </a:xfrm>
          <a:prstGeom prst="rect">
            <a:avLst/>
          </a:prstGeom>
          <a:solidFill>
            <a:srgbClr val="C9CAC0"/>
          </a:solidFill>
        </p:spPr>
        <p:txBody>
          <a:bodyPr wrap="square" rtlCol="0">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endParaRPr kumimoji="0" lang="en-US" sz="2531" b="0" i="0" u="none" strike="noStrike" kern="0" cap="none" spc="0" normalizeH="0" baseline="0" noProof="0" dirty="0">
              <a:ln>
                <a:noFill/>
              </a:ln>
              <a:solidFill>
                <a:srgbClr val="000000"/>
              </a:solidFill>
              <a:effectLst/>
              <a:uLnTx/>
              <a:uFillTx/>
              <a:latin typeface="Calibri" panose="020F0502020204030204"/>
              <a:ea typeface="+mn-ea"/>
              <a:cs typeface="+mn-cs"/>
              <a:sym typeface="Helvetica Light"/>
            </a:endParaRPr>
          </a:p>
        </p:txBody>
      </p:sp>
      <p:sp>
        <p:nvSpPr>
          <p:cNvPr id="5" name="Shape 209"/>
          <p:cNvSpPr/>
          <p:nvPr/>
        </p:nvSpPr>
        <p:spPr>
          <a:xfrm>
            <a:off x="712152" y="454735"/>
            <a:ext cx="1123618" cy="1"/>
          </a:xfrm>
          <a:prstGeom prst="line">
            <a:avLst/>
          </a:prstGeom>
          <a:ln w="44450">
            <a:solidFill>
              <a:schemeClr val="tx1"/>
            </a:solidFill>
            <a:miter lim="400000"/>
          </a:ln>
        </p:spPr>
        <p:txBody>
          <a:bodyPr lIns="35719" tIns="35719" rIns="35719" bIns="35719" anchor="ctr"/>
          <a:lstStyle/>
          <a:p>
            <a:pPr marL="0" marR="0" lvl="0" indent="0" algn="ctr" defTabSz="410751" rtl="0" eaLnBrk="1" fontAlgn="auto" latinLnBrk="0" hangingPunct="0">
              <a:lnSpc>
                <a:spcPct val="100000"/>
              </a:lnSpc>
              <a:spcBef>
                <a:spcPts val="0"/>
              </a:spcBef>
              <a:spcAft>
                <a:spcPts val="0"/>
              </a:spcAft>
              <a:buClrTx/>
              <a:buSzTx/>
              <a:buFontTx/>
              <a:buNone/>
              <a:tabLst/>
              <a:defRPr sz="2400"/>
            </a:pPr>
            <a:endParaRPr kumimoji="0" sz="1687" b="0" i="0" u="none" strike="noStrike" kern="0" cap="none" spc="0" normalizeH="0" baseline="0" noProof="0">
              <a:ln>
                <a:noFill/>
              </a:ln>
              <a:solidFill>
                <a:srgbClr val="000000"/>
              </a:solidFill>
              <a:effectLst/>
              <a:uLnTx/>
              <a:uFillTx/>
              <a:latin typeface="Helvetica Light"/>
              <a:ea typeface="+mn-ea"/>
              <a:cs typeface="+mn-cs"/>
              <a:sym typeface="Helvetica Light"/>
            </a:endParaRPr>
          </a:p>
        </p:txBody>
      </p:sp>
      <p:sp>
        <p:nvSpPr>
          <p:cNvPr id="3" name="Text Placeholder 2"/>
          <p:cNvSpPr>
            <a:spLocks noGrp="1"/>
          </p:cNvSpPr>
          <p:nvPr>
            <p:ph type="body" idx="1"/>
          </p:nvPr>
        </p:nvSpPr>
        <p:spPr>
          <a:xfrm>
            <a:off x="620711" y="611676"/>
            <a:ext cx="7886700" cy="564934"/>
          </a:xfrm>
        </p:spPr>
        <p:txBody>
          <a:bodyPr/>
          <a:lstStyle/>
          <a:p>
            <a:r>
              <a:rPr lang="en-US" sz="2531" dirty="0">
                <a:solidFill>
                  <a:schemeClr val="tx1"/>
                </a:solidFill>
                <a:latin typeface="Lato Bold"/>
              </a:rPr>
              <a:t>LET’S TALK</a:t>
            </a:r>
          </a:p>
        </p:txBody>
      </p:sp>
      <p:sp>
        <p:nvSpPr>
          <p:cNvPr id="8" name="TextBox 7"/>
          <p:cNvSpPr txBox="1"/>
          <p:nvPr/>
        </p:nvSpPr>
        <p:spPr>
          <a:xfrm>
            <a:off x="-139700" y="2941886"/>
            <a:ext cx="6570091" cy="741613"/>
          </a:xfrm>
          <a:prstGeom prst="rect">
            <a:avLst/>
          </a:prstGeom>
          <a:noFill/>
        </p:spPr>
        <p:txBody>
          <a:bodyPr wrap="square" rtlCol="0">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US" sz="4219" b="0" i="0" u="none" strike="noStrike" kern="0" cap="none" spc="0" normalizeH="0" baseline="0" noProof="0" dirty="0" smtClean="0">
                <a:ln>
                  <a:noFill/>
                </a:ln>
                <a:solidFill>
                  <a:prstClr val="white"/>
                </a:solidFill>
                <a:effectLst/>
                <a:uLnTx/>
                <a:uFillTx/>
                <a:latin typeface="Calibri" panose="020F0502020204030204"/>
                <a:ea typeface="+mn-ea"/>
                <a:cs typeface="+mn-cs"/>
                <a:sym typeface="Helvetica Light"/>
              </a:rPr>
              <a:t>Q&amp;A</a:t>
            </a:r>
            <a:endParaRPr kumimoji="0" lang="en-US" sz="4219" b="0" i="0" u="none" strike="noStrike" kern="0" cap="none" spc="0" normalizeH="0" baseline="0" noProof="0" dirty="0">
              <a:ln>
                <a:noFill/>
              </a:ln>
              <a:solidFill>
                <a:prstClr val="white"/>
              </a:solidFill>
              <a:effectLst/>
              <a:uLnTx/>
              <a:uFillTx/>
              <a:latin typeface="Calibri" panose="020F0502020204030204"/>
              <a:ea typeface="+mn-ea"/>
              <a:cs typeface="+mn-cs"/>
              <a:sym typeface="Helvetica Light"/>
            </a:endParaRPr>
          </a:p>
        </p:txBody>
      </p:sp>
    </p:spTree>
    <p:extLst>
      <p:ext uri="{BB962C8B-B14F-4D97-AF65-F5344CB8AC3E}">
        <p14:creationId xmlns:p14="http://schemas.microsoft.com/office/powerpoint/2010/main" val="4136741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5E3"/>
        </a:solidFill>
        <a:effectLst/>
      </p:bgPr>
    </p:bg>
    <p:spTree>
      <p:nvGrpSpPr>
        <p:cNvPr id="1" name=""/>
        <p:cNvGrpSpPr/>
        <p:nvPr/>
      </p:nvGrpSpPr>
      <p:grpSpPr>
        <a:xfrm>
          <a:off x="0" y="0"/>
          <a:ext cx="0" cy="0"/>
          <a:chOff x="0" y="0"/>
          <a:chExt cx="0" cy="0"/>
        </a:xfrm>
      </p:grpSpPr>
      <p:sp>
        <p:nvSpPr>
          <p:cNvPr id="6" name="Rectangle 5"/>
          <p:cNvSpPr/>
          <p:nvPr/>
        </p:nvSpPr>
        <p:spPr>
          <a:xfrm>
            <a:off x="2228126" y="1225548"/>
            <a:ext cx="5113605" cy="5180777"/>
          </a:xfrm>
          <a:prstGeom prst="rect">
            <a:avLst/>
          </a:prstGeom>
        </p:spPr>
        <p:txBody>
          <a:bodyPr wrap="square">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41A32"/>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41A32"/>
                </a:solidFill>
                <a:effectLst/>
                <a:uLnTx/>
                <a:uFillTx/>
                <a:latin typeface="+mj-lt"/>
              </a:rPr>
              <a:t>From HMG Connecticut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41A32"/>
                </a:solidFill>
                <a:effectLst/>
                <a:uLnTx/>
                <a:uFillTx/>
                <a:latin typeface="+mj-lt"/>
              </a:rPr>
              <a:t>Abby Alter</a:t>
            </a:r>
          </a:p>
          <a:p>
            <a:r>
              <a:rPr lang="en-US" sz="1400" dirty="0">
                <a:latin typeface="+mj-lt"/>
              </a:rPr>
              <a:t>Senior Associate for Early Childhood Initiatives</a:t>
            </a:r>
          </a:p>
          <a:p>
            <a:r>
              <a:rPr lang="en-US" sz="1400" dirty="0">
                <a:latin typeface="+mj-lt"/>
              </a:rPr>
              <a:t>Child Health and Development Institute</a:t>
            </a:r>
          </a:p>
          <a:p>
            <a:r>
              <a:rPr lang="en-US" sz="1400" dirty="0" smtClean="0">
                <a:solidFill>
                  <a:schemeClr val="tx1"/>
                </a:solidFill>
                <a:latin typeface="+mj-lt"/>
              </a:rPr>
              <a:t>aalter@uchc.edu</a:t>
            </a:r>
            <a:endParaRPr lang="en-US" sz="1400" u="sng" dirty="0" smtClean="0">
              <a:latin typeface="+mj-lt"/>
              <a:hlinkClick r:id="rId3"/>
            </a:endParaRPr>
          </a:p>
          <a:p>
            <a:r>
              <a:rPr lang="en-US" sz="1400" u="sng" dirty="0" smtClean="0">
                <a:latin typeface="+mj-lt"/>
                <a:hlinkClick r:id="rId3"/>
              </a:rPr>
              <a:t>www.chdi.org</a:t>
            </a:r>
            <a:r>
              <a:rPr lang="en-US" sz="1400" dirty="0" smtClean="0">
                <a:latin typeface="+mj-lt"/>
              </a:rPr>
              <a:t> </a:t>
            </a:r>
            <a:endParaRPr lang="en-US" sz="14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41A3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41A3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41A3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41A32"/>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41A32"/>
              </a:solidFill>
              <a:effectLst/>
              <a:uLnTx/>
              <a:uFillTx/>
              <a:latin typeface="+mj-lt"/>
            </a:endParaRPr>
          </a:p>
          <a:p>
            <a:pPr lvl="0"/>
            <a:r>
              <a:rPr lang="en-US" sz="2000" dirty="0" smtClean="0">
                <a:solidFill>
                  <a:srgbClr val="041A32"/>
                </a:solidFill>
                <a:latin typeface="+mj-lt"/>
              </a:rPr>
              <a:t>From Help Me Grow Ventura County, CA</a:t>
            </a:r>
          </a:p>
          <a:p>
            <a:pPr lvl="0"/>
            <a:r>
              <a:rPr lang="en-US" sz="2000" dirty="0" smtClean="0">
                <a:solidFill>
                  <a:srgbClr val="041A32"/>
                </a:solidFill>
                <a:latin typeface="+mj-lt"/>
              </a:rPr>
              <a:t>Sharon </a:t>
            </a:r>
            <a:r>
              <a:rPr lang="en-US" sz="2000" dirty="0">
                <a:solidFill>
                  <a:srgbClr val="041A32"/>
                </a:solidFill>
                <a:latin typeface="+mj-lt"/>
              </a:rPr>
              <a:t>T. Elmensdorp, </a:t>
            </a:r>
            <a:r>
              <a:rPr lang="en-US" sz="2000" dirty="0" err="1">
                <a:solidFill>
                  <a:srgbClr val="041A32"/>
                </a:solidFill>
                <a:latin typeface="+mj-lt"/>
              </a:rPr>
              <a:t>Ph.D</a:t>
            </a:r>
            <a:r>
              <a:rPr lang="en-US" sz="2000" dirty="0">
                <a:solidFill>
                  <a:srgbClr val="041A32"/>
                </a:solidFill>
                <a:latin typeface="+mj-lt"/>
              </a:rPr>
              <a:t>, </a:t>
            </a:r>
            <a:r>
              <a:rPr lang="en-US" sz="2000" dirty="0" smtClean="0">
                <a:solidFill>
                  <a:srgbClr val="041A32"/>
                </a:solidFill>
                <a:latin typeface="+mj-lt"/>
              </a:rPr>
              <a:t>BCBA-D</a:t>
            </a:r>
            <a:r>
              <a:rPr lang="en-US" sz="1400" dirty="0" smtClean="0">
                <a:solidFill>
                  <a:srgbClr val="041A32"/>
                </a:solidFill>
                <a:latin typeface="+mj-lt"/>
              </a:rPr>
              <a:t/>
            </a:r>
            <a:br>
              <a:rPr lang="en-US" sz="1400" dirty="0" smtClean="0">
                <a:solidFill>
                  <a:srgbClr val="041A32"/>
                </a:solidFill>
                <a:latin typeface="+mj-lt"/>
              </a:rPr>
            </a:br>
            <a:r>
              <a:rPr lang="en-US" sz="1400" dirty="0" smtClean="0">
                <a:solidFill>
                  <a:srgbClr val="041A32"/>
                </a:solidFill>
                <a:latin typeface="+mj-lt"/>
              </a:rPr>
              <a:t>Developmental Specialist</a:t>
            </a:r>
            <a:br>
              <a:rPr lang="en-US" sz="1400" dirty="0" smtClean="0">
                <a:solidFill>
                  <a:srgbClr val="041A32"/>
                </a:solidFill>
                <a:latin typeface="+mj-lt"/>
              </a:rPr>
            </a:br>
            <a:r>
              <a:rPr lang="en-US" sz="1400" dirty="0" smtClean="0">
                <a:solidFill>
                  <a:srgbClr val="041A32"/>
                </a:solidFill>
                <a:latin typeface="+mj-lt"/>
              </a:rPr>
              <a:t>Landon Pediatric Foundation</a:t>
            </a:r>
          </a:p>
          <a:p>
            <a:pPr lvl="0"/>
            <a:r>
              <a:rPr lang="en-US" sz="1400" dirty="0" smtClean="0">
                <a:solidFill>
                  <a:srgbClr val="041A32"/>
                </a:solidFill>
                <a:latin typeface="+mj-lt"/>
              </a:rPr>
              <a:t>Help Me Grow Ventura County</a:t>
            </a:r>
          </a:p>
          <a:p>
            <a:pPr lvl="0"/>
            <a:r>
              <a:rPr lang="en-US" sz="1400" dirty="0" smtClean="0">
                <a:solidFill>
                  <a:srgbClr val="041A32"/>
                </a:solidFill>
                <a:latin typeface="+mj-lt"/>
                <a:hlinkClick r:id="rId4"/>
              </a:rPr>
              <a:t>sharon@helpmegrowvc.org</a:t>
            </a:r>
            <a:endParaRPr lang="en-US" sz="1400" dirty="0" smtClean="0">
              <a:solidFill>
                <a:srgbClr val="041A32"/>
              </a:solidFill>
              <a:latin typeface="+mj-lt"/>
            </a:endParaRPr>
          </a:p>
          <a:p>
            <a:pPr lvl="0"/>
            <a:r>
              <a:rPr lang="en-US" sz="1400" dirty="0" smtClean="0">
                <a:solidFill>
                  <a:srgbClr val="041A32"/>
                </a:solidFill>
                <a:latin typeface="+mj-lt"/>
              </a:rPr>
              <a:t>www.helpmegrowvc.org </a:t>
            </a:r>
            <a:endParaRPr kumimoji="0" lang="en-US" sz="1266" b="0" i="0" u="none" strike="noStrike" kern="0" cap="none" spc="0" normalizeH="0" baseline="0" noProof="0" dirty="0">
              <a:ln>
                <a:noFill/>
              </a:ln>
              <a:solidFill>
                <a:sysClr val="windowText" lastClr="000000"/>
              </a:solidFill>
              <a:effectLst/>
              <a:uLnTx/>
              <a:uFillTx/>
              <a:latin typeface="Helvetica Light"/>
            </a:endParaRPr>
          </a:p>
        </p:txBody>
      </p:sp>
      <p:sp>
        <p:nvSpPr>
          <p:cNvPr id="7" name="Shape 163"/>
          <p:cNvSpPr/>
          <p:nvPr/>
        </p:nvSpPr>
        <p:spPr>
          <a:xfrm>
            <a:off x="364340" y="299577"/>
            <a:ext cx="1577185" cy="0"/>
          </a:xfrm>
          <a:prstGeom prst="line">
            <a:avLst/>
          </a:prstGeom>
          <a:ln w="44450">
            <a:solidFill>
              <a:schemeClr val="tx1"/>
            </a:solidFill>
            <a:miter lim="400000"/>
          </a:ln>
        </p:spPr>
        <p:txBody>
          <a:bodyPr lIns="26789" tIns="26789" rIns="26789" bIns="26789" anchor="ctr"/>
          <a:lstStyle/>
          <a:p>
            <a:pPr marL="0" marR="0" lvl="0" indent="0" algn="l" defTabSz="308062"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0000"/>
              </a:solidFill>
              <a:effectLst/>
              <a:uLnTx/>
              <a:uFillTx/>
              <a:latin typeface="Helvetica Light"/>
            </a:endParaRPr>
          </a:p>
        </p:txBody>
      </p:sp>
      <p:sp>
        <p:nvSpPr>
          <p:cNvPr id="3" name="TextBox 2"/>
          <p:cNvSpPr txBox="1"/>
          <p:nvPr/>
        </p:nvSpPr>
        <p:spPr>
          <a:xfrm>
            <a:off x="8955455" y="1553471"/>
            <a:ext cx="3350846"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41A32"/>
                </a:solidFill>
                <a:effectLst/>
                <a:uLnTx/>
                <a:uFillTx/>
                <a:latin typeface="Helvetica Light"/>
              </a:rPr>
              <a:t>From </a:t>
            </a:r>
            <a:r>
              <a:rPr kumimoji="0" lang="en-US" sz="2000" b="0" i="0" u="none" strike="noStrike" kern="1200" cap="none" spc="0" normalizeH="0" baseline="0" noProof="0" dirty="0">
                <a:ln>
                  <a:noFill/>
                </a:ln>
                <a:solidFill>
                  <a:srgbClr val="041A32"/>
                </a:solidFill>
                <a:effectLst/>
                <a:uLnTx/>
                <a:uFillTx/>
                <a:latin typeface="Helvetica Light"/>
              </a:rPr>
              <a:t>HMG </a:t>
            </a:r>
            <a:r>
              <a:rPr kumimoji="0" lang="en-US" sz="2000" b="0" i="0" u="none" strike="noStrike" kern="1200" cap="none" spc="0" normalizeH="0" baseline="0" noProof="0" dirty="0" smtClean="0">
                <a:ln>
                  <a:noFill/>
                </a:ln>
                <a:solidFill>
                  <a:srgbClr val="041A32"/>
                </a:solidFill>
                <a:effectLst/>
                <a:uLnTx/>
                <a:uFillTx/>
                <a:latin typeface="Helvetica Light"/>
              </a:rPr>
              <a:t>National</a:t>
            </a:r>
            <a:endParaRPr kumimoji="0" lang="en-US" sz="2000" b="0" i="0" u="none" strike="noStrike" kern="1200" cap="none" spc="0" normalizeH="0" baseline="0" noProof="0" dirty="0">
              <a:ln>
                <a:noFill/>
              </a:ln>
              <a:solidFill>
                <a:srgbClr val="041A32"/>
              </a:solidFill>
              <a:effectLst/>
              <a:uLnTx/>
              <a:uFillTx/>
              <a:latin typeface="Helvetica Light"/>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41A32"/>
                </a:solidFill>
                <a:effectLst/>
                <a:uLnTx/>
                <a:uFillTx/>
                <a:latin typeface="Helvetica Light"/>
              </a:rPr>
              <a:t>Sarah Zucker</a:t>
            </a:r>
            <a:endParaRPr kumimoji="0" lang="en-US" sz="2000" b="0" i="0" u="none" strike="noStrike" kern="1200" cap="none" spc="0" normalizeH="0" baseline="0" noProof="0" dirty="0">
              <a:ln>
                <a:noFill/>
              </a:ln>
              <a:solidFill>
                <a:srgbClr val="041A32"/>
              </a:solidFill>
              <a:effectLst/>
              <a:uLnTx/>
              <a:uFillTx/>
              <a:latin typeface="Helvetica Light"/>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41A32"/>
                </a:solidFill>
                <a:effectLst/>
                <a:uLnTx/>
                <a:uFillTx/>
                <a:latin typeface="Helvetica Light"/>
              </a:rPr>
              <a:t>Program Specialist for Network Development</a:t>
            </a:r>
            <a:endParaRPr kumimoji="0" lang="en-US" sz="1200" b="0" i="0" u="none" strike="noStrike" kern="1200" cap="none" spc="0" normalizeH="0" baseline="0" noProof="0" dirty="0">
              <a:ln>
                <a:noFill/>
              </a:ln>
              <a:solidFill>
                <a:srgbClr val="041A32"/>
              </a:solidFill>
              <a:effectLst/>
              <a:uLnTx/>
              <a:uFillTx/>
              <a:latin typeface="Helvetica Light"/>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41A32"/>
                </a:solidFill>
                <a:effectLst/>
                <a:uLnTx/>
                <a:uFillTx/>
                <a:latin typeface="Helvetica Light"/>
              </a:rPr>
              <a:t>szucker@connecticutchildrens.org</a:t>
            </a:r>
            <a:endParaRPr kumimoji="0" lang="en-US" sz="1200" b="0" i="0" u="none" strike="noStrike" kern="1200" cap="none" spc="0" normalizeH="0" baseline="0" noProof="0" dirty="0">
              <a:ln>
                <a:noFill/>
              </a:ln>
              <a:solidFill>
                <a:srgbClr val="041A32"/>
              </a:solidFill>
              <a:effectLst/>
              <a:uLnTx/>
              <a:uFillTx/>
              <a:latin typeface="Helvetica Light"/>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41A32"/>
                </a:solidFill>
                <a:effectLst/>
                <a:uLnTx/>
                <a:uFillTx/>
                <a:latin typeface="Helvetica Light"/>
              </a:rPr>
              <a:t>www.helpmegrownational.org</a:t>
            </a:r>
            <a:endParaRPr kumimoji="0" lang="en-US" sz="1200" b="0" i="0" u="none" strike="noStrike" kern="1200" cap="none" spc="0" normalizeH="0" baseline="0" noProof="0" dirty="0">
              <a:ln>
                <a:noFill/>
              </a:ln>
              <a:solidFill>
                <a:srgbClr val="041A32"/>
              </a:solidFill>
              <a:effectLst/>
              <a:uLnTx/>
              <a:uFillTx/>
              <a:latin typeface="Helvetica Light"/>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41A32"/>
              </a:solidFill>
              <a:effectLst/>
              <a:uLnTx/>
              <a:uFillTx/>
              <a:latin typeface="Helvetica Light"/>
              <a:ea typeface="+mj-ea"/>
              <a:cs typeface="+mj-cs"/>
            </a:endParaRPr>
          </a:p>
        </p:txBody>
      </p:sp>
      <p:sp>
        <p:nvSpPr>
          <p:cNvPr id="4" name="TextBox 3"/>
          <p:cNvSpPr txBox="1"/>
          <p:nvPr/>
        </p:nvSpPr>
        <p:spPr>
          <a:xfrm>
            <a:off x="364340" y="340224"/>
            <a:ext cx="301520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1A32"/>
                </a:solidFill>
                <a:effectLst/>
                <a:uLnTx/>
                <a:uFillTx/>
                <a:latin typeface="Helvetica Light"/>
                <a:ea typeface="+mj-ea"/>
                <a:cs typeface="+mj-cs"/>
              </a:rPr>
              <a:t>PRESENTERS</a:t>
            </a:r>
          </a:p>
        </p:txBody>
      </p:sp>
      <p:pic>
        <p:nvPicPr>
          <p:cNvPr id="10" name="Picture 9" descr="C:\Users\szucker\AppData\Local\Microsoft\Windows\Temporary Internet Files\Content.Outlook\ZATKWJ8V\Abby Alter.png"/>
          <p:cNvPicPr/>
          <p:nvPr/>
        </p:nvPicPr>
        <p:blipFill>
          <a:blip r:embed="rId5">
            <a:extLst>
              <a:ext uri="{28A0092B-C50C-407E-A947-70E740481C1C}">
                <a14:useLocalDpi xmlns:a14="http://schemas.microsoft.com/office/drawing/2010/main" val="0"/>
              </a:ext>
            </a:extLst>
          </a:blip>
          <a:srcRect/>
          <a:stretch>
            <a:fillRect/>
          </a:stretch>
        </p:blipFill>
        <p:spPr bwMode="auto">
          <a:xfrm>
            <a:off x="364340" y="1386292"/>
            <a:ext cx="1727200" cy="2182408"/>
          </a:xfrm>
          <a:prstGeom prst="rect">
            <a:avLst/>
          </a:prstGeom>
          <a:noFill/>
          <a:ln>
            <a:noFill/>
          </a:ln>
        </p:spPr>
      </p:pic>
      <p:pic>
        <p:nvPicPr>
          <p:cNvPr id="12" name="Picture 11" descr="C:\Users\szucker\AppData\Local\Microsoft\Windows\Temporary Internet Files\Content.Outlook\ZATKWJ8V\Elmensdorp. S.- Photo (webinar) .jpg"/>
          <p:cNvPicPr/>
          <p:nvPr/>
        </p:nvPicPr>
        <p:blipFill rotWithShape="1">
          <a:blip r:embed="rId6">
            <a:extLst>
              <a:ext uri="{28A0092B-C50C-407E-A947-70E740481C1C}">
                <a14:useLocalDpi xmlns:a14="http://schemas.microsoft.com/office/drawing/2010/main" val="0"/>
              </a:ext>
            </a:extLst>
          </a:blip>
          <a:srcRect l="27129" t="1" r="11816" b="33575"/>
          <a:stretch/>
        </p:blipFill>
        <p:spPr bwMode="auto">
          <a:xfrm>
            <a:off x="364340" y="3815937"/>
            <a:ext cx="1727200" cy="2505445"/>
          </a:xfrm>
          <a:prstGeom prst="rect">
            <a:avLst/>
          </a:prstGeom>
          <a:noFill/>
          <a:ln>
            <a:noFill/>
          </a:ln>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0667" r="11333" b="35185"/>
          <a:stretch/>
        </p:blipFill>
        <p:spPr>
          <a:xfrm>
            <a:off x="6997699" y="1386293"/>
            <a:ext cx="1821169" cy="2551720"/>
          </a:xfrm>
          <a:prstGeom prst="rect">
            <a:avLst/>
          </a:prstGeom>
        </p:spPr>
      </p:pic>
    </p:spTree>
    <p:extLst>
      <p:ext uri="{BB962C8B-B14F-4D97-AF65-F5344CB8AC3E}">
        <p14:creationId xmlns:p14="http://schemas.microsoft.com/office/powerpoint/2010/main" val="12796395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5E3"/>
        </a:solidFill>
        <a:effectLst/>
      </p:bgPr>
    </p:bg>
    <p:spTree>
      <p:nvGrpSpPr>
        <p:cNvPr id="1" name=""/>
        <p:cNvGrpSpPr/>
        <p:nvPr/>
      </p:nvGrpSpPr>
      <p:grpSpPr>
        <a:xfrm>
          <a:off x="0" y="0"/>
          <a:ext cx="0" cy="0"/>
          <a:chOff x="0" y="0"/>
          <a:chExt cx="0" cy="0"/>
        </a:xfrm>
      </p:grpSpPr>
      <p:sp>
        <p:nvSpPr>
          <p:cNvPr id="6" name="Rectangle 5"/>
          <p:cNvSpPr/>
          <p:nvPr/>
        </p:nvSpPr>
        <p:spPr>
          <a:xfrm>
            <a:off x="6845643" y="525712"/>
            <a:ext cx="5247205" cy="5707203"/>
          </a:xfrm>
          <a:prstGeom prst="rect">
            <a:avLst/>
          </a:prstGeom>
        </p:spPr>
        <p:txBody>
          <a:bodyPr wrap="square">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41A32"/>
                </a:solidFill>
                <a:effectLst/>
                <a:uLnTx/>
                <a:uFillTx/>
                <a:latin typeface="Helvetica Light"/>
                <a:ea typeface="+mj-ea"/>
                <a:cs typeface="+mj-cs"/>
              </a:rPr>
              <a:t>HELP ME GROW SYSTEM MODEL</a:t>
            </a:r>
            <a:endParaRPr kumimoji="0" lang="en-US" sz="2400" b="0" i="0" u="none" strike="noStrike" kern="1200" cap="none" spc="0" normalizeH="0" baseline="0" noProof="0" dirty="0">
              <a:ln>
                <a:noFill/>
              </a:ln>
              <a:solidFill>
                <a:srgbClr val="041A32"/>
              </a:solidFill>
              <a:effectLst/>
              <a:uLnTx/>
              <a:uFillTx/>
              <a:latin typeface="Helvetica Light"/>
              <a:ea typeface="+mj-ea"/>
              <a:cs typeface="+mj-cs"/>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41A32"/>
                </a:solidFill>
                <a:effectLst/>
                <a:uLnTx/>
                <a:uFillTx/>
                <a:latin typeface="Helvetica Light"/>
                <a:ea typeface="+mj-ea"/>
                <a:cs typeface="+mj-cs"/>
              </a:rPr>
              <a:t>DEFINED BY </a:t>
            </a:r>
            <a:r>
              <a:rPr kumimoji="0" lang="en-US" sz="1600" b="0" i="0" u="none" strike="noStrike" kern="1200" cap="none" spc="0" normalizeH="0" baseline="0" noProof="0" dirty="0">
                <a:ln>
                  <a:noFill/>
                </a:ln>
                <a:solidFill>
                  <a:srgbClr val="041A32"/>
                </a:solidFill>
                <a:effectLst/>
                <a:uLnTx/>
                <a:uFillTx/>
                <a:latin typeface="Helvetica Light"/>
              </a:rPr>
              <a:t>CORE </a:t>
            </a:r>
            <a:r>
              <a:rPr kumimoji="0" lang="en-US" sz="1600" b="0" i="0" u="none" strike="noStrike" kern="1200" cap="none" spc="0" normalizeH="0" baseline="0" noProof="0" dirty="0" smtClean="0">
                <a:ln>
                  <a:noFill/>
                </a:ln>
                <a:solidFill>
                  <a:srgbClr val="041A32"/>
                </a:solidFill>
                <a:effectLst/>
                <a:uLnTx/>
                <a:uFillTx/>
                <a:latin typeface="Helvetica Light"/>
              </a:rPr>
              <a:t>COMPONENT</a:t>
            </a:r>
            <a:r>
              <a:rPr kumimoji="0" lang="en-US" sz="1600" b="0" i="0" u="none" strike="noStrike" kern="1200" cap="none" spc="0" normalizeH="0" baseline="0" noProof="0" dirty="0">
                <a:ln>
                  <a:noFill/>
                </a:ln>
                <a:solidFill>
                  <a:srgbClr val="041A32"/>
                </a:solidFill>
                <a:effectLst/>
                <a:uLnTx/>
                <a:uFillTx/>
                <a:latin typeface="Helvetica Light"/>
              </a:rPr>
              <a:t> </a:t>
            </a:r>
            <a:r>
              <a:rPr kumimoji="0" lang="en-US" sz="1600" b="0" i="0" u="none" strike="noStrike" kern="1200" cap="none" spc="0" normalizeH="0" baseline="0" noProof="0" dirty="0" smtClean="0">
                <a:ln>
                  <a:noFill/>
                </a:ln>
                <a:solidFill>
                  <a:srgbClr val="000000"/>
                </a:solidFill>
                <a:effectLst/>
                <a:uLnTx/>
                <a:uFillTx/>
                <a:latin typeface="Helvetica Light"/>
                <a:ea typeface="+mj-ea"/>
                <a:cs typeface="+mj-cs"/>
              </a:rPr>
              <a:t>COOPERATION</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41A32"/>
              </a:solidFill>
              <a:effectLst/>
              <a:uLnTx/>
              <a:uFillTx/>
              <a:latin typeface="Helvetica Light"/>
              <a:ea typeface="+mj-ea"/>
              <a:cs typeface="+mj-cs"/>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7D4299"/>
                </a:solidFill>
                <a:effectLst/>
                <a:uLnTx/>
                <a:uFillTx/>
                <a:latin typeface="Helvetica Light"/>
                <a:ea typeface="+mj-ea"/>
                <a:cs typeface="+mj-cs"/>
              </a:rPr>
              <a:t>Child Health Care Provider Outreach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supports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community-based pediatricians by enhancing their effective developmental promotion and early detection activities and offering a simple yet comprehensive solution through the </a:t>
            </a:r>
            <a:r>
              <a:rPr kumimoji="0" lang="en-US" sz="2000" b="0" i="0" u="none" strike="noStrike" kern="120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centralized access point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when concerns are identified</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a:t>
            </a:r>
            <a:r>
              <a:rPr kumimoji="0" lang="en-US" sz="2000" b="0" i="0" u="none" strike="noStrike" kern="1200" cap="none" spc="0" normalizeH="0" baseline="0" noProof="0" dirty="0">
                <a:ln>
                  <a:noFill/>
                </a:ln>
                <a:solidFill>
                  <a:srgbClr val="C45911"/>
                </a:solidFill>
                <a:effectLst/>
                <a:uLnTx/>
                <a:uFillTx/>
                <a:latin typeface="Calibri" panose="020F0502020204030204" pitchFamily="34" charset="0"/>
                <a:ea typeface="Calibri" panose="020F0502020204030204" pitchFamily="34" charset="0"/>
                <a:cs typeface="Times New Roman" panose="02020603050405020304" pitchFamily="18" charset="0"/>
              </a:rPr>
              <a:t>centralized access point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offers care coordination support for busy pediatric practices and closes the loop with referring </a:t>
            </a:r>
            <a:r>
              <a:rPr kumimoji="0" lang="en-US" sz="20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physicians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so </a:t>
            </a:r>
            <a:r>
              <a:rPr kumimoji="0" 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families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are optimally supported, communication is streamlined, redundancies minimized, gaps identified, and children receive what they need, when they need it</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66" b="0" i="0" u="none" strike="noStrike" kern="0" cap="none" spc="0" normalizeH="0" baseline="0" noProof="0" dirty="0">
              <a:ln>
                <a:noFill/>
              </a:ln>
              <a:solidFill>
                <a:sysClr val="windowText" lastClr="000000"/>
              </a:solidFill>
              <a:effectLst/>
              <a:uLnTx/>
              <a:uFillTx/>
              <a:latin typeface="Helvetica Light"/>
            </a:endParaRPr>
          </a:p>
        </p:txBody>
      </p:sp>
      <p:sp>
        <p:nvSpPr>
          <p:cNvPr id="7" name="Shape 163"/>
          <p:cNvSpPr/>
          <p:nvPr/>
        </p:nvSpPr>
        <p:spPr>
          <a:xfrm>
            <a:off x="6845643" y="300104"/>
            <a:ext cx="1577185" cy="0"/>
          </a:xfrm>
          <a:prstGeom prst="line">
            <a:avLst/>
          </a:prstGeom>
          <a:ln w="44450">
            <a:solidFill>
              <a:schemeClr val="tx1"/>
            </a:solidFill>
            <a:miter lim="400000"/>
          </a:ln>
        </p:spPr>
        <p:txBody>
          <a:bodyPr lIns="26789" tIns="26789" rIns="26789" bIns="26789" anchor="ctr"/>
          <a:lstStyle/>
          <a:p>
            <a:pPr marL="0" marR="0" lvl="0" indent="0" algn="l" defTabSz="308062"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0000"/>
              </a:solidFill>
              <a:effectLst/>
              <a:uLnTx/>
              <a:uFillTx/>
              <a:latin typeface="Helvetica Light"/>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0361" b="5393"/>
          <a:stretch/>
        </p:blipFill>
        <p:spPr>
          <a:xfrm>
            <a:off x="-635654" y="198125"/>
            <a:ext cx="8431393" cy="62561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631" y="1094590"/>
            <a:ext cx="2746282" cy="279318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7913" y="571775"/>
            <a:ext cx="2775730" cy="28231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470" y="3394909"/>
            <a:ext cx="2842054" cy="282604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361" y="2850622"/>
            <a:ext cx="2796843" cy="2844606"/>
          </a:xfrm>
          <a:prstGeom prst="rect">
            <a:avLst/>
          </a:prstGeom>
        </p:spPr>
      </p:pic>
    </p:spTree>
    <p:extLst>
      <p:ext uri="{BB962C8B-B14F-4D97-AF65-F5344CB8AC3E}">
        <p14:creationId xmlns:p14="http://schemas.microsoft.com/office/powerpoint/2010/main" val="11143877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0" fill="hold" nodeType="withEffect">
                                  <p:stCondLst>
                                    <p:cond delay="0"/>
                                  </p:stCondLst>
                                  <p:childTnLst>
                                    <p:animRot by="21600000">
                                      <p:cBhvr>
                                        <p:cTn id="6" dur="5000" fill="hold"/>
                                        <p:tgtEl>
                                          <p:spTgt spid="14"/>
                                        </p:tgtEl>
                                        <p:attrNameLst>
                                          <p:attrName>r</p:attrName>
                                        </p:attrNameLst>
                                      </p:cBhvr>
                                    </p:animRot>
                                  </p:childTnLst>
                                </p:cTn>
                              </p:par>
                              <p:par>
                                <p:cTn id="7" presetID="8" presetClass="emph" presetSubtype="0" fill="hold" nodeType="withEffect">
                                  <p:stCondLst>
                                    <p:cond delay="1000"/>
                                  </p:stCondLst>
                                  <p:childTnLst>
                                    <p:animRot by="21600000">
                                      <p:cBhvr>
                                        <p:cTn id="8" dur="4000" fill="hold"/>
                                        <p:tgtEl>
                                          <p:spTgt spid="15"/>
                                        </p:tgtEl>
                                        <p:attrNameLst>
                                          <p:attrName>r</p:attrName>
                                        </p:attrNameLst>
                                      </p:cBhvr>
                                    </p:animRot>
                                  </p:childTnLst>
                                </p:cTn>
                              </p:par>
                              <p:par>
                                <p:cTn id="9" presetID="8" presetClass="emph" presetSubtype="0" fill="hold" nodeType="withEffect">
                                  <p:stCondLst>
                                    <p:cond delay="2500"/>
                                  </p:stCondLst>
                                  <p:childTnLst>
                                    <p:animRot by="21600000">
                                      <p:cBhvr>
                                        <p:cTn id="10" dur="3500" fill="hold"/>
                                        <p:tgtEl>
                                          <p:spTgt spid="17"/>
                                        </p:tgtEl>
                                        <p:attrNameLst>
                                          <p:attrName>r</p:attrName>
                                        </p:attrNameLst>
                                      </p:cBhvr>
                                    </p:animRot>
                                  </p:childTnLst>
                                </p:cTn>
                              </p:par>
                              <p:par>
                                <p:cTn id="11" presetID="8" presetClass="emph" presetSubtype="0" fill="hold" nodeType="withEffect">
                                  <p:stCondLst>
                                    <p:cond delay="4000"/>
                                  </p:stCondLst>
                                  <p:childTnLst>
                                    <p:animRot by="21600000">
                                      <p:cBhvr>
                                        <p:cTn id="12" dur="1500" fill="hold"/>
                                        <p:tgtEl>
                                          <p:spTgt spid="16"/>
                                        </p:tgtEl>
                                        <p:attrNameLst>
                                          <p:attrName>r</p:attrName>
                                        </p:attrNameLst>
                                      </p:cBhvr>
                                    </p:animRot>
                                  </p:childTnLst>
                                </p:cTn>
                              </p:par>
                              <p:par>
                                <p:cTn id="13" presetID="8" presetClass="emph" presetSubtype="0" fill="hold" nodeType="withEffect">
                                  <p:stCondLst>
                                    <p:cond delay="5000"/>
                                  </p:stCondLst>
                                  <p:childTnLst>
                                    <p:animRot by="21600000">
                                      <p:cBhvr>
                                        <p:cTn id="14" dur="4500" fill="hold"/>
                                        <p:tgtEl>
                                          <p:spTgt spid="14"/>
                                        </p:tgtEl>
                                        <p:attrNameLst>
                                          <p:attrName>r</p:attrName>
                                        </p:attrNameLst>
                                      </p:cBhvr>
                                    </p:animRot>
                                  </p:childTnLst>
                                </p:cTn>
                              </p:par>
                              <p:par>
                                <p:cTn id="15" presetID="8" presetClass="emph" presetSubtype="0" fill="hold" nodeType="withEffect">
                                  <p:stCondLst>
                                    <p:cond delay="5000"/>
                                  </p:stCondLst>
                                  <p:childTnLst>
                                    <p:animRot by="21600000">
                                      <p:cBhvr>
                                        <p:cTn id="16" dur="4500" fill="hold"/>
                                        <p:tgtEl>
                                          <p:spTgt spid="15"/>
                                        </p:tgtEl>
                                        <p:attrNameLst>
                                          <p:attrName>r</p:attrName>
                                        </p:attrNameLst>
                                      </p:cBhvr>
                                    </p:animRot>
                                  </p:childTnLst>
                                </p:cTn>
                              </p:par>
                              <p:par>
                                <p:cTn id="17" presetID="8" presetClass="emph" presetSubtype="0" fill="hold" nodeType="withEffect">
                                  <p:stCondLst>
                                    <p:cond delay="5000"/>
                                  </p:stCondLst>
                                  <p:childTnLst>
                                    <p:animRot by="21600000">
                                      <p:cBhvr>
                                        <p:cTn id="18" dur="4500" fill="hold"/>
                                        <p:tgtEl>
                                          <p:spTgt spid="17"/>
                                        </p:tgtEl>
                                        <p:attrNameLst>
                                          <p:attrName>r</p:attrName>
                                        </p:attrNameLst>
                                      </p:cBhvr>
                                    </p:animRot>
                                  </p:childTnLst>
                                </p:cTn>
                              </p:par>
                              <p:par>
                                <p:cTn id="19" presetID="8" presetClass="emph" presetSubtype="0" fill="hold" nodeType="withEffect">
                                  <p:stCondLst>
                                    <p:cond delay="5000"/>
                                  </p:stCondLst>
                                  <p:childTnLst>
                                    <p:animRot by="21600000">
                                      <p:cBhvr>
                                        <p:cTn id="20" dur="4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E5E3"/>
        </a:solidFill>
        <a:effectLst/>
      </p:bgPr>
    </p:bg>
    <p:spTree>
      <p:nvGrpSpPr>
        <p:cNvPr id="1" name=""/>
        <p:cNvGrpSpPr/>
        <p:nvPr/>
      </p:nvGrpSpPr>
      <p:grpSpPr>
        <a:xfrm>
          <a:off x="0" y="0"/>
          <a:ext cx="0" cy="0"/>
          <a:chOff x="0" y="0"/>
          <a:chExt cx="0" cy="0"/>
        </a:xfrm>
      </p:grpSpPr>
      <p:sp>
        <p:nvSpPr>
          <p:cNvPr id="6" name="Rectangle 5"/>
          <p:cNvSpPr/>
          <p:nvPr/>
        </p:nvSpPr>
        <p:spPr>
          <a:xfrm>
            <a:off x="4046991" y="958199"/>
            <a:ext cx="7872863" cy="5304401"/>
          </a:xfrm>
          <a:prstGeom prst="rect">
            <a:avLst/>
          </a:prstGeom>
        </p:spPr>
        <p:txBody>
          <a:bodyPr wrap="square">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969" b="0" i="0" u="none" strike="noStrike" kern="1200" cap="none" spc="0" normalizeH="0" baseline="0" noProof="0" dirty="0" smtClean="0">
                <a:ln>
                  <a:noFill/>
                </a:ln>
                <a:solidFill>
                  <a:srgbClr val="041A32"/>
                </a:solidFill>
                <a:effectLst/>
                <a:uLnTx/>
                <a:uFillTx/>
                <a:latin typeface="Helvetica Light"/>
                <a:ea typeface="+mj-ea"/>
                <a:cs typeface="+mj-cs"/>
              </a:rPr>
              <a:t>HELP ME GROW SYSTEM MODEL</a:t>
            </a:r>
            <a:endParaRPr kumimoji="0" lang="en-US" sz="1969" b="0" i="0" u="none" strike="noStrike" kern="1200" cap="none" spc="0" normalizeH="0" baseline="0" noProof="0" dirty="0">
              <a:ln>
                <a:noFill/>
              </a:ln>
              <a:solidFill>
                <a:srgbClr val="041A32"/>
              </a:solidFill>
              <a:effectLst/>
              <a:uLnTx/>
              <a:uFillTx/>
              <a:latin typeface="Helvetica Light"/>
              <a:ea typeface="+mj-ea"/>
              <a:cs typeface="+mj-cs"/>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7D4299"/>
                </a:solidFill>
                <a:effectLst/>
                <a:uLnTx/>
                <a:uFillTx/>
                <a:latin typeface="Helvetica Light"/>
                <a:ea typeface="+mj-ea"/>
                <a:cs typeface="+mj-cs"/>
              </a:rPr>
              <a:t>CHILD HEALTH CARE PROVIDER </a:t>
            </a:r>
            <a:r>
              <a:rPr kumimoji="0" lang="en-US" sz="1600" b="0" i="0" u="none" strike="noStrike" kern="1200" cap="none" spc="0" normalizeH="0" baseline="0" noProof="0" dirty="0" smtClean="0">
                <a:ln>
                  <a:noFill/>
                </a:ln>
                <a:solidFill>
                  <a:srgbClr val="041A32"/>
                </a:solidFill>
                <a:effectLst/>
                <a:uLnTx/>
                <a:uFillTx/>
                <a:latin typeface="Helvetica Light"/>
                <a:ea typeface="+mj-ea"/>
                <a:cs typeface="+mj-cs"/>
              </a:rPr>
              <a:t>OUTREACH </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smtClean="0">
                <a:ln>
                  <a:noFill/>
                </a:ln>
                <a:solidFill>
                  <a:srgbClr val="7D4299"/>
                </a:solidFill>
                <a:effectLst/>
                <a:uLnTx/>
                <a:uFillTx/>
                <a:latin typeface="Calibri" panose="020F0502020204030204" pitchFamily="34" charset="0"/>
                <a:ea typeface="Calibri" panose="020F0502020204030204" pitchFamily="34" charset="0"/>
                <a:cs typeface="Times New Roman" panose="02020603050405020304" pitchFamily="18" charset="0"/>
              </a:rPr>
              <a:t>Perfectly positioned partners</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in early childhood system building efforts: Near universal access and uniquely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positioned to identify developmentally vulnerable children. </a:t>
            </a: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However</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early identification is challenging. And so is linkage.</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HMG system model supports child health care providers: </a:t>
            </a:r>
          </a:p>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Outreach, trainings, workshops promoting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systematic surveillance and screening of young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children</a:t>
            </a:r>
          </a:p>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Provides access to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centralized access point that can serve as a care coordination arm for busy pediatric primary care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practices</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Shape 163"/>
          <p:cNvSpPr/>
          <p:nvPr/>
        </p:nvSpPr>
        <p:spPr>
          <a:xfrm>
            <a:off x="4046991" y="661992"/>
            <a:ext cx="1577185" cy="0"/>
          </a:xfrm>
          <a:prstGeom prst="line">
            <a:avLst/>
          </a:prstGeom>
          <a:ln w="44450">
            <a:solidFill>
              <a:schemeClr val="tx1"/>
            </a:solidFill>
            <a:miter lim="400000"/>
          </a:ln>
        </p:spPr>
        <p:txBody>
          <a:bodyPr lIns="26789" tIns="26789" rIns="26789" bIns="26789" anchor="ctr"/>
          <a:lstStyle/>
          <a:p>
            <a:pPr marL="0" marR="0" lvl="0" indent="0" algn="l" defTabSz="308062"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0000"/>
              </a:solidFill>
              <a:effectLst/>
              <a:uLnTx/>
              <a:uFillTx/>
              <a:latin typeface="Helvetica Ligh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78" y="587851"/>
            <a:ext cx="3515653" cy="3575691"/>
          </a:xfrm>
          <a:prstGeom prst="rect">
            <a:avLst/>
          </a:prstGeom>
        </p:spPr>
      </p:pic>
      <p:sp>
        <p:nvSpPr>
          <p:cNvPr id="2" name="TextBox 1"/>
          <p:cNvSpPr txBox="1"/>
          <p:nvPr/>
        </p:nvSpPr>
        <p:spPr>
          <a:xfrm>
            <a:off x="1350052" y="2001234"/>
            <a:ext cx="1285103"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7D4299"/>
                </a:solidFill>
                <a:effectLst/>
                <a:uLnTx/>
                <a:uFillTx/>
                <a:latin typeface="Helvetica Light"/>
                <a:ea typeface="+mn-ea"/>
                <a:cs typeface="+mn-cs"/>
                <a:sym typeface="Helvetica Light"/>
              </a:rPr>
              <a:t>Child Health Care Provider Outreach</a:t>
            </a:r>
            <a:endParaRPr kumimoji="0" lang="en-US" sz="1400" b="1" i="0" u="none" strike="noStrike" kern="1200" cap="none" spc="0" normalizeH="0" baseline="0" noProof="0" dirty="0">
              <a:ln>
                <a:noFill/>
              </a:ln>
              <a:solidFill>
                <a:srgbClr val="7D4299"/>
              </a:solidFill>
              <a:effectLst/>
              <a:uLnTx/>
              <a:uFillTx/>
              <a:latin typeface="Helvetica Light"/>
              <a:ea typeface="+mn-ea"/>
              <a:cs typeface="+mn-cs"/>
              <a:sym typeface="Helvetica Light"/>
            </a:endParaRPr>
          </a:p>
        </p:txBody>
      </p:sp>
    </p:spTree>
    <p:extLst>
      <p:ext uri="{BB962C8B-B14F-4D97-AF65-F5344CB8AC3E}">
        <p14:creationId xmlns:p14="http://schemas.microsoft.com/office/powerpoint/2010/main" val="9663956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2500"/>
                                  </p:stCondLst>
                                  <p:childTnLst>
                                    <p:animRot by="21600000">
                                      <p:cBhvr>
                                        <p:cTn id="6" dur="3500" fill="hold"/>
                                        <p:tgtEl>
                                          <p:spTgt spid="10"/>
                                        </p:tgtEl>
                                        <p:attrNameLst>
                                          <p:attrName>r</p:attrName>
                                        </p:attrNameLst>
                                      </p:cBhvr>
                                    </p:animRot>
                                  </p:childTnLst>
                                </p:cTn>
                              </p:par>
                              <p:par>
                                <p:cTn id="7" presetID="8" presetClass="emph" presetSubtype="0" fill="hold" nodeType="withEffect">
                                  <p:stCondLst>
                                    <p:cond delay="5000"/>
                                  </p:stCondLst>
                                  <p:childTnLst>
                                    <p:animRot by="21600000">
                                      <p:cBhvr>
                                        <p:cTn id="8" dur="4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56300" y="-99060"/>
            <a:ext cx="6324600" cy="6957060"/>
          </a:xfrm>
          <a:prstGeom prst="rect">
            <a:avLst/>
          </a:prstGeom>
        </p:spPr>
      </p:pic>
      <p:sp>
        <p:nvSpPr>
          <p:cNvPr id="13314" name="Title 3"/>
          <p:cNvSpPr>
            <a:spLocks noGrp="1"/>
          </p:cNvSpPr>
          <p:nvPr>
            <p:ph type="ctrTitle"/>
          </p:nvPr>
        </p:nvSpPr>
        <p:spPr>
          <a:xfrm>
            <a:off x="1863726" y="1497014"/>
            <a:ext cx="6824663" cy="1711325"/>
          </a:xfrm>
        </p:spPr>
        <p:txBody>
          <a:bodyPr/>
          <a:lstStyle/>
          <a:p>
            <a:pPr eaLnBrk="1" hangingPunct="1"/>
            <a:r>
              <a:rPr lang="en-US" altLang="en-US" dirty="0">
                <a:latin typeface="Bookman Old Style"/>
                <a:ea typeface="ＭＳ Ｐゴシック" pitchFamily="34" charset="-128"/>
                <a:cs typeface="Bookman Old Style"/>
              </a:rPr>
              <a:t>Help Me Grow </a:t>
            </a:r>
            <a:br>
              <a:rPr lang="en-US" altLang="en-US" dirty="0">
                <a:latin typeface="Bookman Old Style"/>
                <a:ea typeface="ＭＳ Ｐゴシック" pitchFamily="34" charset="-128"/>
                <a:cs typeface="Bookman Old Style"/>
              </a:rPr>
            </a:br>
            <a:r>
              <a:rPr lang="en-US" altLang="en-US" dirty="0">
                <a:latin typeface="Bookman Old Style"/>
                <a:ea typeface="ＭＳ Ｐゴシック" pitchFamily="34" charset="-128"/>
                <a:cs typeface="Bookman Old Style"/>
              </a:rPr>
              <a:t>Provider Outreach</a:t>
            </a:r>
            <a:endParaRPr lang="en-US" altLang="en-US" dirty="0" smtClean="0"/>
          </a:p>
        </p:txBody>
      </p:sp>
      <p:sp>
        <p:nvSpPr>
          <p:cNvPr id="3" name="Subtitle 2"/>
          <p:cNvSpPr>
            <a:spLocks noGrp="1"/>
          </p:cNvSpPr>
          <p:nvPr>
            <p:ph type="subTitle" idx="1"/>
          </p:nvPr>
        </p:nvSpPr>
        <p:spPr>
          <a:xfrm>
            <a:off x="1762760" y="4250849"/>
            <a:ext cx="6119178" cy="1564640"/>
          </a:xfrm>
        </p:spPr>
        <p:txBody>
          <a:bodyPr rtlCol="0">
            <a:noAutofit/>
          </a:bodyPr>
          <a:lstStyle/>
          <a:p>
            <a:pPr eaLnBrk="1" fontAlgn="auto" hangingPunct="1">
              <a:spcBef>
                <a:spcPts val="0"/>
              </a:spcBef>
              <a:spcAft>
                <a:spcPts val="0"/>
              </a:spcAft>
              <a:defRPr/>
            </a:pPr>
            <a:r>
              <a:rPr lang="en-US" b="1" dirty="0" smtClean="0">
                <a:ea typeface="+mn-ea"/>
                <a:cs typeface="+mn-cs"/>
              </a:rPr>
              <a:t>Abby Alter, MPA</a:t>
            </a:r>
          </a:p>
          <a:p>
            <a:r>
              <a:rPr lang="en-US" b="1" dirty="0"/>
              <a:t>Senior Associate for Early Childhood Initiatives</a:t>
            </a:r>
          </a:p>
          <a:p>
            <a:r>
              <a:rPr lang="en-US" b="1" dirty="0" smtClean="0">
                <a:hlinkClick r:id="rId4"/>
              </a:rPr>
              <a:t>Aalter@uchc.edu</a:t>
            </a:r>
            <a:endParaRPr lang="en-US" b="1" dirty="0"/>
          </a:p>
          <a:p>
            <a:r>
              <a:rPr lang="en-US" b="1" dirty="0"/>
              <a:t>860-679-8788</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sz="1600" dirty="0">
              <a:ea typeface="+mn-ea"/>
              <a:cs typeface="+mn-cs"/>
            </a:endParaRPr>
          </a:p>
        </p:txBody>
      </p:sp>
    </p:spTree>
    <p:extLst>
      <p:ext uri="{BB962C8B-B14F-4D97-AF65-F5344CB8AC3E}">
        <p14:creationId xmlns:p14="http://schemas.microsoft.com/office/powerpoint/2010/main" val="174756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Health Provider Outreach</a:t>
            </a:r>
            <a:endParaRPr lang="en-US" dirty="0"/>
          </a:p>
        </p:txBody>
      </p:sp>
      <p:sp>
        <p:nvSpPr>
          <p:cNvPr id="3" name="Content Placeholder 2"/>
          <p:cNvSpPr>
            <a:spLocks noGrp="1"/>
          </p:cNvSpPr>
          <p:nvPr>
            <p:ph idx="1"/>
          </p:nvPr>
        </p:nvSpPr>
        <p:spPr>
          <a:xfrm>
            <a:off x="609600" y="1495426"/>
            <a:ext cx="10972800" cy="4556053"/>
          </a:xfrm>
        </p:spPr>
        <p:txBody>
          <a:bodyPr/>
          <a:lstStyle/>
          <a:p>
            <a:r>
              <a:rPr lang="en-US" sz="2200" dirty="0" smtClean="0">
                <a:latin typeface="Century Gothic" panose="020B0502020202020204" pitchFamily="34" charset="0"/>
              </a:rPr>
              <a:t>Approaches:</a:t>
            </a:r>
          </a:p>
          <a:p>
            <a:pPr marL="342900" indent="-342900">
              <a:buFont typeface="Arial" panose="020B0604020202020204" pitchFamily="34" charset="0"/>
              <a:buChar char="•"/>
            </a:pPr>
            <a:r>
              <a:rPr lang="en-US" sz="2200" dirty="0" smtClean="0">
                <a:latin typeface="Century Gothic" panose="020B0502020202020204" pitchFamily="34" charset="0"/>
              </a:rPr>
              <a:t>Identify an organization (AAP chapter, non-profit, training hospitals, community health centers (FQHC) or community orgs) that have established relationships with providers in the community you are trying to serve</a:t>
            </a: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smtClean="0">
                <a:latin typeface="Century Gothic" panose="020B0502020202020204" pitchFamily="34" charset="0"/>
              </a:rPr>
              <a:t>Identify a Help Me Grow staff person as a physician outreach liaison</a:t>
            </a:r>
          </a:p>
          <a:p>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smtClean="0">
                <a:latin typeface="Century Gothic" panose="020B0502020202020204" pitchFamily="34" charset="0"/>
              </a:rPr>
              <a:t>Be Creative: work with city/state government agencies if possible to help identify physician champions or an appropriate organization to help conduct outreach</a:t>
            </a:r>
            <a:endParaRPr lang="en-US" sz="2200" dirty="0">
              <a:latin typeface="Century Gothic" panose="020B0502020202020204" pitchFamily="34" charset="0"/>
            </a:endParaRPr>
          </a:p>
        </p:txBody>
      </p:sp>
    </p:spTree>
    <p:extLst>
      <p:ext uri="{BB962C8B-B14F-4D97-AF65-F5344CB8AC3E}">
        <p14:creationId xmlns:p14="http://schemas.microsoft.com/office/powerpoint/2010/main" val="1610587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2800" dirty="0"/>
              <a:t>Why focus on child health providers?</a:t>
            </a:r>
          </a:p>
        </p:txBody>
      </p:sp>
      <p:sp>
        <p:nvSpPr>
          <p:cNvPr id="18435" name="Rectangle 3"/>
          <p:cNvSpPr>
            <a:spLocks noGrp="1" noChangeArrowheads="1"/>
          </p:cNvSpPr>
          <p:nvPr>
            <p:ph type="body" idx="1"/>
          </p:nvPr>
        </p:nvSpPr>
        <p:spPr>
          <a:xfrm>
            <a:off x="1972059" y="1688442"/>
            <a:ext cx="8324850" cy="4361022"/>
          </a:xfrm>
        </p:spPr>
        <p:txBody>
          <a:bodyPr/>
          <a:lstStyle/>
          <a:p>
            <a:pPr>
              <a:buFont typeface="Arial" charset="0"/>
              <a:buChar char="•"/>
            </a:pPr>
            <a:r>
              <a:rPr lang="en-US" altLang="en-US" sz="2400" dirty="0" smtClean="0">
                <a:latin typeface="Century Gothic" panose="020B0502020202020204" pitchFamily="34" charset="0"/>
              </a:rPr>
              <a:t> Near </a:t>
            </a:r>
            <a:r>
              <a:rPr lang="en-US" altLang="en-US" sz="2400" dirty="0">
                <a:latin typeface="Century Gothic" panose="020B0502020202020204" pitchFamily="34" charset="0"/>
              </a:rPr>
              <a:t>universal utilization of child health services</a:t>
            </a:r>
          </a:p>
          <a:p>
            <a:pPr>
              <a:buFont typeface="Arial" charset="0"/>
              <a:buChar char="•"/>
            </a:pPr>
            <a:endParaRPr lang="en-US" altLang="en-US" sz="2400" dirty="0">
              <a:latin typeface="Century Gothic" panose="020B0502020202020204" pitchFamily="34" charset="0"/>
            </a:endParaRPr>
          </a:p>
          <a:p>
            <a:pPr>
              <a:buFont typeface="Arial" charset="0"/>
              <a:buChar char="•"/>
            </a:pPr>
            <a:r>
              <a:rPr lang="en-US" altLang="en-US" sz="2400" dirty="0" smtClean="0">
                <a:latin typeface="Century Gothic" panose="020B0502020202020204" pitchFamily="34" charset="0"/>
              </a:rPr>
              <a:t> Near </a:t>
            </a:r>
            <a:r>
              <a:rPr lang="en-US" altLang="en-US" sz="2400" dirty="0">
                <a:latin typeface="Century Gothic" panose="020B0502020202020204" pitchFamily="34" charset="0"/>
              </a:rPr>
              <a:t>universal access to parents</a:t>
            </a:r>
          </a:p>
          <a:p>
            <a:pPr>
              <a:buFont typeface="Arial" charset="0"/>
              <a:buChar char="•"/>
            </a:pPr>
            <a:endParaRPr lang="en-US" altLang="en-US" sz="2400" dirty="0">
              <a:latin typeface="Century Gothic" panose="020B0502020202020204" pitchFamily="34" charset="0"/>
            </a:endParaRPr>
          </a:p>
          <a:p>
            <a:pPr>
              <a:buFont typeface="Arial" charset="0"/>
              <a:buChar char="•"/>
            </a:pPr>
            <a:r>
              <a:rPr lang="en-US" altLang="en-US" sz="2400" dirty="0" smtClean="0">
                <a:latin typeface="Century Gothic" panose="020B0502020202020204" pitchFamily="34" charset="0"/>
              </a:rPr>
              <a:t> Longitudinal </a:t>
            </a:r>
            <a:r>
              <a:rPr lang="en-US" altLang="en-US" sz="2400" dirty="0">
                <a:latin typeface="Century Gothic" panose="020B0502020202020204" pitchFamily="34" charset="0"/>
              </a:rPr>
              <a:t>relationship with families</a:t>
            </a:r>
          </a:p>
          <a:p>
            <a:pPr>
              <a:buFont typeface="Arial" charset="0"/>
              <a:buChar char="•"/>
            </a:pPr>
            <a:endParaRPr lang="en-US" altLang="en-US" sz="2400" dirty="0">
              <a:latin typeface="Century Gothic" panose="020B0502020202020204" pitchFamily="34" charset="0"/>
            </a:endParaRPr>
          </a:p>
          <a:p>
            <a:pPr>
              <a:buFont typeface="Arial" charset="0"/>
              <a:buChar char="•"/>
            </a:pPr>
            <a:r>
              <a:rPr lang="en-US" altLang="en-US" sz="2400" dirty="0" smtClean="0">
                <a:latin typeface="Century Gothic" panose="020B0502020202020204" pitchFamily="34" charset="0"/>
              </a:rPr>
              <a:t> Trusting </a:t>
            </a:r>
            <a:r>
              <a:rPr lang="en-US" altLang="en-US" sz="2400" dirty="0">
                <a:latin typeface="Century Gothic" panose="020B0502020202020204" pitchFamily="34" charset="0"/>
              </a:rPr>
              <a:t>relationship</a:t>
            </a:r>
          </a:p>
          <a:p>
            <a:pPr>
              <a:buFont typeface="Arial" charset="0"/>
              <a:buChar char="•"/>
            </a:pPr>
            <a:endParaRPr lang="en-US" altLang="en-US" sz="2400" dirty="0">
              <a:latin typeface="Century Gothic" panose="020B0502020202020204" pitchFamily="34" charset="0"/>
            </a:endParaRPr>
          </a:p>
          <a:p>
            <a:pPr>
              <a:buFont typeface="Arial" charset="0"/>
              <a:buChar char="•"/>
            </a:pPr>
            <a:r>
              <a:rPr lang="en-US" altLang="en-US" sz="2400" dirty="0" smtClean="0">
                <a:latin typeface="Century Gothic" panose="020B0502020202020204" pitchFamily="34" charset="0"/>
              </a:rPr>
              <a:t> Opportunity </a:t>
            </a:r>
            <a:r>
              <a:rPr lang="en-US" altLang="en-US" sz="2400" dirty="0">
                <a:latin typeface="Century Gothic" panose="020B0502020202020204" pitchFamily="34" charset="0"/>
              </a:rPr>
              <a:t>to connect with other services</a:t>
            </a:r>
          </a:p>
          <a:p>
            <a:endParaRPr lang="en-US" altLang="en-US" sz="2400" dirty="0">
              <a:latin typeface="Century Gothic" panose="020B0502020202020204" pitchFamily="34" charset="0"/>
            </a:endParaRPr>
          </a:p>
          <a:p>
            <a:endParaRPr lang="en-US" altLang="en-US" dirty="0" smtClean="0">
              <a:latin typeface="Century Gothic" panose="020B0502020202020204" pitchFamily="34" charset="0"/>
            </a:endParaRPr>
          </a:p>
          <a:p>
            <a:endParaRPr lang="en-US" altLang="en-US" dirty="0" smtClean="0">
              <a:latin typeface="Century Gothic" panose="020B0502020202020204" pitchFamily="34" charset="0"/>
            </a:endParaRPr>
          </a:p>
          <a:p>
            <a:endParaRPr lang="en-US" altLang="en-US" dirty="0" smtClean="0">
              <a:latin typeface="Century Gothic" panose="020B0502020202020204" pitchFamily="34" charset="0"/>
            </a:endParaRPr>
          </a:p>
          <a:p>
            <a:endParaRPr lang="en-US" altLang="en-US" dirty="0" smtClean="0">
              <a:latin typeface="Arial" charset="0"/>
            </a:endParaRPr>
          </a:p>
          <a:p>
            <a:endParaRPr lang="en-US" altLang="en-US" dirty="0" smtClean="0">
              <a:latin typeface="Arial" charset="0"/>
            </a:endParaRPr>
          </a:p>
          <a:p>
            <a:endParaRPr lang="en-US" altLang="en-US" dirty="0" smtClean="0">
              <a:latin typeface="Arial" charset="0"/>
            </a:endParaRPr>
          </a:p>
        </p:txBody>
      </p:sp>
      <p:sp>
        <p:nvSpPr>
          <p:cNvPr id="18436" name="TextBox 10"/>
          <p:cNvSpPr txBox="1">
            <a:spLocks noChangeArrowheads="1"/>
          </p:cNvSpPr>
          <p:nvPr/>
        </p:nvSpPr>
        <p:spPr bwMode="auto">
          <a:xfrm>
            <a:off x="8520113" y="3273426"/>
            <a:ext cx="154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Font typeface="Arial" charset="0"/>
              <a:defRPr sz="2000">
                <a:solidFill>
                  <a:schemeClr val="tx1"/>
                </a:solidFill>
                <a:latin typeface="Century Gothic" pitchFamily="34" charset="0"/>
                <a:ea typeface="MS PGothic" pitchFamily="34" charset="-128"/>
              </a:defRPr>
            </a:lvl1pPr>
            <a:lvl2pPr marL="742950" indent="-285750">
              <a:spcAft>
                <a:spcPts val="600"/>
              </a:spcAft>
              <a:buClr>
                <a:schemeClr val="accent1"/>
              </a:buClr>
              <a:buFont typeface="Arial" charset="0"/>
              <a:buChar char="•"/>
              <a:defRPr sz="2000">
                <a:solidFill>
                  <a:schemeClr val="tx1"/>
                </a:solidFill>
                <a:latin typeface="Century Gothic" pitchFamily="34" charset="0"/>
                <a:ea typeface="MS PGothic" pitchFamily="34" charset="-128"/>
              </a:defRPr>
            </a:lvl2pPr>
            <a:lvl3pPr marL="1143000" indent="-228600">
              <a:spcAft>
                <a:spcPts val="600"/>
              </a:spcAft>
              <a:buClr>
                <a:schemeClr val="accent2"/>
              </a:buClr>
              <a:buFont typeface="Arial" charset="0"/>
              <a:buChar char="•"/>
              <a:defRPr sz="2000">
                <a:solidFill>
                  <a:schemeClr val="tx1"/>
                </a:solidFill>
                <a:latin typeface="Century Gothic" pitchFamily="34" charset="0"/>
                <a:ea typeface="MS PGothic" pitchFamily="34" charset="-128"/>
              </a:defRPr>
            </a:lvl3pPr>
            <a:lvl4pPr marL="1600200" indent="-228600">
              <a:spcAft>
                <a:spcPts val="600"/>
              </a:spcAft>
              <a:buClr>
                <a:srgbClr val="F5A536"/>
              </a:buClr>
              <a:buFont typeface="Arial" charset="0"/>
              <a:buChar char="•"/>
              <a:defRPr sz="2000">
                <a:solidFill>
                  <a:schemeClr val="tx1"/>
                </a:solidFill>
                <a:latin typeface="Century Gothic" pitchFamily="34" charset="0"/>
                <a:ea typeface="MS PGothic" pitchFamily="34" charset="-128"/>
              </a:defRPr>
            </a:lvl4pPr>
            <a:lvl5pPr marL="2057400" indent="-228600">
              <a:spcAft>
                <a:spcPts val="600"/>
              </a:spcAft>
              <a:buClr>
                <a:srgbClr val="595252"/>
              </a:buClr>
              <a:buFont typeface="Arial" charset="0"/>
              <a:buChar char="•"/>
              <a:defRPr sz="20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ts val="600"/>
              </a:spcAft>
              <a:buClr>
                <a:srgbClr val="595252"/>
              </a:buClr>
              <a:buFont typeface="Arial" charset="0"/>
              <a:buChar char="•"/>
              <a:defRPr sz="2000">
                <a:solidFill>
                  <a:schemeClr val="tx1"/>
                </a:solidFill>
                <a:latin typeface="Century Gothic" pitchFamily="34" charset="0"/>
                <a:ea typeface="MS PGothic" pitchFamily="34" charset="-128"/>
              </a:defRPr>
            </a:lvl9pPr>
          </a:lstStyle>
          <a:p>
            <a:pPr defTabSz="457200">
              <a:spcAft>
                <a:spcPct val="0"/>
              </a:spcAft>
            </a:pPr>
            <a:r>
              <a:rPr lang="en-US" altLang="en-US" sz="1200" dirty="0">
                <a:solidFill>
                  <a:prstClr val="white"/>
                </a:solidFill>
              </a:rPr>
              <a:t>Instead of the bullet button</a:t>
            </a:r>
          </a:p>
        </p:txBody>
      </p:sp>
    </p:spTree>
    <p:extLst>
      <p:ext uri="{BB962C8B-B14F-4D97-AF65-F5344CB8AC3E}">
        <p14:creationId xmlns:p14="http://schemas.microsoft.com/office/powerpoint/2010/main" val="2655166125"/>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39237D"/>
      </a:dk2>
      <a:lt2>
        <a:srgbClr val="EEECE1"/>
      </a:lt2>
      <a:accent1>
        <a:srgbClr val="3E246A"/>
      </a:accent1>
      <a:accent2>
        <a:srgbClr val="DB4835"/>
      </a:accent2>
      <a:accent3>
        <a:srgbClr val="F5A536"/>
      </a:accent3>
      <a:accent4>
        <a:srgbClr val="59525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39237D"/>
      </a:dk2>
      <a:lt2>
        <a:srgbClr val="EEECE1"/>
      </a:lt2>
      <a:accent1>
        <a:srgbClr val="3E246A"/>
      </a:accent1>
      <a:accent2>
        <a:srgbClr val="DB4835"/>
      </a:accent2>
      <a:accent3>
        <a:srgbClr val="F5A536"/>
      </a:accent3>
      <a:accent4>
        <a:srgbClr val="59525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lank Presentation">
  <a:themeElements>
    <a:clrScheme name="pale turq">
      <a:dk1>
        <a:srgbClr val="000000"/>
      </a:dk1>
      <a:lt1>
        <a:srgbClr val="FFFFFF"/>
      </a:lt1>
      <a:dk2>
        <a:srgbClr val="5764AB"/>
      </a:dk2>
      <a:lt2>
        <a:srgbClr val="E3DED1"/>
      </a:lt2>
      <a:accent1>
        <a:srgbClr val="549E39"/>
      </a:accent1>
      <a:accent2>
        <a:srgbClr val="8AB833"/>
      </a:accent2>
      <a:accent3>
        <a:srgbClr val="C0CF3A"/>
      </a:accent3>
      <a:accent4>
        <a:srgbClr val="CDE8DF"/>
      </a:accent4>
      <a:accent5>
        <a:srgbClr val="4AB5C4"/>
      </a:accent5>
      <a:accent6>
        <a:srgbClr val="0989B1"/>
      </a:accent6>
      <a:hlink>
        <a:srgbClr val="6B9F25"/>
      </a:hlink>
      <a:folHlink>
        <a:srgbClr val="BA6906"/>
      </a:folHlink>
    </a:clrScheme>
    <a:fontScheme name="1_Blank Presentation">
      <a:majorFont>
        <a:latin typeface="Helvetica"/>
        <a:ea typeface="Helvetica"/>
        <a:cs typeface="Helvetica"/>
      </a:majorFont>
      <a:minorFont>
        <a:latin typeface="Arial"/>
        <a:ea typeface="Arial"/>
        <a:cs typeface="Arial"/>
      </a:minorFont>
    </a:fontScheme>
    <a:fmtScheme name="1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2299</Words>
  <Application>Microsoft Office PowerPoint</Application>
  <PresentationFormat>Widescreen</PresentationFormat>
  <Paragraphs>362</Paragraphs>
  <Slides>39</Slides>
  <Notes>39</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39</vt:i4>
      </vt:variant>
    </vt:vector>
  </HeadingPairs>
  <TitlesOfParts>
    <vt:vector size="61" baseType="lpstr">
      <vt:lpstr>MS PGothic</vt:lpstr>
      <vt:lpstr>MS PGothic</vt:lpstr>
      <vt:lpstr>Arial</vt:lpstr>
      <vt:lpstr>Arial Regular</vt:lpstr>
      <vt:lpstr>Bookman Old Style</vt:lpstr>
      <vt:lpstr>Calibri</vt:lpstr>
      <vt:lpstr>Calibri Light</vt:lpstr>
      <vt:lpstr>Cambria</vt:lpstr>
      <vt:lpstr>Century Gothic</vt:lpstr>
      <vt:lpstr>Courier New</vt:lpstr>
      <vt:lpstr>Helvetica</vt:lpstr>
      <vt:lpstr>Helvetica Light</vt:lpstr>
      <vt:lpstr>Lato Bold</vt:lpstr>
      <vt:lpstr>Lato Regular</vt:lpstr>
      <vt:lpstr>Times New Roman</vt:lpstr>
      <vt:lpstr>Wingdings</vt:lpstr>
      <vt:lpstr>Office Theme</vt:lpstr>
      <vt:lpstr>White</vt:lpstr>
      <vt:lpstr>1_Office Theme</vt:lpstr>
      <vt:lpstr>2_Office Theme</vt:lpstr>
      <vt:lpstr>3_Office Theme</vt:lpstr>
      <vt:lpstr>2_Blank Presentation</vt:lpstr>
      <vt:lpstr>PowerPoint Presentation</vt:lpstr>
      <vt:lpstr>PowerPoint Presentation</vt:lpstr>
      <vt:lpstr>PowerPoint Presentation</vt:lpstr>
      <vt:lpstr>PowerPoint Presentation</vt:lpstr>
      <vt:lpstr>PowerPoint Presentation</vt:lpstr>
      <vt:lpstr>PowerPoint Presentation</vt:lpstr>
      <vt:lpstr>Help Me Grow  Provider Outreach</vt:lpstr>
      <vt:lpstr>Child Health Provider Outreach</vt:lpstr>
      <vt:lpstr>Why focus on child health providers?</vt:lpstr>
      <vt:lpstr>Successful Provider Outreach Strategies </vt:lpstr>
      <vt:lpstr>Other incentives to offer child health providers</vt:lpstr>
      <vt:lpstr>Tips for Successful Outreach</vt:lpstr>
      <vt:lpstr>Roles and Responsibilities of Provider Outreach Liaison</vt:lpstr>
      <vt:lpstr>Example Provider Outreach Org </vt:lpstr>
      <vt:lpstr>Changing pediatric practice</vt:lpstr>
      <vt:lpstr>Key components of Academic Detailing</vt:lpstr>
      <vt:lpstr>EPIC: Core Components</vt:lpstr>
      <vt:lpstr>EPIC: Structural Requirements</vt:lpstr>
      <vt:lpstr>Maintenance of Certification (MOC) Quality Improvement Projects</vt:lpstr>
      <vt:lpstr>Summary   </vt:lpstr>
      <vt:lpstr>Using the  HMG QI/MOC Project  to promote provider outreach: An Affiliate Example</vt:lpstr>
      <vt:lpstr>Ventura County</vt:lpstr>
      <vt:lpstr>Our Background</vt:lpstr>
      <vt:lpstr>PowerPoint Presentation</vt:lpstr>
      <vt:lpstr>PowerPoint Presentation</vt:lpstr>
      <vt:lpstr>QI/MOC Steps</vt:lpstr>
      <vt:lpstr>Leveraging Partnerships</vt:lpstr>
      <vt:lpstr>Advantages of Partnering</vt:lpstr>
      <vt:lpstr>Joint MOC &amp; PIP Project</vt:lpstr>
      <vt:lpstr>Joint MOC &amp; PIP Project</vt:lpstr>
      <vt:lpstr>PowerPoint Presentation</vt:lpstr>
      <vt:lpstr>PowerPoint Presentation</vt:lpstr>
      <vt:lpstr>PowerPoint Presentation</vt:lpstr>
      <vt:lpstr>PowerPoint Presentation</vt:lpstr>
      <vt:lpstr>Lessons Learned</vt:lpstr>
      <vt:lpstr>Impact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Zucker, Sarah</dc:creator>
  <cp:lastModifiedBy>Zucker, Sarah</cp:lastModifiedBy>
  <cp:revision>22</cp:revision>
  <cp:lastPrinted>2018-01-09T19:56:04Z</cp:lastPrinted>
  <dcterms:created xsi:type="dcterms:W3CDTF">2018-01-08T15:38:06Z</dcterms:created>
  <dcterms:modified xsi:type="dcterms:W3CDTF">2018-01-09T21:12:28Z</dcterms:modified>
</cp:coreProperties>
</file>