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2" r:id="rId3"/>
    <p:sldMasterId id="2147483697" r:id="rId4"/>
    <p:sldMasterId id="2147483709" r:id="rId5"/>
  </p:sldMasterIdLst>
  <p:notesMasterIdLst>
    <p:notesMasterId r:id="rId47"/>
  </p:notesMasterIdLst>
  <p:sldIdLst>
    <p:sldId id="257" r:id="rId6"/>
    <p:sldId id="295" r:id="rId7"/>
    <p:sldId id="297" r:id="rId8"/>
    <p:sldId id="296" r:id="rId9"/>
    <p:sldId id="298" r:id="rId10"/>
    <p:sldId id="303" r:id="rId11"/>
    <p:sldId id="258" r:id="rId12"/>
    <p:sldId id="259" r:id="rId13"/>
    <p:sldId id="302" r:id="rId14"/>
    <p:sldId id="301"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4299"/>
    <a:srgbClr val="D5B981"/>
    <a:srgbClr val="D7D17F"/>
    <a:srgbClr val="D3C483"/>
    <a:srgbClr val="CCBA70"/>
    <a:srgbClr val="A2D2B9"/>
    <a:srgbClr val="C1E1D0"/>
    <a:srgbClr val="E5BDE2"/>
    <a:srgbClr val="94486E"/>
    <a:srgbClr val="527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57209" autoAdjust="0"/>
  </p:normalViewPr>
  <p:slideViewPr>
    <p:cSldViewPr snapToGrid="0">
      <p:cViewPr>
        <p:scale>
          <a:sx n="106" d="100"/>
          <a:sy n="106" d="100"/>
        </p:scale>
        <p:origin x="750" y="-6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229D8-DBCC-43AE-8B43-9B09B8EABD50}" type="doc">
      <dgm:prSet loTypeId="urn:microsoft.com/office/officeart/2005/8/layout/hProcess11" loCatId="process" qsTypeId="urn:microsoft.com/office/officeart/2005/8/quickstyle/simple1" qsCatId="simple" csTypeId="urn:microsoft.com/office/officeart/2005/8/colors/accent1_2" csCatId="accent1" phldr="1"/>
      <dgm:spPr/>
    </dgm:pt>
    <dgm:pt modelId="{D044EA8B-F29B-4210-8382-9DFB2B98DBA3}">
      <dgm:prSet phldrT="[Text]"/>
      <dgm:spPr/>
      <dgm:t>
        <a:bodyPr/>
        <a:lstStyle/>
        <a:p>
          <a:r>
            <a:rPr lang="en-US" dirty="0" smtClean="0"/>
            <a:t>APC Board of Directors established</a:t>
          </a:r>
          <a:endParaRPr lang="en-US" dirty="0"/>
        </a:p>
      </dgm:t>
    </dgm:pt>
    <dgm:pt modelId="{12E87F46-9645-41BA-B7A2-A7D531310567}" type="parTrans" cxnId="{DC5B632D-669A-43CA-BB4E-28791D49C035}">
      <dgm:prSet/>
      <dgm:spPr/>
      <dgm:t>
        <a:bodyPr/>
        <a:lstStyle/>
        <a:p>
          <a:endParaRPr lang="en-US"/>
        </a:p>
      </dgm:t>
    </dgm:pt>
    <dgm:pt modelId="{CAF2A02E-AE08-41AE-85C7-43EEE4B4F9FF}" type="sibTrans" cxnId="{DC5B632D-669A-43CA-BB4E-28791D49C035}">
      <dgm:prSet/>
      <dgm:spPr/>
      <dgm:t>
        <a:bodyPr/>
        <a:lstStyle/>
        <a:p>
          <a:endParaRPr lang="en-US"/>
        </a:p>
      </dgm:t>
    </dgm:pt>
    <dgm:pt modelId="{243171F6-BBE8-45CE-B092-F73C5A7A3685}">
      <dgm:prSet phldrT="[Text]"/>
      <dgm:spPr/>
      <dgm:t>
        <a:bodyPr/>
        <a:lstStyle/>
        <a:p>
          <a:r>
            <a:rPr lang="en-US" dirty="0" smtClean="0"/>
            <a:t>AABCD Pilot Study</a:t>
          </a:r>
          <a:endParaRPr lang="en-US" dirty="0"/>
        </a:p>
      </dgm:t>
    </dgm:pt>
    <dgm:pt modelId="{8572AD1E-2D19-4174-9D16-4119A6AF5D1F}" type="parTrans" cxnId="{B5605515-20F8-4F10-B1E3-3F4CC551FEFA}">
      <dgm:prSet/>
      <dgm:spPr/>
      <dgm:t>
        <a:bodyPr/>
        <a:lstStyle/>
        <a:p>
          <a:endParaRPr lang="en-US"/>
        </a:p>
      </dgm:t>
    </dgm:pt>
    <dgm:pt modelId="{5C434049-9E16-4061-9D6E-0EE3F198A289}" type="sibTrans" cxnId="{B5605515-20F8-4F10-B1E3-3F4CC551FEFA}">
      <dgm:prSet/>
      <dgm:spPr/>
      <dgm:t>
        <a:bodyPr/>
        <a:lstStyle/>
        <a:p>
          <a:endParaRPr lang="en-US"/>
        </a:p>
      </dgm:t>
    </dgm:pt>
    <dgm:pt modelId="{2C884BDC-2395-45DB-9FD0-0C2EE41B64D6}">
      <dgm:prSet phldrT="[Text]"/>
      <dgm:spPr/>
      <dgm:t>
        <a:bodyPr/>
        <a:lstStyle/>
        <a:p>
          <a:r>
            <a:rPr lang="en-US" dirty="0" smtClean="0"/>
            <a:t>APC receives grant from HMG National-Leadership Team established</a:t>
          </a:r>
          <a:endParaRPr lang="en-US" dirty="0"/>
        </a:p>
      </dgm:t>
    </dgm:pt>
    <dgm:pt modelId="{871BD024-E68D-4F0B-813A-341210290F7E}" type="parTrans" cxnId="{D7F1C969-7E07-428A-A5F2-6139360C8DE5}">
      <dgm:prSet/>
      <dgm:spPr/>
      <dgm:t>
        <a:bodyPr/>
        <a:lstStyle/>
        <a:p>
          <a:endParaRPr lang="en-US"/>
        </a:p>
      </dgm:t>
    </dgm:pt>
    <dgm:pt modelId="{2DDC7F52-86F6-4C2E-A0FA-9D85E42A3ED6}" type="sibTrans" cxnId="{D7F1C969-7E07-428A-A5F2-6139360C8DE5}">
      <dgm:prSet/>
      <dgm:spPr/>
      <dgm:t>
        <a:bodyPr/>
        <a:lstStyle/>
        <a:p>
          <a:endParaRPr lang="en-US"/>
        </a:p>
      </dgm:t>
    </dgm:pt>
    <dgm:pt modelId="{7A3433B7-243F-43FD-97D7-18B7741A2917}">
      <dgm:prSet phldrT="[Text]"/>
      <dgm:spPr/>
      <dgm:t>
        <a:bodyPr/>
        <a:lstStyle/>
        <a:p>
          <a:r>
            <a:rPr lang="en-US" dirty="0" smtClean="0"/>
            <a:t>HMG participates in 3</a:t>
          </a:r>
          <a:r>
            <a:rPr lang="en-US" baseline="30000" dirty="0" smtClean="0"/>
            <a:t>rd</a:t>
          </a:r>
          <a:r>
            <a:rPr lang="en-US" dirty="0" smtClean="0"/>
            <a:t> QI-MOC project</a:t>
          </a:r>
          <a:endParaRPr lang="en-US" dirty="0"/>
        </a:p>
      </dgm:t>
    </dgm:pt>
    <dgm:pt modelId="{483769E8-477B-4E53-9AD3-0946F75C80A0}" type="parTrans" cxnId="{57EE87A7-D07A-48E0-A7AF-48881577B58A}">
      <dgm:prSet/>
      <dgm:spPr/>
      <dgm:t>
        <a:bodyPr/>
        <a:lstStyle/>
        <a:p>
          <a:endParaRPr lang="en-US"/>
        </a:p>
      </dgm:t>
    </dgm:pt>
    <dgm:pt modelId="{251E3F75-CB0D-4656-AEC9-D63F563A8BFF}" type="sibTrans" cxnId="{57EE87A7-D07A-48E0-A7AF-48881577B58A}">
      <dgm:prSet/>
      <dgm:spPr/>
      <dgm:t>
        <a:bodyPr/>
        <a:lstStyle/>
        <a:p>
          <a:endParaRPr lang="en-US"/>
        </a:p>
      </dgm:t>
    </dgm:pt>
    <dgm:pt modelId="{B1D30144-A4DC-4F83-B074-80270590D27A}">
      <dgm:prSet phldrT="[Text]"/>
      <dgm:spPr/>
      <dgm:t>
        <a:bodyPr/>
        <a:lstStyle/>
        <a:p>
          <a:r>
            <a:rPr lang="en-US" dirty="0" smtClean="0"/>
            <a:t>Community Foundation of Birmingham funding/ HMG Central Alabama established/1st QI-MOC project</a:t>
          </a:r>
          <a:endParaRPr lang="en-US" dirty="0"/>
        </a:p>
      </dgm:t>
    </dgm:pt>
    <dgm:pt modelId="{F27F6C58-C0EE-4DA7-911D-4991525BF498}" type="parTrans" cxnId="{671CBDA1-752C-490F-924A-4A8061754339}">
      <dgm:prSet/>
      <dgm:spPr/>
      <dgm:t>
        <a:bodyPr/>
        <a:lstStyle/>
        <a:p>
          <a:endParaRPr lang="en-US"/>
        </a:p>
      </dgm:t>
    </dgm:pt>
    <dgm:pt modelId="{13CE5C08-2CC3-48F1-85E6-5E1C3D7C1CB5}" type="sibTrans" cxnId="{671CBDA1-752C-490F-924A-4A8061754339}">
      <dgm:prSet/>
      <dgm:spPr/>
      <dgm:t>
        <a:bodyPr/>
        <a:lstStyle/>
        <a:p>
          <a:endParaRPr lang="en-US"/>
        </a:p>
      </dgm:t>
    </dgm:pt>
    <dgm:pt modelId="{85878D9D-BF09-4DD4-8C02-E8F7865F0E48}">
      <dgm:prSet phldrT="[Text]"/>
      <dgm:spPr/>
      <dgm:t>
        <a:bodyPr/>
        <a:lstStyle/>
        <a:p>
          <a:r>
            <a:rPr lang="en-US" dirty="0" smtClean="0"/>
            <a:t>Project LAUNCH grant established HMG West Alabama/ Contract with AAP/ROR for 2</a:t>
          </a:r>
          <a:r>
            <a:rPr lang="en-US" baseline="30000" dirty="0" smtClean="0"/>
            <a:t>nd</a:t>
          </a:r>
          <a:r>
            <a:rPr lang="en-US" dirty="0" smtClean="0"/>
            <a:t> QI-MOC project and books</a:t>
          </a:r>
          <a:endParaRPr lang="en-US" dirty="0"/>
        </a:p>
      </dgm:t>
    </dgm:pt>
    <dgm:pt modelId="{46D6BFBF-9C38-4289-9659-140243FA2118}" type="parTrans" cxnId="{07786C2D-6F57-4F55-9EE9-AAE9B78E919C}">
      <dgm:prSet/>
      <dgm:spPr/>
      <dgm:t>
        <a:bodyPr/>
        <a:lstStyle/>
        <a:p>
          <a:endParaRPr lang="en-US"/>
        </a:p>
      </dgm:t>
    </dgm:pt>
    <dgm:pt modelId="{D462A779-EE82-4486-8DE0-02BE8A7A612F}" type="sibTrans" cxnId="{07786C2D-6F57-4F55-9EE9-AAE9B78E919C}">
      <dgm:prSet/>
      <dgm:spPr/>
      <dgm:t>
        <a:bodyPr/>
        <a:lstStyle/>
        <a:p>
          <a:endParaRPr lang="en-US"/>
        </a:p>
      </dgm:t>
    </dgm:pt>
    <dgm:pt modelId="{F71D0A72-0FEB-4C73-80D0-80DE5A8A9175}">
      <dgm:prSet phldrT="[Text]"/>
      <dgm:spPr/>
      <dgm:t>
        <a:bodyPr/>
        <a:lstStyle/>
        <a:p>
          <a:r>
            <a:rPr lang="en-US" dirty="0" smtClean="0"/>
            <a:t>APC receives funding from ADECE to expand HMG statewide-contract with AAP/ROR for physician outreach</a:t>
          </a:r>
          <a:endParaRPr lang="en-US" dirty="0"/>
        </a:p>
      </dgm:t>
    </dgm:pt>
    <dgm:pt modelId="{6E0D3C41-C663-4892-B4D7-527EF86CDBD9}" type="parTrans" cxnId="{AFC895F1-09E9-48FD-B1F8-5A4112775C2C}">
      <dgm:prSet/>
      <dgm:spPr/>
      <dgm:t>
        <a:bodyPr/>
        <a:lstStyle/>
        <a:p>
          <a:endParaRPr lang="en-US"/>
        </a:p>
      </dgm:t>
    </dgm:pt>
    <dgm:pt modelId="{3E21207E-6304-423C-B1D5-5F7A32B1CF5F}" type="sibTrans" cxnId="{AFC895F1-09E9-48FD-B1F8-5A4112775C2C}">
      <dgm:prSet/>
      <dgm:spPr/>
      <dgm:t>
        <a:bodyPr/>
        <a:lstStyle/>
        <a:p>
          <a:endParaRPr lang="en-US"/>
        </a:p>
      </dgm:t>
    </dgm:pt>
    <dgm:pt modelId="{E6C56BBA-996C-4F69-8D40-9A27CF646B3F}" type="pres">
      <dgm:prSet presAssocID="{B58229D8-DBCC-43AE-8B43-9B09B8EABD50}" presName="Name0" presStyleCnt="0">
        <dgm:presLayoutVars>
          <dgm:dir/>
          <dgm:resizeHandles val="exact"/>
        </dgm:presLayoutVars>
      </dgm:prSet>
      <dgm:spPr/>
    </dgm:pt>
    <dgm:pt modelId="{0B658EA5-A74B-40D1-A79A-DB76F0968524}" type="pres">
      <dgm:prSet presAssocID="{B58229D8-DBCC-43AE-8B43-9B09B8EABD50}" presName="arrow" presStyleLbl="bgShp" presStyleIdx="0" presStyleCnt="1"/>
      <dgm:spPr/>
    </dgm:pt>
    <dgm:pt modelId="{80692643-5DFC-4486-BAAF-E334E0D45D10}" type="pres">
      <dgm:prSet presAssocID="{B58229D8-DBCC-43AE-8B43-9B09B8EABD50}" presName="points" presStyleCnt="0"/>
      <dgm:spPr/>
    </dgm:pt>
    <dgm:pt modelId="{B64B4C1B-DC2C-457E-9E3B-74FF0C14AB39}" type="pres">
      <dgm:prSet presAssocID="{D044EA8B-F29B-4210-8382-9DFB2B98DBA3}" presName="compositeA" presStyleCnt="0"/>
      <dgm:spPr/>
    </dgm:pt>
    <dgm:pt modelId="{81E487C5-4AD7-4E7C-A135-831FCC1C43A5}" type="pres">
      <dgm:prSet presAssocID="{D044EA8B-F29B-4210-8382-9DFB2B98DBA3}" presName="textA" presStyleLbl="revTx" presStyleIdx="0" presStyleCnt="7">
        <dgm:presLayoutVars>
          <dgm:bulletEnabled val="1"/>
        </dgm:presLayoutVars>
      </dgm:prSet>
      <dgm:spPr/>
      <dgm:t>
        <a:bodyPr/>
        <a:lstStyle/>
        <a:p>
          <a:endParaRPr lang="en-US"/>
        </a:p>
      </dgm:t>
    </dgm:pt>
    <dgm:pt modelId="{D8CE3373-7C31-485C-B058-30AE9A9064D1}" type="pres">
      <dgm:prSet presAssocID="{D044EA8B-F29B-4210-8382-9DFB2B98DBA3}" presName="circleA" presStyleLbl="node1" presStyleIdx="0" presStyleCnt="7"/>
      <dgm:spPr/>
    </dgm:pt>
    <dgm:pt modelId="{5944654B-3802-4A5E-B585-152138EB0E8F}" type="pres">
      <dgm:prSet presAssocID="{D044EA8B-F29B-4210-8382-9DFB2B98DBA3}" presName="spaceA" presStyleCnt="0"/>
      <dgm:spPr/>
    </dgm:pt>
    <dgm:pt modelId="{0C697D47-BEC7-4130-B522-62BB5A2564EA}" type="pres">
      <dgm:prSet presAssocID="{CAF2A02E-AE08-41AE-85C7-43EEE4B4F9FF}" presName="space" presStyleCnt="0"/>
      <dgm:spPr/>
    </dgm:pt>
    <dgm:pt modelId="{827E7539-5221-4D00-B315-A6647FBD0C04}" type="pres">
      <dgm:prSet presAssocID="{243171F6-BBE8-45CE-B092-F73C5A7A3685}" presName="compositeB" presStyleCnt="0"/>
      <dgm:spPr/>
    </dgm:pt>
    <dgm:pt modelId="{357EF771-4AB8-4319-B5D1-79BD92AD1BEB}" type="pres">
      <dgm:prSet presAssocID="{243171F6-BBE8-45CE-B092-F73C5A7A3685}" presName="textB" presStyleLbl="revTx" presStyleIdx="1" presStyleCnt="7">
        <dgm:presLayoutVars>
          <dgm:bulletEnabled val="1"/>
        </dgm:presLayoutVars>
      </dgm:prSet>
      <dgm:spPr/>
      <dgm:t>
        <a:bodyPr/>
        <a:lstStyle/>
        <a:p>
          <a:endParaRPr lang="en-US"/>
        </a:p>
      </dgm:t>
    </dgm:pt>
    <dgm:pt modelId="{B236A035-A2C4-4A98-8107-5B0BC24282A9}" type="pres">
      <dgm:prSet presAssocID="{243171F6-BBE8-45CE-B092-F73C5A7A3685}" presName="circleB" presStyleLbl="node1" presStyleIdx="1" presStyleCnt="7"/>
      <dgm:spPr/>
    </dgm:pt>
    <dgm:pt modelId="{8CCB3AB7-864F-42C4-BA94-69FF6539CFD5}" type="pres">
      <dgm:prSet presAssocID="{243171F6-BBE8-45CE-B092-F73C5A7A3685}" presName="spaceB" presStyleCnt="0"/>
      <dgm:spPr/>
    </dgm:pt>
    <dgm:pt modelId="{F12D6B74-B015-474C-B62C-35E538AAED21}" type="pres">
      <dgm:prSet presAssocID="{5C434049-9E16-4061-9D6E-0EE3F198A289}" presName="space" presStyleCnt="0"/>
      <dgm:spPr/>
    </dgm:pt>
    <dgm:pt modelId="{A2B2684B-2270-49B8-A9F6-B5637D86951B}" type="pres">
      <dgm:prSet presAssocID="{2C884BDC-2395-45DB-9FD0-0C2EE41B64D6}" presName="compositeA" presStyleCnt="0"/>
      <dgm:spPr/>
    </dgm:pt>
    <dgm:pt modelId="{83A101F7-C095-4821-A100-D7D96ECC61C9}" type="pres">
      <dgm:prSet presAssocID="{2C884BDC-2395-45DB-9FD0-0C2EE41B64D6}" presName="textA" presStyleLbl="revTx" presStyleIdx="2" presStyleCnt="7">
        <dgm:presLayoutVars>
          <dgm:bulletEnabled val="1"/>
        </dgm:presLayoutVars>
      </dgm:prSet>
      <dgm:spPr/>
      <dgm:t>
        <a:bodyPr/>
        <a:lstStyle/>
        <a:p>
          <a:endParaRPr lang="en-US"/>
        </a:p>
      </dgm:t>
    </dgm:pt>
    <dgm:pt modelId="{0E8073B8-0E03-4BF7-B985-FBFD1FF81560}" type="pres">
      <dgm:prSet presAssocID="{2C884BDC-2395-45DB-9FD0-0C2EE41B64D6}" presName="circleA" presStyleLbl="node1" presStyleIdx="2" presStyleCnt="7"/>
      <dgm:spPr/>
    </dgm:pt>
    <dgm:pt modelId="{26032E9A-3806-4BEF-9DB7-D4A4ACC58096}" type="pres">
      <dgm:prSet presAssocID="{2C884BDC-2395-45DB-9FD0-0C2EE41B64D6}" presName="spaceA" presStyleCnt="0"/>
      <dgm:spPr/>
    </dgm:pt>
    <dgm:pt modelId="{8C884BDE-9DB2-49E5-921C-119BDCC97512}" type="pres">
      <dgm:prSet presAssocID="{2DDC7F52-86F6-4C2E-A0FA-9D85E42A3ED6}" presName="space" presStyleCnt="0"/>
      <dgm:spPr/>
    </dgm:pt>
    <dgm:pt modelId="{2709BB0E-A167-4ED7-860C-D86C7A5BBE53}" type="pres">
      <dgm:prSet presAssocID="{B1D30144-A4DC-4F83-B074-80270590D27A}" presName="compositeB" presStyleCnt="0"/>
      <dgm:spPr/>
    </dgm:pt>
    <dgm:pt modelId="{AA2BF497-2CD0-4DAD-A769-3E3C391BB916}" type="pres">
      <dgm:prSet presAssocID="{B1D30144-A4DC-4F83-B074-80270590D27A}" presName="textB" presStyleLbl="revTx" presStyleIdx="3" presStyleCnt="7">
        <dgm:presLayoutVars>
          <dgm:bulletEnabled val="1"/>
        </dgm:presLayoutVars>
      </dgm:prSet>
      <dgm:spPr/>
      <dgm:t>
        <a:bodyPr/>
        <a:lstStyle/>
        <a:p>
          <a:endParaRPr lang="en-US"/>
        </a:p>
      </dgm:t>
    </dgm:pt>
    <dgm:pt modelId="{D8FF2B4E-6B4C-434F-9417-705260BF8032}" type="pres">
      <dgm:prSet presAssocID="{B1D30144-A4DC-4F83-B074-80270590D27A}" presName="circleB" presStyleLbl="node1" presStyleIdx="3" presStyleCnt="7"/>
      <dgm:spPr/>
    </dgm:pt>
    <dgm:pt modelId="{91FDB34D-B072-4C72-B746-2C554B89D98D}" type="pres">
      <dgm:prSet presAssocID="{B1D30144-A4DC-4F83-B074-80270590D27A}" presName="spaceB" presStyleCnt="0"/>
      <dgm:spPr/>
    </dgm:pt>
    <dgm:pt modelId="{1995368A-B340-4AFD-9B08-F30F86B370F7}" type="pres">
      <dgm:prSet presAssocID="{13CE5C08-2CC3-48F1-85E6-5E1C3D7C1CB5}" presName="space" presStyleCnt="0"/>
      <dgm:spPr/>
    </dgm:pt>
    <dgm:pt modelId="{2362FEE3-5110-4FB0-AB12-D7CE35312D3F}" type="pres">
      <dgm:prSet presAssocID="{85878D9D-BF09-4DD4-8C02-E8F7865F0E48}" presName="compositeA" presStyleCnt="0"/>
      <dgm:spPr/>
    </dgm:pt>
    <dgm:pt modelId="{50898E17-5EE5-4E66-85CB-CFA81701F325}" type="pres">
      <dgm:prSet presAssocID="{85878D9D-BF09-4DD4-8C02-E8F7865F0E48}" presName="textA" presStyleLbl="revTx" presStyleIdx="4" presStyleCnt="7">
        <dgm:presLayoutVars>
          <dgm:bulletEnabled val="1"/>
        </dgm:presLayoutVars>
      </dgm:prSet>
      <dgm:spPr/>
      <dgm:t>
        <a:bodyPr/>
        <a:lstStyle/>
        <a:p>
          <a:endParaRPr lang="en-US"/>
        </a:p>
      </dgm:t>
    </dgm:pt>
    <dgm:pt modelId="{96BE417F-3318-4AF3-9E84-66E680DAD441}" type="pres">
      <dgm:prSet presAssocID="{85878D9D-BF09-4DD4-8C02-E8F7865F0E48}" presName="circleA" presStyleLbl="node1" presStyleIdx="4" presStyleCnt="7"/>
      <dgm:spPr/>
    </dgm:pt>
    <dgm:pt modelId="{22636CF0-3EB4-4023-B6A7-8A728C8AA3F4}" type="pres">
      <dgm:prSet presAssocID="{85878D9D-BF09-4DD4-8C02-E8F7865F0E48}" presName="spaceA" presStyleCnt="0"/>
      <dgm:spPr/>
    </dgm:pt>
    <dgm:pt modelId="{EC89FB82-C7A1-4AB8-9015-EE4BE1B0D7F9}" type="pres">
      <dgm:prSet presAssocID="{D462A779-EE82-4486-8DE0-02BE8A7A612F}" presName="space" presStyleCnt="0"/>
      <dgm:spPr/>
    </dgm:pt>
    <dgm:pt modelId="{625F3390-66BC-4A6E-AEB9-0D6CA84ED9A3}" type="pres">
      <dgm:prSet presAssocID="{F71D0A72-0FEB-4C73-80D0-80DE5A8A9175}" presName="compositeB" presStyleCnt="0"/>
      <dgm:spPr/>
    </dgm:pt>
    <dgm:pt modelId="{20B39525-AE1E-4937-A951-B3C3B26144CF}" type="pres">
      <dgm:prSet presAssocID="{F71D0A72-0FEB-4C73-80D0-80DE5A8A9175}" presName="textB" presStyleLbl="revTx" presStyleIdx="5" presStyleCnt="7">
        <dgm:presLayoutVars>
          <dgm:bulletEnabled val="1"/>
        </dgm:presLayoutVars>
      </dgm:prSet>
      <dgm:spPr/>
      <dgm:t>
        <a:bodyPr/>
        <a:lstStyle/>
        <a:p>
          <a:endParaRPr lang="en-US"/>
        </a:p>
      </dgm:t>
    </dgm:pt>
    <dgm:pt modelId="{00B6288F-EE9C-4275-8B5E-4922A12702D9}" type="pres">
      <dgm:prSet presAssocID="{F71D0A72-0FEB-4C73-80D0-80DE5A8A9175}" presName="circleB" presStyleLbl="node1" presStyleIdx="5" presStyleCnt="7"/>
      <dgm:spPr/>
    </dgm:pt>
    <dgm:pt modelId="{FDE28A35-02E9-4D2B-8B85-C4E734FABD2B}" type="pres">
      <dgm:prSet presAssocID="{F71D0A72-0FEB-4C73-80D0-80DE5A8A9175}" presName="spaceB" presStyleCnt="0"/>
      <dgm:spPr/>
    </dgm:pt>
    <dgm:pt modelId="{F9C10C51-3A1D-483F-8A33-68E9908B76EC}" type="pres">
      <dgm:prSet presAssocID="{3E21207E-6304-423C-B1D5-5F7A32B1CF5F}" presName="space" presStyleCnt="0"/>
      <dgm:spPr/>
    </dgm:pt>
    <dgm:pt modelId="{A2B1B8F6-F179-421E-AC45-D79C550197A0}" type="pres">
      <dgm:prSet presAssocID="{7A3433B7-243F-43FD-97D7-18B7741A2917}" presName="compositeA" presStyleCnt="0"/>
      <dgm:spPr/>
    </dgm:pt>
    <dgm:pt modelId="{AFFCB303-6F2F-4E5F-9780-75F5DE1DAA94}" type="pres">
      <dgm:prSet presAssocID="{7A3433B7-243F-43FD-97D7-18B7741A2917}" presName="textA" presStyleLbl="revTx" presStyleIdx="6" presStyleCnt="7" custLinFactNeighborX="-21625">
        <dgm:presLayoutVars>
          <dgm:bulletEnabled val="1"/>
        </dgm:presLayoutVars>
      </dgm:prSet>
      <dgm:spPr/>
      <dgm:t>
        <a:bodyPr/>
        <a:lstStyle/>
        <a:p>
          <a:endParaRPr lang="en-US"/>
        </a:p>
      </dgm:t>
    </dgm:pt>
    <dgm:pt modelId="{AFA8F642-6316-424A-9DD9-9C7046D9DE1C}" type="pres">
      <dgm:prSet presAssocID="{7A3433B7-243F-43FD-97D7-18B7741A2917}" presName="circleA" presStyleLbl="node1" presStyleIdx="6" presStyleCnt="7"/>
      <dgm:spPr/>
    </dgm:pt>
    <dgm:pt modelId="{4E94DF36-C324-4063-80E1-73F46055C47B}" type="pres">
      <dgm:prSet presAssocID="{7A3433B7-243F-43FD-97D7-18B7741A2917}" presName="spaceA" presStyleCnt="0"/>
      <dgm:spPr/>
    </dgm:pt>
  </dgm:ptLst>
  <dgm:cxnLst>
    <dgm:cxn modelId="{D7F1C969-7E07-428A-A5F2-6139360C8DE5}" srcId="{B58229D8-DBCC-43AE-8B43-9B09B8EABD50}" destId="{2C884BDC-2395-45DB-9FD0-0C2EE41B64D6}" srcOrd="2" destOrd="0" parTransId="{871BD024-E68D-4F0B-813A-341210290F7E}" sibTransId="{2DDC7F52-86F6-4C2E-A0FA-9D85E42A3ED6}"/>
    <dgm:cxn modelId="{AFC895F1-09E9-48FD-B1F8-5A4112775C2C}" srcId="{B58229D8-DBCC-43AE-8B43-9B09B8EABD50}" destId="{F71D0A72-0FEB-4C73-80D0-80DE5A8A9175}" srcOrd="5" destOrd="0" parTransId="{6E0D3C41-C663-4892-B4D7-527EF86CDBD9}" sibTransId="{3E21207E-6304-423C-B1D5-5F7A32B1CF5F}"/>
    <dgm:cxn modelId="{671CBDA1-752C-490F-924A-4A8061754339}" srcId="{B58229D8-DBCC-43AE-8B43-9B09B8EABD50}" destId="{B1D30144-A4DC-4F83-B074-80270590D27A}" srcOrd="3" destOrd="0" parTransId="{F27F6C58-C0EE-4DA7-911D-4991525BF498}" sibTransId="{13CE5C08-2CC3-48F1-85E6-5E1C3D7C1CB5}"/>
    <dgm:cxn modelId="{5722776A-8186-43C8-A32D-F2CE3A31C5CF}" type="presOf" srcId="{F71D0A72-0FEB-4C73-80D0-80DE5A8A9175}" destId="{20B39525-AE1E-4937-A951-B3C3B26144CF}" srcOrd="0" destOrd="0" presId="urn:microsoft.com/office/officeart/2005/8/layout/hProcess11"/>
    <dgm:cxn modelId="{8D9B6B72-EE4F-4636-A8A5-13B4834876FE}" type="presOf" srcId="{B1D30144-A4DC-4F83-B074-80270590D27A}" destId="{AA2BF497-2CD0-4DAD-A769-3E3C391BB916}" srcOrd="0" destOrd="0" presId="urn:microsoft.com/office/officeart/2005/8/layout/hProcess11"/>
    <dgm:cxn modelId="{DC5B632D-669A-43CA-BB4E-28791D49C035}" srcId="{B58229D8-DBCC-43AE-8B43-9B09B8EABD50}" destId="{D044EA8B-F29B-4210-8382-9DFB2B98DBA3}" srcOrd="0" destOrd="0" parTransId="{12E87F46-9645-41BA-B7A2-A7D531310567}" sibTransId="{CAF2A02E-AE08-41AE-85C7-43EEE4B4F9FF}"/>
    <dgm:cxn modelId="{31521897-36FF-43A7-80A7-16EB95A5D3AB}" type="presOf" srcId="{B58229D8-DBCC-43AE-8B43-9B09B8EABD50}" destId="{E6C56BBA-996C-4F69-8D40-9A27CF646B3F}" srcOrd="0" destOrd="0" presId="urn:microsoft.com/office/officeart/2005/8/layout/hProcess11"/>
    <dgm:cxn modelId="{57EE87A7-D07A-48E0-A7AF-48881577B58A}" srcId="{B58229D8-DBCC-43AE-8B43-9B09B8EABD50}" destId="{7A3433B7-243F-43FD-97D7-18B7741A2917}" srcOrd="6" destOrd="0" parTransId="{483769E8-477B-4E53-9AD3-0946F75C80A0}" sibTransId="{251E3F75-CB0D-4656-AEC9-D63F563A8BFF}"/>
    <dgm:cxn modelId="{4C985982-D923-4526-B7F3-DCAA25AC71F5}" type="presOf" srcId="{85878D9D-BF09-4DD4-8C02-E8F7865F0E48}" destId="{50898E17-5EE5-4E66-85CB-CFA81701F325}" srcOrd="0" destOrd="0" presId="urn:microsoft.com/office/officeart/2005/8/layout/hProcess11"/>
    <dgm:cxn modelId="{2CE8B61D-FF74-4034-BAEC-AA08B8EAF927}" type="presOf" srcId="{2C884BDC-2395-45DB-9FD0-0C2EE41B64D6}" destId="{83A101F7-C095-4821-A100-D7D96ECC61C9}" srcOrd="0" destOrd="0" presId="urn:microsoft.com/office/officeart/2005/8/layout/hProcess11"/>
    <dgm:cxn modelId="{C39E10D5-9811-47C1-9E39-5BCAD947DF90}" type="presOf" srcId="{D044EA8B-F29B-4210-8382-9DFB2B98DBA3}" destId="{81E487C5-4AD7-4E7C-A135-831FCC1C43A5}" srcOrd="0" destOrd="0" presId="urn:microsoft.com/office/officeart/2005/8/layout/hProcess11"/>
    <dgm:cxn modelId="{B5605515-20F8-4F10-B1E3-3F4CC551FEFA}" srcId="{B58229D8-DBCC-43AE-8B43-9B09B8EABD50}" destId="{243171F6-BBE8-45CE-B092-F73C5A7A3685}" srcOrd="1" destOrd="0" parTransId="{8572AD1E-2D19-4174-9D16-4119A6AF5D1F}" sibTransId="{5C434049-9E16-4061-9D6E-0EE3F198A289}"/>
    <dgm:cxn modelId="{8AEE78A1-F4B0-4949-AADA-A42C94844A6F}" type="presOf" srcId="{7A3433B7-243F-43FD-97D7-18B7741A2917}" destId="{AFFCB303-6F2F-4E5F-9780-75F5DE1DAA94}" srcOrd="0" destOrd="0" presId="urn:microsoft.com/office/officeart/2005/8/layout/hProcess11"/>
    <dgm:cxn modelId="{07786C2D-6F57-4F55-9EE9-AAE9B78E919C}" srcId="{B58229D8-DBCC-43AE-8B43-9B09B8EABD50}" destId="{85878D9D-BF09-4DD4-8C02-E8F7865F0E48}" srcOrd="4" destOrd="0" parTransId="{46D6BFBF-9C38-4289-9659-140243FA2118}" sibTransId="{D462A779-EE82-4486-8DE0-02BE8A7A612F}"/>
    <dgm:cxn modelId="{F0BE0112-2F95-447F-A22B-192C3D675802}" type="presOf" srcId="{243171F6-BBE8-45CE-B092-F73C5A7A3685}" destId="{357EF771-4AB8-4319-B5D1-79BD92AD1BEB}" srcOrd="0" destOrd="0" presId="urn:microsoft.com/office/officeart/2005/8/layout/hProcess11"/>
    <dgm:cxn modelId="{95834C7B-EE2B-4798-A84D-5280B2649347}" type="presParOf" srcId="{E6C56BBA-996C-4F69-8D40-9A27CF646B3F}" destId="{0B658EA5-A74B-40D1-A79A-DB76F0968524}" srcOrd="0" destOrd="0" presId="urn:microsoft.com/office/officeart/2005/8/layout/hProcess11"/>
    <dgm:cxn modelId="{9BBD603B-7D72-4FA5-A907-9DCD3982E253}" type="presParOf" srcId="{E6C56BBA-996C-4F69-8D40-9A27CF646B3F}" destId="{80692643-5DFC-4486-BAAF-E334E0D45D10}" srcOrd="1" destOrd="0" presId="urn:microsoft.com/office/officeart/2005/8/layout/hProcess11"/>
    <dgm:cxn modelId="{93E3BC3E-5AA2-4C16-8687-82437D243AA0}" type="presParOf" srcId="{80692643-5DFC-4486-BAAF-E334E0D45D10}" destId="{B64B4C1B-DC2C-457E-9E3B-74FF0C14AB39}" srcOrd="0" destOrd="0" presId="urn:microsoft.com/office/officeart/2005/8/layout/hProcess11"/>
    <dgm:cxn modelId="{FA99F809-C9BC-46F8-AE04-643F77E4294E}" type="presParOf" srcId="{B64B4C1B-DC2C-457E-9E3B-74FF0C14AB39}" destId="{81E487C5-4AD7-4E7C-A135-831FCC1C43A5}" srcOrd="0" destOrd="0" presId="urn:microsoft.com/office/officeart/2005/8/layout/hProcess11"/>
    <dgm:cxn modelId="{69AA1A06-C693-487B-8659-6709CEE2E01D}" type="presParOf" srcId="{B64B4C1B-DC2C-457E-9E3B-74FF0C14AB39}" destId="{D8CE3373-7C31-485C-B058-30AE9A9064D1}" srcOrd="1" destOrd="0" presId="urn:microsoft.com/office/officeart/2005/8/layout/hProcess11"/>
    <dgm:cxn modelId="{440E45CA-51AA-4F1D-A77A-DC1FEB4405BD}" type="presParOf" srcId="{B64B4C1B-DC2C-457E-9E3B-74FF0C14AB39}" destId="{5944654B-3802-4A5E-B585-152138EB0E8F}" srcOrd="2" destOrd="0" presId="urn:microsoft.com/office/officeart/2005/8/layout/hProcess11"/>
    <dgm:cxn modelId="{4A82831F-A2BF-43B3-8CB6-8209F890826B}" type="presParOf" srcId="{80692643-5DFC-4486-BAAF-E334E0D45D10}" destId="{0C697D47-BEC7-4130-B522-62BB5A2564EA}" srcOrd="1" destOrd="0" presId="urn:microsoft.com/office/officeart/2005/8/layout/hProcess11"/>
    <dgm:cxn modelId="{9828A505-3E87-47E8-9362-AB2BE052FDA4}" type="presParOf" srcId="{80692643-5DFC-4486-BAAF-E334E0D45D10}" destId="{827E7539-5221-4D00-B315-A6647FBD0C04}" srcOrd="2" destOrd="0" presId="urn:microsoft.com/office/officeart/2005/8/layout/hProcess11"/>
    <dgm:cxn modelId="{B7B116CB-5019-4FE7-9128-06B6497CEA85}" type="presParOf" srcId="{827E7539-5221-4D00-B315-A6647FBD0C04}" destId="{357EF771-4AB8-4319-B5D1-79BD92AD1BEB}" srcOrd="0" destOrd="0" presId="urn:microsoft.com/office/officeart/2005/8/layout/hProcess11"/>
    <dgm:cxn modelId="{B83D0F7B-2178-4E16-9C0F-EFE138522E91}" type="presParOf" srcId="{827E7539-5221-4D00-B315-A6647FBD0C04}" destId="{B236A035-A2C4-4A98-8107-5B0BC24282A9}" srcOrd="1" destOrd="0" presId="urn:microsoft.com/office/officeart/2005/8/layout/hProcess11"/>
    <dgm:cxn modelId="{5A8E6113-8D82-4535-86E1-8B7951839675}" type="presParOf" srcId="{827E7539-5221-4D00-B315-A6647FBD0C04}" destId="{8CCB3AB7-864F-42C4-BA94-69FF6539CFD5}" srcOrd="2" destOrd="0" presId="urn:microsoft.com/office/officeart/2005/8/layout/hProcess11"/>
    <dgm:cxn modelId="{4F7E71A2-5DBD-47C8-AFAB-50E3EE1F4F6B}" type="presParOf" srcId="{80692643-5DFC-4486-BAAF-E334E0D45D10}" destId="{F12D6B74-B015-474C-B62C-35E538AAED21}" srcOrd="3" destOrd="0" presId="urn:microsoft.com/office/officeart/2005/8/layout/hProcess11"/>
    <dgm:cxn modelId="{AC5E949E-8B62-47F7-9E1C-E27A6E2871E9}" type="presParOf" srcId="{80692643-5DFC-4486-BAAF-E334E0D45D10}" destId="{A2B2684B-2270-49B8-A9F6-B5637D86951B}" srcOrd="4" destOrd="0" presId="urn:microsoft.com/office/officeart/2005/8/layout/hProcess11"/>
    <dgm:cxn modelId="{B7F3C6C8-197A-4CE2-B0A5-771A02BC976F}" type="presParOf" srcId="{A2B2684B-2270-49B8-A9F6-B5637D86951B}" destId="{83A101F7-C095-4821-A100-D7D96ECC61C9}" srcOrd="0" destOrd="0" presId="urn:microsoft.com/office/officeart/2005/8/layout/hProcess11"/>
    <dgm:cxn modelId="{6EE6C332-9C31-405C-A979-794BA850E621}" type="presParOf" srcId="{A2B2684B-2270-49B8-A9F6-B5637D86951B}" destId="{0E8073B8-0E03-4BF7-B985-FBFD1FF81560}" srcOrd="1" destOrd="0" presId="urn:microsoft.com/office/officeart/2005/8/layout/hProcess11"/>
    <dgm:cxn modelId="{DAEDC1F8-D8D8-458E-8501-C102967D3313}" type="presParOf" srcId="{A2B2684B-2270-49B8-A9F6-B5637D86951B}" destId="{26032E9A-3806-4BEF-9DB7-D4A4ACC58096}" srcOrd="2" destOrd="0" presId="urn:microsoft.com/office/officeart/2005/8/layout/hProcess11"/>
    <dgm:cxn modelId="{3F7BA2FC-0AD7-40AA-8809-782CA44F75B2}" type="presParOf" srcId="{80692643-5DFC-4486-BAAF-E334E0D45D10}" destId="{8C884BDE-9DB2-49E5-921C-119BDCC97512}" srcOrd="5" destOrd="0" presId="urn:microsoft.com/office/officeart/2005/8/layout/hProcess11"/>
    <dgm:cxn modelId="{8F1CE5E4-59E2-447A-9465-B801048D996C}" type="presParOf" srcId="{80692643-5DFC-4486-BAAF-E334E0D45D10}" destId="{2709BB0E-A167-4ED7-860C-D86C7A5BBE53}" srcOrd="6" destOrd="0" presId="urn:microsoft.com/office/officeart/2005/8/layout/hProcess11"/>
    <dgm:cxn modelId="{479C1D37-1B94-4A54-A950-A9A7B7481329}" type="presParOf" srcId="{2709BB0E-A167-4ED7-860C-D86C7A5BBE53}" destId="{AA2BF497-2CD0-4DAD-A769-3E3C391BB916}" srcOrd="0" destOrd="0" presId="urn:microsoft.com/office/officeart/2005/8/layout/hProcess11"/>
    <dgm:cxn modelId="{FF65C9B5-6CA8-43AF-9DE5-7C6A298CCB9D}" type="presParOf" srcId="{2709BB0E-A167-4ED7-860C-D86C7A5BBE53}" destId="{D8FF2B4E-6B4C-434F-9417-705260BF8032}" srcOrd="1" destOrd="0" presId="urn:microsoft.com/office/officeart/2005/8/layout/hProcess11"/>
    <dgm:cxn modelId="{1AD999E8-8FC4-4771-AEE5-1AE4E48FA3B4}" type="presParOf" srcId="{2709BB0E-A167-4ED7-860C-D86C7A5BBE53}" destId="{91FDB34D-B072-4C72-B746-2C554B89D98D}" srcOrd="2" destOrd="0" presId="urn:microsoft.com/office/officeart/2005/8/layout/hProcess11"/>
    <dgm:cxn modelId="{3AC936BC-09F9-4C60-A9B1-FD87C5C11059}" type="presParOf" srcId="{80692643-5DFC-4486-BAAF-E334E0D45D10}" destId="{1995368A-B340-4AFD-9B08-F30F86B370F7}" srcOrd="7" destOrd="0" presId="urn:microsoft.com/office/officeart/2005/8/layout/hProcess11"/>
    <dgm:cxn modelId="{1504DB12-AA2B-4F6D-8515-DA5994FB72AA}" type="presParOf" srcId="{80692643-5DFC-4486-BAAF-E334E0D45D10}" destId="{2362FEE3-5110-4FB0-AB12-D7CE35312D3F}" srcOrd="8" destOrd="0" presId="urn:microsoft.com/office/officeart/2005/8/layout/hProcess11"/>
    <dgm:cxn modelId="{282BEF97-5DF1-4D52-9107-031A46410DBC}" type="presParOf" srcId="{2362FEE3-5110-4FB0-AB12-D7CE35312D3F}" destId="{50898E17-5EE5-4E66-85CB-CFA81701F325}" srcOrd="0" destOrd="0" presId="urn:microsoft.com/office/officeart/2005/8/layout/hProcess11"/>
    <dgm:cxn modelId="{14C9A4F2-A405-46F6-A082-7AB6DDBCB9D7}" type="presParOf" srcId="{2362FEE3-5110-4FB0-AB12-D7CE35312D3F}" destId="{96BE417F-3318-4AF3-9E84-66E680DAD441}" srcOrd="1" destOrd="0" presId="urn:microsoft.com/office/officeart/2005/8/layout/hProcess11"/>
    <dgm:cxn modelId="{D56E571A-FB1C-4CFF-B1B2-3936DDE9E45B}" type="presParOf" srcId="{2362FEE3-5110-4FB0-AB12-D7CE35312D3F}" destId="{22636CF0-3EB4-4023-B6A7-8A728C8AA3F4}" srcOrd="2" destOrd="0" presId="urn:microsoft.com/office/officeart/2005/8/layout/hProcess11"/>
    <dgm:cxn modelId="{BFE89939-371F-4682-8775-C86B1BDC23E0}" type="presParOf" srcId="{80692643-5DFC-4486-BAAF-E334E0D45D10}" destId="{EC89FB82-C7A1-4AB8-9015-EE4BE1B0D7F9}" srcOrd="9" destOrd="0" presId="urn:microsoft.com/office/officeart/2005/8/layout/hProcess11"/>
    <dgm:cxn modelId="{CC129C7C-7972-49AC-AE24-C65F57102EF4}" type="presParOf" srcId="{80692643-5DFC-4486-BAAF-E334E0D45D10}" destId="{625F3390-66BC-4A6E-AEB9-0D6CA84ED9A3}" srcOrd="10" destOrd="0" presId="urn:microsoft.com/office/officeart/2005/8/layout/hProcess11"/>
    <dgm:cxn modelId="{04C046FA-F656-49BF-8112-1D072B4365A2}" type="presParOf" srcId="{625F3390-66BC-4A6E-AEB9-0D6CA84ED9A3}" destId="{20B39525-AE1E-4937-A951-B3C3B26144CF}" srcOrd="0" destOrd="0" presId="urn:microsoft.com/office/officeart/2005/8/layout/hProcess11"/>
    <dgm:cxn modelId="{73CBD625-3F6F-438A-ACF0-B7367C711E0B}" type="presParOf" srcId="{625F3390-66BC-4A6E-AEB9-0D6CA84ED9A3}" destId="{00B6288F-EE9C-4275-8B5E-4922A12702D9}" srcOrd="1" destOrd="0" presId="urn:microsoft.com/office/officeart/2005/8/layout/hProcess11"/>
    <dgm:cxn modelId="{BF0D4252-F879-4412-ACA7-FD2AF2219C05}" type="presParOf" srcId="{625F3390-66BC-4A6E-AEB9-0D6CA84ED9A3}" destId="{FDE28A35-02E9-4D2B-8B85-C4E734FABD2B}" srcOrd="2" destOrd="0" presId="urn:microsoft.com/office/officeart/2005/8/layout/hProcess11"/>
    <dgm:cxn modelId="{90A138A4-7AFD-4E65-AA21-CC73AC04A2B6}" type="presParOf" srcId="{80692643-5DFC-4486-BAAF-E334E0D45D10}" destId="{F9C10C51-3A1D-483F-8A33-68E9908B76EC}" srcOrd="11" destOrd="0" presId="urn:microsoft.com/office/officeart/2005/8/layout/hProcess11"/>
    <dgm:cxn modelId="{52F1AB37-BE75-4955-A560-10E00F7A2DE2}" type="presParOf" srcId="{80692643-5DFC-4486-BAAF-E334E0D45D10}" destId="{A2B1B8F6-F179-421E-AC45-D79C550197A0}" srcOrd="12" destOrd="0" presId="urn:microsoft.com/office/officeart/2005/8/layout/hProcess11"/>
    <dgm:cxn modelId="{73A16030-0E31-49E9-B262-97F921443269}" type="presParOf" srcId="{A2B1B8F6-F179-421E-AC45-D79C550197A0}" destId="{AFFCB303-6F2F-4E5F-9780-75F5DE1DAA94}" srcOrd="0" destOrd="0" presId="urn:microsoft.com/office/officeart/2005/8/layout/hProcess11"/>
    <dgm:cxn modelId="{90A9882F-F861-4532-9E7E-BC4DDACC2239}" type="presParOf" srcId="{A2B1B8F6-F179-421E-AC45-D79C550197A0}" destId="{AFA8F642-6316-424A-9DD9-9C7046D9DE1C}" srcOrd="1" destOrd="0" presId="urn:microsoft.com/office/officeart/2005/8/layout/hProcess11"/>
    <dgm:cxn modelId="{12C50E88-CDDA-4FCD-8CA3-1BE06D99D8E5}" type="presParOf" srcId="{A2B1B8F6-F179-421E-AC45-D79C550197A0}" destId="{4E94DF36-C324-4063-80E1-73F46055C47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8EA5-A74B-40D1-A79A-DB76F0968524}">
      <dsp:nvSpPr>
        <dsp:cNvPr id="0" name=""/>
        <dsp:cNvSpPr/>
      </dsp:nvSpPr>
      <dsp:spPr>
        <a:xfrm>
          <a:off x="0" y="1525904"/>
          <a:ext cx="7924800" cy="20345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487C5-4AD7-4E7C-A135-831FCC1C43A5}">
      <dsp:nvSpPr>
        <dsp:cNvPr id="0" name=""/>
        <dsp:cNvSpPr/>
      </dsp:nvSpPr>
      <dsp:spPr>
        <a:xfrm>
          <a:off x="609" y="0"/>
          <a:ext cx="976863" cy="203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kern="1200" dirty="0" smtClean="0"/>
            <a:t>APC Board of Directors established</a:t>
          </a:r>
          <a:endParaRPr lang="en-US" sz="900" kern="1200" dirty="0"/>
        </a:p>
      </dsp:txBody>
      <dsp:txXfrm>
        <a:off x="609" y="0"/>
        <a:ext cx="976863" cy="2034540"/>
      </dsp:txXfrm>
    </dsp:sp>
    <dsp:sp modelId="{D8CE3373-7C31-485C-B058-30AE9A9064D1}">
      <dsp:nvSpPr>
        <dsp:cNvPr id="0" name=""/>
        <dsp:cNvSpPr/>
      </dsp:nvSpPr>
      <dsp:spPr>
        <a:xfrm>
          <a:off x="234723" y="2288857"/>
          <a:ext cx="508635" cy="50863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357EF771-4AB8-4319-B5D1-79BD92AD1BEB}">
      <dsp:nvSpPr>
        <dsp:cNvPr id="0" name=""/>
        <dsp:cNvSpPr/>
      </dsp:nvSpPr>
      <dsp:spPr>
        <a:xfrm>
          <a:off x="1026315" y="3051809"/>
          <a:ext cx="976863" cy="203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n-US" sz="900" kern="1200" dirty="0" smtClean="0"/>
            <a:t>AABCD Pilot Study</a:t>
          </a:r>
          <a:endParaRPr lang="en-US" sz="900" kern="1200" dirty="0"/>
        </a:p>
      </dsp:txBody>
      <dsp:txXfrm>
        <a:off x="1026315" y="3051809"/>
        <a:ext cx="976863" cy="2034540"/>
      </dsp:txXfrm>
    </dsp:sp>
    <dsp:sp modelId="{B236A035-A2C4-4A98-8107-5B0BC24282A9}">
      <dsp:nvSpPr>
        <dsp:cNvPr id="0" name=""/>
        <dsp:cNvSpPr/>
      </dsp:nvSpPr>
      <dsp:spPr>
        <a:xfrm>
          <a:off x="1260429" y="2288857"/>
          <a:ext cx="508635" cy="50863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83A101F7-C095-4821-A100-D7D96ECC61C9}">
      <dsp:nvSpPr>
        <dsp:cNvPr id="0" name=""/>
        <dsp:cNvSpPr/>
      </dsp:nvSpPr>
      <dsp:spPr>
        <a:xfrm>
          <a:off x="2052022" y="0"/>
          <a:ext cx="976863" cy="203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kern="1200" dirty="0" smtClean="0"/>
            <a:t>APC receives grant from HMG National-Leadership Team established</a:t>
          </a:r>
          <a:endParaRPr lang="en-US" sz="900" kern="1200" dirty="0"/>
        </a:p>
      </dsp:txBody>
      <dsp:txXfrm>
        <a:off x="2052022" y="0"/>
        <a:ext cx="976863" cy="2034540"/>
      </dsp:txXfrm>
    </dsp:sp>
    <dsp:sp modelId="{0E8073B8-0E03-4BF7-B985-FBFD1FF81560}">
      <dsp:nvSpPr>
        <dsp:cNvPr id="0" name=""/>
        <dsp:cNvSpPr/>
      </dsp:nvSpPr>
      <dsp:spPr>
        <a:xfrm>
          <a:off x="2286136" y="2288857"/>
          <a:ext cx="508635" cy="50863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AA2BF497-2CD0-4DAD-A769-3E3C391BB916}">
      <dsp:nvSpPr>
        <dsp:cNvPr id="0" name=""/>
        <dsp:cNvSpPr/>
      </dsp:nvSpPr>
      <dsp:spPr>
        <a:xfrm>
          <a:off x="3077728" y="3051809"/>
          <a:ext cx="976863" cy="203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n-US" sz="900" kern="1200" dirty="0" smtClean="0"/>
            <a:t>Community Foundation of Birmingham funding/ HMG Central Alabama established/1st QI-MOC project</a:t>
          </a:r>
          <a:endParaRPr lang="en-US" sz="900" kern="1200" dirty="0"/>
        </a:p>
      </dsp:txBody>
      <dsp:txXfrm>
        <a:off x="3077728" y="3051809"/>
        <a:ext cx="976863" cy="2034540"/>
      </dsp:txXfrm>
    </dsp:sp>
    <dsp:sp modelId="{D8FF2B4E-6B4C-434F-9417-705260BF8032}">
      <dsp:nvSpPr>
        <dsp:cNvPr id="0" name=""/>
        <dsp:cNvSpPr/>
      </dsp:nvSpPr>
      <dsp:spPr>
        <a:xfrm>
          <a:off x="3311842" y="2288857"/>
          <a:ext cx="508635" cy="50863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50898E17-5EE5-4E66-85CB-CFA81701F325}">
      <dsp:nvSpPr>
        <dsp:cNvPr id="0" name=""/>
        <dsp:cNvSpPr/>
      </dsp:nvSpPr>
      <dsp:spPr>
        <a:xfrm>
          <a:off x="4103434" y="0"/>
          <a:ext cx="976863" cy="203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kern="1200" dirty="0" smtClean="0"/>
            <a:t>Project LAUNCH grant established HMG West Alabama/ Contract with AAP/ROR for 2</a:t>
          </a:r>
          <a:r>
            <a:rPr lang="en-US" sz="900" kern="1200" baseline="30000" dirty="0" smtClean="0"/>
            <a:t>nd</a:t>
          </a:r>
          <a:r>
            <a:rPr lang="en-US" sz="900" kern="1200" dirty="0" smtClean="0"/>
            <a:t> QI-MOC project and books</a:t>
          </a:r>
          <a:endParaRPr lang="en-US" sz="900" kern="1200" dirty="0"/>
        </a:p>
      </dsp:txBody>
      <dsp:txXfrm>
        <a:off x="4103434" y="0"/>
        <a:ext cx="976863" cy="2034540"/>
      </dsp:txXfrm>
    </dsp:sp>
    <dsp:sp modelId="{96BE417F-3318-4AF3-9E84-66E680DAD441}">
      <dsp:nvSpPr>
        <dsp:cNvPr id="0" name=""/>
        <dsp:cNvSpPr/>
      </dsp:nvSpPr>
      <dsp:spPr>
        <a:xfrm>
          <a:off x="4337548" y="2288857"/>
          <a:ext cx="508635" cy="50863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20B39525-AE1E-4937-A951-B3C3B26144CF}">
      <dsp:nvSpPr>
        <dsp:cNvPr id="0" name=""/>
        <dsp:cNvSpPr/>
      </dsp:nvSpPr>
      <dsp:spPr>
        <a:xfrm>
          <a:off x="5129141" y="3051809"/>
          <a:ext cx="976863" cy="203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n-US" sz="900" kern="1200" dirty="0" smtClean="0"/>
            <a:t>APC receives funding from ADECE to expand HMG statewide-contract with AAP/ROR for physician outreach</a:t>
          </a:r>
          <a:endParaRPr lang="en-US" sz="900" kern="1200" dirty="0"/>
        </a:p>
      </dsp:txBody>
      <dsp:txXfrm>
        <a:off x="5129141" y="3051809"/>
        <a:ext cx="976863" cy="2034540"/>
      </dsp:txXfrm>
    </dsp:sp>
    <dsp:sp modelId="{00B6288F-EE9C-4275-8B5E-4922A12702D9}">
      <dsp:nvSpPr>
        <dsp:cNvPr id="0" name=""/>
        <dsp:cNvSpPr/>
      </dsp:nvSpPr>
      <dsp:spPr>
        <a:xfrm>
          <a:off x="5363255" y="2288857"/>
          <a:ext cx="508635" cy="50863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AFFCB303-6F2F-4E5F-9780-75F5DE1DAA94}">
      <dsp:nvSpPr>
        <dsp:cNvPr id="0" name=""/>
        <dsp:cNvSpPr/>
      </dsp:nvSpPr>
      <dsp:spPr>
        <a:xfrm>
          <a:off x="5943600" y="0"/>
          <a:ext cx="976863" cy="203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kern="1200" dirty="0" smtClean="0"/>
            <a:t>HMG participates in 3</a:t>
          </a:r>
          <a:r>
            <a:rPr lang="en-US" sz="900" kern="1200" baseline="30000" dirty="0" smtClean="0"/>
            <a:t>rd</a:t>
          </a:r>
          <a:r>
            <a:rPr lang="en-US" sz="900" kern="1200" dirty="0" smtClean="0"/>
            <a:t> QI-MOC project</a:t>
          </a:r>
          <a:endParaRPr lang="en-US" sz="900" kern="1200" dirty="0"/>
        </a:p>
      </dsp:txBody>
      <dsp:txXfrm>
        <a:off x="5943600" y="0"/>
        <a:ext cx="976863" cy="2034540"/>
      </dsp:txXfrm>
    </dsp:sp>
    <dsp:sp modelId="{AFA8F642-6316-424A-9DD9-9C7046D9DE1C}">
      <dsp:nvSpPr>
        <dsp:cNvPr id="0" name=""/>
        <dsp:cNvSpPr/>
      </dsp:nvSpPr>
      <dsp:spPr>
        <a:xfrm>
          <a:off x="6388961" y="2288857"/>
          <a:ext cx="508635" cy="508635"/>
        </a:xfrm>
        <a:prstGeom prst="ellipse">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4C6359-965E-44AA-8239-202645EC45A6}" type="datetimeFigureOut">
              <a:rPr lang="en-US" smtClean="0"/>
              <a:t>11/14/2017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E762B-910F-4776-8D9E-A0AC1F41CF55}" type="slidenum">
              <a:rPr lang="en-US" smtClean="0"/>
              <a:t>‹#›</a:t>
            </a:fld>
            <a:endParaRPr lang="en-US"/>
          </a:p>
        </p:txBody>
      </p:sp>
    </p:spTree>
    <p:extLst>
      <p:ext uri="{BB962C8B-B14F-4D97-AF65-F5344CB8AC3E}">
        <p14:creationId xmlns:p14="http://schemas.microsoft.com/office/powerpoint/2010/main" val="57868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helpmegrownational.us9.list-manage2.com/track/click?u=3c23337ca3d4aca9a1bb13685&amp;id=2054c9c91a&amp;e=d8ac97c82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Tree>
    <p:extLst>
      <p:ext uri="{BB962C8B-B14F-4D97-AF65-F5344CB8AC3E}">
        <p14:creationId xmlns:p14="http://schemas.microsoft.com/office/powerpoint/2010/main" val="3204148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1" i="0" kern="1200" cap="all" dirty="0">
              <a:solidFill>
                <a:schemeClr val="tx1"/>
              </a:solidFill>
              <a:effectLst/>
              <a:latin typeface="+mn-lt"/>
              <a:ea typeface="+mn-ea"/>
              <a:cs typeface="+mn-cs"/>
            </a:endParaRPr>
          </a:p>
        </p:txBody>
      </p:sp>
    </p:spTree>
    <p:extLst>
      <p:ext uri="{BB962C8B-B14F-4D97-AF65-F5344CB8AC3E}">
        <p14:creationId xmlns:p14="http://schemas.microsoft.com/office/powerpoint/2010/main" val="412022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60BBF-EEE5-CD4C-92DD-C0EF69E66C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0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0" name="Notes Placeholder 99999"/>
          <p:cNvSpPr>
            <a:spLocks noGrp="1" noChangeArrowheads="1"/>
          </p:cNvSpPr>
          <p:nvPr>
            <p:ph type="body" idx="1"/>
          </p:nvPr>
        </p:nvSpPr>
        <p:spPr/>
        <p:txBody>
          <a:bodyPr/>
          <a:lstStyle/>
          <a:p>
            <a:endParaRPr dirty="0"/>
          </a:p>
        </p:txBody>
      </p:sp>
    </p:spTree>
    <p:extLst>
      <p:ext uri="{BB962C8B-B14F-4D97-AF65-F5344CB8AC3E}">
        <p14:creationId xmlns:p14="http://schemas.microsoft.com/office/powerpoint/2010/main" val="236847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13</a:t>
            </a:fld>
            <a:endParaRPr lang="en-US"/>
          </a:p>
        </p:txBody>
      </p:sp>
    </p:spTree>
    <p:extLst>
      <p:ext uri="{BB962C8B-B14F-4D97-AF65-F5344CB8AC3E}">
        <p14:creationId xmlns:p14="http://schemas.microsoft.com/office/powerpoint/2010/main" val="342040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E762B-910F-4776-8D9E-A0AC1F41CF55}" type="slidenum">
              <a:rPr lang="en-US" smtClean="0"/>
              <a:t>14</a:t>
            </a:fld>
            <a:endParaRPr lang="en-US"/>
          </a:p>
        </p:txBody>
      </p:sp>
    </p:spTree>
    <p:extLst>
      <p:ext uri="{BB962C8B-B14F-4D97-AF65-F5344CB8AC3E}">
        <p14:creationId xmlns:p14="http://schemas.microsoft.com/office/powerpoint/2010/main" val="58874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15</a:t>
            </a:fld>
            <a:endParaRPr lang="en-US"/>
          </a:p>
        </p:txBody>
      </p:sp>
    </p:spTree>
    <p:extLst>
      <p:ext uri="{BB962C8B-B14F-4D97-AF65-F5344CB8AC3E}">
        <p14:creationId xmlns:p14="http://schemas.microsoft.com/office/powerpoint/2010/main" val="1630374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16</a:t>
            </a:fld>
            <a:endParaRPr lang="en-US"/>
          </a:p>
        </p:txBody>
      </p:sp>
    </p:spTree>
    <p:extLst>
      <p:ext uri="{BB962C8B-B14F-4D97-AF65-F5344CB8AC3E}">
        <p14:creationId xmlns:p14="http://schemas.microsoft.com/office/powerpoint/2010/main" val="576651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17</a:t>
            </a:fld>
            <a:endParaRPr lang="en-US"/>
          </a:p>
        </p:txBody>
      </p:sp>
    </p:spTree>
    <p:extLst>
      <p:ext uri="{BB962C8B-B14F-4D97-AF65-F5344CB8AC3E}">
        <p14:creationId xmlns:p14="http://schemas.microsoft.com/office/powerpoint/2010/main" val="384788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E762B-910F-4776-8D9E-A0AC1F41CF55}" type="slidenum">
              <a:rPr lang="en-US" smtClean="0"/>
              <a:t>18</a:t>
            </a:fld>
            <a:endParaRPr lang="en-US"/>
          </a:p>
        </p:txBody>
      </p:sp>
    </p:spTree>
    <p:extLst>
      <p:ext uri="{BB962C8B-B14F-4D97-AF65-F5344CB8AC3E}">
        <p14:creationId xmlns:p14="http://schemas.microsoft.com/office/powerpoint/2010/main" val="2771136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19</a:t>
            </a:fld>
            <a:endParaRPr lang="en-US"/>
          </a:p>
        </p:txBody>
      </p:sp>
    </p:spTree>
    <p:extLst>
      <p:ext uri="{BB962C8B-B14F-4D97-AF65-F5344CB8AC3E}">
        <p14:creationId xmlns:p14="http://schemas.microsoft.com/office/powerpoint/2010/main" val="139357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baseline="0" dirty="0" smtClean="0"/>
          </a:p>
        </p:txBody>
      </p:sp>
    </p:spTree>
    <p:extLst>
      <p:ext uri="{BB962C8B-B14F-4D97-AF65-F5344CB8AC3E}">
        <p14:creationId xmlns:p14="http://schemas.microsoft.com/office/powerpoint/2010/main" val="3489575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60BBF-EEE5-CD4C-92DD-C0EF69E66C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80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60BBF-EEE5-CD4C-92DD-C0EF69E66C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991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0" name="Notes Placeholder 99999"/>
          <p:cNvSpPr>
            <a:spLocks noGrp="1" noChangeArrowheads="1"/>
          </p:cNvSpPr>
          <p:nvPr>
            <p:ph type="body" idx="1"/>
          </p:nvPr>
        </p:nvSpPr>
        <p:spPr/>
        <p:txBody>
          <a:bodyPr/>
          <a:lstStyle/>
          <a:p>
            <a:endParaRPr/>
          </a:p>
        </p:txBody>
      </p:sp>
    </p:spTree>
    <p:extLst>
      <p:ext uri="{BB962C8B-B14F-4D97-AF65-F5344CB8AC3E}">
        <p14:creationId xmlns:p14="http://schemas.microsoft.com/office/powerpoint/2010/main" val="2996652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23</a:t>
            </a:fld>
            <a:endParaRPr lang="en-US"/>
          </a:p>
        </p:txBody>
      </p:sp>
    </p:spTree>
    <p:extLst>
      <p:ext uri="{BB962C8B-B14F-4D97-AF65-F5344CB8AC3E}">
        <p14:creationId xmlns:p14="http://schemas.microsoft.com/office/powerpoint/2010/main" val="3058672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24</a:t>
            </a:fld>
            <a:endParaRPr lang="en-US"/>
          </a:p>
        </p:txBody>
      </p:sp>
    </p:spTree>
    <p:extLst>
      <p:ext uri="{BB962C8B-B14F-4D97-AF65-F5344CB8AC3E}">
        <p14:creationId xmlns:p14="http://schemas.microsoft.com/office/powerpoint/2010/main" val="338852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25</a:t>
            </a:fld>
            <a:endParaRPr lang="en-US"/>
          </a:p>
        </p:txBody>
      </p:sp>
    </p:spTree>
    <p:extLst>
      <p:ext uri="{BB962C8B-B14F-4D97-AF65-F5344CB8AC3E}">
        <p14:creationId xmlns:p14="http://schemas.microsoft.com/office/powerpoint/2010/main" val="414853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BB043-60CC-4D07-8249-62BA7F518C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185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BB043-60CC-4D07-8249-62BA7F518C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74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28</a:t>
            </a:fld>
            <a:endParaRPr lang="en-US"/>
          </a:p>
        </p:txBody>
      </p:sp>
    </p:spTree>
    <p:extLst>
      <p:ext uri="{BB962C8B-B14F-4D97-AF65-F5344CB8AC3E}">
        <p14:creationId xmlns:p14="http://schemas.microsoft.com/office/powerpoint/2010/main" val="1341405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Contracting</a:t>
            </a:r>
            <a:r>
              <a:rPr lang="en-US" baseline="0" dirty="0" smtClean="0"/>
              <a:t> with AAP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BB043-60CC-4D07-8249-62BA7F518C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02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E762B-910F-4776-8D9E-A0AC1F41CF55}" type="slidenum">
              <a:rPr lang="en-US" smtClean="0"/>
              <a:t>3</a:t>
            </a:fld>
            <a:endParaRPr lang="en-US"/>
          </a:p>
        </p:txBody>
      </p:sp>
    </p:spTree>
    <p:extLst>
      <p:ext uri="{BB962C8B-B14F-4D97-AF65-F5344CB8AC3E}">
        <p14:creationId xmlns:p14="http://schemas.microsoft.com/office/powerpoint/2010/main" val="1725428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30</a:t>
            </a:fld>
            <a:endParaRPr lang="en-US"/>
          </a:p>
        </p:txBody>
      </p:sp>
    </p:spTree>
    <p:extLst>
      <p:ext uri="{BB962C8B-B14F-4D97-AF65-F5344CB8AC3E}">
        <p14:creationId xmlns:p14="http://schemas.microsoft.com/office/powerpoint/2010/main" val="3659824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31</a:t>
            </a:fld>
            <a:endParaRPr lang="en-US"/>
          </a:p>
        </p:txBody>
      </p:sp>
    </p:spTree>
    <p:extLst>
      <p:ext uri="{BB962C8B-B14F-4D97-AF65-F5344CB8AC3E}">
        <p14:creationId xmlns:p14="http://schemas.microsoft.com/office/powerpoint/2010/main" val="256058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BB043-60CC-4D07-8249-62BA7F518C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5581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33</a:t>
            </a:fld>
            <a:endParaRPr lang="en-US"/>
          </a:p>
        </p:txBody>
      </p:sp>
    </p:spTree>
    <p:extLst>
      <p:ext uri="{BB962C8B-B14F-4D97-AF65-F5344CB8AC3E}">
        <p14:creationId xmlns:p14="http://schemas.microsoft.com/office/powerpoint/2010/main" val="2602793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34</a:t>
            </a:fld>
            <a:endParaRPr lang="en-US"/>
          </a:p>
        </p:txBody>
      </p:sp>
    </p:spTree>
    <p:extLst>
      <p:ext uri="{BB962C8B-B14F-4D97-AF65-F5344CB8AC3E}">
        <p14:creationId xmlns:p14="http://schemas.microsoft.com/office/powerpoint/2010/main" val="3975507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E762B-910F-4776-8D9E-A0AC1F41CF55}" type="slidenum">
              <a:rPr lang="en-US" smtClean="0"/>
              <a:t>35</a:t>
            </a:fld>
            <a:endParaRPr lang="en-US"/>
          </a:p>
        </p:txBody>
      </p:sp>
    </p:spTree>
    <p:extLst>
      <p:ext uri="{BB962C8B-B14F-4D97-AF65-F5344CB8AC3E}">
        <p14:creationId xmlns:p14="http://schemas.microsoft.com/office/powerpoint/2010/main" val="4276412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BB043-60CC-4D07-8249-62BA7F518C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593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BB043-60CC-4D07-8249-62BA7F518C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545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BB043-60CC-4D07-8249-62BA7F518C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057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E762B-910F-4776-8D9E-A0AC1F41CF55}" type="slidenum">
              <a:rPr lang="en-US" smtClean="0"/>
              <a:t>39</a:t>
            </a:fld>
            <a:endParaRPr lang="en-US"/>
          </a:p>
        </p:txBody>
      </p:sp>
    </p:spTree>
    <p:extLst>
      <p:ext uri="{BB962C8B-B14F-4D97-AF65-F5344CB8AC3E}">
        <p14:creationId xmlns:p14="http://schemas.microsoft.com/office/powerpoint/2010/main" val="3514288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Joining us from Help Me Grow Long Island today, we have Liz Isakson and Melissa Passarelli.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Dr. Liz Isakson is the Executive Director of Docs for Tots. She is a pediatrician and public health practitioner with 15 years of experience with Columbia-Presbyterian Medical Center, the National Center for Children in Poverty (NCCP) and the New York Zero-to-Three Network (NYZTT).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Melissa Passarelli is the Director of Programs at Docs for Tots, for which she oversees maternal depression screening and developmental screening initiatives, including coordinating Help Me Grow - Long Island.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Joining from Help Me Grow Alabama, is Katie Prince, who is the Help Me Grow Alabama Director at the Alabama Partnership for Children, where she provides coordination of nine Help Me Grow sites throughout the state. Prior to her current position, Katie worked with the Alabama Interagency Coordinating Council (AIACC) and the Autism Society of Alabama. Katie has a Bachelor of Science degree from Auburn University and a Master of Public Health, Maternal and Child Health Leadership and Policy from the University of Alabama at Birmingham.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From the National Center, we have Von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Jesssee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who is our Specialist for Network Assessment and will be laying some groundwork for our discussion today, describing some of the specifics around HMG Child Health Care Provider Outreach and the key activities that are essential to carry out the core component.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83EE762B-910F-4776-8D9E-A0AC1F41CF55}" type="slidenum">
              <a:rPr lang="en-US" smtClean="0"/>
              <a:t>4</a:t>
            </a:fld>
            <a:endParaRPr lang="en-US"/>
          </a:p>
        </p:txBody>
      </p:sp>
    </p:spTree>
    <p:extLst>
      <p:ext uri="{BB962C8B-B14F-4D97-AF65-F5344CB8AC3E}">
        <p14:creationId xmlns:p14="http://schemas.microsoft.com/office/powerpoint/2010/main" val="3870039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E762B-910F-4776-8D9E-A0AC1F41CF55}" type="slidenum">
              <a:rPr lang="en-US" smtClean="0"/>
              <a:t>40</a:t>
            </a:fld>
            <a:endParaRPr lang="en-US"/>
          </a:p>
        </p:txBody>
      </p:sp>
    </p:spTree>
    <p:extLst>
      <p:ext uri="{BB962C8B-B14F-4D97-AF65-F5344CB8AC3E}">
        <p14:creationId xmlns:p14="http://schemas.microsoft.com/office/powerpoint/2010/main" val="3721570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Invitation</a:t>
            </a:r>
            <a:r>
              <a:rPr lang="en-US" baseline="0" dirty="0" smtClean="0"/>
              <a:t> to HMG Slack Channel: </a:t>
            </a:r>
            <a:r>
              <a:rPr lang="en-US" sz="1200" b="0" u="sng" kern="1200" dirty="0" smtClean="0">
                <a:solidFill>
                  <a:schemeClr val="tx1"/>
                </a:solidFill>
                <a:effectLst/>
                <a:latin typeface="+mn-lt"/>
                <a:ea typeface="+mn-ea"/>
                <a:cs typeface="+mn-cs"/>
                <a:hlinkClick r:id="rId3"/>
              </a:rPr>
              <a:t>http://bit.ly/2w61HE4</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45024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3EE762B-910F-4776-8D9E-A0AC1F41CF55}" type="slidenum">
              <a:rPr lang="en-US" smtClean="0"/>
              <a:t>5</a:t>
            </a:fld>
            <a:endParaRPr lang="en-US"/>
          </a:p>
        </p:txBody>
      </p:sp>
    </p:spTree>
    <p:extLst>
      <p:ext uri="{BB962C8B-B14F-4D97-AF65-F5344CB8AC3E}">
        <p14:creationId xmlns:p14="http://schemas.microsoft.com/office/powerpoint/2010/main" val="2326587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EE762B-910F-4776-8D9E-A0AC1F41CF55}" type="slidenum">
              <a:rPr lang="en-US" smtClean="0"/>
              <a:t>6</a:t>
            </a:fld>
            <a:endParaRPr lang="en-US"/>
          </a:p>
        </p:txBody>
      </p:sp>
    </p:spTree>
    <p:extLst>
      <p:ext uri="{BB962C8B-B14F-4D97-AF65-F5344CB8AC3E}">
        <p14:creationId xmlns:p14="http://schemas.microsoft.com/office/powerpoint/2010/main" val="170971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171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dirty="0" smtClean="0">
              <a:effectLst/>
              <a:latin typeface="Helvetica Neue"/>
              <a:sym typeface="Helvetica Neue"/>
            </a:endParaRPr>
          </a:p>
          <a:p>
            <a:endParaRPr lang="en-US" sz="2200" dirty="0" smtClean="0">
              <a:effectLst/>
              <a:latin typeface="Helvetica Neue"/>
              <a:sym typeface="Helvetica Neue"/>
            </a:endParaRPr>
          </a:p>
        </p:txBody>
      </p:sp>
    </p:spTree>
    <p:extLst>
      <p:ext uri="{BB962C8B-B14F-4D97-AF65-F5344CB8AC3E}">
        <p14:creationId xmlns:p14="http://schemas.microsoft.com/office/powerpoint/2010/main" val="401559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Tree>
    <p:extLst>
      <p:ext uri="{BB962C8B-B14F-4D97-AF65-F5344CB8AC3E}">
        <p14:creationId xmlns:p14="http://schemas.microsoft.com/office/powerpoint/2010/main" val="24208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77CEB7-EE72-4DE7-A740-6DEABC43248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142767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7CEB7-EE72-4DE7-A740-6DEABC43248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75044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7CEB7-EE72-4DE7-A740-6DEABC43248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317926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1A60F468-30F1-4972-8B9A-5128E7868956}" type="slidenum">
              <a:rPr lang="en-US" smtClean="0"/>
              <a:pPr/>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95265312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1A60F468-30F1-4972-8B9A-5128E7868956}"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6867831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1A60F468-30F1-4972-8B9A-5128E7868956}"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73997268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7721600" y="6409944"/>
            <a:ext cx="4059936" cy="365760"/>
          </a:xfrm>
        </p:spPr>
        <p:txBody>
          <a:bodyPr/>
          <a:lstStyle/>
          <a:p>
            <a:fld id="{15E4866F-A0E5-4CD7-A282-0451D6C4E106}" type="datetimeFigureOut">
              <a:rPr lang="en-US" smtClean="0"/>
              <a:pPr/>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0F468-30F1-4972-8B9A-5128E7868956}" type="slidenum">
              <a:rPr lang="en-US" smtClean="0"/>
              <a:pPr/>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6709784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1A60F468-30F1-4972-8B9A-5128E7868956}"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417535842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1A60F468-30F1-4972-8B9A-5128E7868956}" type="slidenum">
              <a:rPr lang="en-US" smtClean="0"/>
              <a:pPr/>
              <a:t>‹#›</a:t>
            </a:fld>
            <a:endParaRPr lang="en-US"/>
          </a:p>
        </p:txBody>
      </p:sp>
    </p:spTree>
    <p:extLst>
      <p:ext uri="{BB962C8B-B14F-4D97-AF65-F5344CB8AC3E}">
        <p14:creationId xmlns:p14="http://schemas.microsoft.com/office/powerpoint/2010/main" val="2003938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1A60F468-30F1-4972-8B9A-5128E7868956}" type="slidenum">
              <a:rPr lang="en-US" smtClean="0"/>
              <a:pPr/>
              <a:t>‹#›</a:t>
            </a:fld>
            <a:endParaRPr lang="en-US"/>
          </a:p>
        </p:txBody>
      </p:sp>
    </p:spTree>
    <p:extLst>
      <p:ext uri="{BB962C8B-B14F-4D97-AF65-F5344CB8AC3E}">
        <p14:creationId xmlns:p14="http://schemas.microsoft.com/office/powerpoint/2010/main" val="4071790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1A60F468-30F1-4972-8B9A-5128E7868956}"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extLst>
      <p:ext uri="{BB962C8B-B14F-4D97-AF65-F5344CB8AC3E}">
        <p14:creationId xmlns:p14="http://schemas.microsoft.com/office/powerpoint/2010/main" val="24261280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7CEB7-EE72-4DE7-A740-6DEABC43248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2375461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p>
            <a:fld id="{1A60F468-30F1-4972-8B9A-5128E7868956}"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p:spPr>
        <p:txBody>
          <a:bodyPr/>
          <a:lstStyle/>
          <a:p>
            <a:fld id="{15E4866F-A0E5-4CD7-A282-0451D6C4E106}" type="datetimeFigureOut">
              <a:rPr lang="en-US" smtClean="0"/>
              <a:pPr/>
              <a:t>11/14/2017</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extLst>
      <p:ext uri="{BB962C8B-B14F-4D97-AF65-F5344CB8AC3E}">
        <p14:creationId xmlns:p14="http://schemas.microsoft.com/office/powerpoint/2010/main" val="2403867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0F468-30F1-4972-8B9A-5128E7868956}" type="slidenum">
              <a:rPr lang="en-US" smtClean="0"/>
              <a:pPr/>
              <a:t>‹#›</a:t>
            </a:fld>
            <a:endParaRPr lang="en-US"/>
          </a:p>
        </p:txBody>
      </p:sp>
    </p:spTree>
    <p:extLst>
      <p:ext uri="{BB962C8B-B14F-4D97-AF65-F5344CB8AC3E}">
        <p14:creationId xmlns:p14="http://schemas.microsoft.com/office/powerpoint/2010/main" val="4601886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p:spPr>
        <p:txBody>
          <a:bodyPr/>
          <a:lstStyle/>
          <a:p>
            <a:fld id="{1A60F468-30F1-4972-8B9A-5128E7868956}"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5E4866F-A0E5-4CD7-A282-0451D6C4E106}"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6878900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625" y="1151930"/>
            <a:ext cx="9810750" cy="2321719"/>
          </a:xfrm>
          <a:prstGeom prst="rect">
            <a:avLst/>
          </a:prstGeom>
        </p:spPr>
        <p:txBody>
          <a:bodyPr anchor="b"/>
          <a:lstStyle/>
          <a:p>
            <a:r>
              <a:t>Title Text</a:t>
            </a:r>
          </a:p>
        </p:txBody>
      </p:sp>
      <p:sp>
        <p:nvSpPr>
          <p:cNvPr id="12" name="Shape 12"/>
          <p:cNvSpPr>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00309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6140" y="446485"/>
            <a:ext cx="9167813"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625" y="4723805"/>
            <a:ext cx="9810750" cy="1000125"/>
          </a:xfrm>
          <a:prstGeom prst="rect">
            <a:avLst/>
          </a:prstGeom>
        </p:spPr>
        <p:txBody>
          <a:bodyPr anchor="b"/>
          <a:lstStyle/>
          <a:p>
            <a:r>
              <a:t>Title Text</a:t>
            </a:r>
          </a:p>
        </p:txBody>
      </p:sp>
      <p:sp>
        <p:nvSpPr>
          <p:cNvPr id="22" name="Shape 22"/>
          <p:cNvSpPr>
            <a:spLocks noGrp="1"/>
          </p:cNvSpPr>
          <p:nvPr>
            <p:ph type="body" sz="quarter"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7310" y="6500812"/>
            <a:ext cx="301365"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783792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625" y="2268141"/>
            <a:ext cx="9810750"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185573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8406" y="446484"/>
            <a:ext cx="5000625"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Shape 40"/>
          <p:cNvSpPr>
            <a:spLocks noGrp="1"/>
          </p:cNvSpPr>
          <p:nvPr>
            <p:ph type="body" sz="quarter" idx="1"/>
          </p:nvPr>
        </p:nvSpPr>
        <p:spPr>
          <a:xfrm>
            <a:off x="892969" y="3348633"/>
            <a:ext cx="5000625"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992092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517993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419134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8406" y="1830586"/>
            <a:ext cx="5000625"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969" y="183058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3093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77CEB7-EE72-4DE7-A740-6DEABC43248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2635251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969" y="892969"/>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747422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98406" y="3580805"/>
            <a:ext cx="5000625"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304236" y="625078"/>
            <a:ext cx="5000626"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892969" y="625078"/>
            <a:ext cx="5000625"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679704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625" y="4473774"/>
            <a:ext cx="9810750" cy="362215"/>
          </a:xfrm>
          <a:prstGeom prst="rect">
            <a:avLst/>
          </a:prstGeom>
        </p:spPr>
        <p:txBody>
          <a:bodyPr anchor="t">
            <a:spAutoFit/>
          </a:bodyPr>
          <a:lstStyle>
            <a:lvl1pPr marL="0" indent="0" algn="ctr">
              <a:spcBef>
                <a:spcPts val="0"/>
              </a:spcBef>
              <a:buSzTx/>
              <a:buNone/>
              <a:defRPr sz="1687">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1190625" y="2984579"/>
            <a:ext cx="9810750"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435471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954928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27321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BB57BB-2652-484E-96DD-17DB8D362528}" type="datetimeFigureOut">
              <a:rPr lang="en-US" smtClean="0">
                <a:solidFill>
                  <a:prstClr val="black">
                    <a:tint val="75000"/>
                  </a:prstClr>
                </a:solidFill>
              </a:rPr>
              <a:pPr/>
              <a:t>11/14/2017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1FBE55-B29F-4446-9CEC-195990F0CF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219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CA8142-58E0-441E-A05C-8732B7920FB3}"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3442594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CA8142-58E0-441E-A05C-8732B7920FB3}"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18842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A8142-58E0-441E-A05C-8732B7920FB3}"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179876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CA8142-58E0-441E-A05C-8732B7920FB3}"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44290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77CEB7-EE72-4DE7-A740-6DEABC432482}"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2409349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CA8142-58E0-441E-A05C-8732B7920FB3}"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3324934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CA8142-58E0-441E-A05C-8732B7920FB3}" type="datetimeFigureOut">
              <a:rPr lang="en-US" smtClean="0"/>
              <a:t>11/14/2017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1398889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CA8142-58E0-441E-A05C-8732B7920FB3}" type="datetimeFigureOut">
              <a:rPr lang="en-US" smtClean="0"/>
              <a:t>11/14/2017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195386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A8142-58E0-441E-A05C-8732B7920FB3}" type="datetimeFigureOut">
              <a:rPr lang="en-US" smtClean="0"/>
              <a:t>11/14/2017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986278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8CA8142-58E0-441E-A05C-8732B7920FB3}"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3191965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8CA8142-58E0-441E-A05C-8732B7920FB3}"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1743814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A8142-58E0-441E-A05C-8732B7920FB3}"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1923144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A8142-58E0-441E-A05C-8732B7920FB3}"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79A0-E0A1-4A80-A8FB-5F7E207E6103}" type="slidenum">
              <a:rPr lang="en-US" smtClean="0"/>
              <a:t>‹#›</a:t>
            </a:fld>
            <a:endParaRPr lang="en-US"/>
          </a:p>
        </p:txBody>
      </p:sp>
    </p:spTree>
    <p:extLst>
      <p:ext uri="{BB962C8B-B14F-4D97-AF65-F5344CB8AC3E}">
        <p14:creationId xmlns:p14="http://schemas.microsoft.com/office/powerpoint/2010/main" val="3238946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5142981"/>
            <a:ext cx="12191999" cy="1409757"/>
          </a:xfrm>
          <a:solidFill>
            <a:srgbClr val="F38A00"/>
          </a:solidFill>
          <a:ln w="76200" cmpd="sng">
            <a:solidFill>
              <a:srgbClr val="F38A00"/>
            </a:solidFill>
            <a:prstDash val="solid"/>
          </a:ln>
        </p:spPr>
        <p:txBody>
          <a:bodyPr/>
          <a:lstStyle/>
          <a:p>
            <a:r>
              <a:rPr lang="en-US" dirty="0"/>
              <a:t>CLICK TO EDIT MASTER TITLE STYLE</a:t>
            </a:r>
          </a:p>
        </p:txBody>
      </p:sp>
      <p:sp>
        <p:nvSpPr>
          <p:cNvPr id="3" name="Subtitle 2"/>
          <p:cNvSpPr>
            <a:spLocks noGrp="1"/>
          </p:cNvSpPr>
          <p:nvPr>
            <p:ph type="subTitle" idx="1"/>
          </p:nvPr>
        </p:nvSpPr>
        <p:spPr>
          <a:xfrm>
            <a:off x="2299352" y="6049280"/>
            <a:ext cx="9904841" cy="813816"/>
          </a:xfrm>
          <a:ln w="28575" cmpd="sng">
            <a:solidFill>
              <a:srgbClr val="853175"/>
            </a:solidFill>
          </a:ln>
        </p:spPr>
        <p:txBody>
          <a:bodyPr>
            <a:normAutofit/>
          </a:bodyPr>
          <a:lstStyle>
            <a:lvl1pPr marL="0" indent="0" algn="ctr">
              <a:buNone/>
              <a:defRPr sz="2800" b="0">
                <a:solidFill>
                  <a:srgbClr val="4E575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Docs-For-Tots-Logo-PM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37" y="2353479"/>
            <a:ext cx="6388608" cy="2377440"/>
          </a:xfrm>
          <a:prstGeom prst="rect">
            <a:avLst/>
          </a:prstGeom>
        </p:spPr>
      </p:pic>
    </p:spTree>
    <p:extLst>
      <p:ext uri="{BB962C8B-B14F-4D97-AF65-F5344CB8AC3E}">
        <p14:creationId xmlns:p14="http://schemas.microsoft.com/office/powerpoint/2010/main" val="2283149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853175"/>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A2542-4DAF-434B-B093-6DE4CA0493D1}" type="datetimeFigureOut">
              <a:rPr lang="en-US" smtClean="0"/>
              <a:pPr/>
              <a:t>11/14/2017</a:t>
            </a:fld>
            <a:endParaRPr lang="en-US" dirty="0"/>
          </a:p>
        </p:txBody>
      </p:sp>
      <p:sp>
        <p:nvSpPr>
          <p:cNvPr id="5" name="Footer Placeholder 4"/>
          <p:cNvSpPr>
            <a:spLocks noGrp="1"/>
          </p:cNvSpPr>
          <p:nvPr>
            <p:ph type="ftr" sz="quarter" idx="11"/>
          </p:nvPr>
        </p:nvSpPr>
        <p:spPr/>
        <p:txBody>
          <a:bodyPr/>
          <a:lstStyle>
            <a:lvl1pPr>
              <a:defRPr>
                <a:solidFill>
                  <a:srgbClr val="853175"/>
                </a:solidFill>
              </a:defRPr>
            </a:lvl1pPr>
          </a:lstStyle>
          <a:p>
            <a:r>
              <a:rPr lang="en-US" dirty="0" err="1"/>
              <a:t>www.docsfortots.org</a:t>
            </a:r>
            <a:endParaRPr lang="en-US" dirty="0"/>
          </a:p>
        </p:txBody>
      </p:sp>
      <p:sp>
        <p:nvSpPr>
          <p:cNvPr id="6" name="Slide Number Placeholder 5"/>
          <p:cNvSpPr>
            <a:spLocks noGrp="1"/>
          </p:cNvSpPr>
          <p:nvPr>
            <p:ph type="sldNum" sz="quarter" idx="12"/>
          </p:nvPr>
        </p:nvSpPr>
        <p:spPr/>
        <p:txBody>
          <a:bodyPr/>
          <a:lstStyle/>
          <a:p>
            <a:fld id="{A1EE7ED3-69E4-DF4F-B530-16D92E06B702}" type="slidenum">
              <a:rPr lang="en-US" smtClean="0"/>
              <a:pPr/>
              <a:t>‹#›</a:t>
            </a:fld>
            <a:endParaRPr lang="en-US"/>
          </a:p>
        </p:txBody>
      </p:sp>
      <p:pic>
        <p:nvPicPr>
          <p:cNvPr id="7" name="Picture 6" descr="Docs-For-Tots-Logo-PM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138" y="6208968"/>
            <a:ext cx="1744068" cy="649033"/>
          </a:xfrm>
          <a:prstGeom prst="rect">
            <a:avLst/>
          </a:prstGeom>
        </p:spPr>
      </p:pic>
    </p:spTree>
    <p:extLst>
      <p:ext uri="{BB962C8B-B14F-4D97-AF65-F5344CB8AC3E}">
        <p14:creationId xmlns:p14="http://schemas.microsoft.com/office/powerpoint/2010/main" val="303862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CEB7-EE72-4DE7-A740-6DEABC432482}" type="datetimeFigureOut">
              <a:rPr lang="en-US" smtClean="0"/>
              <a:t>11/14/2017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3884532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 y="5142981"/>
            <a:ext cx="12191999" cy="1409757"/>
          </a:xfrm>
          <a:solidFill>
            <a:srgbClr val="853175"/>
          </a:solidFill>
          <a:ln w="76200" cmpd="sng">
            <a:solidFill>
              <a:srgbClr val="853175"/>
            </a:solidFill>
            <a:prstDash val="solid"/>
          </a:ln>
        </p:spPr>
        <p:txBody>
          <a:bodyPr/>
          <a:lstStyle>
            <a:lvl1pPr>
              <a:defRPr>
                <a:solidFill>
                  <a:srgbClr val="F38A00"/>
                </a:solidFill>
              </a:defRPr>
            </a:lvl1pPr>
          </a:lstStyle>
          <a:p>
            <a:r>
              <a:rPr lang="en-US" dirty="0"/>
              <a:t>CLICK TO EDIT MASTER TITLE STYLE </a:t>
            </a:r>
          </a:p>
        </p:txBody>
      </p:sp>
      <p:sp>
        <p:nvSpPr>
          <p:cNvPr id="6" name="Subtitle 2"/>
          <p:cNvSpPr>
            <a:spLocks noGrp="1"/>
          </p:cNvSpPr>
          <p:nvPr>
            <p:ph type="subTitle" idx="1"/>
          </p:nvPr>
        </p:nvSpPr>
        <p:spPr>
          <a:xfrm>
            <a:off x="2299352" y="6049280"/>
            <a:ext cx="9904841" cy="813816"/>
          </a:xfrm>
          <a:ln w="28575" cmpd="sng">
            <a:solidFill>
              <a:srgbClr val="F38A00"/>
            </a:solidFill>
          </a:ln>
        </p:spPr>
        <p:txBody>
          <a:bodyPr>
            <a:normAutofit/>
          </a:bodyPr>
          <a:lstStyle>
            <a:lvl1pPr marL="0" indent="0" algn="ctr">
              <a:buNone/>
              <a:defRPr sz="2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Docs-For-Tots-Logo-PM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947674"/>
            <a:ext cx="5604132" cy="2085508"/>
          </a:xfrm>
          <a:prstGeom prst="rect">
            <a:avLst/>
          </a:prstGeom>
        </p:spPr>
      </p:pic>
    </p:spTree>
    <p:extLst>
      <p:ext uri="{BB962C8B-B14F-4D97-AF65-F5344CB8AC3E}">
        <p14:creationId xmlns:p14="http://schemas.microsoft.com/office/powerpoint/2010/main" val="403085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1549567"/>
            <a:ext cx="5386917" cy="45765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1549567"/>
            <a:ext cx="5389033" cy="45765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3A2542-4DAF-434B-B093-6DE4CA0493D1}" type="datetimeFigureOut">
              <a:rPr lang="en-US" smtClean="0"/>
              <a:pPr/>
              <a:t>11/14/2017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EE7ED3-69E4-DF4F-B530-16D92E06B702}" type="slidenum">
              <a:rPr lang="en-US" smtClean="0"/>
              <a:pPr/>
              <a:t>‹#›</a:t>
            </a:fld>
            <a:endParaRPr lang="en-US"/>
          </a:p>
        </p:txBody>
      </p:sp>
    </p:spTree>
    <p:extLst>
      <p:ext uri="{BB962C8B-B14F-4D97-AF65-F5344CB8AC3E}">
        <p14:creationId xmlns:p14="http://schemas.microsoft.com/office/powerpoint/2010/main" val="2057701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3A2542-4DAF-434B-B093-6DE4CA0493D1}" type="datetimeFigureOut">
              <a:rPr lang="en-US" smtClean="0"/>
              <a:pPr/>
              <a:t>11/14/2017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EE7ED3-69E4-DF4F-B530-16D92E06B702}" type="slidenum">
              <a:rPr lang="en-US" smtClean="0"/>
              <a:pPr/>
              <a:t>‹#›</a:t>
            </a:fld>
            <a:endParaRPr lang="en-US"/>
          </a:p>
        </p:txBody>
      </p:sp>
    </p:spTree>
    <p:extLst>
      <p:ext uri="{BB962C8B-B14F-4D97-AF65-F5344CB8AC3E}">
        <p14:creationId xmlns:p14="http://schemas.microsoft.com/office/powerpoint/2010/main" val="941575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3A2542-4DAF-434B-B093-6DE4CA0493D1}" type="datetimeFigureOut">
              <a:rPr lang="en-US" smtClean="0"/>
              <a:pPr/>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E7ED3-69E4-DF4F-B530-16D92E06B702}" type="slidenum">
              <a:rPr lang="en-US" smtClean="0"/>
              <a:pPr/>
              <a:t>‹#›</a:t>
            </a:fld>
            <a:endParaRPr lang="en-US"/>
          </a:p>
        </p:txBody>
      </p:sp>
    </p:spTree>
    <p:extLst>
      <p:ext uri="{BB962C8B-B14F-4D97-AF65-F5344CB8AC3E}">
        <p14:creationId xmlns:p14="http://schemas.microsoft.com/office/powerpoint/2010/main" val="2336118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3A2542-4DAF-434B-B093-6DE4CA0493D1}" type="datetimeFigureOut">
              <a:rPr lang="en-US" smtClean="0"/>
              <a:pPr/>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EE7ED3-69E4-DF4F-B530-16D92E06B702}" type="slidenum">
              <a:rPr lang="en-US" smtClean="0"/>
              <a:pPr/>
              <a:t>‹#›</a:t>
            </a:fld>
            <a:endParaRPr lang="en-US"/>
          </a:p>
        </p:txBody>
      </p:sp>
    </p:spTree>
    <p:extLst>
      <p:ext uri="{BB962C8B-B14F-4D97-AF65-F5344CB8AC3E}">
        <p14:creationId xmlns:p14="http://schemas.microsoft.com/office/powerpoint/2010/main" val="271523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A2542-4DAF-434B-B093-6DE4CA0493D1}"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E7ED3-69E4-DF4F-B530-16D92E06B702}" type="slidenum">
              <a:rPr lang="en-US" smtClean="0"/>
              <a:pPr/>
              <a:t>‹#›</a:t>
            </a:fld>
            <a:endParaRPr lang="en-US"/>
          </a:p>
        </p:txBody>
      </p:sp>
    </p:spTree>
    <p:extLst>
      <p:ext uri="{BB962C8B-B14F-4D97-AF65-F5344CB8AC3E}">
        <p14:creationId xmlns:p14="http://schemas.microsoft.com/office/powerpoint/2010/main" val="937212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A2542-4DAF-434B-B093-6DE4CA0493D1}"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EE7ED3-69E4-DF4F-B530-16D92E06B702}" type="slidenum">
              <a:rPr lang="en-US" smtClean="0"/>
              <a:pPr/>
              <a:t>‹#›</a:t>
            </a:fld>
            <a:endParaRPr lang="en-US"/>
          </a:p>
        </p:txBody>
      </p:sp>
    </p:spTree>
    <p:extLst>
      <p:ext uri="{BB962C8B-B14F-4D97-AF65-F5344CB8AC3E}">
        <p14:creationId xmlns:p14="http://schemas.microsoft.com/office/powerpoint/2010/main" val="216935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77CEB7-EE72-4DE7-A740-6DEABC432482}" type="datetimeFigureOut">
              <a:rPr lang="en-US" smtClean="0"/>
              <a:t>11/14/2017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389424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7CEB7-EE72-4DE7-A740-6DEABC432482}" type="datetimeFigureOut">
              <a:rPr lang="en-US" smtClean="0"/>
              <a:t>11/14/2017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347313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77CEB7-EE72-4DE7-A740-6DEABC432482}"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391136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77CEB7-EE72-4DE7-A740-6DEABC432482}"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554C0-656B-4D47-B51D-A3DD37B41C07}" type="slidenum">
              <a:rPr lang="en-US" smtClean="0"/>
              <a:t>‹#›</a:t>
            </a:fld>
            <a:endParaRPr lang="en-US"/>
          </a:p>
        </p:txBody>
      </p:sp>
    </p:spTree>
    <p:extLst>
      <p:ext uri="{BB962C8B-B14F-4D97-AF65-F5344CB8AC3E}">
        <p14:creationId xmlns:p14="http://schemas.microsoft.com/office/powerpoint/2010/main" val="400003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7CEB7-EE72-4DE7-A740-6DEABC432482}" type="datetimeFigureOut">
              <a:rPr lang="en-US" smtClean="0"/>
              <a:t>11/14/2017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554C0-656B-4D47-B51D-A3DD37B41C07}" type="slidenum">
              <a:rPr lang="en-US" smtClean="0"/>
              <a:t>‹#›</a:t>
            </a:fld>
            <a:endParaRPr lang="en-US"/>
          </a:p>
        </p:txBody>
      </p:sp>
    </p:spTree>
    <p:extLst>
      <p:ext uri="{BB962C8B-B14F-4D97-AF65-F5344CB8AC3E}">
        <p14:creationId xmlns:p14="http://schemas.microsoft.com/office/powerpoint/2010/main" val="2513076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15E4866F-A0E5-4CD7-A282-0451D6C4E106}" type="datetimeFigureOut">
              <a:rPr lang="en-US" smtClean="0"/>
              <a:pPr/>
              <a:t>11/14/2017</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A60F468-30F1-4972-8B9A-5128E7868956}"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48351601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3"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969" y="1830586"/>
            <a:ext cx="10406063"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7310" y="6505277"/>
            <a:ext cx="301365"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158072514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CA8142-58E0-441E-A05C-8732B7920FB3}" type="datetimeFigureOut">
              <a:rPr lang="en-US" smtClean="0"/>
              <a:t>11/14/2017</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EB79A0-E0A1-4A80-A8FB-5F7E207E6103}" type="slidenum">
              <a:rPr lang="en-US" smtClean="0"/>
              <a:t>‹#›</a:t>
            </a:fld>
            <a:endParaRPr lang="en-US"/>
          </a:p>
        </p:txBody>
      </p:sp>
    </p:spTree>
    <p:extLst>
      <p:ext uri="{BB962C8B-B14F-4D97-AF65-F5344CB8AC3E}">
        <p14:creationId xmlns:p14="http://schemas.microsoft.com/office/powerpoint/2010/main" val="13297260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A2542-4DAF-434B-B093-6DE4CA0493D1}" type="datetimeFigureOut">
              <a:rPr lang="en-US" smtClean="0"/>
              <a:pPr/>
              <a:t>11/14/2017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www.docsfortots.org</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E7ED3-69E4-DF4F-B530-16D92E06B702}" type="slidenum">
              <a:rPr lang="en-US" smtClean="0"/>
              <a:pPr/>
              <a:t>‹#›</a:t>
            </a:fld>
            <a:endParaRPr lang="en-US"/>
          </a:p>
        </p:txBody>
      </p:sp>
    </p:spTree>
    <p:extLst>
      <p:ext uri="{BB962C8B-B14F-4D97-AF65-F5344CB8AC3E}">
        <p14:creationId xmlns:p14="http://schemas.microsoft.com/office/powerpoint/2010/main" val="17494661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3600" b="1" i="0" kern="1200">
          <a:solidFill>
            <a:srgbClr val="853175"/>
          </a:solidFill>
          <a:latin typeface="Century Gothic"/>
          <a:ea typeface="+mj-ea"/>
          <a:cs typeface="Century Gothic"/>
        </a:defRPr>
      </a:lvl1pPr>
    </p:titleStyle>
    <p:bodyStyle>
      <a:lvl1pPr marL="342900" indent="-342900" algn="l" defTabSz="457200" rtl="0" eaLnBrk="1" latinLnBrk="0" hangingPunct="1">
        <a:spcBef>
          <a:spcPct val="20000"/>
        </a:spcBef>
        <a:buClr>
          <a:srgbClr val="853175"/>
        </a:buClr>
        <a:buFont typeface="Arial"/>
        <a:buChar char="•"/>
        <a:defRPr sz="3200" b="1" i="0" kern="1200">
          <a:solidFill>
            <a:srgbClr val="F38A00"/>
          </a:solidFill>
          <a:latin typeface="Century Gothic"/>
          <a:ea typeface="+mn-ea"/>
          <a:cs typeface="Century Gothic"/>
        </a:defRPr>
      </a:lvl1pPr>
      <a:lvl2pPr marL="742950" indent="-285750" algn="l" defTabSz="457200" rtl="0" eaLnBrk="1" latinLnBrk="0" hangingPunct="1">
        <a:spcBef>
          <a:spcPct val="20000"/>
        </a:spcBef>
        <a:buClr>
          <a:srgbClr val="853175"/>
        </a:buClr>
        <a:buFont typeface="Arial"/>
        <a:buChar char="–"/>
        <a:defRPr sz="2800" b="1" i="0" kern="1200">
          <a:solidFill>
            <a:srgbClr val="4E5758"/>
          </a:solidFill>
          <a:latin typeface="Century Gothic"/>
          <a:ea typeface="+mn-ea"/>
          <a:cs typeface="Century Gothic"/>
        </a:defRPr>
      </a:lvl2pPr>
      <a:lvl3pPr marL="1143000" indent="-228600" algn="l" defTabSz="457200" rtl="0" eaLnBrk="1" latinLnBrk="0" hangingPunct="1">
        <a:spcBef>
          <a:spcPct val="20000"/>
        </a:spcBef>
        <a:buClr>
          <a:srgbClr val="853175"/>
        </a:buClr>
        <a:buFont typeface="Arial"/>
        <a:buChar char="•"/>
        <a:defRPr sz="2400" b="0" i="0" kern="1200">
          <a:solidFill>
            <a:srgbClr val="4E5758"/>
          </a:solidFill>
          <a:latin typeface="Century Gothic"/>
          <a:ea typeface="+mn-ea"/>
          <a:cs typeface="Century Gothic"/>
        </a:defRPr>
      </a:lvl3pPr>
      <a:lvl4pPr marL="1600200" indent="-228600" algn="l" defTabSz="457200" rtl="0" eaLnBrk="1" latinLnBrk="0" hangingPunct="1">
        <a:spcBef>
          <a:spcPct val="20000"/>
        </a:spcBef>
        <a:buClr>
          <a:srgbClr val="853175"/>
        </a:buClr>
        <a:buFont typeface="Arial"/>
        <a:buChar char="–"/>
        <a:defRPr sz="2000" b="0" i="0" kern="1200">
          <a:solidFill>
            <a:srgbClr val="4E5758"/>
          </a:solidFill>
          <a:latin typeface="Century Gothic"/>
          <a:ea typeface="+mn-ea"/>
          <a:cs typeface="Century Gothic"/>
        </a:defRPr>
      </a:lvl4pPr>
      <a:lvl5pPr marL="2057400" indent="-228600" algn="l" defTabSz="457200" rtl="0" eaLnBrk="1" latinLnBrk="0" hangingPunct="1">
        <a:spcBef>
          <a:spcPct val="20000"/>
        </a:spcBef>
        <a:buClr>
          <a:srgbClr val="853175"/>
        </a:buClr>
        <a:buFont typeface="Arial"/>
        <a:buChar char="»"/>
        <a:defRPr sz="1800" b="0" i="0" kern="1200">
          <a:solidFill>
            <a:srgbClr val="4E5758"/>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hyperlink" Target="http://www.fqhc.org/" TargetMode="External"/><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hyperlink" Target="http://www.docsfortots.org/" TargetMode="External"/><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hyperlink" Target="mailto:melissa@docsfortots.org" TargetMode="External"/><Relationship Id="rId4" Type="http://schemas.openxmlformats.org/officeDocument/2006/relationships/hyperlink" Target="mailto:liz@docsfortots.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small.jpg"/>
          <p:cNvPicPr>
            <a:picLocks noChangeAspect="1"/>
          </p:cNvPicPr>
          <p:nvPr/>
        </p:nvPicPr>
        <p:blipFill>
          <a:blip r:embed="rId3">
            <a:extLst/>
          </a:blip>
          <a:srcRect l="12379" t="6613" r="5664" b="1047"/>
          <a:stretch>
            <a:fillRect/>
          </a:stretch>
        </p:blipFill>
        <p:spPr>
          <a:xfrm>
            <a:off x="3043964" y="-13312"/>
            <a:ext cx="9148036" cy="6871312"/>
          </a:xfrm>
          <a:prstGeom prst="rect">
            <a:avLst/>
          </a:prstGeom>
          <a:ln w="12700">
            <a:miter lim="400000"/>
          </a:ln>
        </p:spPr>
      </p:pic>
      <p:sp>
        <p:nvSpPr>
          <p:cNvPr id="120" name="Shape 120"/>
          <p:cNvSpPr/>
          <p:nvPr/>
        </p:nvSpPr>
        <p:spPr>
          <a:xfrm>
            <a:off x="1" y="-11671"/>
            <a:ext cx="4728382" cy="6869671"/>
          </a:xfrm>
          <a:prstGeom prst="rect">
            <a:avLst/>
          </a:prstGeom>
          <a:solidFill>
            <a:srgbClr val="242424">
              <a:alpha val="92252"/>
            </a:srgbClr>
          </a:solidFill>
          <a:ln w="12700">
            <a:miter lim="400000"/>
          </a:ln>
        </p:spPr>
        <p:txBody>
          <a:bodyPr lIns="35719" tIns="35719" rIns="35719" bIns="35719" anchor="ctr"/>
          <a:lstStyle/>
          <a:p>
            <a:pPr>
              <a:defRPr sz="2400">
                <a:solidFill>
                  <a:srgbClr val="E6632B"/>
                </a:solidFill>
              </a:defRPr>
            </a:pPr>
            <a:endParaRPr sz="1687"/>
          </a:p>
        </p:txBody>
      </p:sp>
      <p:sp>
        <p:nvSpPr>
          <p:cNvPr id="121" name="Shape 121"/>
          <p:cNvSpPr>
            <a:spLocks noGrp="1"/>
          </p:cNvSpPr>
          <p:nvPr>
            <p:ph type="subTitle" sz="quarter" idx="1"/>
          </p:nvPr>
        </p:nvSpPr>
        <p:spPr>
          <a:xfrm>
            <a:off x="378468" y="5978463"/>
            <a:ext cx="4349914" cy="615566"/>
          </a:xfrm>
          <a:prstGeom prst="rect">
            <a:avLst/>
          </a:prstGeom>
        </p:spPr>
        <p:txBody>
          <a:bodyPr>
            <a:normAutofit fontScale="92500" lnSpcReduction="20000"/>
          </a:bodyPr>
          <a:lstStyle>
            <a:lvl1pPr algn="l">
              <a:lnSpc>
                <a:spcPct val="110000"/>
              </a:lnSpc>
              <a:defRPr sz="1900" i="1" spc="38">
                <a:solidFill>
                  <a:srgbClr val="FFFFFF"/>
                </a:solidFill>
                <a:latin typeface="Lato Regular"/>
                <a:ea typeface="Lato Regular"/>
                <a:cs typeface="Lato Regular"/>
                <a:sym typeface="Lato Regular"/>
              </a:defRPr>
            </a:lvl1pPr>
          </a:lstStyle>
          <a:p>
            <a:r>
              <a:rPr lang="en-US" dirty="0" smtClean="0"/>
              <a:t>Part </a:t>
            </a:r>
            <a:r>
              <a:rPr dirty="0" smtClean="0"/>
              <a:t>of </a:t>
            </a:r>
            <a:r>
              <a:rPr dirty="0"/>
              <a:t>Connecticut Children’s Office for Community Child </a:t>
            </a:r>
            <a:r>
              <a:rPr dirty="0" smtClean="0"/>
              <a:t>Health</a:t>
            </a:r>
            <a:endParaRPr dirty="0"/>
          </a:p>
        </p:txBody>
      </p:sp>
      <p:sp>
        <p:nvSpPr>
          <p:cNvPr id="122" name="Shape 122"/>
          <p:cNvSpPr/>
          <p:nvPr/>
        </p:nvSpPr>
        <p:spPr>
          <a:xfrm>
            <a:off x="338575" y="471296"/>
            <a:ext cx="757920" cy="1"/>
          </a:xfrm>
          <a:prstGeom prst="line">
            <a:avLst/>
          </a:prstGeom>
          <a:ln w="38100">
            <a:solidFill>
              <a:srgbClr val="FFFFFF"/>
            </a:solidFill>
            <a:miter lim="400000"/>
          </a:ln>
        </p:spPr>
        <p:txBody>
          <a:bodyPr lIns="35719" tIns="35719" rIns="35719" bIns="35719" anchor="ctr"/>
          <a:lstStyle/>
          <a:p>
            <a:pPr>
              <a:defRPr sz="2400"/>
            </a:pPr>
            <a:endParaRPr sz="1687"/>
          </a:p>
        </p:txBody>
      </p:sp>
      <p:sp>
        <p:nvSpPr>
          <p:cNvPr id="123" name="Shape 123"/>
          <p:cNvSpPr/>
          <p:nvPr/>
        </p:nvSpPr>
        <p:spPr>
          <a:xfrm>
            <a:off x="378468" y="5877873"/>
            <a:ext cx="4149858" cy="1"/>
          </a:xfrm>
          <a:prstGeom prst="line">
            <a:avLst/>
          </a:prstGeom>
          <a:ln>
            <a:solidFill>
              <a:srgbClr val="FFFFFF"/>
            </a:solidFill>
            <a:miter lim="400000"/>
          </a:ln>
        </p:spPr>
        <p:txBody>
          <a:bodyPr lIns="35719" tIns="35719" rIns="35719" bIns="35719" anchor="ctr"/>
          <a:lstStyle/>
          <a:p>
            <a:pPr>
              <a:defRPr sz="2400"/>
            </a:pPr>
            <a:endParaRPr sz="1687"/>
          </a:p>
        </p:txBody>
      </p:sp>
      <p:pic>
        <p:nvPicPr>
          <p:cNvPr id="124" name="logo-white.png"/>
          <p:cNvPicPr>
            <a:picLocks noChangeAspect="1"/>
          </p:cNvPicPr>
          <p:nvPr/>
        </p:nvPicPr>
        <p:blipFill>
          <a:blip r:embed="rId4">
            <a:extLst/>
          </a:blip>
          <a:stretch>
            <a:fillRect/>
          </a:stretch>
        </p:blipFill>
        <p:spPr>
          <a:xfrm>
            <a:off x="192523" y="657124"/>
            <a:ext cx="4061033" cy="1182487"/>
          </a:xfrm>
          <a:prstGeom prst="rect">
            <a:avLst/>
          </a:prstGeom>
          <a:ln w="12700">
            <a:miter lim="400000"/>
          </a:ln>
        </p:spPr>
      </p:pic>
    </p:spTree>
    <p:extLst>
      <p:ext uri="{BB962C8B-B14F-4D97-AF65-F5344CB8AC3E}">
        <p14:creationId xmlns:p14="http://schemas.microsoft.com/office/powerpoint/2010/main" val="141607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F5"/>
        </a:solidFill>
        <a:effectLst/>
      </p:bgPr>
    </p:bg>
    <p:spTree>
      <p:nvGrpSpPr>
        <p:cNvPr id="1" name=""/>
        <p:cNvGrpSpPr/>
        <p:nvPr/>
      </p:nvGrpSpPr>
      <p:grpSpPr>
        <a:xfrm>
          <a:off x="0" y="0"/>
          <a:ext cx="0" cy="0"/>
          <a:chOff x="0" y="0"/>
          <a:chExt cx="0" cy="0"/>
        </a:xfrm>
      </p:grpSpPr>
      <p:sp>
        <p:nvSpPr>
          <p:cNvPr id="133" name="Shape 133"/>
          <p:cNvSpPr/>
          <p:nvPr/>
        </p:nvSpPr>
        <p:spPr>
          <a:xfrm>
            <a:off x="9488471" y="6113860"/>
            <a:ext cx="463269" cy="49411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900">
                <a:solidFill>
                  <a:srgbClr val="000000">
                    <a:alpha val="5000"/>
                  </a:srgbClr>
                </a:solidFill>
                <a:latin typeface="Lato Bold"/>
                <a:ea typeface="Lato Bold"/>
                <a:cs typeface="Lato Bold"/>
                <a:sym typeface="Lato Bold"/>
              </a:defRPr>
            </a:lvl1pPr>
          </a:lstStyle>
          <a:p>
            <a:pPr algn="ctr" defTabSz="410751" hangingPunct="0">
              <a:defRPr/>
            </a:pPr>
            <a:r>
              <a:rPr sz="2742" kern="0"/>
              <a:t>01</a:t>
            </a:r>
          </a:p>
        </p:txBody>
      </p:sp>
      <p:sp>
        <p:nvSpPr>
          <p:cNvPr id="11" name="Shape 127"/>
          <p:cNvSpPr/>
          <p:nvPr/>
        </p:nvSpPr>
        <p:spPr>
          <a:xfrm>
            <a:off x="0" y="0"/>
            <a:ext cx="6124227" cy="6872039"/>
          </a:xfrm>
          <a:prstGeom prst="rect">
            <a:avLst/>
          </a:prstGeom>
          <a:solidFill>
            <a:srgbClr val="895362">
              <a:alpha val="81000"/>
            </a:srgbClr>
          </a:solidFill>
          <a:ln w="12700">
            <a:miter lim="400000"/>
          </a:ln>
          <a:effectLst>
            <a:outerShdw blurRad="50800" dist="50800" dir="5400000" algn="ctr" rotWithShape="0">
              <a:srgbClr val="000000">
                <a:alpha val="0"/>
              </a:srgbClr>
            </a:outerShdw>
          </a:effectLst>
        </p:spPr>
        <p:txBody>
          <a:bodyPr lIns="35719" tIns="35719" rIns="35719" bIns="35719" anchor="ctr"/>
          <a:lstStyle/>
          <a:p>
            <a:pPr defTabSz="410751" hangingPunct="0">
              <a:defRPr/>
            </a:pPr>
            <a:endParaRPr lang="en-US" sz="1969" kern="0" dirty="0">
              <a:solidFill>
                <a:srgbClr val="FFFFFF"/>
              </a:solidFill>
              <a:latin typeface="Lato Bold"/>
              <a:sym typeface="Helvetica Light"/>
            </a:endParaRPr>
          </a:p>
        </p:txBody>
      </p:sp>
      <p:sp>
        <p:nvSpPr>
          <p:cNvPr id="10" name="Rectangle 9"/>
          <p:cNvSpPr/>
          <p:nvPr/>
        </p:nvSpPr>
        <p:spPr>
          <a:xfrm>
            <a:off x="333253" y="1029717"/>
            <a:ext cx="5698881" cy="3693319"/>
          </a:xfrm>
          <a:prstGeom prst="rect">
            <a:avLst/>
          </a:prstGeom>
        </p:spPr>
        <p:txBody>
          <a:bodyPr wrap="square">
            <a:spAutoFit/>
          </a:bodyPr>
          <a:lstStyle/>
          <a:p>
            <a:pPr defTabSz="642915">
              <a:defRPr/>
            </a:pPr>
            <a:r>
              <a:rPr lang="en-US" sz="2000" dirty="0" smtClean="0">
                <a:latin typeface="Helvetica Light"/>
                <a:ea typeface="+mj-ea"/>
                <a:cs typeface="+mj-cs"/>
              </a:rPr>
              <a:t>HELP ME GROW SYSTEM MODEL</a:t>
            </a:r>
          </a:p>
          <a:p>
            <a:pPr lvl="0" defTabSz="642915">
              <a:defRPr/>
            </a:pPr>
            <a:r>
              <a:rPr lang="en-US" sz="2000" dirty="0" smtClean="0">
                <a:solidFill>
                  <a:schemeClr val="bg1"/>
                </a:solidFill>
                <a:latin typeface="Helvetica Light"/>
                <a:ea typeface="+mj-ea"/>
                <a:cs typeface="+mj-cs"/>
              </a:rPr>
              <a:t>CHILD HEALTH CARE PROVIDER OUTREACH </a:t>
            </a:r>
          </a:p>
          <a:p>
            <a:pPr lvl="0" defTabSz="642915">
              <a:defRPr/>
            </a:pPr>
            <a:endParaRPr lang="en-US" sz="2200" dirty="0" smtClean="0">
              <a:solidFill>
                <a:schemeClr val="bg1"/>
              </a:solidFill>
              <a:latin typeface="Helvetica Light"/>
              <a:ea typeface="+mj-ea"/>
              <a:cs typeface="+mj-cs"/>
            </a:endParaRPr>
          </a:p>
          <a:p>
            <a:pPr lvl="0" defTabSz="642915">
              <a:defRPr/>
            </a:pPr>
            <a:endParaRPr lang="en-US" sz="2200" dirty="0">
              <a:solidFill>
                <a:schemeClr val="bg1"/>
              </a:solidFill>
              <a:latin typeface="Helvetica Light"/>
              <a:ea typeface="+mj-ea"/>
              <a:cs typeface="+mj-cs"/>
            </a:endParaRPr>
          </a:p>
          <a:p>
            <a:pPr lvl="0" defTabSz="642915">
              <a:defRPr/>
            </a:pPr>
            <a:endParaRPr lang="en-US" sz="2200" dirty="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Key Activity #4</a:t>
            </a:r>
          </a:p>
          <a:p>
            <a:pPr lvl="0" defTabSz="642915">
              <a:defRPr/>
            </a:pPr>
            <a:endParaRPr lang="en-US" sz="3200" b="1" dirty="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Close the feedback loop with physicians</a:t>
            </a:r>
            <a:endParaRPr lang="en-US" sz="3200" b="1" dirty="0">
              <a:solidFill>
                <a:schemeClr val="bg1"/>
              </a:solidFill>
              <a:latin typeface="Helvetica Light"/>
              <a:ea typeface="+mj-ea"/>
              <a:cs typeface="+mj-cs"/>
            </a:endParaRPr>
          </a:p>
        </p:txBody>
      </p:sp>
      <p:sp>
        <p:nvSpPr>
          <p:cNvPr id="14" name="Shape 163"/>
          <p:cNvSpPr/>
          <p:nvPr/>
        </p:nvSpPr>
        <p:spPr>
          <a:xfrm>
            <a:off x="333253" y="780361"/>
            <a:ext cx="1294754"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227" y="1411229"/>
            <a:ext cx="6067773" cy="4049579"/>
          </a:xfrm>
          <a:prstGeom prst="rect">
            <a:avLst/>
          </a:prstGeom>
        </p:spPr>
      </p:pic>
    </p:spTree>
    <p:extLst>
      <p:ext uri="{BB962C8B-B14F-4D97-AF65-F5344CB8AC3E}">
        <p14:creationId xmlns:p14="http://schemas.microsoft.com/office/powerpoint/2010/main" val="3762320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Finding and Engaging the Right Medical Partners</a:t>
            </a:r>
          </a:p>
        </p:txBody>
      </p:sp>
    </p:spTree>
    <p:extLst>
      <p:ext uri="{BB962C8B-B14F-4D97-AF65-F5344CB8AC3E}">
        <p14:creationId xmlns:p14="http://schemas.microsoft.com/office/powerpoint/2010/main" val="2826987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lvl="0">
              <a:defRPr/>
            </a:pPr>
            <a:r>
              <a:rPr dirty="0"/>
              <a:t>About Docs For Tots </a:t>
            </a:r>
          </a:p>
        </p:txBody>
      </p:sp>
      <p:sp>
        <p:nvSpPr>
          <p:cNvPr id="3" name="Content Placeholder 2"/>
          <p:cNvSpPr>
            <a:spLocks noGrp="1"/>
          </p:cNvSpPr>
          <p:nvPr>
            <p:ph idx="1"/>
          </p:nvPr>
        </p:nvSpPr>
        <p:spPr bwMode="auto">
          <a:xfrm>
            <a:off x="716692" y="1412776"/>
            <a:ext cx="11034584" cy="4421088"/>
          </a:xfrm>
        </p:spPr>
        <p:txBody>
          <a:bodyPr vert="horz" lIns="91440" tIns="45720" rIns="91440" bIns="45720" rtlCol="0" anchor="t">
            <a:normAutofit/>
          </a:bodyPr>
          <a:lstStyle/>
          <a:p>
            <a:pPr>
              <a:defRPr/>
            </a:pPr>
            <a:r>
              <a:rPr lang="en-US" sz="1800" dirty="0"/>
              <a:t>N</a:t>
            </a:r>
            <a:r>
              <a:rPr sz="1800" dirty="0"/>
              <a:t>on-profit, non-partisan organization</a:t>
            </a:r>
            <a:r>
              <a:rPr lang="en-US" sz="1800" dirty="0"/>
              <a:t> </a:t>
            </a:r>
            <a:r>
              <a:rPr sz="1800" dirty="0"/>
              <a:t>lead by</a:t>
            </a:r>
            <a:r>
              <a:rPr lang="en-US" sz="1800" dirty="0"/>
              <a:t> </a:t>
            </a:r>
            <a:r>
              <a:rPr sz="1800" dirty="0"/>
              <a:t>pediatricians </a:t>
            </a:r>
            <a:endParaRPr lang="en-US" sz="1800" dirty="0"/>
          </a:p>
          <a:p>
            <a:pPr marL="0" indent="0">
              <a:buNone/>
              <a:defRPr/>
            </a:pPr>
            <a:endParaRPr lang="en-US" sz="1800" dirty="0"/>
          </a:p>
          <a:p>
            <a:pPr>
              <a:defRPr/>
            </a:pPr>
            <a:r>
              <a:rPr lang="en-US" sz="1800" u="sng" dirty="0"/>
              <a:t>M</a:t>
            </a:r>
            <a:r>
              <a:rPr sz="1800" u="sng" dirty="0"/>
              <a:t>ission</a:t>
            </a:r>
            <a:r>
              <a:rPr lang="en-US" sz="1800" dirty="0"/>
              <a:t>: Bring </a:t>
            </a:r>
            <a:r>
              <a:rPr sz="1800" dirty="0"/>
              <a:t>together children’s doctors and communities to</a:t>
            </a:r>
            <a:r>
              <a:rPr lang="en-US" sz="1800" dirty="0"/>
              <a:t> </a:t>
            </a:r>
            <a:r>
              <a:rPr sz="1800" dirty="0"/>
              <a:t>promote practices, policies and investments in children from prenatal to five that foster children’s healthy development and future success. </a:t>
            </a:r>
            <a:endParaRPr lang="en-US" sz="1800" dirty="0"/>
          </a:p>
          <a:p>
            <a:pPr marL="0" indent="0">
              <a:buNone/>
              <a:defRPr/>
            </a:pPr>
            <a:endParaRPr lang="en-US" sz="1800" dirty="0"/>
          </a:p>
          <a:p>
            <a:pPr>
              <a:defRPr/>
            </a:pPr>
            <a:r>
              <a:rPr lang="en-US" sz="1800" u="sng" dirty="0"/>
              <a:t>Model: </a:t>
            </a:r>
            <a:r>
              <a:rPr lang="en-US" sz="1800" dirty="0"/>
              <a:t>Intensive technical assistance using a quality improvement framework</a:t>
            </a:r>
          </a:p>
          <a:p>
            <a:pPr>
              <a:defRPr/>
            </a:pPr>
            <a:endParaRPr lang="en-US" sz="1800" dirty="0">
              <a:solidFill>
                <a:schemeClr val="tx1"/>
              </a:solidFill>
            </a:endParaRPr>
          </a:p>
          <a:p>
            <a:pPr>
              <a:defRPr/>
            </a:pPr>
            <a:r>
              <a:rPr lang="en-US" sz="1800" dirty="0"/>
              <a:t>Past success: Developmental Screening Project</a:t>
            </a:r>
          </a:p>
          <a:p>
            <a:pPr lvl="1">
              <a:defRPr/>
            </a:pPr>
            <a:r>
              <a:rPr lang="en-US" sz="1400" dirty="0">
                <a:solidFill>
                  <a:srgbClr val="F38A00"/>
                </a:solidFill>
              </a:rPr>
              <a:t>Over 1000 screens given (and counting)</a:t>
            </a:r>
          </a:p>
          <a:p>
            <a:pPr lvl="1">
              <a:defRPr/>
            </a:pPr>
            <a:r>
              <a:rPr lang="en-US" sz="1400" dirty="0">
                <a:solidFill>
                  <a:srgbClr val="F38A00"/>
                </a:solidFill>
              </a:rPr>
              <a:t>Over 100 referrals to EI</a:t>
            </a:r>
          </a:p>
          <a:p>
            <a:pPr lvl="1">
              <a:defRPr/>
            </a:pPr>
            <a:r>
              <a:rPr lang="en-US" sz="1400" dirty="0">
                <a:solidFill>
                  <a:srgbClr val="F38A00"/>
                </a:solidFill>
              </a:rPr>
              <a:t>95-100% screening rates in all FQHCs</a:t>
            </a:r>
            <a:endParaRPr sz="1400" dirty="0">
              <a:solidFill>
                <a:srgbClr val="F38A00"/>
              </a:solidFill>
            </a:endParaRPr>
          </a:p>
          <a:p>
            <a:pPr>
              <a:defRPr/>
            </a:pPr>
            <a:endParaRPr sz="2000" b="0" dirty="0"/>
          </a:p>
        </p:txBody>
      </p:sp>
    </p:spTree>
    <p:extLst>
      <p:ext uri="{BB962C8B-B14F-4D97-AF65-F5344CB8AC3E}">
        <p14:creationId xmlns:p14="http://schemas.microsoft.com/office/powerpoint/2010/main" val="3304192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idx="1"/>
          </p:nvPr>
        </p:nvPicPr>
        <p:blipFill>
          <a:blip r:embed="rId3"/>
          <a:srcRect/>
          <a:stretch>
            <a:fillRect/>
          </a:stretch>
        </p:blipFill>
        <p:spPr bwMode="auto">
          <a:xfrm>
            <a:off x="1542875" y="1003747"/>
            <a:ext cx="8781149" cy="5184576"/>
          </a:xfrm>
          <a:prstGeom prst="rect">
            <a:avLst/>
          </a:prstGeom>
          <a:noFill/>
          <a:ln w="9525">
            <a:noFill/>
            <a:miter lim="800000"/>
            <a:headEnd/>
            <a:tailEnd/>
          </a:ln>
          <a:effectLst/>
        </p:spPr>
      </p:pic>
    </p:spTree>
    <p:extLst>
      <p:ext uri="{BB962C8B-B14F-4D97-AF65-F5344CB8AC3E}">
        <p14:creationId xmlns:p14="http://schemas.microsoft.com/office/powerpoint/2010/main" val="904071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Me Grow – Long Island</a:t>
            </a:r>
          </a:p>
        </p:txBody>
      </p:sp>
      <p:sp>
        <p:nvSpPr>
          <p:cNvPr id="4" name="Content Placeholder 3"/>
          <p:cNvSpPr>
            <a:spLocks noGrp="1"/>
          </p:cNvSpPr>
          <p:nvPr>
            <p:ph idx="1"/>
          </p:nvPr>
        </p:nvSpPr>
        <p:spPr>
          <a:xfrm>
            <a:off x="609600" y="1600201"/>
            <a:ext cx="11314670" cy="4525963"/>
          </a:xfrm>
        </p:spPr>
        <p:txBody>
          <a:bodyPr/>
          <a:lstStyle/>
          <a:p>
            <a:r>
              <a:rPr lang="en-US" b="0" dirty="0"/>
              <a:t>Launching in January 2018</a:t>
            </a:r>
          </a:p>
          <a:p>
            <a:r>
              <a:rPr lang="en-US" b="0" dirty="0"/>
              <a:t>Natural outgrowth of developmental screening initiative and need for coordinated care for vulnerable children</a:t>
            </a:r>
          </a:p>
        </p:txBody>
      </p:sp>
      <p:pic>
        <p:nvPicPr>
          <p:cNvPr id="3" name="Picture 2">
            <a:extLst>
              <a:ext uri="{FF2B5EF4-FFF2-40B4-BE49-F238E27FC236}">
                <a16:creationId xmlns:a16="http://schemas.microsoft.com/office/drawing/2014/main" id="{39897065-E0B5-4A04-8FCD-831EF339B4DC}"/>
              </a:ext>
            </a:extLst>
          </p:cNvPr>
          <p:cNvPicPr>
            <a:picLocks noChangeAspect="1"/>
          </p:cNvPicPr>
          <p:nvPr/>
        </p:nvPicPr>
        <p:blipFill>
          <a:blip r:embed="rId3"/>
          <a:stretch>
            <a:fillRect/>
          </a:stretch>
        </p:blipFill>
        <p:spPr>
          <a:xfrm>
            <a:off x="3984073" y="4190301"/>
            <a:ext cx="4223855" cy="2667699"/>
          </a:xfrm>
          <a:prstGeom prst="rect">
            <a:avLst/>
          </a:prstGeom>
        </p:spPr>
      </p:pic>
    </p:spTree>
    <p:extLst>
      <p:ext uri="{BB962C8B-B14F-4D97-AF65-F5344CB8AC3E}">
        <p14:creationId xmlns:p14="http://schemas.microsoft.com/office/powerpoint/2010/main" val="1885981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E500-4D73-4713-B9BF-9541F3D7D61F}"/>
              </a:ext>
            </a:extLst>
          </p:cNvPr>
          <p:cNvSpPr>
            <a:spLocks noGrp="1"/>
          </p:cNvSpPr>
          <p:nvPr>
            <p:ph type="title"/>
          </p:nvPr>
        </p:nvSpPr>
        <p:spPr/>
        <p:txBody>
          <a:bodyPr/>
          <a:lstStyle/>
          <a:p>
            <a:r>
              <a:rPr lang="en-US" dirty="0"/>
              <a:t>Changing Health Care Practice </a:t>
            </a:r>
          </a:p>
        </p:txBody>
      </p:sp>
      <p:sp>
        <p:nvSpPr>
          <p:cNvPr id="3" name="Content Placeholder 2">
            <a:extLst>
              <a:ext uri="{FF2B5EF4-FFF2-40B4-BE49-F238E27FC236}">
                <a16:creationId xmlns:a16="http://schemas.microsoft.com/office/drawing/2014/main" id="{917D8B5E-F9DC-42A6-B5D7-81AC91E45140}"/>
              </a:ext>
            </a:extLst>
          </p:cNvPr>
          <p:cNvSpPr>
            <a:spLocks noGrp="1"/>
          </p:cNvSpPr>
          <p:nvPr>
            <p:ph idx="1"/>
          </p:nvPr>
        </p:nvSpPr>
        <p:spPr>
          <a:xfrm>
            <a:off x="1729946" y="2057402"/>
            <a:ext cx="9852454" cy="2724664"/>
          </a:xfrm>
        </p:spPr>
        <p:txBody>
          <a:bodyPr/>
          <a:lstStyle/>
          <a:p>
            <a:r>
              <a:rPr lang="en-US" b="0" dirty="0"/>
              <a:t>Quality Improvement </a:t>
            </a:r>
          </a:p>
          <a:p>
            <a:r>
              <a:rPr lang="en-US" b="0" dirty="0"/>
              <a:t>Competing initiatives</a:t>
            </a:r>
          </a:p>
          <a:p>
            <a:r>
              <a:rPr lang="en-US" b="0" dirty="0"/>
              <a:t>Time and funding </a:t>
            </a:r>
          </a:p>
          <a:p>
            <a:r>
              <a:rPr lang="en-US" b="0" dirty="0"/>
              <a:t>Health center/clinic capacity for change</a:t>
            </a:r>
          </a:p>
          <a:p>
            <a:endParaRPr lang="en-US" b="0" dirty="0"/>
          </a:p>
        </p:txBody>
      </p:sp>
    </p:spTree>
    <p:extLst>
      <p:ext uri="{BB962C8B-B14F-4D97-AF65-F5344CB8AC3E}">
        <p14:creationId xmlns:p14="http://schemas.microsoft.com/office/powerpoint/2010/main" val="1830494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Qualities and Characteristics of a CHCPO Champion</a:t>
            </a:r>
          </a:p>
        </p:txBody>
      </p:sp>
      <p:sp>
        <p:nvSpPr>
          <p:cNvPr id="3" name="Content Placeholder 2"/>
          <p:cNvSpPr>
            <a:spLocks noGrp="1"/>
          </p:cNvSpPr>
          <p:nvPr>
            <p:ph idx="1"/>
          </p:nvPr>
        </p:nvSpPr>
        <p:spPr/>
        <p:txBody>
          <a:bodyPr>
            <a:normAutofit/>
          </a:bodyPr>
          <a:lstStyle/>
          <a:p>
            <a:pPr lvl="0"/>
            <a:r>
              <a:rPr lang="en-US" b="0" dirty="0"/>
              <a:t>Champions serve to encourage staff members to:</a:t>
            </a:r>
          </a:p>
          <a:p>
            <a:pPr lvl="1"/>
            <a:r>
              <a:rPr lang="en-US" b="0" dirty="0"/>
              <a:t>serve as the main point of contact</a:t>
            </a:r>
          </a:p>
          <a:p>
            <a:pPr lvl="1"/>
            <a:r>
              <a:rPr lang="en-US" b="0" dirty="0"/>
              <a:t>implement screening</a:t>
            </a:r>
          </a:p>
          <a:p>
            <a:pPr lvl="1"/>
            <a:r>
              <a:rPr lang="en-US" b="0" dirty="0"/>
              <a:t>provide feedback about the process</a:t>
            </a:r>
          </a:p>
          <a:p>
            <a:pPr lvl="1"/>
            <a:r>
              <a:rPr lang="en-US" b="0" dirty="0"/>
              <a:t>help make improvements as needed.</a:t>
            </a:r>
          </a:p>
          <a:p>
            <a:pPr lvl="0"/>
            <a:r>
              <a:rPr lang="en-US" b="0" dirty="0"/>
              <a:t>Champions can and should represent the different parts of the practice: front desk, nursing, physician/provider level</a:t>
            </a:r>
            <a:endParaRPr lang="en-US" dirty="0"/>
          </a:p>
        </p:txBody>
      </p:sp>
    </p:spTree>
    <p:extLst>
      <p:ext uri="{BB962C8B-B14F-4D97-AF65-F5344CB8AC3E}">
        <p14:creationId xmlns:p14="http://schemas.microsoft.com/office/powerpoint/2010/main" val="1842740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1961" r="1961"/>
          <a:stretch>
            <a:fillRect/>
          </a:stretch>
        </p:blipFill>
        <p:spPr>
          <a:xfrm>
            <a:off x="1576276" y="228601"/>
            <a:ext cx="9091725" cy="6448926"/>
          </a:xfrm>
        </p:spPr>
      </p:pic>
    </p:spTree>
    <p:extLst>
      <p:ext uri="{BB962C8B-B14F-4D97-AF65-F5344CB8AC3E}">
        <p14:creationId xmlns:p14="http://schemas.microsoft.com/office/powerpoint/2010/main" val="2105068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Role of Each Team Member in a Practice</a:t>
            </a:r>
          </a:p>
        </p:txBody>
      </p:sp>
      <p:sp>
        <p:nvSpPr>
          <p:cNvPr id="3" name="Content Placeholder 2"/>
          <p:cNvSpPr>
            <a:spLocks noGrp="1"/>
          </p:cNvSpPr>
          <p:nvPr>
            <p:ph idx="1"/>
          </p:nvPr>
        </p:nvSpPr>
        <p:spPr>
          <a:xfrm>
            <a:off x="2063578" y="1970904"/>
            <a:ext cx="9518822" cy="3144794"/>
          </a:xfrm>
        </p:spPr>
        <p:txBody>
          <a:bodyPr>
            <a:normAutofit/>
          </a:bodyPr>
          <a:lstStyle/>
          <a:p>
            <a:pPr marL="0" indent="0">
              <a:buNone/>
            </a:pPr>
            <a:r>
              <a:rPr lang="en-US" b="0" dirty="0"/>
              <a:t>Practice Change = Shared Process </a:t>
            </a:r>
          </a:p>
          <a:p>
            <a:r>
              <a:rPr lang="en-US" b="0" dirty="0"/>
              <a:t>Practice Administrator/Manager</a:t>
            </a:r>
          </a:p>
          <a:p>
            <a:r>
              <a:rPr lang="en-US" b="0" dirty="0"/>
              <a:t>Clerical</a:t>
            </a:r>
          </a:p>
          <a:p>
            <a:r>
              <a:rPr lang="en-US" b="0" dirty="0"/>
              <a:t>Assessment/Triage</a:t>
            </a:r>
          </a:p>
          <a:p>
            <a:r>
              <a:rPr lang="en-US" b="0" dirty="0"/>
              <a:t>Doctors/Providers  </a:t>
            </a:r>
          </a:p>
        </p:txBody>
      </p:sp>
    </p:spTree>
    <p:extLst>
      <p:ext uri="{BB962C8B-B14F-4D97-AF65-F5344CB8AC3E}">
        <p14:creationId xmlns:p14="http://schemas.microsoft.com/office/powerpoint/2010/main" val="3963966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Making the Case: What can HMG offer?</a:t>
            </a:r>
          </a:p>
        </p:txBody>
      </p:sp>
      <p:sp>
        <p:nvSpPr>
          <p:cNvPr id="3" name="Content Placeholder 2"/>
          <p:cNvSpPr>
            <a:spLocks noGrp="1"/>
          </p:cNvSpPr>
          <p:nvPr>
            <p:ph idx="1"/>
          </p:nvPr>
        </p:nvSpPr>
        <p:spPr/>
        <p:txBody>
          <a:bodyPr/>
          <a:lstStyle/>
          <a:p>
            <a:r>
              <a:rPr lang="en-US" b="0" dirty="0"/>
              <a:t>Patient-centered Medical Home</a:t>
            </a:r>
          </a:p>
          <a:p>
            <a:r>
              <a:rPr lang="en-US" b="0" dirty="0"/>
              <a:t>Compliance with AAP screening recommendations</a:t>
            </a:r>
          </a:p>
          <a:p>
            <a:r>
              <a:rPr lang="en-US" b="0" dirty="0"/>
              <a:t>Referral coordination/expertise</a:t>
            </a:r>
          </a:p>
          <a:p>
            <a:pPr lvl="1"/>
            <a:r>
              <a:rPr lang="en-US" b="0" dirty="0"/>
              <a:t>“referred but not eligible”</a:t>
            </a:r>
          </a:p>
          <a:p>
            <a:r>
              <a:rPr lang="en-US" b="0" dirty="0"/>
              <a:t>Maintenance of Certification credits through the American Board of Pediatrics</a:t>
            </a:r>
          </a:p>
        </p:txBody>
      </p:sp>
    </p:spTree>
    <p:extLst>
      <p:ext uri="{BB962C8B-B14F-4D97-AF65-F5344CB8AC3E}">
        <p14:creationId xmlns:p14="http://schemas.microsoft.com/office/powerpoint/2010/main" val="3987738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364E"/>
        </a:solidFill>
        <a:effectLst/>
      </p:bgPr>
    </p:bg>
    <p:spTree>
      <p:nvGrpSpPr>
        <p:cNvPr id="1" name=""/>
        <p:cNvGrpSpPr/>
        <p:nvPr/>
      </p:nvGrpSpPr>
      <p:grpSpPr>
        <a:xfrm>
          <a:off x="0" y="0"/>
          <a:ext cx="0" cy="0"/>
          <a:chOff x="0" y="0"/>
          <a:chExt cx="0" cy="0"/>
        </a:xfrm>
      </p:grpSpPr>
      <p:sp>
        <p:nvSpPr>
          <p:cNvPr id="15" name="TextBox 14"/>
          <p:cNvSpPr txBox="1"/>
          <p:nvPr/>
        </p:nvSpPr>
        <p:spPr>
          <a:xfrm>
            <a:off x="0" y="1"/>
            <a:ext cx="2112938" cy="6858000"/>
          </a:xfrm>
          <a:prstGeom prst="rect">
            <a:avLst/>
          </a:prstGeom>
          <a:solidFill>
            <a:srgbClr val="444F64">
              <a:alpha val="6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2531" kern="0" dirty="0">
              <a:solidFill>
                <a:srgbClr val="000000"/>
              </a:solidFill>
              <a:latin typeface="Helvetica Light"/>
              <a:sym typeface="Helvetica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90" y="1"/>
            <a:ext cx="10285515" cy="6864462"/>
          </a:xfrm>
          <a:prstGeom prst="rect">
            <a:avLst/>
          </a:prstGeom>
        </p:spPr>
      </p:pic>
      <p:sp>
        <p:nvSpPr>
          <p:cNvPr id="11" name="Text Box 2"/>
          <p:cNvSpPr txBox="1">
            <a:spLocks noChangeArrowheads="1"/>
          </p:cNvSpPr>
          <p:nvPr/>
        </p:nvSpPr>
        <p:spPr bwMode="auto">
          <a:xfrm>
            <a:off x="4660135" y="184196"/>
            <a:ext cx="7531865" cy="1116972"/>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800" b="1" dirty="0">
                <a:solidFill>
                  <a:srgbClr val="C45911"/>
                </a:solidFill>
                <a:effectLst/>
                <a:latin typeface="Century Gothic" panose="020B0502020202020204" pitchFamily="34" charset="0"/>
                <a:ea typeface="Calibri" panose="020F0502020204030204" pitchFamily="34" charset="0"/>
                <a:cs typeface="Times New Roman" panose="02020603050405020304" pitchFamily="18" charset="0"/>
              </a:rPr>
              <a:t>INTEGRATING PEDIATRICS INTO YOUR </a:t>
            </a:r>
            <a:endParaRPr lang="en-US" sz="2800" b="1" dirty="0" smtClean="0">
              <a:solidFill>
                <a:srgbClr val="C4591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smtClean="0">
                <a:solidFill>
                  <a:srgbClr val="C45911"/>
                </a:solidFill>
                <a:effectLst/>
                <a:latin typeface="Century Gothic" panose="020B0502020202020204" pitchFamily="34" charset="0"/>
                <a:ea typeface="Calibri" panose="020F0502020204030204" pitchFamily="34" charset="0"/>
                <a:cs typeface="Times New Roman" panose="02020603050405020304" pitchFamily="18" charset="0"/>
              </a:rPr>
              <a:t>EARLY </a:t>
            </a:r>
            <a:r>
              <a:rPr lang="en-US" sz="2800" b="1" dirty="0">
                <a:solidFill>
                  <a:srgbClr val="C45911"/>
                </a:solidFill>
                <a:effectLst/>
                <a:latin typeface="Century Gothic" panose="020B0502020202020204" pitchFamily="34" charset="0"/>
                <a:ea typeface="Calibri" panose="020F0502020204030204" pitchFamily="34" charset="0"/>
                <a:cs typeface="Times New Roman" panose="02020603050405020304" pitchFamily="18" charset="0"/>
              </a:rPr>
              <a:t>CHILDHOOD SYSTEM BUILDING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32362" y="6494576"/>
            <a:ext cx="427543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alibri" panose="020F0502020204030204" pitchFamily="34" charset="0"/>
                <a:sym typeface="Helvetica Light"/>
              </a:rPr>
              <a:t>November 14,</a:t>
            </a:r>
            <a:r>
              <a:rPr kumimoji="0" lang="en-US" sz="1600" b="0" i="0" u="none" strike="noStrike" cap="none" spc="0" normalizeH="0" dirty="0" smtClean="0">
                <a:ln>
                  <a:noFill/>
                </a:ln>
                <a:solidFill>
                  <a:srgbClr val="000000"/>
                </a:solidFill>
                <a:effectLst/>
                <a:uFillTx/>
                <a:latin typeface="Calibri" panose="020F0502020204030204" pitchFamily="34" charset="0"/>
                <a:sym typeface="Helvetica Light"/>
              </a:rPr>
              <a:t> 2017</a:t>
            </a:r>
            <a:endParaRPr kumimoji="0" lang="en-US" sz="1600" b="0" i="0" u="none" strike="noStrike" cap="none" spc="0" normalizeH="0" baseline="0" dirty="0">
              <a:ln>
                <a:noFill/>
              </a:ln>
              <a:solidFill>
                <a:srgbClr val="000000"/>
              </a:solidFill>
              <a:effectLst/>
              <a:uFillTx/>
              <a:latin typeface="Calibri" panose="020F0502020204030204" pitchFamily="34" charset="0"/>
              <a:sym typeface="Helvetica Ligh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627" y="5877306"/>
            <a:ext cx="2432909" cy="625418"/>
          </a:xfrm>
          <a:prstGeom prst="rect">
            <a:avLst/>
          </a:prstGeom>
        </p:spPr>
      </p:pic>
    </p:spTree>
    <p:extLst>
      <p:ext uri="{BB962C8B-B14F-4D97-AF65-F5344CB8AC3E}">
        <p14:creationId xmlns:p14="http://schemas.microsoft.com/office/powerpoint/2010/main" val="286105480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Engagement</a:t>
            </a:r>
          </a:p>
        </p:txBody>
      </p:sp>
      <p:sp>
        <p:nvSpPr>
          <p:cNvPr id="3" name="Content Placeholder 2"/>
          <p:cNvSpPr>
            <a:spLocks noGrp="1"/>
          </p:cNvSpPr>
          <p:nvPr>
            <p:ph idx="1"/>
          </p:nvPr>
        </p:nvSpPr>
        <p:spPr>
          <a:xfrm>
            <a:off x="1062680" y="1600202"/>
            <a:ext cx="10519719" cy="3045940"/>
          </a:xfrm>
        </p:spPr>
        <p:txBody>
          <a:bodyPr>
            <a:normAutofit/>
          </a:bodyPr>
          <a:lstStyle/>
          <a:p>
            <a:pPr lvl="0"/>
            <a:r>
              <a:rPr lang="en-US" b="0" dirty="0"/>
              <a:t>Don’t make assumptions </a:t>
            </a:r>
          </a:p>
          <a:p>
            <a:pPr lvl="0"/>
            <a:r>
              <a:rPr lang="en-US" b="0" dirty="0"/>
              <a:t>Make the case around local statistics and benefits for the health sector </a:t>
            </a:r>
          </a:p>
          <a:p>
            <a:pPr lvl="0"/>
            <a:r>
              <a:rPr lang="en-US" b="0" dirty="0"/>
              <a:t>Offer credit opportunities</a:t>
            </a:r>
          </a:p>
          <a:p>
            <a:pPr lvl="0"/>
            <a:r>
              <a:rPr lang="en-US" b="0" dirty="0"/>
              <a:t>Be mindful of meeting times/length</a:t>
            </a:r>
          </a:p>
        </p:txBody>
      </p:sp>
    </p:spTree>
    <p:extLst>
      <p:ext uri="{BB962C8B-B14F-4D97-AF65-F5344CB8AC3E}">
        <p14:creationId xmlns:p14="http://schemas.microsoft.com/office/powerpoint/2010/main" val="2941786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Start</a:t>
            </a:r>
          </a:p>
        </p:txBody>
      </p:sp>
      <p:sp>
        <p:nvSpPr>
          <p:cNvPr id="3" name="Content Placeholder 2"/>
          <p:cNvSpPr>
            <a:spLocks noGrp="1"/>
          </p:cNvSpPr>
          <p:nvPr>
            <p:ph idx="1"/>
          </p:nvPr>
        </p:nvSpPr>
        <p:spPr>
          <a:xfrm>
            <a:off x="1668162" y="1600201"/>
            <a:ext cx="9914238" cy="4525963"/>
          </a:xfrm>
        </p:spPr>
        <p:txBody>
          <a:bodyPr/>
          <a:lstStyle/>
          <a:p>
            <a:r>
              <a:rPr lang="en-US" b="0" dirty="0"/>
              <a:t>Training hospitals (residency programs)</a:t>
            </a:r>
          </a:p>
          <a:p>
            <a:pPr lvl="1"/>
            <a:r>
              <a:rPr lang="en-US" b="0" dirty="0"/>
              <a:t>Community pediatrics rotations</a:t>
            </a:r>
          </a:p>
          <a:p>
            <a:r>
              <a:rPr lang="en-US" b="0" dirty="0"/>
              <a:t>Community health centers (</a:t>
            </a:r>
            <a:r>
              <a:rPr lang="en-US" b="0" dirty="0">
                <a:hlinkClick r:id="rId3"/>
              </a:rPr>
              <a:t>www.fqhc.org</a:t>
            </a:r>
            <a:r>
              <a:rPr lang="en-US" b="0" dirty="0"/>
              <a:t>)</a:t>
            </a:r>
          </a:p>
          <a:p>
            <a:r>
              <a:rPr lang="en-US" b="0" dirty="0"/>
              <a:t>Local chapters of the AAP &amp; AAFP</a:t>
            </a:r>
          </a:p>
          <a:p>
            <a:pPr lvl="1"/>
            <a:r>
              <a:rPr lang="en-US" b="0" dirty="0"/>
              <a:t>Medical Societies </a:t>
            </a:r>
          </a:p>
          <a:p>
            <a:pPr lvl="1"/>
            <a:r>
              <a:rPr lang="en-US" b="0" dirty="0"/>
              <a:t>Sub-committees of these groups</a:t>
            </a:r>
          </a:p>
          <a:p>
            <a:pPr lvl="1"/>
            <a:r>
              <a:rPr lang="en-US" b="0" dirty="0"/>
              <a:t>CATCH grant recipients </a:t>
            </a:r>
          </a:p>
        </p:txBody>
      </p:sp>
    </p:spTree>
    <p:extLst>
      <p:ext uri="{BB962C8B-B14F-4D97-AF65-F5344CB8AC3E}">
        <p14:creationId xmlns:p14="http://schemas.microsoft.com/office/powerpoint/2010/main" val="2637699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extLst/>
          </p:nvPr>
        </p:nvSpPr>
        <p:spPr bwMode="auto">
          <a:xfrm>
            <a:off x="1847528" y="332656"/>
            <a:ext cx="8229600" cy="1143000"/>
          </a:xfrm>
        </p:spPr>
        <p:txBody>
          <a:bodyPr/>
          <a:lstStyle/>
          <a:p>
            <a:pPr lvl="0">
              <a:defRPr/>
            </a:pPr>
            <a:r>
              <a:rPr sz="6000" dirty="0"/>
              <a:t>Thank You!</a:t>
            </a:r>
          </a:p>
        </p:txBody>
      </p:sp>
      <p:sp>
        <p:nvSpPr>
          <p:cNvPr id="3" name="Content Placeholder 2"/>
          <p:cNvSpPr>
            <a:spLocks noGrp="1"/>
          </p:cNvSpPr>
          <p:nvPr>
            <p:ph idx="1"/>
            <p:extLst/>
          </p:nvPr>
        </p:nvSpPr>
        <p:spPr bwMode="auto">
          <a:xfrm>
            <a:off x="1991544" y="3861049"/>
            <a:ext cx="8219256" cy="2841179"/>
          </a:xfrm>
        </p:spPr>
        <p:txBody>
          <a:bodyPr/>
          <a:lstStyle/>
          <a:p>
            <a:pPr lvl="0" algn="ctr">
              <a:buNone/>
              <a:defRPr/>
            </a:pPr>
            <a:r>
              <a:rPr b="0" dirty="0"/>
              <a:t> </a:t>
            </a:r>
            <a:endParaRPr lang="en-US" b="0" dirty="0"/>
          </a:p>
          <a:p>
            <a:pPr algn="ctr">
              <a:buNone/>
              <a:defRPr/>
            </a:pPr>
            <a:r>
              <a:rPr b="0" dirty="0"/>
              <a:t>  For more information regarding maternal depression and Docs For Tots, </a:t>
            </a:r>
            <a:r>
              <a:rPr lang="en-US" b="0" dirty="0"/>
              <a:t>visit </a:t>
            </a:r>
            <a:r>
              <a:rPr b="0" u="sng" dirty="0">
                <a:solidFill>
                  <a:schemeClr val="hlink"/>
                </a:solidFill>
                <a:hlinkClick r:id="rId3"/>
              </a:rPr>
              <a:t>www.docsfortots.org</a:t>
            </a:r>
            <a:endParaRPr b="0" dirty="0"/>
          </a:p>
          <a:p>
            <a:pPr lvl="0" algn="ctr">
              <a:buNone/>
              <a:defRPr/>
            </a:pPr>
            <a:r>
              <a:rPr b="0" dirty="0"/>
              <a:t> </a:t>
            </a:r>
          </a:p>
        </p:txBody>
      </p:sp>
      <p:sp>
        <p:nvSpPr>
          <p:cNvPr id="6" name="TextBox 5"/>
          <p:cNvSpPr txBox="1"/>
          <p:nvPr>
            <p:extLst/>
          </p:nvPr>
        </p:nvSpPr>
        <p:spPr>
          <a:xfrm>
            <a:off x="3935760" y="1731225"/>
            <a:ext cx="4320480" cy="707886"/>
          </a:xfrm>
          <a:prstGeom prst="rect">
            <a:avLst/>
          </a:prstGeom>
          <a:noFill/>
        </p:spPr>
        <p:txBody>
          <a:bodyPr wrap="square" rtlCol="0" anchor="t">
            <a:spAutoFit/>
          </a:bodyPr>
          <a:lstStyle/>
          <a:p>
            <a:pPr algn="ctr" defTabSz="457200">
              <a:defRPr/>
            </a:pPr>
            <a:r>
              <a:rPr lang="en-US" sz="2000" b="1" dirty="0">
                <a:solidFill>
                  <a:srgbClr val="853175"/>
                </a:solidFill>
                <a:latin typeface="Century Gothic"/>
                <a:cs typeface="Century Gothic"/>
              </a:rPr>
              <a:t>Dr. Liz Isakson, </a:t>
            </a:r>
            <a:r>
              <a:rPr lang="en-US" sz="2000" dirty="0">
                <a:solidFill>
                  <a:srgbClr val="853175"/>
                </a:solidFill>
                <a:latin typeface="Century Gothic"/>
                <a:cs typeface="Century Gothic"/>
              </a:rPr>
              <a:t>Executive Director</a:t>
            </a:r>
          </a:p>
          <a:p>
            <a:pPr algn="ctr" defTabSz="457200">
              <a:defRPr/>
            </a:pPr>
            <a:r>
              <a:rPr lang="en-US" sz="2000" dirty="0" smtClean="0">
                <a:solidFill>
                  <a:srgbClr val="853175"/>
                </a:solidFill>
                <a:latin typeface="Century Gothic"/>
                <a:cs typeface="Century Gothic"/>
                <a:hlinkClick r:id="rId4"/>
              </a:rPr>
              <a:t>liz@docsfortots.org</a:t>
            </a:r>
            <a:r>
              <a:rPr lang="en-US" sz="2000" dirty="0" smtClean="0">
                <a:solidFill>
                  <a:srgbClr val="853175"/>
                </a:solidFill>
                <a:latin typeface="Century Gothic"/>
                <a:cs typeface="Century Gothic"/>
              </a:rPr>
              <a:t> </a:t>
            </a:r>
            <a:endParaRPr lang="en-US" sz="2000" dirty="0">
              <a:solidFill>
                <a:srgbClr val="853175"/>
              </a:solidFill>
              <a:latin typeface="Century Gothic"/>
              <a:cs typeface="Century Gothic"/>
            </a:endParaRPr>
          </a:p>
        </p:txBody>
      </p:sp>
      <p:sp>
        <p:nvSpPr>
          <p:cNvPr id="5" name="TextBox 4"/>
          <p:cNvSpPr txBox="1"/>
          <p:nvPr/>
        </p:nvSpPr>
        <p:spPr bwMode="auto">
          <a:xfrm>
            <a:off x="3766005" y="3136409"/>
            <a:ext cx="4968552" cy="707886"/>
          </a:xfrm>
          <a:prstGeom prst="rect">
            <a:avLst/>
          </a:prstGeom>
          <a:noFill/>
        </p:spPr>
        <p:txBody>
          <a:bodyPr wrap="square" rtlCol="0" anchor="t">
            <a:spAutoFit/>
          </a:bodyPr>
          <a:lstStyle/>
          <a:p>
            <a:pPr algn="ctr" defTabSz="457200">
              <a:defRPr/>
            </a:pPr>
            <a:r>
              <a:rPr lang="en-US" sz="2000" b="1" dirty="0">
                <a:solidFill>
                  <a:srgbClr val="853175"/>
                </a:solidFill>
                <a:latin typeface="Century Gothic"/>
                <a:cs typeface="Century Gothic"/>
              </a:rPr>
              <a:t>Melissa Passarelli</a:t>
            </a:r>
            <a:r>
              <a:rPr lang="en-US" sz="2000" dirty="0">
                <a:solidFill>
                  <a:srgbClr val="853175"/>
                </a:solidFill>
                <a:latin typeface="Century Gothic"/>
                <a:cs typeface="Century Gothic"/>
              </a:rPr>
              <a:t>, Director of Programs</a:t>
            </a:r>
          </a:p>
          <a:p>
            <a:pPr algn="ctr" defTabSz="457200">
              <a:defRPr/>
            </a:pPr>
            <a:r>
              <a:rPr lang="en-US" sz="2000" dirty="0">
                <a:solidFill>
                  <a:prstClr val="black"/>
                </a:solidFill>
                <a:latin typeface="Century Gothic"/>
                <a:cs typeface="Century Gothic"/>
                <a:hlinkClick r:id="rId5"/>
              </a:rPr>
              <a:t>melissa@docsfortots.org</a:t>
            </a:r>
            <a:r>
              <a:rPr lang="en-US" sz="2000" dirty="0">
                <a:solidFill>
                  <a:prstClr val="black"/>
                </a:solidFill>
                <a:latin typeface="Century Gothic"/>
                <a:cs typeface="Century Gothic"/>
              </a:rPr>
              <a:t>  </a:t>
            </a:r>
          </a:p>
        </p:txBody>
      </p:sp>
    </p:spTree>
    <p:extLst>
      <p:ext uri="{BB962C8B-B14F-4D97-AF65-F5344CB8AC3E}">
        <p14:creationId xmlns:p14="http://schemas.microsoft.com/office/powerpoint/2010/main" val="2661968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00400" y="3962400"/>
            <a:ext cx="6172200" cy="1752600"/>
          </a:xfrm>
        </p:spPr>
        <p:txBody>
          <a:bodyPr>
            <a:normAutofit/>
          </a:bodyPr>
          <a:lstStyle/>
          <a:p>
            <a:r>
              <a:rPr lang="en-US" sz="1000" dirty="0"/>
              <a:t>Katie </a:t>
            </a:r>
            <a:r>
              <a:rPr lang="en-US" sz="1000" dirty="0" smtClean="0"/>
              <a:t>prince, </a:t>
            </a:r>
            <a:r>
              <a:rPr lang="en-US" sz="1000" dirty="0"/>
              <a:t>Help Me Grow Alabama Director, Alabama partnership for children </a:t>
            </a:r>
          </a:p>
        </p:txBody>
      </p:sp>
      <p:sp>
        <p:nvSpPr>
          <p:cNvPr id="2" name="Title 1"/>
          <p:cNvSpPr>
            <a:spLocks noGrp="1"/>
          </p:cNvSpPr>
          <p:nvPr>
            <p:ph type="ctrTitle"/>
          </p:nvPr>
        </p:nvSpPr>
        <p:spPr>
          <a:xfrm>
            <a:off x="2133600" y="2895601"/>
            <a:ext cx="8153400" cy="936625"/>
          </a:xfrm>
          <a:solidFill>
            <a:schemeClr val="bg1"/>
          </a:solidFill>
        </p:spPr>
        <p:txBody>
          <a:bodyPr>
            <a:normAutofit/>
          </a:bodyPr>
          <a:lstStyle/>
          <a:p>
            <a:r>
              <a:rPr lang="en-US" sz="3600" dirty="0"/>
              <a:t>Child Health Care Provider Outreach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304800"/>
            <a:ext cx="7391400" cy="1886347"/>
          </a:xfrm>
          <a:prstGeom prst="rect">
            <a:avLst/>
          </a:prstGeom>
        </p:spPr>
      </p:pic>
      <p:pic>
        <p:nvPicPr>
          <p:cNvPr id="5" name="Shape 116"/>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5410200" y="5162489"/>
            <a:ext cx="745452" cy="980846"/>
          </a:xfrm>
          <a:prstGeom prst="rect">
            <a:avLst/>
          </a:prstGeom>
          <a:noFill/>
          <a:ln>
            <a:noFill/>
          </a:ln>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00606" y="5591326"/>
            <a:ext cx="1189422" cy="583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0" y="5499164"/>
            <a:ext cx="838200" cy="74340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0764" y="5499164"/>
            <a:ext cx="1295399" cy="715668"/>
          </a:xfrm>
          <a:prstGeom prst="rect">
            <a:avLst/>
          </a:prstGeom>
        </p:spPr>
      </p:pic>
    </p:spTree>
    <p:extLst>
      <p:ext uri="{BB962C8B-B14F-4D97-AF65-F5344CB8AC3E}">
        <p14:creationId xmlns:p14="http://schemas.microsoft.com/office/powerpoint/2010/main" val="1368644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9833864" y="5321804"/>
            <a:ext cx="1947672" cy="954359"/>
          </a:xfrm>
        </p:spPr>
      </p:pic>
      <p:sp>
        <p:nvSpPr>
          <p:cNvPr id="2" name="Title 1"/>
          <p:cNvSpPr>
            <a:spLocks noGrp="1"/>
          </p:cNvSpPr>
          <p:nvPr>
            <p:ph type="title"/>
          </p:nvPr>
        </p:nvSpPr>
        <p:spPr/>
        <p:txBody>
          <a:bodyPr/>
          <a:lstStyle/>
          <a:p>
            <a:r>
              <a:rPr lang="en-US" dirty="0" smtClean="0"/>
              <a:t>Help Me Grow Alabama </a:t>
            </a:r>
            <a:endParaRPr lang="en-US" dirty="0"/>
          </a:p>
        </p:txBody>
      </p:sp>
      <p:sp>
        <p:nvSpPr>
          <p:cNvPr id="5" name="Content Placeholder 2"/>
          <p:cNvSpPr txBox="1">
            <a:spLocks/>
          </p:cNvSpPr>
          <p:nvPr/>
        </p:nvSpPr>
        <p:spPr>
          <a:xfrm>
            <a:off x="1825752" y="1527048"/>
            <a:ext cx="8503920"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42B4E6"/>
              </a:buClr>
            </a:pPr>
            <a:endParaRPr lang="en-US" dirty="0">
              <a:solidFill>
                <a:prstClr val="black"/>
              </a:solidFill>
              <a:latin typeface="Georgia"/>
            </a:endParaRPr>
          </a:p>
        </p:txBody>
      </p:sp>
      <p:sp>
        <p:nvSpPr>
          <p:cNvPr id="6" name="Content Placeholder 2"/>
          <p:cNvSpPr txBox="1">
            <a:spLocks/>
          </p:cNvSpPr>
          <p:nvPr/>
        </p:nvSpPr>
        <p:spPr>
          <a:xfrm>
            <a:off x="493088" y="1527048"/>
            <a:ext cx="11035766" cy="4572000"/>
          </a:xfrm>
          <a:prstGeom prst="rect">
            <a:avLst/>
          </a:prstGeom>
        </p:spPr>
        <p:txBody>
          <a:bodyPr vert="horz">
            <a:normAutofit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42B4E6"/>
              </a:buClr>
            </a:pPr>
            <a:r>
              <a:rPr lang="en-US" dirty="0">
                <a:solidFill>
                  <a:prstClr val="black"/>
                </a:solidFill>
                <a:latin typeface="Georgia"/>
              </a:rPr>
              <a:t>Alabama Partnership for Children</a:t>
            </a:r>
          </a:p>
          <a:p>
            <a:pPr lvl="1">
              <a:buClr>
                <a:srgbClr val="7030A0"/>
              </a:buClr>
            </a:pPr>
            <a:r>
              <a:rPr lang="en-US" dirty="0">
                <a:solidFill>
                  <a:srgbClr val="455F51"/>
                </a:solidFill>
                <a:latin typeface="Georgia"/>
              </a:rPr>
              <a:t>Organizing entity  </a:t>
            </a:r>
          </a:p>
          <a:p>
            <a:pPr lvl="1">
              <a:buClr>
                <a:srgbClr val="7030A0"/>
              </a:buClr>
            </a:pPr>
            <a:r>
              <a:rPr lang="en-US" dirty="0">
                <a:solidFill>
                  <a:srgbClr val="455F51"/>
                </a:solidFill>
                <a:latin typeface="Georgia"/>
              </a:rPr>
              <a:t>Mission</a:t>
            </a:r>
          </a:p>
          <a:p>
            <a:pPr lvl="2">
              <a:buClr>
                <a:srgbClr val="7E2B97"/>
              </a:buClr>
            </a:pPr>
            <a:r>
              <a:rPr lang="en-US" dirty="0">
                <a:solidFill>
                  <a:prstClr val="black"/>
                </a:solidFill>
                <a:latin typeface="Georgia"/>
              </a:rPr>
              <a:t> To work in partnership with families and organizations to ensure that all Alabama children (birth to five) get everything they need to develop to their fullest potential.</a:t>
            </a:r>
          </a:p>
          <a:p>
            <a:pPr lvl="1">
              <a:buClr>
                <a:srgbClr val="7030A0"/>
              </a:buClr>
            </a:pPr>
            <a:r>
              <a:rPr lang="en-US" dirty="0">
                <a:solidFill>
                  <a:srgbClr val="455F51"/>
                </a:solidFill>
                <a:latin typeface="Georgia"/>
              </a:rPr>
              <a:t>Public-Private Partnership (10 agencies)</a:t>
            </a:r>
          </a:p>
          <a:p>
            <a:pPr lvl="1">
              <a:buClr>
                <a:srgbClr val="7030A0"/>
              </a:buClr>
            </a:pPr>
            <a:r>
              <a:rPr lang="en-US" dirty="0">
                <a:solidFill>
                  <a:srgbClr val="455F51"/>
                </a:solidFill>
                <a:latin typeface="Georgia"/>
              </a:rPr>
              <a:t>Board appointments by Governor, Speaker, Senate Pro Tem</a:t>
            </a:r>
          </a:p>
          <a:p>
            <a:pPr lvl="2">
              <a:buClr>
                <a:srgbClr val="7E2B97"/>
              </a:buClr>
            </a:pPr>
            <a:r>
              <a:rPr lang="en-US" dirty="0">
                <a:solidFill>
                  <a:prstClr val="black"/>
                </a:solidFill>
                <a:latin typeface="Georgia"/>
              </a:rPr>
              <a:t>Pediatrician and health care provider </a:t>
            </a:r>
          </a:p>
          <a:p>
            <a:pPr lvl="1">
              <a:buClr>
                <a:srgbClr val="7030A0"/>
              </a:buClr>
            </a:pPr>
            <a:r>
              <a:rPr lang="en-US" dirty="0">
                <a:solidFill>
                  <a:srgbClr val="455F51"/>
                </a:solidFill>
                <a:latin typeface="Georgia"/>
              </a:rPr>
              <a:t>Coordinate several multi-agency initiatives and programs</a:t>
            </a:r>
          </a:p>
          <a:p>
            <a:pPr lvl="1">
              <a:buClr>
                <a:srgbClr val="7030A0"/>
              </a:buClr>
            </a:pPr>
            <a:r>
              <a:rPr lang="en-US" dirty="0">
                <a:solidFill>
                  <a:srgbClr val="455F51"/>
                </a:solidFill>
                <a:latin typeface="Georgia"/>
              </a:rPr>
              <a:t>(3) HMG statewide staff</a:t>
            </a:r>
          </a:p>
          <a:p>
            <a:pPr lvl="2">
              <a:buClr>
                <a:srgbClr val="7E2B97"/>
              </a:buClr>
            </a:pPr>
            <a:r>
              <a:rPr lang="en-US" dirty="0">
                <a:solidFill>
                  <a:prstClr val="black"/>
                </a:solidFill>
                <a:latin typeface="Georgia"/>
              </a:rPr>
              <a:t>HMG Director, Community Liaison, and Professional</a:t>
            </a:r>
          </a:p>
          <a:p>
            <a:pPr marL="594360" lvl="2" indent="0">
              <a:buClr>
                <a:srgbClr val="7E2B97"/>
              </a:buClr>
              <a:buNone/>
            </a:pPr>
            <a:r>
              <a:rPr lang="en-US" dirty="0">
                <a:solidFill>
                  <a:prstClr val="black"/>
                </a:solidFill>
                <a:latin typeface="Georgia"/>
              </a:rPr>
              <a:t>   Development Coordinator </a:t>
            </a:r>
          </a:p>
        </p:txBody>
      </p:sp>
    </p:spTree>
    <p:extLst>
      <p:ext uri="{BB962C8B-B14F-4D97-AF65-F5344CB8AC3E}">
        <p14:creationId xmlns:p14="http://schemas.microsoft.com/office/powerpoint/2010/main" val="3463366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Centralized Telephone Access Point</a:t>
            </a:r>
            <a:endParaRPr lang="en-US" dirty="0"/>
          </a:p>
        </p:txBody>
      </p:sp>
      <p:sp>
        <p:nvSpPr>
          <p:cNvPr id="3" name="Content Placeholder 2"/>
          <p:cNvSpPr>
            <a:spLocks noGrp="1"/>
          </p:cNvSpPr>
          <p:nvPr>
            <p:ph sz="quarter" idx="1"/>
          </p:nvPr>
        </p:nvSpPr>
        <p:spPr>
          <a:xfrm>
            <a:off x="481914" y="1873037"/>
            <a:ext cx="10023306" cy="2118195"/>
          </a:xfrm>
        </p:spPr>
        <p:txBody>
          <a:bodyPr/>
          <a:lstStyle/>
          <a:p>
            <a:r>
              <a:rPr lang="en-US" dirty="0"/>
              <a:t>Dial 2-1-1 and ask for </a:t>
            </a:r>
            <a:r>
              <a:rPr lang="en-US" dirty="0" smtClean="0"/>
              <a:t>Help </a:t>
            </a:r>
            <a:r>
              <a:rPr lang="en-US" dirty="0"/>
              <a:t>Me </a:t>
            </a:r>
            <a:r>
              <a:rPr lang="en-US" dirty="0" smtClean="0"/>
              <a:t>Grow!</a:t>
            </a:r>
          </a:p>
          <a:p>
            <a:pPr lvl="1"/>
            <a:r>
              <a:rPr lang="en-US" dirty="0" smtClean="0"/>
              <a:t>Centralized telephone access point </a:t>
            </a:r>
          </a:p>
          <a:p>
            <a:pPr lvl="1"/>
            <a:r>
              <a:rPr lang="en-US" dirty="0" smtClean="0"/>
              <a:t>9 regions serving 67 counties </a:t>
            </a:r>
          </a:p>
          <a:p>
            <a:pPr lvl="1"/>
            <a:r>
              <a:rPr lang="en-US" dirty="0" smtClean="0"/>
              <a:t>9 care coordinators located at each local 2-1-1 agency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794" y="5117758"/>
            <a:ext cx="1676400" cy="1086189"/>
          </a:xfrm>
          <a:prstGeom prst="rect">
            <a:avLst/>
          </a:prstGeom>
        </p:spPr>
      </p:pic>
    </p:spTree>
    <p:extLst>
      <p:ext uri="{BB962C8B-B14F-4D97-AF65-F5344CB8AC3E}">
        <p14:creationId xmlns:p14="http://schemas.microsoft.com/office/powerpoint/2010/main" val="3329340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HMG Alabama Leadership Team </a:t>
            </a:r>
            <a:endParaRPr lang="en-US" dirty="0"/>
          </a:p>
        </p:txBody>
      </p:sp>
      <p:sp>
        <p:nvSpPr>
          <p:cNvPr id="3" name="Content Placeholder 2"/>
          <p:cNvSpPr>
            <a:spLocks noGrp="1"/>
          </p:cNvSpPr>
          <p:nvPr>
            <p:ph sz="quarter" idx="1"/>
          </p:nvPr>
        </p:nvSpPr>
        <p:spPr/>
        <p:txBody>
          <a:bodyPr>
            <a:normAutofit fontScale="70000" lnSpcReduction="20000"/>
          </a:bodyPr>
          <a:lstStyle/>
          <a:p>
            <a:pPr marL="0" indent="0" algn="ctr">
              <a:buNone/>
            </a:pPr>
            <a:r>
              <a:rPr lang="en-US" dirty="0" smtClean="0"/>
              <a:t>2-1-1 </a:t>
            </a:r>
            <a:r>
              <a:rPr lang="en-US" dirty="0"/>
              <a:t>Connects Alabama</a:t>
            </a:r>
          </a:p>
          <a:p>
            <a:pPr marL="0" indent="0" algn="ctr">
              <a:buNone/>
            </a:pPr>
            <a:r>
              <a:rPr lang="en-US" dirty="0"/>
              <a:t>Alabama </a:t>
            </a:r>
            <a:r>
              <a:rPr lang="en-US" dirty="0" smtClean="0"/>
              <a:t>Chapter-American </a:t>
            </a:r>
            <a:r>
              <a:rPr lang="en-US" dirty="0"/>
              <a:t>Academy of Pediatrics</a:t>
            </a:r>
          </a:p>
          <a:p>
            <a:pPr marL="0" indent="0" algn="ctr">
              <a:buNone/>
            </a:pPr>
            <a:r>
              <a:rPr lang="en-US" dirty="0"/>
              <a:t>Alabama Department of Early Childhood Education</a:t>
            </a:r>
          </a:p>
          <a:p>
            <a:pPr marL="0" indent="0" algn="ctr">
              <a:buNone/>
            </a:pPr>
            <a:r>
              <a:rPr lang="en-US" dirty="0"/>
              <a:t>Alabama Department of </a:t>
            </a:r>
            <a:r>
              <a:rPr lang="en-US" dirty="0" smtClean="0"/>
              <a:t>Education-Special </a:t>
            </a:r>
            <a:r>
              <a:rPr lang="en-US" dirty="0"/>
              <a:t>Education</a:t>
            </a:r>
          </a:p>
          <a:p>
            <a:pPr marL="0" indent="0" algn="ctr">
              <a:buNone/>
            </a:pPr>
            <a:r>
              <a:rPr lang="en-US" dirty="0"/>
              <a:t>Alabama Department of Mental Health</a:t>
            </a:r>
          </a:p>
          <a:p>
            <a:pPr marL="0" indent="0" algn="ctr">
              <a:buNone/>
            </a:pPr>
            <a:r>
              <a:rPr lang="en-US" dirty="0"/>
              <a:t>Alabama Department of Public Health</a:t>
            </a:r>
          </a:p>
          <a:p>
            <a:pPr marL="0" indent="0" algn="ctr">
              <a:buNone/>
            </a:pPr>
            <a:r>
              <a:rPr lang="en-US" dirty="0"/>
              <a:t>Alabama Department of Rehabilitation Services/Early Intervention</a:t>
            </a:r>
          </a:p>
          <a:p>
            <a:pPr marL="0" indent="0" algn="ctr">
              <a:buNone/>
            </a:pPr>
            <a:r>
              <a:rPr lang="en-US" dirty="0"/>
              <a:t>Alabama Interagency Autism Coordinating Council</a:t>
            </a:r>
          </a:p>
          <a:p>
            <a:pPr marL="0" indent="0" algn="ctr">
              <a:buNone/>
            </a:pPr>
            <a:r>
              <a:rPr lang="en-US" dirty="0"/>
              <a:t>Alabama Partnership for Children</a:t>
            </a:r>
          </a:p>
          <a:p>
            <a:pPr marL="0" indent="0" algn="ctr">
              <a:buNone/>
            </a:pPr>
            <a:r>
              <a:rPr lang="en-US" dirty="0"/>
              <a:t>Alabama Project LAUNCH</a:t>
            </a:r>
          </a:p>
          <a:p>
            <a:pPr marL="0" indent="0" algn="ctr">
              <a:buNone/>
            </a:pPr>
            <a:r>
              <a:rPr lang="en-US" dirty="0"/>
              <a:t>Childcare Resource Network</a:t>
            </a:r>
          </a:p>
          <a:p>
            <a:pPr marL="0" indent="0" algn="ctr">
              <a:buNone/>
            </a:pPr>
            <a:r>
              <a:rPr lang="en-US" dirty="0"/>
              <a:t>Parenting Assistance Line</a:t>
            </a:r>
          </a:p>
          <a:p>
            <a:pPr marL="0" indent="0" algn="ctr">
              <a:buNone/>
            </a:pPr>
            <a:r>
              <a:rPr lang="en-US" dirty="0"/>
              <a:t>Reach Out and </a:t>
            </a:r>
            <a:r>
              <a:rPr lang="en-US" dirty="0" smtClean="0"/>
              <a:t>Read-Alabama</a:t>
            </a:r>
            <a:endParaRPr lang="en-US" dirty="0"/>
          </a:p>
          <a:p>
            <a:pPr marL="0" indent="0" algn="ctr">
              <a:buNone/>
            </a:pPr>
            <a:r>
              <a:rPr lang="en-US" dirty="0"/>
              <a:t>United Way of Central Alabama/Success By 6</a:t>
            </a:r>
          </a:p>
          <a:p>
            <a:pPr marL="0" indent="0" algn="ctr">
              <a:buNone/>
            </a:pPr>
            <a:r>
              <a:rPr lang="en-US" dirty="0"/>
              <a:t>University of </a:t>
            </a:r>
            <a:r>
              <a:rPr lang="en-US" dirty="0" smtClean="0"/>
              <a:t>Alabama-Child </a:t>
            </a:r>
            <a:r>
              <a:rPr lang="en-US" dirty="0"/>
              <a:t>Development Resources</a:t>
            </a:r>
          </a:p>
          <a:p>
            <a:pPr marL="0" indent="0">
              <a:buNone/>
            </a:pPr>
            <a:endParaRPr lang="en-US" dirty="0"/>
          </a:p>
        </p:txBody>
      </p:sp>
    </p:spTree>
    <p:extLst>
      <p:ext uri="{BB962C8B-B14F-4D97-AF65-F5344CB8AC3E}">
        <p14:creationId xmlns:p14="http://schemas.microsoft.com/office/powerpoint/2010/main" val="3479006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E2B97">
                    <a:shade val="75000"/>
                  </a:srgbClr>
                </a:solidFill>
              </a:rPr>
              <a:t>Early Detection Becomes a Priority</a:t>
            </a:r>
            <a:endParaRPr lang="en-US" dirty="0"/>
          </a:p>
        </p:txBody>
      </p:sp>
      <p:sp>
        <p:nvSpPr>
          <p:cNvPr id="3" name="Content Placeholder 2"/>
          <p:cNvSpPr>
            <a:spLocks noGrp="1"/>
          </p:cNvSpPr>
          <p:nvPr>
            <p:ph sz="quarter" idx="1"/>
          </p:nvPr>
        </p:nvSpPr>
        <p:spPr>
          <a:xfrm>
            <a:off x="402336" y="2008962"/>
            <a:ext cx="11338560" cy="3378584"/>
          </a:xfrm>
        </p:spPr>
        <p:txBody>
          <a:bodyPr>
            <a:normAutofit/>
          </a:bodyPr>
          <a:lstStyle/>
          <a:p>
            <a:r>
              <a:rPr lang="en-US" dirty="0" smtClean="0"/>
              <a:t>AABCD grant targets policy barriers and physician outreach for screenings and referrals</a:t>
            </a:r>
          </a:p>
          <a:p>
            <a:r>
              <a:rPr lang="en-US" dirty="0" smtClean="0"/>
              <a:t>Success in policy change to cover screenings at well- child visits through Medicaid and private insurance</a:t>
            </a:r>
          </a:p>
          <a:p>
            <a:r>
              <a:rPr lang="en-US" dirty="0"/>
              <a:t>Received grant from Community Foundation of Greater Birmingham to fully develop physician outreach for HMG Central Alabama through Reach Out and Read/AAP/Success By 6/United Way </a:t>
            </a:r>
          </a:p>
        </p:txBody>
      </p:sp>
    </p:spTree>
    <p:extLst>
      <p:ext uri="{BB962C8B-B14F-4D97-AF65-F5344CB8AC3E}">
        <p14:creationId xmlns:p14="http://schemas.microsoft.com/office/powerpoint/2010/main" val="2862307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Early Detection Becomes a Priority</a:t>
            </a:r>
            <a:endParaRPr lang="en-US" dirty="0"/>
          </a:p>
        </p:txBody>
      </p:sp>
      <p:sp>
        <p:nvSpPr>
          <p:cNvPr id="3" name="Content Placeholder 2"/>
          <p:cNvSpPr>
            <a:spLocks noGrp="1"/>
          </p:cNvSpPr>
          <p:nvPr>
            <p:ph sz="quarter" idx="1"/>
          </p:nvPr>
        </p:nvSpPr>
        <p:spPr>
          <a:xfrm>
            <a:off x="402336" y="2026508"/>
            <a:ext cx="11338560" cy="4072540"/>
          </a:xfrm>
        </p:spPr>
        <p:txBody>
          <a:bodyPr/>
          <a:lstStyle/>
          <a:p>
            <a:r>
              <a:rPr lang="en-US" dirty="0" smtClean="0"/>
              <a:t>Early </a:t>
            </a:r>
            <a:r>
              <a:rPr lang="en-US" dirty="0"/>
              <a:t>Childhood Comprehensive Systems Blueprint for Zero to Five includes priority of regular developmental screening and referral as one of the major indicators to track</a:t>
            </a:r>
          </a:p>
          <a:p>
            <a:r>
              <a:rPr lang="en-US" dirty="0" smtClean="0"/>
              <a:t>30</a:t>
            </a:r>
            <a:r>
              <a:rPr lang="en-US" dirty="0"/>
              <a:t>% of parents in Alabama have concerns about their young child’s health and development</a:t>
            </a:r>
          </a:p>
          <a:p>
            <a:endParaRPr lang="en-US" dirty="0"/>
          </a:p>
        </p:txBody>
      </p:sp>
      <p:sp>
        <p:nvSpPr>
          <p:cNvPr id="4" name="TextBox 3"/>
          <p:cNvSpPr txBox="1"/>
          <p:nvPr/>
        </p:nvSpPr>
        <p:spPr>
          <a:xfrm>
            <a:off x="2133600" y="4965456"/>
            <a:ext cx="1143000" cy="600164"/>
          </a:xfrm>
          <a:prstGeom prst="rect">
            <a:avLst/>
          </a:prstGeom>
          <a:noFill/>
        </p:spPr>
        <p:txBody>
          <a:bodyPr wrap="square" rtlCol="0">
            <a:spAutoFit/>
          </a:bodyPr>
          <a:lstStyle/>
          <a:p>
            <a:pPr algn="ctr"/>
            <a:r>
              <a:rPr lang="en-US" sz="1100" dirty="0">
                <a:solidFill>
                  <a:prstClr val="black"/>
                </a:solidFill>
                <a:latin typeface="Georgia"/>
              </a:rPr>
              <a:t>Ready Families in Ready Communities </a:t>
            </a:r>
          </a:p>
        </p:txBody>
      </p:sp>
      <p:sp>
        <p:nvSpPr>
          <p:cNvPr id="5" name="TextBox 4"/>
          <p:cNvSpPr txBox="1"/>
          <p:nvPr/>
        </p:nvSpPr>
        <p:spPr>
          <a:xfrm>
            <a:off x="3733800" y="5044545"/>
            <a:ext cx="1219200" cy="430887"/>
          </a:xfrm>
          <a:prstGeom prst="rect">
            <a:avLst/>
          </a:prstGeom>
          <a:noFill/>
        </p:spPr>
        <p:txBody>
          <a:bodyPr wrap="square" rtlCol="0">
            <a:spAutoFit/>
          </a:bodyPr>
          <a:lstStyle/>
          <a:p>
            <a:pPr algn="ctr"/>
            <a:r>
              <a:rPr lang="en-US" sz="1100" dirty="0">
                <a:solidFill>
                  <a:prstClr val="black"/>
                </a:solidFill>
                <a:latin typeface="Georgia"/>
              </a:rPr>
              <a:t>Ready Services: </a:t>
            </a:r>
          </a:p>
          <a:p>
            <a:pPr algn="ctr"/>
            <a:r>
              <a:rPr lang="en-US" sz="1100" dirty="0">
                <a:solidFill>
                  <a:prstClr val="black"/>
                </a:solidFill>
                <a:latin typeface="Georgia"/>
              </a:rPr>
              <a:t>Health </a:t>
            </a:r>
          </a:p>
        </p:txBody>
      </p:sp>
      <p:sp>
        <p:nvSpPr>
          <p:cNvPr id="6" name="TextBox 5"/>
          <p:cNvSpPr txBox="1"/>
          <p:nvPr/>
        </p:nvSpPr>
        <p:spPr>
          <a:xfrm>
            <a:off x="8915400" y="4950139"/>
            <a:ext cx="1143000" cy="600164"/>
          </a:xfrm>
          <a:prstGeom prst="rect">
            <a:avLst/>
          </a:prstGeom>
          <a:noFill/>
        </p:spPr>
        <p:txBody>
          <a:bodyPr wrap="square" rtlCol="0">
            <a:spAutoFit/>
          </a:bodyPr>
          <a:lstStyle/>
          <a:p>
            <a:pPr algn="ctr"/>
            <a:r>
              <a:rPr lang="en-US" sz="1100" dirty="0">
                <a:solidFill>
                  <a:prstClr val="black"/>
                </a:solidFill>
                <a:latin typeface="Georgia"/>
              </a:rPr>
              <a:t>Ready Children with Bright Futures </a:t>
            </a:r>
          </a:p>
        </p:txBody>
      </p:sp>
      <p:sp>
        <p:nvSpPr>
          <p:cNvPr id="7" name="TextBox 6"/>
          <p:cNvSpPr txBox="1"/>
          <p:nvPr/>
        </p:nvSpPr>
        <p:spPr>
          <a:xfrm>
            <a:off x="5410200" y="5044544"/>
            <a:ext cx="1219200" cy="430887"/>
          </a:xfrm>
          <a:prstGeom prst="rect">
            <a:avLst/>
          </a:prstGeom>
          <a:noFill/>
        </p:spPr>
        <p:txBody>
          <a:bodyPr wrap="square" rtlCol="0">
            <a:spAutoFit/>
          </a:bodyPr>
          <a:lstStyle/>
          <a:p>
            <a:pPr algn="ctr"/>
            <a:r>
              <a:rPr lang="en-US" sz="1100" dirty="0">
                <a:solidFill>
                  <a:prstClr val="black"/>
                </a:solidFill>
                <a:latin typeface="Georgia"/>
              </a:rPr>
              <a:t>Ready Services: </a:t>
            </a:r>
          </a:p>
          <a:p>
            <a:pPr algn="ctr"/>
            <a:r>
              <a:rPr lang="en-US" sz="1100" dirty="0">
                <a:solidFill>
                  <a:prstClr val="black"/>
                </a:solidFill>
                <a:latin typeface="Georgia"/>
              </a:rPr>
              <a:t>Early Education</a:t>
            </a:r>
          </a:p>
        </p:txBody>
      </p:sp>
      <p:sp>
        <p:nvSpPr>
          <p:cNvPr id="8" name="Plus 7"/>
          <p:cNvSpPr/>
          <p:nvPr/>
        </p:nvSpPr>
        <p:spPr>
          <a:xfrm>
            <a:off x="3352800" y="5093443"/>
            <a:ext cx="304800" cy="3722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
        <p:nvSpPr>
          <p:cNvPr id="9" name="Plus 8"/>
          <p:cNvSpPr/>
          <p:nvPr/>
        </p:nvSpPr>
        <p:spPr>
          <a:xfrm>
            <a:off x="5000368" y="5079427"/>
            <a:ext cx="304800" cy="3722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
        <p:nvSpPr>
          <p:cNvPr id="10" name="Equal 9"/>
          <p:cNvSpPr/>
          <p:nvPr/>
        </p:nvSpPr>
        <p:spPr>
          <a:xfrm>
            <a:off x="8390238" y="5080285"/>
            <a:ext cx="381000" cy="35940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Georgia"/>
            </a:endParaRPr>
          </a:p>
        </p:txBody>
      </p:sp>
      <p:sp>
        <p:nvSpPr>
          <p:cNvPr id="11" name="TextBox 10"/>
          <p:cNvSpPr txBox="1"/>
          <p:nvPr/>
        </p:nvSpPr>
        <p:spPr>
          <a:xfrm>
            <a:off x="7086600" y="5148749"/>
            <a:ext cx="1219200" cy="261610"/>
          </a:xfrm>
          <a:prstGeom prst="rect">
            <a:avLst/>
          </a:prstGeom>
          <a:noFill/>
        </p:spPr>
        <p:txBody>
          <a:bodyPr wrap="square" rtlCol="0">
            <a:spAutoFit/>
          </a:bodyPr>
          <a:lstStyle/>
          <a:p>
            <a:pPr algn="ctr"/>
            <a:r>
              <a:rPr lang="en-US" sz="1100" dirty="0">
                <a:solidFill>
                  <a:prstClr val="black"/>
                </a:solidFill>
                <a:latin typeface="Georgia"/>
              </a:rPr>
              <a:t>Ready Schools</a:t>
            </a:r>
          </a:p>
        </p:txBody>
      </p:sp>
      <p:sp>
        <p:nvSpPr>
          <p:cNvPr id="12" name="Plus 11"/>
          <p:cNvSpPr/>
          <p:nvPr/>
        </p:nvSpPr>
        <p:spPr>
          <a:xfrm>
            <a:off x="6670590" y="5093443"/>
            <a:ext cx="304800" cy="3722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eorgia"/>
            </a:endParaRPr>
          </a:p>
        </p:txBody>
      </p:sp>
    </p:spTree>
    <p:extLst>
      <p:ext uri="{BB962C8B-B14F-4D97-AF65-F5344CB8AC3E}">
        <p14:creationId xmlns:p14="http://schemas.microsoft.com/office/powerpoint/2010/main" val="257702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Funding Milestones</a:t>
            </a:r>
            <a:endParaRPr lang="en-US" dirty="0"/>
          </a:p>
        </p:txBody>
      </p:sp>
      <p:sp>
        <p:nvSpPr>
          <p:cNvPr id="3" name="Content Placeholder 2"/>
          <p:cNvSpPr>
            <a:spLocks noGrp="1"/>
          </p:cNvSpPr>
          <p:nvPr>
            <p:ph sz="quarter" idx="1"/>
          </p:nvPr>
        </p:nvSpPr>
        <p:spPr/>
        <p:txBody>
          <a:bodyPr>
            <a:normAutofit/>
          </a:bodyPr>
          <a:lstStyle/>
          <a:p>
            <a:pPr marL="0">
              <a:lnSpc>
                <a:spcPct val="115000"/>
              </a:lnSpc>
              <a:spcBef>
                <a:spcPts val="0"/>
              </a:spcBef>
            </a:pPr>
            <a:r>
              <a:rPr lang="en-US" sz="2800" dirty="0">
                <a:ea typeface="Calibri"/>
                <a:cs typeface="Times New Roman"/>
              </a:rPr>
              <a:t>2011: HMG National Network 2 year planning grant</a:t>
            </a:r>
          </a:p>
          <a:p>
            <a:pPr marL="0">
              <a:lnSpc>
                <a:spcPct val="115000"/>
              </a:lnSpc>
              <a:spcBef>
                <a:spcPts val="0"/>
              </a:spcBef>
            </a:pPr>
            <a:r>
              <a:rPr lang="en-US" sz="2800" dirty="0">
                <a:ea typeface="Calibri"/>
                <a:cs typeface="Times New Roman"/>
              </a:rPr>
              <a:t>2012: Community Foundation of Greater Birmingham 3 year grant</a:t>
            </a:r>
          </a:p>
          <a:p>
            <a:pPr marL="0">
              <a:lnSpc>
                <a:spcPct val="115000"/>
              </a:lnSpc>
              <a:spcBef>
                <a:spcPts val="0"/>
              </a:spcBef>
            </a:pPr>
            <a:r>
              <a:rPr lang="en-US" sz="2800" dirty="0">
                <a:ea typeface="Calibri"/>
                <a:cs typeface="Times New Roman"/>
              </a:rPr>
              <a:t>2014: Alabama Department of Mental Health through a Project LAUNCH </a:t>
            </a:r>
            <a:r>
              <a:rPr lang="en-US" sz="2800" dirty="0" smtClean="0">
                <a:ea typeface="Calibri"/>
                <a:cs typeface="Times New Roman"/>
              </a:rPr>
              <a:t>grant </a:t>
            </a:r>
            <a:r>
              <a:rPr lang="en-US" sz="2800" dirty="0">
                <a:ea typeface="Calibri"/>
                <a:cs typeface="Times New Roman"/>
              </a:rPr>
              <a:t>from the Substance Abuse and Mental Health Services Association </a:t>
            </a:r>
          </a:p>
          <a:p>
            <a:pPr marL="0">
              <a:lnSpc>
                <a:spcPct val="115000"/>
              </a:lnSpc>
              <a:spcBef>
                <a:spcPts val="0"/>
              </a:spcBef>
            </a:pPr>
            <a:r>
              <a:rPr lang="en-US" sz="2800" dirty="0">
                <a:ea typeface="Calibri"/>
                <a:cs typeface="Times New Roman"/>
              </a:rPr>
              <a:t>2015: Alabama Department of Early Childhood Education through the Preschool Development Grant </a:t>
            </a:r>
          </a:p>
          <a:p>
            <a:pPr marL="0">
              <a:lnSpc>
                <a:spcPct val="115000"/>
              </a:lnSpc>
              <a:spcBef>
                <a:spcPts val="0"/>
              </a:spcBef>
            </a:pPr>
            <a:r>
              <a:rPr lang="en-US" sz="2800" dirty="0">
                <a:cs typeface="Times New Roman"/>
              </a:rPr>
              <a:t>2016: Alabama Department of Human Resources </a:t>
            </a:r>
            <a:endParaRPr lang="en-US" dirty="0"/>
          </a:p>
        </p:txBody>
      </p:sp>
    </p:spTree>
    <p:extLst>
      <p:ext uri="{BB962C8B-B14F-4D97-AF65-F5344CB8AC3E}">
        <p14:creationId xmlns:p14="http://schemas.microsoft.com/office/powerpoint/2010/main" val="746769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6DD"/>
        </a:solidFill>
        <a:effectLst/>
      </p:bgPr>
    </p:bg>
    <p:spTree>
      <p:nvGrpSpPr>
        <p:cNvPr id="1" name=""/>
        <p:cNvGrpSpPr/>
        <p:nvPr/>
      </p:nvGrpSpPr>
      <p:grpSpPr>
        <a:xfrm>
          <a:off x="0" y="0"/>
          <a:ext cx="0" cy="0"/>
          <a:chOff x="0" y="0"/>
          <a:chExt cx="0" cy="0"/>
        </a:xfrm>
      </p:grpSpPr>
      <p:sp>
        <p:nvSpPr>
          <p:cNvPr id="6" name="Rectangle 5"/>
          <p:cNvSpPr/>
          <p:nvPr/>
        </p:nvSpPr>
        <p:spPr>
          <a:xfrm>
            <a:off x="1248033" y="1646725"/>
            <a:ext cx="9489990" cy="3748334"/>
          </a:xfrm>
          <a:prstGeom prst="rect">
            <a:avLst/>
          </a:prstGeom>
        </p:spPr>
        <p:txBody>
          <a:bodyPr wrap="square">
            <a:spAutoFit/>
          </a:bodyPr>
          <a:lstStyle/>
          <a:p>
            <a:pPr defTabSz="642915">
              <a:defRPr/>
            </a:pPr>
            <a:r>
              <a:rPr lang="en-US" sz="2800" dirty="0" smtClean="0">
                <a:latin typeface="+mj-lt"/>
                <a:ea typeface="+mj-ea"/>
                <a:cs typeface="+mj-cs"/>
              </a:rPr>
              <a:t>OBJECTIVES </a:t>
            </a:r>
            <a:endParaRPr lang="en-US" sz="2800" dirty="0">
              <a:latin typeface="+mj-lt"/>
              <a:ea typeface="+mj-ea"/>
              <a:cs typeface="+mj-cs"/>
            </a:endParaRPr>
          </a:p>
          <a:p>
            <a:pPr defTabSz="642915">
              <a:defRPr/>
            </a:pPr>
            <a:endParaRPr lang="en-US" sz="1969" dirty="0">
              <a:latin typeface="+mj-lt"/>
              <a:ea typeface="+mj-ea"/>
              <a:cs typeface="+mj-cs"/>
            </a:endParaRPr>
          </a:p>
          <a:p>
            <a:pPr marL="321457" indent="-321457" defTabSz="642915">
              <a:buFont typeface="Wingdings" panose="05000000000000000000" pitchFamily="2" charset="2"/>
              <a:buChar char="Ø"/>
              <a:defRPr/>
            </a:pPr>
            <a:r>
              <a:rPr lang="en-US" sz="1969" dirty="0" smtClean="0">
                <a:latin typeface="+mj-lt"/>
                <a:ea typeface="+mj-ea"/>
                <a:cs typeface="+mj-cs"/>
              </a:rPr>
              <a:t>Define </a:t>
            </a:r>
            <a:r>
              <a:rPr lang="en-US" sz="1969" dirty="0">
                <a:solidFill>
                  <a:srgbClr val="94486E"/>
                </a:solidFill>
                <a:latin typeface="+mj-lt"/>
                <a:ea typeface="+mj-ea"/>
                <a:cs typeface="+mj-cs"/>
              </a:rPr>
              <a:t>essential activities</a:t>
            </a:r>
            <a:r>
              <a:rPr lang="en-US" sz="1969" dirty="0">
                <a:solidFill>
                  <a:srgbClr val="895362"/>
                </a:solidFill>
                <a:latin typeface="+mj-lt"/>
                <a:ea typeface="+mj-ea"/>
                <a:cs typeface="+mj-cs"/>
              </a:rPr>
              <a:t> </a:t>
            </a:r>
            <a:r>
              <a:rPr lang="en-US" sz="1969" dirty="0">
                <a:latin typeface="+mj-lt"/>
                <a:ea typeface="+mj-ea"/>
                <a:cs typeface="+mj-cs"/>
              </a:rPr>
              <a:t>included HMG Child Health Care Provider Outreach </a:t>
            </a:r>
            <a:endParaRPr lang="en-US" sz="1969" dirty="0" smtClean="0">
              <a:latin typeface="+mj-lt"/>
              <a:ea typeface="+mj-ea"/>
              <a:cs typeface="+mj-cs"/>
            </a:endParaRPr>
          </a:p>
          <a:p>
            <a:pPr marL="321457" indent="-321457" defTabSz="642915">
              <a:buFont typeface="Wingdings" panose="05000000000000000000" pitchFamily="2" charset="2"/>
              <a:buChar char="Ø"/>
              <a:defRPr/>
            </a:pPr>
            <a:endParaRPr lang="en-US" sz="1969" dirty="0">
              <a:latin typeface="+mj-lt"/>
              <a:ea typeface="+mj-ea"/>
              <a:cs typeface="+mj-cs"/>
            </a:endParaRPr>
          </a:p>
          <a:p>
            <a:pPr marL="321457" indent="-321457" defTabSz="642915">
              <a:buFont typeface="Wingdings" panose="05000000000000000000" pitchFamily="2" charset="2"/>
              <a:buChar char="Ø"/>
              <a:defRPr/>
            </a:pPr>
            <a:r>
              <a:rPr lang="en-US" sz="1969" dirty="0" smtClean="0">
                <a:latin typeface="+mj-lt"/>
                <a:ea typeface="+mj-ea"/>
                <a:cs typeface="+mj-cs"/>
              </a:rPr>
              <a:t>Describe </a:t>
            </a:r>
            <a:r>
              <a:rPr lang="en-US" sz="1969" dirty="0">
                <a:latin typeface="+mj-lt"/>
                <a:ea typeface="+mj-ea"/>
                <a:cs typeface="+mj-cs"/>
              </a:rPr>
              <a:t>various strategies to successfully carry out this core component, including the strategic identification of the </a:t>
            </a:r>
            <a:r>
              <a:rPr lang="en-US" sz="1969" dirty="0">
                <a:solidFill>
                  <a:srgbClr val="94486E"/>
                </a:solidFill>
                <a:latin typeface="+mj-lt"/>
                <a:ea typeface="+mj-ea"/>
                <a:cs typeface="+mj-cs"/>
              </a:rPr>
              <a:t>best-suited partner </a:t>
            </a:r>
            <a:r>
              <a:rPr lang="en-US" sz="1969" dirty="0">
                <a:latin typeface="+mj-lt"/>
                <a:ea typeface="+mj-ea"/>
                <a:cs typeface="+mj-cs"/>
              </a:rPr>
              <a:t>organization to manage and coordinate </a:t>
            </a:r>
            <a:endParaRPr lang="en-US" sz="1969" dirty="0" smtClean="0">
              <a:latin typeface="+mj-lt"/>
              <a:ea typeface="+mj-ea"/>
              <a:cs typeface="+mj-cs"/>
            </a:endParaRPr>
          </a:p>
          <a:p>
            <a:pPr marL="321457" indent="-321457" defTabSz="642915">
              <a:buFont typeface="Wingdings" panose="05000000000000000000" pitchFamily="2" charset="2"/>
              <a:buChar char="Ø"/>
              <a:defRPr/>
            </a:pPr>
            <a:endParaRPr lang="en-US" sz="1969" dirty="0">
              <a:latin typeface="+mj-lt"/>
              <a:ea typeface="+mj-ea"/>
              <a:cs typeface="+mj-cs"/>
            </a:endParaRPr>
          </a:p>
          <a:p>
            <a:pPr marL="321457" indent="-321457" defTabSz="642915">
              <a:buFont typeface="Wingdings" panose="05000000000000000000" pitchFamily="2" charset="2"/>
              <a:buChar char="Ø"/>
              <a:defRPr/>
            </a:pPr>
            <a:r>
              <a:rPr lang="en-US" sz="1969" dirty="0" smtClean="0">
                <a:latin typeface="+mj-lt"/>
                <a:ea typeface="+mj-ea"/>
                <a:cs typeface="+mj-cs"/>
              </a:rPr>
              <a:t>Highlight </a:t>
            </a:r>
            <a:r>
              <a:rPr lang="en-US" sz="1969" dirty="0">
                <a:latin typeface="+mj-lt"/>
                <a:ea typeface="+mj-ea"/>
                <a:cs typeface="+mj-cs"/>
              </a:rPr>
              <a:t>the </a:t>
            </a:r>
            <a:r>
              <a:rPr lang="en-US" sz="1969" dirty="0">
                <a:solidFill>
                  <a:srgbClr val="94486E"/>
                </a:solidFill>
                <a:latin typeface="+mj-lt"/>
                <a:ea typeface="+mj-ea"/>
                <a:cs typeface="+mj-cs"/>
              </a:rPr>
              <a:t>strategic relationships </a:t>
            </a:r>
            <a:r>
              <a:rPr lang="en-US" sz="1969" dirty="0">
                <a:latin typeface="+mj-lt"/>
                <a:ea typeface="+mj-ea"/>
                <a:cs typeface="+mj-cs"/>
              </a:rPr>
              <a:t>between HMG Leads and the organizations responsible for coordinating and managing Child Health Care Provider Outreach </a:t>
            </a:r>
            <a:r>
              <a:rPr lang="en-US" sz="1969" dirty="0" smtClean="0">
                <a:latin typeface="+mj-lt"/>
                <a:ea typeface="+mj-ea"/>
                <a:cs typeface="+mj-cs"/>
              </a:rPr>
              <a:t>activities</a:t>
            </a:r>
            <a:r>
              <a:rPr lang="en-US" sz="1969" dirty="0">
                <a:latin typeface="Lato Bold"/>
                <a:ea typeface="+mj-ea"/>
                <a:cs typeface="+mj-cs"/>
              </a:rPr>
              <a:t/>
            </a:r>
            <a:br>
              <a:rPr lang="en-US" sz="1969" dirty="0">
                <a:latin typeface="Lato Bold"/>
                <a:ea typeface="+mj-ea"/>
                <a:cs typeface="+mj-cs"/>
              </a:rPr>
            </a:br>
            <a:endParaRPr lang="en-US" sz="1266" kern="0" dirty="0"/>
          </a:p>
        </p:txBody>
      </p:sp>
      <p:sp>
        <p:nvSpPr>
          <p:cNvPr id="7" name="Shape 163"/>
          <p:cNvSpPr/>
          <p:nvPr/>
        </p:nvSpPr>
        <p:spPr>
          <a:xfrm>
            <a:off x="1248033" y="1263245"/>
            <a:ext cx="1577185"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spTree>
    <p:extLst>
      <p:ext uri="{BB962C8B-B14F-4D97-AF65-F5344CB8AC3E}">
        <p14:creationId xmlns:p14="http://schemas.microsoft.com/office/powerpoint/2010/main" val="3068658088"/>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Partnerships: American Academy of Pediatrics</a:t>
            </a:r>
            <a:endParaRPr lang="en-US"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8685911" y="5514110"/>
            <a:ext cx="3095625" cy="742950"/>
          </a:xfrm>
          <a:prstGeom prst="rect">
            <a:avLst/>
          </a:prstGeom>
        </p:spPr>
      </p:pic>
      <p:sp>
        <p:nvSpPr>
          <p:cNvPr id="5" name="Content Placeholder 2"/>
          <p:cNvSpPr txBox="1">
            <a:spLocks/>
          </p:cNvSpPr>
          <p:nvPr/>
        </p:nvSpPr>
        <p:spPr>
          <a:xfrm>
            <a:off x="506627" y="1527048"/>
            <a:ext cx="9823045"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42B4E6"/>
              </a:buClr>
            </a:pPr>
            <a:r>
              <a:rPr lang="en-US" dirty="0">
                <a:solidFill>
                  <a:prstClr val="black"/>
                </a:solidFill>
                <a:latin typeface="Georgia"/>
              </a:rPr>
              <a:t>Quality Improvement-Maintenance of Certification Project </a:t>
            </a:r>
          </a:p>
          <a:p>
            <a:pPr lvl="1">
              <a:buClr>
                <a:srgbClr val="7030A0"/>
              </a:buClr>
            </a:pPr>
            <a:r>
              <a:rPr lang="en-US" dirty="0">
                <a:solidFill>
                  <a:srgbClr val="455F51"/>
                </a:solidFill>
                <a:latin typeface="Georgia"/>
              </a:rPr>
              <a:t>2012: 5 practices (Central Alabama)</a:t>
            </a:r>
          </a:p>
          <a:p>
            <a:pPr lvl="1">
              <a:buClr>
                <a:srgbClr val="7030A0"/>
              </a:buClr>
            </a:pPr>
            <a:r>
              <a:rPr lang="en-US" dirty="0">
                <a:solidFill>
                  <a:srgbClr val="455F51"/>
                </a:solidFill>
                <a:latin typeface="Georgia"/>
              </a:rPr>
              <a:t>2015: 12 practices (statewide)</a:t>
            </a:r>
          </a:p>
          <a:p>
            <a:pPr lvl="1">
              <a:buClr>
                <a:srgbClr val="7030A0"/>
              </a:buClr>
            </a:pPr>
            <a:r>
              <a:rPr lang="en-US" dirty="0">
                <a:solidFill>
                  <a:srgbClr val="455F51"/>
                </a:solidFill>
                <a:latin typeface="Georgia"/>
              </a:rPr>
              <a:t>2016: 9 practices (statewide)</a:t>
            </a:r>
          </a:p>
          <a:p>
            <a:pPr lvl="1">
              <a:buClr>
                <a:srgbClr val="7030A0"/>
              </a:buClr>
            </a:pPr>
            <a:r>
              <a:rPr lang="en-US" dirty="0">
                <a:solidFill>
                  <a:srgbClr val="455F51"/>
                </a:solidFill>
                <a:latin typeface="Georgia"/>
              </a:rPr>
              <a:t>Amazing results!</a:t>
            </a:r>
          </a:p>
          <a:p>
            <a:pPr>
              <a:buClr>
                <a:srgbClr val="42B4E6"/>
              </a:buClr>
            </a:pPr>
            <a:r>
              <a:rPr lang="en-US" dirty="0">
                <a:solidFill>
                  <a:prstClr val="black"/>
                </a:solidFill>
                <a:latin typeface="Georgia"/>
              </a:rPr>
              <a:t>Spring and Fall Meeting participation </a:t>
            </a:r>
          </a:p>
          <a:p>
            <a:pPr>
              <a:buClr>
                <a:srgbClr val="42B4E6"/>
              </a:buClr>
            </a:pPr>
            <a:r>
              <a:rPr lang="en-US" dirty="0">
                <a:solidFill>
                  <a:prstClr val="black"/>
                </a:solidFill>
                <a:latin typeface="Georgia"/>
              </a:rPr>
              <a:t>Quarterly newsletter highlights </a:t>
            </a:r>
          </a:p>
          <a:p>
            <a:pPr>
              <a:buClr>
                <a:srgbClr val="42B4E6"/>
              </a:buClr>
            </a:pPr>
            <a:r>
              <a:rPr lang="en-US" dirty="0">
                <a:solidFill>
                  <a:prstClr val="black"/>
                </a:solidFill>
                <a:latin typeface="Georgia"/>
              </a:rPr>
              <a:t>Website page inclusion </a:t>
            </a:r>
            <a:r>
              <a:rPr lang="en-US" sz="2000" dirty="0">
                <a:solidFill>
                  <a:prstClr val="black"/>
                </a:solidFill>
                <a:latin typeface="Georgia"/>
              </a:rPr>
              <a:t>(www.alaap.org/help-me-grow-new/)</a:t>
            </a:r>
            <a:endParaRPr lang="en-US" dirty="0">
              <a:solidFill>
                <a:prstClr val="black"/>
              </a:solidFill>
              <a:latin typeface="Georgia"/>
            </a:endParaRPr>
          </a:p>
        </p:txBody>
      </p:sp>
    </p:spTree>
    <p:extLst>
      <p:ext uri="{BB962C8B-B14F-4D97-AF65-F5344CB8AC3E}">
        <p14:creationId xmlns:p14="http://schemas.microsoft.com/office/powerpoint/2010/main" val="3895589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Partnerships: American Academy of Pediatrics</a:t>
            </a:r>
            <a:endParaRPr lang="en-US" dirty="0"/>
          </a:p>
        </p:txBody>
      </p:sp>
      <p:sp>
        <p:nvSpPr>
          <p:cNvPr id="3" name="Content Placeholder 2"/>
          <p:cNvSpPr>
            <a:spLocks noGrp="1"/>
          </p:cNvSpPr>
          <p:nvPr>
            <p:ph sz="quarter" idx="1"/>
          </p:nvPr>
        </p:nvSpPr>
        <p:spPr>
          <a:xfrm>
            <a:off x="1676400" y="1524000"/>
            <a:ext cx="8503920" cy="4572000"/>
          </a:xfrm>
        </p:spPr>
        <p:txBody>
          <a:bodyPr/>
          <a:lstStyle/>
          <a:p>
            <a:pPr marL="0" indent="0" algn="ctr">
              <a:buNone/>
            </a:pPr>
            <a:r>
              <a:rPr lang="en-US" dirty="0" smtClean="0"/>
              <a:t>Partnership Timeline</a:t>
            </a:r>
          </a:p>
        </p:txBody>
      </p:sp>
      <p:graphicFrame>
        <p:nvGraphicFramePr>
          <p:cNvPr id="4" name="Diagram 3"/>
          <p:cNvGraphicFramePr/>
          <p:nvPr>
            <p:extLst/>
          </p:nvPr>
        </p:nvGraphicFramePr>
        <p:xfrm>
          <a:off x="2296236" y="1143000"/>
          <a:ext cx="7924800" cy="5086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550641" y="3519702"/>
            <a:ext cx="533400" cy="276999"/>
          </a:xfrm>
          <a:prstGeom prst="rect">
            <a:avLst/>
          </a:prstGeom>
          <a:noFill/>
        </p:spPr>
        <p:txBody>
          <a:bodyPr wrap="square" rtlCol="0">
            <a:spAutoFit/>
          </a:bodyPr>
          <a:lstStyle/>
          <a:p>
            <a:pPr algn="ctr"/>
            <a:r>
              <a:rPr lang="en-US" sz="1200" dirty="0">
                <a:solidFill>
                  <a:prstClr val="black"/>
                </a:solidFill>
                <a:latin typeface="Georgia"/>
              </a:rPr>
              <a:t>2001</a:t>
            </a:r>
          </a:p>
        </p:txBody>
      </p:sp>
      <p:sp>
        <p:nvSpPr>
          <p:cNvPr id="6" name="TextBox 5"/>
          <p:cNvSpPr txBox="1"/>
          <p:nvPr/>
        </p:nvSpPr>
        <p:spPr>
          <a:xfrm>
            <a:off x="3489046" y="3515036"/>
            <a:ext cx="609600" cy="276999"/>
          </a:xfrm>
          <a:prstGeom prst="rect">
            <a:avLst/>
          </a:prstGeom>
          <a:noFill/>
        </p:spPr>
        <p:txBody>
          <a:bodyPr wrap="square" rtlCol="0">
            <a:spAutoFit/>
          </a:bodyPr>
          <a:lstStyle/>
          <a:p>
            <a:r>
              <a:rPr lang="en-US" sz="1200" dirty="0">
                <a:solidFill>
                  <a:prstClr val="black"/>
                </a:solidFill>
                <a:latin typeface="Georgia"/>
              </a:rPr>
              <a:t>2008</a:t>
            </a:r>
          </a:p>
        </p:txBody>
      </p:sp>
      <p:sp>
        <p:nvSpPr>
          <p:cNvPr id="7" name="TextBox 6"/>
          <p:cNvSpPr txBox="1"/>
          <p:nvPr/>
        </p:nvSpPr>
        <p:spPr>
          <a:xfrm>
            <a:off x="4572000" y="3518102"/>
            <a:ext cx="533400" cy="276999"/>
          </a:xfrm>
          <a:prstGeom prst="rect">
            <a:avLst/>
          </a:prstGeom>
          <a:noFill/>
        </p:spPr>
        <p:txBody>
          <a:bodyPr wrap="square" rtlCol="0">
            <a:spAutoFit/>
          </a:bodyPr>
          <a:lstStyle/>
          <a:p>
            <a:pPr algn="ctr"/>
            <a:r>
              <a:rPr lang="en-US" sz="1200" dirty="0">
                <a:solidFill>
                  <a:prstClr val="black"/>
                </a:solidFill>
                <a:latin typeface="Georgia"/>
              </a:rPr>
              <a:t>2011</a:t>
            </a:r>
            <a:endParaRPr lang="en-US" sz="1050" dirty="0">
              <a:solidFill>
                <a:prstClr val="black"/>
              </a:solidFill>
              <a:latin typeface="Georgia"/>
            </a:endParaRPr>
          </a:p>
        </p:txBody>
      </p:sp>
      <p:pic>
        <p:nvPicPr>
          <p:cNvPr id="8"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2866" y="5419725"/>
            <a:ext cx="3095625" cy="742950"/>
          </a:xfrm>
          <a:prstGeom prst="rect">
            <a:avLst/>
          </a:prstGeom>
        </p:spPr>
      </p:pic>
      <p:sp>
        <p:nvSpPr>
          <p:cNvPr id="9" name="TextBox 8"/>
          <p:cNvSpPr txBox="1"/>
          <p:nvPr/>
        </p:nvSpPr>
        <p:spPr>
          <a:xfrm>
            <a:off x="8653818" y="3519702"/>
            <a:ext cx="609600" cy="276999"/>
          </a:xfrm>
          <a:prstGeom prst="rect">
            <a:avLst/>
          </a:prstGeom>
          <a:noFill/>
        </p:spPr>
        <p:txBody>
          <a:bodyPr wrap="square" rtlCol="0">
            <a:spAutoFit/>
          </a:bodyPr>
          <a:lstStyle/>
          <a:p>
            <a:r>
              <a:rPr lang="en-US" sz="1200" dirty="0">
                <a:solidFill>
                  <a:prstClr val="black"/>
                </a:solidFill>
                <a:latin typeface="Georgia"/>
              </a:rPr>
              <a:t>2016</a:t>
            </a:r>
            <a:endParaRPr lang="en-US" sz="1050" dirty="0">
              <a:solidFill>
                <a:prstClr val="black"/>
              </a:solidFill>
              <a:latin typeface="Georgia"/>
            </a:endParaRPr>
          </a:p>
        </p:txBody>
      </p:sp>
      <p:sp>
        <p:nvSpPr>
          <p:cNvPr id="10" name="TextBox 9"/>
          <p:cNvSpPr txBox="1"/>
          <p:nvPr/>
        </p:nvSpPr>
        <p:spPr>
          <a:xfrm>
            <a:off x="6637841" y="3496619"/>
            <a:ext cx="609600" cy="276999"/>
          </a:xfrm>
          <a:prstGeom prst="rect">
            <a:avLst/>
          </a:prstGeom>
          <a:noFill/>
        </p:spPr>
        <p:txBody>
          <a:bodyPr wrap="square" rtlCol="0">
            <a:spAutoFit/>
          </a:bodyPr>
          <a:lstStyle/>
          <a:p>
            <a:r>
              <a:rPr lang="en-US" sz="1200" dirty="0">
                <a:solidFill>
                  <a:prstClr val="black"/>
                </a:solidFill>
                <a:latin typeface="Georgia"/>
              </a:rPr>
              <a:t>2014</a:t>
            </a:r>
            <a:endParaRPr lang="en-US" sz="1050" dirty="0">
              <a:solidFill>
                <a:prstClr val="black"/>
              </a:solidFill>
              <a:latin typeface="Georgia"/>
            </a:endParaRPr>
          </a:p>
        </p:txBody>
      </p:sp>
      <p:sp>
        <p:nvSpPr>
          <p:cNvPr id="12" name="TextBox 11"/>
          <p:cNvSpPr txBox="1"/>
          <p:nvPr/>
        </p:nvSpPr>
        <p:spPr>
          <a:xfrm>
            <a:off x="7657473" y="3519702"/>
            <a:ext cx="609600" cy="276999"/>
          </a:xfrm>
          <a:prstGeom prst="rect">
            <a:avLst/>
          </a:prstGeom>
          <a:noFill/>
        </p:spPr>
        <p:txBody>
          <a:bodyPr wrap="square" rtlCol="0">
            <a:spAutoFit/>
          </a:bodyPr>
          <a:lstStyle/>
          <a:p>
            <a:r>
              <a:rPr lang="en-US" sz="1200" dirty="0">
                <a:solidFill>
                  <a:prstClr val="black"/>
                </a:solidFill>
                <a:latin typeface="Georgia"/>
              </a:rPr>
              <a:t>2015</a:t>
            </a:r>
            <a:endParaRPr lang="en-US" sz="1050" dirty="0">
              <a:solidFill>
                <a:prstClr val="black"/>
              </a:solidFill>
              <a:latin typeface="Georgia"/>
            </a:endParaRPr>
          </a:p>
        </p:txBody>
      </p:sp>
      <p:sp>
        <p:nvSpPr>
          <p:cNvPr id="13" name="TextBox 12"/>
          <p:cNvSpPr txBox="1"/>
          <p:nvPr/>
        </p:nvSpPr>
        <p:spPr>
          <a:xfrm>
            <a:off x="5562600" y="3518102"/>
            <a:ext cx="609600" cy="276999"/>
          </a:xfrm>
          <a:prstGeom prst="rect">
            <a:avLst/>
          </a:prstGeom>
          <a:noFill/>
        </p:spPr>
        <p:txBody>
          <a:bodyPr wrap="square" rtlCol="0">
            <a:spAutoFit/>
          </a:bodyPr>
          <a:lstStyle/>
          <a:p>
            <a:r>
              <a:rPr lang="en-US" sz="1200" dirty="0">
                <a:solidFill>
                  <a:prstClr val="black"/>
                </a:solidFill>
                <a:latin typeface="Georgia"/>
              </a:rPr>
              <a:t>2012</a:t>
            </a:r>
            <a:endParaRPr lang="en-US" sz="1050" dirty="0">
              <a:solidFill>
                <a:prstClr val="black"/>
              </a:solidFill>
              <a:latin typeface="Georgia"/>
            </a:endParaRPr>
          </a:p>
        </p:txBody>
      </p:sp>
    </p:spTree>
    <p:extLst>
      <p:ext uri="{BB962C8B-B14F-4D97-AF65-F5344CB8AC3E}">
        <p14:creationId xmlns:p14="http://schemas.microsoft.com/office/powerpoint/2010/main" val="1393929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Partnerships: Reach Out and Read-Alabama</a:t>
            </a:r>
            <a:endParaRPr lang="en-US" dirty="0"/>
          </a:p>
        </p:txBody>
      </p:sp>
      <p:sp>
        <p:nvSpPr>
          <p:cNvPr id="3" name="Content Placeholder 2"/>
          <p:cNvSpPr>
            <a:spLocks noGrp="1"/>
          </p:cNvSpPr>
          <p:nvPr>
            <p:ph sz="quarter" idx="1"/>
          </p:nvPr>
        </p:nvSpPr>
        <p:spPr>
          <a:xfrm>
            <a:off x="402336" y="1940010"/>
            <a:ext cx="11338560" cy="4159037"/>
          </a:xfrm>
        </p:spPr>
        <p:txBody>
          <a:bodyPr/>
          <a:lstStyle/>
          <a:p>
            <a:r>
              <a:rPr lang="en-US" dirty="0" smtClean="0"/>
              <a:t>Access </a:t>
            </a:r>
            <a:r>
              <a:rPr lang="en-US" dirty="0"/>
              <a:t>to pediatricians with a </a:t>
            </a:r>
            <a:r>
              <a:rPr lang="en-US" dirty="0" smtClean="0"/>
              <a:t>unified </a:t>
            </a:r>
            <a:r>
              <a:rPr lang="en-US" dirty="0"/>
              <a:t>message about early childhood development</a:t>
            </a:r>
          </a:p>
          <a:p>
            <a:r>
              <a:rPr lang="en-US" dirty="0" smtClean="0"/>
              <a:t>Streamlined </a:t>
            </a:r>
            <a:r>
              <a:rPr lang="en-US" dirty="0"/>
              <a:t>partnership simplifies what we are both asking of health care </a:t>
            </a:r>
            <a:r>
              <a:rPr lang="en-US" dirty="0" smtClean="0"/>
              <a:t>providers--to </a:t>
            </a:r>
            <a:r>
              <a:rPr lang="en-US" dirty="0"/>
              <a:t>prepare America’s youngest children to succeed in </a:t>
            </a:r>
            <a:r>
              <a:rPr lang="en-US" dirty="0" smtClean="0"/>
              <a:t>school </a:t>
            </a:r>
            <a:endParaRPr lang="en-US" dirty="0"/>
          </a:p>
          <a:p>
            <a:r>
              <a:rPr lang="en-US" dirty="0" smtClean="0"/>
              <a:t>Prescription for Summer Reading events</a:t>
            </a:r>
          </a:p>
          <a:p>
            <a:endParaRPr lang="en-US" dirty="0"/>
          </a:p>
        </p:txBody>
      </p:sp>
      <p:pic>
        <p:nvPicPr>
          <p:cNvPr id="1026" name="Picture 2" descr="LOGO USE THIS ONE NOV 2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5346" y="5460399"/>
            <a:ext cx="12255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462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Developmental Screening </a:t>
            </a:r>
            <a:endParaRPr lang="en-US" dirty="0"/>
          </a:p>
        </p:txBody>
      </p:sp>
      <p:sp>
        <p:nvSpPr>
          <p:cNvPr id="4" name="Shape 367"/>
          <p:cNvSpPr txBox="1"/>
          <p:nvPr/>
        </p:nvSpPr>
        <p:spPr>
          <a:xfrm>
            <a:off x="7696200" y="2441243"/>
            <a:ext cx="2362200" cy="2984711"/>
          </a:xfrm>
          <a:prstGeom prst="rect">
            <a:avLst/>
          </a:prstGeom>
          <a:noFill/>
          <a:ln>
            <a:noFill/>
          </a:ln>
        </p:spPr>
        <p:txBody>
          <a:bodyPr lIns="68575" tIns="68575" rIns="68575" bIns="68575" anchor="t" anchorCtr="0">
            <a:noAutofit/>
          </a:bodyPr>
          <a:lstStyle/>
          <a:p>
            <a:pPr marL="457200" indent="-342900">
              <a:spcBef>
                <a:spcPts val="1500"/>
              </a:spcBef>
              <a:buClr>
                <a:prstClr val="black"/>
              </a:buClr>
              <a:buFont typeface="Questrial"/>
              <a:buChar char="★"/>
            </a:pPr>
            <a:r>
              <a:rPr lang="en" sz="2600" dirty="0">
                <a:solidFill>
                  <a:prstClr val="black"/>
                </a:solidFill>
                <a:latin typeface="Calibri Light"/>
              </a:rPr>
              <a:t>Screen</a:t>
            </a:r>
          </a:p>
          <a:p>
            <a:pPr marL="457200" indent="-342900">
              <a:spcBef>
                <a:spcPts val="1500"/>
              </a:spcBef>
              <a:buClr>
                <a:prstClr val="black"/>
              </a:buClr>
              <a:buFont typeface="Questrial"/>
              <a:buChar char="★"/>
            </a:pPr>
            <a:r>
              <a:rPr lang="en" sz="2600" dirty="0">
                <a:solidFill>
                  <a:prstClr val="black"/>
                </a:solidFill>
                <a:latin typeface="Calibri Light"/>
              </a:rPr>
              <a:t>Score</a:t>
            </a:r>
          </a:p>
          <a:p>
            <a:pPr marL="457200" indent="-342900">
              <a:spcBef>
                <a:spcPts val="1500"/>
              </a:spcBef>
              <a:buClr>
                <a:prstClr val="black"/>
              </a:buClr>
              <a:buFont typeface="Questrial"/>
              <a:buChar char="★"/>
            </a:pPr>
            <a:r>
              <a:rPr lang="en" sz="2600" dirty="0" smtClean="0">
                <a:solidFill>
                  <a:prstClr val="black"/>
                </a:solidFill>
                <a:latin typeface="Calibri Light"/>
              </a:rPr>
              <a:t>Share Results</a:t>
            </a:r>
            <a:endParaRPr lang="en" sz="2600" dirty="0">
              <a:solidFill>
                <a:prstClr val="black"/>
              </a:solidFill>
              <a:latin typeface="Calibri Light"/>
            </a:endParaRPr>
          </a:p>
          <a:p>
            <a:pPr marL="457200" indent="-342900">
              <a:spcBef>
                <a:spcPts val="1500"/>
              </a:spcBef>
              <a:buClr>
                <a:prstClr val="black"/>
              </a:buClr>
              <a:buFont typeface="Questrial"/>
              <a:buChar char="★"/>
            </a:pPr>
            <a:r>
              <a:rPr lang="en" sz="2600" dirty="0">
                <a:solidFill>
                  <a:prstClr val="black"/>
                </a:solidFill>
                <a:latin typeface="Calibri Light"/>
              </a:rPr>
              <a:t>Follow-Up</a:t>
            </a:r>
          </a:p>
          <a:p>
            <a:pPr marL="457200" indent="-342900">
              <a:spcBef>
                <a:spcPts val="1500"/>
              </a:spcBef>
              <a:buClr>
                <a:prstClr val="black"/>
              </a:buClr>
              <a:buFont typeface="Questrial"/>
              <a:buChar char="★"/>
            </a:pPr>
            <a:r>
              <a:rPr lang="en" sz="2600" dirty="0">
                <a:solidFill>
                  <a:prstClr val="black"/>
                </a:solidFill>
                <a:latin typeface="Calibri Light"/>
              </a:rPr>
              <a:t>Report</a:t>
            </a:r>
          </a:p>
          <a:p>
            <a:pPr marL="127000">
              <a:lnSpc>
                <a:spcPct val="107916"/>
              </a:lnSpc>
              <a:spcBef>
                <a:spcPts val="1500"/>
              </a:spcBef>
              <a:spcAft>
                <a:spcPts val="200"/>
              </a:spcAft>
              <a:buClr>
                <a:srgbClr val="99CB38"/>
              </a:buClr>
              <a:buSzPct val="100000"/>
            </a:pPr>
            <a:endParaRPr lang="en-US" sz="2300" dirty="0">
              <a:solidFill>
                <a:prstClr val="black"/>
              </a:solidFill>
              <a:latin typeface="Georgia"/>
              <a:ea typeface="Questrial"/>
              <a:cs typeface="Questrial"/>
              <a:sym typeface="Questria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2802841"/>
            <a:ext cx="3505200" cy="230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6054812" y="3352801"/>
            <a:ext cx="1869989" cy="6636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110422" y="4047464"/>
            <a:ext cx="1738178" cy="3721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019800" y="2802841"/>
            <a:ext cx="1905000" cy="12404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54812" y="3933597"/>
            <a:ext cx="1793789" cy="1064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09738" y="4030322"/>
            <a:ext cx="1838863" cy="9988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7185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ASQ Enterprise</a:t>
            </a:r>
            <a:endParaRPr lang="en-US" dirty="0"/>
          </a:p>
        </p:txBody>
      </p:sp>
      <p:sp>
        <p:nvSpPr>
          <p:cNvPr id="3" name="Content Placeholder 2"/>
          <p:cNvSpPr>
            <a:spLocks noGrp="1"/>
          </p:cNvSpPr>
          <p:nvPr>
            <p:ph sz="quarter" idx="1"/>
          </p:nvPr>
        </p:nvSpPr>
        <p:spPr>
          <a:xfrm>
            <a:off x="389980" y="1717590"/>
            <a:ext cx="11338560" cy="4047826"/>
          </a:xfrm>
        </p:spPr>
        <p:txBody>
          <a:bodyPr>
            <a:normAutofit/>
          </a:bodyPr>
          <a:lstStyle/>
          <a:p>
            <a:r>
              <a:rPr lang="en-US" dirty="0"/>
              <a:t>ASQ Enterprise allows program to:</a:t>
            </a:r>
          </a:p>
          <a:p>
            <a:pPr lvl="1"/>
            <a:r>
              <a:rPr lang="en-US" dirty="0"/>
              <a:t>Create and manage child and program records </a:t>
            </a:r>
          </a:p>
          <a:p>
            <a:pPr lvl="1"/>
            <a:r>
              <a:rPr lang="en-US" dirty="0"/>
              <a:t>Store results and follow-up decisions in child records</a:t>
            </a:r>
          </a:p>
          <a:p>
            <a:pPr lvl="1"/>
            <a:r>
              <a:rPr lang="en-US" dirty="0"/>
              <a:t>Easily track when children need to be screened</a:t>
            </a:r>
          </a:p>
          <a:p>
            <a:pPr lvl="1"/>
            <a:r>
              <a:rPr lang="en-US" dirty="0"/>
              <a:t>Access activities parents can try at home to encourage child progress</a:t>
            </a:r>
          </a:p>
          <a:p>
            <a:pPr lvl="1"/>
            <a:r>
              <a:rPr lang="en-US" dirty="0"/>
              <a:t>Access automatic scoring and screening selection to help eliminate scoring errors and provide more accurate referral information</a:t>
            </a:r>
          </a:p>
          <a:p>
            <a:pPr lvl="1"/>
            <a:r>
              <a:rPr lang="en-US" dirty="0"/>
              <a:t>Analyze both child and program level data and track trends across time</a:t>
            </a:r>
          </a:p>
          <a:p>
            <a:endParaRPr lang="en-US" dirty="0"/>
          </a:p>
        </p:txBody>
      </p:sp>
    </p:spTree>
    <p:extLst>
      <p:ext uri="{BB962C8B-B14F-4D97-AF65-F5344CB8AC3E}">
        <p14:creationId xmlns:p14="http://schemas.microsoft.com/office/powerpoint/2010/main" val="3290134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Build on existing partnerships</a:t>
            </a:r>
          </a:p>
          <a:p>
            <a:pPr lvl="1"/>
            <a:r>
              <a:rPr lang="en-US" dirty="0" smtClean="0"/>
              <a:t>Blueprint Committee </a:t>
            </a:r>
            <a:r>
              <a:rPr lang="en-US" dirty="0" smtClean="0">
                <a:sym typeface="Wingdings" panose="05000000000000000000" pitchFamily="2" charset="2"/>
              </a:rPr>
              <a:t></a:t>
            </a:r>
            <a:r>
              <a:rPr lang="en-US" dirty="0" smtClean="0"/>
              <a:t>AABCD </a:t>
            </a:r>
            <a:r>
              <a:rPr lang="en-US" dirty="0"/>
              <a:t>Stakeholder group </a:t>
            </a:r>
            <a:r>
              <a:rPr lang="en-US" dirty="0" smtClean="0">
                <a:sym typeface="Wingdings" panose="05000000000000000000" pitchFamily="2" charset="2"/>
              </a:rPr>
              <a:t></a:t>
            </a:r>
            <a:r>
              <a:rPr lang="en-US" dirty="0" smtClean="0"/>
              <a:t>Help </a:t>
            </a:r>
            <a:r>
              <a:rPr lang="en-US" dirty="0"/>
              <a:t>Me Grow Alabama Leadership Team </a:t>
            </a:r>
            <a:r>
              <a:rPr lang="en-US" dirty="0" smtClean="0">
                <a:sym typeface="Wingdings" panose="05000000000000000000" pitchFamily="2" charset="2"/>
              </a:rPr>
              <a:t>Young Child Wellness Council </a:t>
            </a:r>
            <a:endParaRPr lang="en-US" dirty="0" smtClean="0"/>
          </a:p>
          <a:p>
            <a:r>
              <a:rPr lang="en-US" dirty="0" smtClean="0"/>
              <a:t>Maintain </a:t>
            </a:r>
            <a:r>
              <a:rPr lang="en-US" dirty="0"/>
              <a:t>record of decision making, milestones, successes, and challenges </a:t>
            </a:r>
            <a:endParaRPr lang="en-US" dirty="0" smtClean="0"/>
          </a:p>
          <a:p>
            <a:r>
              <a:rPr lang="en-US" dirty="0" smtClean="0"/>
              <a:t>Build </a:t>
            </a:r>
            <a:r>
              <a:rPr lang="en-US" dirty="0"/>
              <a:t>from your state’s strengths (existing systems, strong partnerships)</a:t>
            </a:r>
          </a:p>
          <a:p>
            <a:r>
              <a:rPr lang="en-US" dirty="0" smtClean="0"/>
              <a:t>Don’t </a:t>
            </a:r>
            <a:r>
              <a:rPr lang="en-US" dirty="0"/>
              <a:t>make assumptions! (knowledge of HMG, knowledge between systems, services offered, etc.)</a:t>
            </a:r>
          </a:p>
          <a:p>
            <a:r>
              <a:rPr lang="en-US" dirty="0" smtClean="0"/>
              <a:t>Key </a:t>
            </a:r>
            <a:r>
              <a:rPr lang="en-US" dirty="0"/>
              <a:t>stakeholder buy-in every point along the way </a:t>
            </a:r>
            <a:endParaRPr lang="en-US" dirty="0" smtClean="0"/>
          </a:p>
          <a:p>
            <a:r>
              <a:rPr lang="en-US" dirty="0" smtClean="0"/>
              <a:t>Be </a:t>
            </a:r>
            <a:r>
              <a:rPr lang="en-US" dirty="0"/>
              <a:t>willing to change and update as circumstances change</a:t>
            </a:r>
          </a:p>
          <a:p>
            <a:r>
              <a:rPr lang="en-US" dirty="0" smtClean="0"/>
              <a:t>Don’t </a:t>
            </a:r>
            <a:r>
              <a:rPr lang="en-US" dirty="0"/>
              <a:t>be afraid to ask for help! (materials adaptation, input from other states)</a:t>
            </a:r>
          </a:p>
          <a:p>
            <a:r>
              <a:rPr lang="en-US" dirty="0" smtClean="0"/>
              <a:t>Fidelity </a:t>
            </a:r>
            <a:r>
              <a:rPr lang="en-US" dirty="0"/>
              <a:t>to the </a:t>
            </a:r>
            <a:r>
              <a:rPr lang="en-US" dirty="0" smtClean="0"/>
              <a:t>model</a:t>
            </a:r>
            <a:endParaRPr lang="en-US" dirty="0"/>
          </a:p>
        </p:txBody>
      </p:sp>
    </p:spTree>
    <p:extLst>
      <p:ext uri="{BB962C8B-B14F-4D97-AF65-F5344CB8AC3E}">
        <p14:creationId xmlns:p14="http://schemas.microsoft.com/office/powerpoint/2010/main" val="554513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a:t>
            </a:r>
            <a:endParaRPr lang="en-US" dirty="0"/>
          </a:p>
        </p:txBody>
      </p:sp>
      <p:sp>
        <p:nvSpPr>
          <p:cNvPr id="3" name="Content Placeholder 2"/>
          <p:cNvSpPr>
            <a:spLocks noGrp="1"/>
          </p:cNvSpPr>
          <p:nvPr>
            <p:ph sz="quarter" idx="1"/>
          </p:nvPr>
        </p:nvSpPr>
        <p:spPr/>
        <p:txBody>
          <a:bodyPr>
            <a:normAutofit lnSpcReduction="10000"/>
          </a:bodyPr>
          <a:lstStyle/>
          <a:p>
            <a:r>
              <a:rPr lang="en-US" sz="2600" dirty="0">
                <a:ea typeface="Calibri"/>
                <a:cs typeface="Times New Roman"/>
              </a:rPr>
              <a:t>HMG and ASQ “Lunch and Learns”</a:t>
            </a:r>
          </a:p>
          <a:p>
            <a:r>
              <a:rPr lang="en-US" sz="2600" dirty="0">
                <a:ea typeface="Calibri"/>
                <a:cs typeface="Times New Roman"/>
              </a:rPr>
              <a:t>Team approach! </a:t>
            </a:r>
          </a:p>
          <a:p>
            <a:pPr lvl="0">
              <a:buClr>
                <a:srgbClr val="42B4E6"/>
              </a:buClr>
            </a:pPr>
            <a:r>
              <a:rPr lang="en-US" sz="2600" dirty="0">
                <a:solidFill>
                  <a:prstClr val="black"/>
                </a:solidFill>
                <a:ea typeface="Calibri"/>
                <a:cs typeface="Times New Roman"/>
              </a:rPr>
              <a:t>ASQ Enterprise </a:t>
            </a:r>
          </a:p>
          <a:p>
            <a:pPr lvl="0">
              <a:buClr>
                <a:srgbClr val="42B4E6"/>
              </a:buClr>
            </a:pPr>
            <a:r>
              <a:rPr lang="en-US" sz="2600" dirty="0">
                <a:solidFill>
                  <a:prstClr val="black"/>
                </a:solidFill>
                <a:ea typeface="Calibri"/>
                <a:cs typeface="Times New Roman"/>
              </a:rPr>
              <a:t>Physician specific promotional materials </a:t>
            </a:r>
          </a:p>
          <a:p>
            <a:pPr lvl="1">
              <a:buClr>
                <a:srgbClr val="7030A0"/>
              </a:buClr>
            </a:pPr>
            <a:r>
              <a:rPr lang="en-US" sz="2000" dirty="0" smtClean="0">
                <a:solidFill>
                  <a:srgbClr val="455F51"/>
                </a:solidFill>
              </a:rPr>
              <a:t>One-pager, referral card, bookmarks, talking points/FAQ’s, ASQ physician letter</a:t>
            </a:r>
            <a:endParaRPr lang="en-US" sz="2000" dirty="0">
              <a:solidFill>
                <a:srgbClr val="455F51"/>
              </a:solidFill>
            </a:endParaRPr>
          </a:p>
          <a:p>
            <a:pPr>
              <a:buClr>
                <a:srgbClr val="42B4E6"/>
              </a:buClr>
            </a:pPr>
            <a:r>
              <a:rPr lang="en-US" sz="2600" dirty="0" smtClean="0">
                <a:solidFill>
                  <a:prstClr val="black"/>
                </a:solidFill>
                <a:ea typeface="Calibri"/>
                <a:cs typeface="Times New Roman"/>
              </a:rPr>
              <a:t>Pediatrician/medical </a:t>
            </a:r>
            <a:r>
              <a:rPr lang="en-US" sz="2600" dirty="0">
                <a:solidFill>
                  <a:prstClr val="black"/>
                </a:solidFill>
                <a:ea typeface="Calibri"/>
                <a:cs typeface="Times New Roman"/>
              </a:rPr>
              <a:t>home intake question</a:t>
            </a:r>
          </a:p>
          <a:p>
            <a:pPr>
              <a:buClr>
                <a:srgbClr val="42B4E6"/>
              </a:buClr>
            </a:pPr>
            <a:r>
              <a:rPr lang="en-US" sz="2600" dirty="0">
                <a:solidFill>
                  <a:prstClr val="black"/>
                </a:solidFill>
                <a:ea typeface="Calibri"/>
                <a:cs typeface="Times New Roman"/>
              </a:rPr>
              <a:t>Physician Champion or Office Manager/Referral Nurse/Coordinator Champion?</a:t>
            </a:r>
          </a:p>
          <a:p>
            <a:pPr>
              <a:buClr>
                <a:srgbClr val="42B4E6"/>
              </a:buClr>
            </a:pPr>
            <a:r>
              <a:rPr lang="en-US" sz="2600" dirty="0">
                <a:solidFill>
                  <a:prstClr val="black"/>
                </a:solidFill>
                <a:ea typeface="Calibri"/>
                <a:cs typeface="Times New Roman"/>
              </a:rPr>
              <a:t>Continuous (sometimes repetitive) follow-up!</a:t>
            </a:r>
            <a:endParaRPr lang="en-US" sz="2600" dirty="0">
              <a:ea typeface="Calibri"/>
              <a:cs typeface="Times New Roman"/>
            </a:endParaRPr>
          </a:p>
          <a:p>
            <a:r>
              <a:rPr lang="en-US" sz="2600" dirty="0">
                <a:ea typeface="Calibri"/>
                <a:cs typeface="Times New Roman"/>
              </a:rPr>
              <a:t>Well Visit Planner</a:t>
            </a:r>
          </a:p>
          <a:p>
            <a:pPr marL="0" indent="0">
              <a:buNone/>
            </a:pPr>
            <a:endParaRPr lang="en-US" sz="2600" dirty="0">
              <a:ea typeface="Calibri"/>
              <a:cs typeface="Times New Roman"/>
            </a:endParaRPr>
          </a:p>
          <a:p>
            <a:endParaRPr lang="en-US" dirty="0"/>
          </a:p>
        </p:txBody>
      </p:sp>
    </p:spTree>
    <p:extLst>
      <p:ext uri="{BB962C8B-B14F-4D97-AF65-F5344CB8AC3E}">
        <p14:creationId xmlns:p14="http://schemas.microsoft.com/office/powerpoint/2010/main" val="1403721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Alabama Access Guide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7526" y="1828800"/>
            <a:ext cx="8636948" cy="402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548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sz="quarter" idx="1"/>
          </p:nvPr>
        </p:nvSpPr>
        <p:spPr>
          <a:xfrm>
            <a:off x="389979" y="1742301"/>
            <a:ext cx="11338560" cy="3924259"/>
          </a:xfrm>
        </p:spPr>
        <p:txBody>
          <a:bodyPr/>
          <a:lstStyle/>
          <a:p>
            <a:r>
              <a:rPr lang="en-US" dirty="0" smtClean="0"/>
              <a:t>Staff turnover </a:t>
            </a:r>
          </a:p>
          <a:p>
            <a:r>
              <a:rPr lang="en-US" dirty="0" smtClean="0"/>
              <a:t>Geography</a:t>
            </a:r>
            <a:endParaRPr lang="en-US" dirty="0"/>
          </a:p>
          <a:p>
            <a:r>
              <a:rPr lang="en-US" dirty="0" smtClean="0"/>
              <a:t>Messaging/overcoming misconceptions</a:t>
            </a:r>
          </a:p>
          <a:p>
            <a:r>
              <a:rPr lang="en-US" dirty="0" smtClean="0"/>
              <a:t>Understanding what is care coordination </a:t>
            </a:r>
            <a:endParaRPr lang="en-US" dirty="0"/>
          </a:p>
          <a:p>
            <a:endParaRPr lang="en-US" dirty="0"/>
          </a:p>
        </p:txBody>
      </p:sp>
    </p:spTree>
    <p:extLst>
      <p:ext uri="{BB962C8B-B14F-4D97-AF65-F5344CB8AC3E}">
        <p14:creationId xmlns:p14="http://schemas.microsoft.com/office/powerpoint/2010/main" val="642878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quarter" idx="1"/>
          </p:nvPr>
        </p:nvSpPr>
        <p:spPr>
          <a:xfrm>
            <a:off x="402336" y="2164357"/>
            <a:ext cx="11338560" cy="3086516"/>
          </a:xfrm>
        </p:spPr>
        <p:txBody>
          <a:bodyPr/>
          <a:lstStyle/>
          <a:p>
            <a:pPr marL="0" indent="0" algn="ctr">
              <a:buNone/>
            </a:pPr>
            <a:endParaRPr lang="en-US" dirty="0" smtClean="0"/>
          </a:p>
          <a:p>
            <a:pPr marL="0" indent="0" algn="ctr">
              <a:buNone/>
            </a:pPr>
            <a:r>
              <a:rPr lang="en-US" dirty="0" smtClean="0"/>
              <a:t>Katie Prince</a:t>
            </a:r>
            <a:endParaRPr lang="en-US" dirty="0"/>
          </a:p>
          <a:p>
            <a:pPr marL="0" indent="0" algn="ctr">
              <a:buNone/>
            </a:pPr>
            <a:r>
              <a:rPr lang="en-US" dirty="0" smtClean="0"/>
              <a:t>Kprince@smartstartalabama.org</a:t>
            </a:r>
          </a:p>
          <a:p>
            <a:pPr marL="0" indent="0" algn="ctr">
              <a:buNone/>
            </a:pPr>
            <a:r>
              <a:rPr lang="en-US" dirty="0" smtClean="0"/>
              <a:t>334-271-0304</a:t>
            </a:r>
          </a:p>
          <a:p>
            <a:pPr marL="0" indent="0" algn="ctr">
              <a:buNone/>
            </a:pPr>
            <a:r>
              <a:rPr lang="en-US" dirty="0" smtClean="0"/>
              <a:t>www.helpmegrowalabama.org</a:t>
            </a:r>
          </a:p>
        </p:txBody>
      </p:sp>
    </p:spTree>
    <p:extLst>
      <p:ext uri="{BB962C8B-B14F-4D97-AF65-F5344CB8AC3E}">
        <p14:creationId xmlns:p14="http://schemas.microsoft.com/office/powerpoint/2010/main" val="1218621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6DD"/>
        </a:solidFill>
        <a:effectLst/>
      </p:bgPr>
    </p:bg>
    <p:spTree>
      <p:nvGrpSpPr>
        <p:cNvPr id="1" name=""/>
        <p:cNvGrpSpPr/>
        <p:nvPr/>
      </p:nvGrpSpPr>
      <p:grpSpPr>
        <a:xfrm>
          <a:off x="0" y="0"/>
          <a:ext cx="0" cy="0"/>
          <a:chOff x="0" y="0"/>
          <a:chExt cx="0" cy="0"/>
        </a:xfrm>
      </p:grpSpPr>
      <p:sp>
        <p:nvSpPr>
          <p:cNvPr id="6" name="Rectangle 5"/>
          <p:cNvSpPr/>
          <p:nvPr/>
        </p:nvSpPr>
        <p:spPr>
          <a:xfrm>
            <a:off x="815247" y="899249"/>
            <a:ext cx="4953918" cy="5514587"/>
          </a:xfrm>
          <a:prstGeom prst="rect">
            <a:avLst/>
          </a:prstGeom>
        </p:spPr>
        <p:txBody>
          <a:bodyPr wrap="square">
            <a:spAutoFit/>
          </a:bodyPr>
          <a:lstStyle/>
          <a:p>
            <a:pPr defTabSz="642915">
              <a:defRPr/>
            </a:pPr>
            <a:endParaRPr lang="en-US" sz="2000" dirty="0">
              <a:solidFill>
                <a:srgbClr val="041A32"/>
              </a:solidFill>
              <a:latin typeface="+mj-lt"/>
              <a:ea typeface="+mj-ea"/>
              <a:cs typeface="+mj-cs"/>
            </a:endParaRPr>
          </a:p>
          <a:p>
            <a:r>
              <a:rPr lang="en-US" sz="2000" dirty="0" smtClean="0">
                <a:solidFill>
                  <a:srgbClr val="041A32"/>
                </a:solidFill>
                <a:latin typeface="+mj-lt"/>
              </a:rPr>
              <a:t>From HMG Long Island </a:t>
            </a:r>
          </a:p>
          <a:p>
            <a:r>
              <a:rPr lang="en-US" sz="2000" dirty="0" smtClean="0">
                <a:solidFill>
                  <a:srgbClr val="041A32"/>
                </a:solidFill>
                <a:latin typeface="+mj-lt"/>
              </a:rPr>
              <a:t>Dr</a:t>
            </a:r>
            <a:r>
              <a:rPr lang="en-US" sz="2000" dirty="0">
                <a:solidFill>
                  <a:srgbClr val="041A32"/>
                </a:solidFill>
                <a:latin typeface="+mj-lt"/>
              </a:rPr>
              <a:t>. Liz </a:t>
            </a:r>
            <a:r>
              <a:rPr lang="en-US" sz="2000" dirty="0" smtClean="0">
                <a:solidFill>
                  <a:srgbClr val="041A32"/>
                </a:solidFill>
                <a:latin typeface="+mj-lt"/>
              </a:rPr>
              <a:t>Isakson</a:t>
            </a:r>
          </a:p>
          <a:p>
            <a:r>
              <a:rPr lang="en-US" sz="1200" dirty="0" smtClean="0">
                <a:solidFill>
                  <a:srgbClr val="041A32"/>
                </a:solidFill>
                <a:latin typeface="+mj-lt"/>
              </a:rPr>
              <a:t>Executive Director</a:t>
            </a:r>
          </a:p>
          <a:p>
            <a:r>
              <a:rPr lang="en-US" sz="1200" dirty="0" smtClean="0">
                <a:solidFill>
                  <a:srgbClr val="041A32"/>
                </a:solidFill>
                <a:latin typeface="+mj-lt"/>
              </a:rPr>
              <a:t>Docs for Tots</a:t>
            </a:r>
          </a:p>
          <a:p>
            <a:r>
              <a:rPr lang="en-US" sz="1200" dirty="0" smtClean="0">
                <a:solidFill>
                  <a:srgbClr val="041A32"/>
                </a:solidFill>
                <a:latin typeface="+mj-lt"/>
              </a:rPr>
              <a:t>liz@docsfortots.org</a:t>
            </a:r>
          </a:p>
          <a:p>
            <a:r>
              <a:rPr lang="en-US" sz="1200" dirty="0" smtClean="0">
                <a:solidFill>
                  <a:srgbClr val="041A32"/>
                </a:solidFill>
                <a:latin typeface="+mj-lt"/>
              </a:rPr>
              <a:t>www.docsfortots.org</a:t>
            </a:r>
          </a:p>
          <a:p>
            <a:endParaRPr lang="en-US" sz="1200" dirty="0" smtClean="0">
              <a:solidFill>
                <a:srgbClr val="041A32"/>
              </a:solidFill>
              <a:latin typeface="+mj-lt"/>
            </a:endParaRPr>
          </a:p>
          <a:p>
            <a:endParaRPr lang="en-US" sz="2000" dirty="0" smtClean="0">
              <a:solidFill>
                <a:srgbClr val="041A32"/>
              </a:solidFill>
              <a:latin typeface="+mj-lt"/>
            </a:endParaRPr>
          </a:p>
          <a:p>
            <a:endParaRPr lang="en-US" sz="2000" dirty="0">
              <a:solidFill>
                <a:srgbClr val="041A32"/>
              </a:solidFill>
              <a:latin typeface="+mj-lt"/>
            </a:endParaRPr>
          </a:p>
          <a:p>
            <a:endParaRPr lang="en-US" sz="2000" dirty="0" smtClean="0">
              <a:solidFill>
                <a:srgbClr val="041A32"/>
              </a:solidFill>
              <a:latin typeface="+mj-lt"/>
            </a:endParaRPr>
          </a:p>
          <a:p>
            <a:endParaRPr lang="en-US" sz="2000" dirty="0">
              <a:solidFill>
                <a:srgbClr val="041A32"/>
              </a:solidFill>
              <a:latin typeface="+mj-lt"/>
            </a:endParaRPr>
          </a:p>
          <a:p>
            <a:r>
              <a:rPr lang="en-US" sz="2000" dirty="0" smtClean="0">
                <a:solidFill>
                  <a:srgbClr val="041A32"/>
                </a:solidFill>
                <a:latin typeface="+mj-lt"/>
              </a:rPr>
              <a:t>Melissa Passarelli</a:t>
            </a:r>
          </a:p>
          <a:p>
            <a:r>
              <a:rPr lang="en-US" sz="1200" dirty="0" smtClean="0">
                <a:solidFill>
                  <a:srgbClr val="041A32"/>
                </a:solidFill>
                <a:latin typeface="+mj-lt"/>
              </a:rPr>
              <a:t>Director of Programs</a:t>
            </a:r>
          </a:p>
          <a:p>
            <a:r>
              <a:rPr lang="en-US" sz="1200" dirty="0">
                <a:solidFill>
                  <a:srgbClr val="041A32"/>
                </a:solidFill>
              </a:rPr>
              <a:t>Docs for Tots</a:t>
            </a:r>
          </a:p>
          <a:p>
            <a:r>
              <a:rPr lang="en-US" sz="1200" dirty="0" smtClean="0">
                <a:solidFill>
                  <a:srgbClr val="041A32"/>
                </a:solidFill>
                <a:latin typeface="+mj-lt"/>
              </a:rPr>
              <a:t>melissa@docsfortots.org </a:t>
            </a:r>
          </a:p>
          <a:p>
            <a:endParaRPr lang="en-US" sz="1200" dirty="0" smtClean="0">
              <a:solidFill>
                <a:srgbClr val="041A32"/>
              </a:solidFill>
              <a:latin typeface="+mj-lt"/>
            </a:endParaRPr>
          </a:p>
          <a:p>
            <a:endParaRPr lang="en-US" sz="2000" dirty="0" smtClean="0">
              <a:solidFill>
                <a:srgbClr val="041A32"/>
              </a:solidFill>
              <a:latin typeface="+mj-lt"/>
            </a:endParaRPr>
          </a:p>
          <a:p>
            <a:pPr defTabSz="642915">
              <a:defRPr/>
            </a:pPr>
            <a:endParaRPr lang="en-US" sz="2000" dirty="0">
              <a:solidFill>
                <a:srgbClr val="041A32"/>
              </a:solidFill>
              <a:latin typeface="+mj-lt"/>
              <a:ea typeface="+mj-ea"/>
              <a:cs typeface="+mj-cs"/>
            </a:endParaRPr>
          </a:p>
          <a:p>
            <a:pPr defTabSz="642915">
              <a:defRPr/>
            </a:pPr>
            <a:r>
              <a:rPr lang="en-US" sz="1969" dirty="0">
                <a:solidFill>
                  <a:prstClr val="white"/>
                </a:solidFill>
                <a:latin typeface="Lato Bold"/>
                <a:ea typeface="+mj-ea"/>
                <a:cs typeface="+mj-cs"/>
              </a:rPr>
              <a:t/>
            </a:r>
            <a:br>
              <a:rPr lang="en-US" sz="1969" dirty="0">
                <a:solidFill>
                  <a:prstClr val="white"/>
                </a:solidFill>
                <a:latin typeface="Lato Bold"/>
                <a:ea typeface="+mj-ea"/>
                <a:cs typeface="+mj-cs"/>
              </a:rPr>
            </a:br>
            <a:endParaRPr lang="en-US" sz="1266" kern="0" dirty="0">
              <a:solidFill>
                <a:sysClr val="windowText" lastClr="000000"/>
              </a:solidFill>
            </a:endParaRPr>
          </a:p>
        </p:txBody>
      </p:sp>
      <p:sp>
        <p:nvSpPr>
          <p:cNvPr id="7" name="Shape 163"/>
          <p:cNvSpPr/>
          <p:nvPr/>
        </p:nvSpPr>
        <p:spPr>
          <a:xfrm>
            <a:off x="815247" y="422986"/>
            <a:ext cx="1577185"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pic>
        <p:nvPicPr>
          <p:cNvPr id="2" name="Picture 1"/>
          <p:cNvPicPr>
            <a:picLocks noChangeAspect="1"/>
          </p:cNvPicPr>
          <p:nvPr/>
        </p:nvPicPr>
        <p:blipFill>
          <a:blip r:embed="rId3"/>
          <a:stretch>
            <a:fillRect/>
          </a:stretch>
        </p:blipFill>
        <p:spPr>
          <a:xfrm>
            <a:off x="2978741" y="4312159"/>
            <a:ext cx="1703426" cy="2138234"/>
          </a:xfrm>
          <a:prstGeom prst="rect">
            <a:avLst/>
          </a:prstGeom>
        </p:spPr>
      </p:pic>
      <p:pic>
        <p:nvPicPr>
          <p:cNvPr id="1026" name="Picture 2" descr="Inline image 3"/>
          <p:cNvPicPr>
            <a:picLocks noChangeAspect="1" noChangeArrowheads="1"/>
          </p:cNvPicPr>
          <p:nvPr/>
        </p:nvPicPr>
        <p:blipFill rotWithShape="1">
          <a:blip r:embed="rId4">
            <a:extLst>
              <a:ext uri="{28A0092B-C50C-407E-A947-70E740481C1C}">
                <a14:useLocalDpi xmlns:a14="http://schemas.microsoft.com/office/drawing/2010/main" val="0"/>
              </a:ext>
            </a:extLst>
          </a:blip>
          <a:srcRect l="7300" r="6404"/>
          <a:stretch/>
        </p:blipFill>
        <p:spPr bwMode="auto">
          <a:xfrm>
            <a:off x="3051307" y="1732506"/>
            <a:ext cx="1643607" cy="190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31509" y="1225549"/>
            <a:ext cx="3547431" cy="4103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defTabSz="642915">
              <a:defRPr/>
            </a:pPr>
            <a:r>
              <a:rPr lang="en-US" sz="2000" dirty="0">
                <a:solidFill>
                  <a:srgbClr val="041A32"/>
                </a:solidFill>
                <a:ea typeface="+mj-ea"/>
                <a:cs typeface="+mj-cs"/>
              </a:rPr>
              <a:t>From </a:t>
            </a:r>
            <a:r>
              <a:rPr lang="en-US" sz="2000" dirty="0">
                <a:solidFill>
                  <a:srgbClr val="041A32"/>
                </a:solidFill>
              </a:rPr>
              <a:t>HMG </a:t>
            </a:r>
            <a:r>
              <a:rPr lang="en-US" sz="2000" dirty="0" smtClean="0">
                <a:solidFill>
                  <a:srgbClr val="041A32"/>
                </a:solidFill>
              </a:rPr>
              <a:t>Alabama</a:t>
            </a:r>
            <a:endParaRPr lang="en-US" sz="2000" dirty="0">
              <a:solidFill>
                <a:srgbClr val="041A32"/>
              </a:solidFill>
            </a:endParaRPr>
          </a:p>
          <a:p>
            <a:pPr lvl="0" defTabSz="642915">
              <a:defRPr/>
            </a:pPr>
            <a:r>
              <a:rPr lang="en-US" sz="2000" dirty="0">
                <a:solidFill>
                  <a:srgbClr val="041A32"/>
                </a:solidFill>
                <a:ea typeface="+mj-ea"/>
                <a:cs typeface="+mj-cs"/>
              </a:rPr>
              <a:t>Katie Prince</a:t>
            </a:r>
          </a:p>
          <a:p>
            <a:pPr lvl="0" defTabSz="642915">
              <a:defRPr/>
            </a:pPr>
            <a:r>
              <a:rPr lang="en-US" sz="1200" dirty="0" smtClean="0">
                <a:solidFill>
                  <a:srgbClr val="041A32"/>
                </a:solidFill>
                <a:ea typeface="+mj-ea"/>
                <a:cs typeface="+mj-cs"/>
              </a:rPr>
              <a:t>Director </a:t>
            </a:r>
          </a:p>
          <a:p>
            <a:pPr lvl="0" defTabSz="642915">
              <a:defRPr/>
            </a:pPr>
            <a:r>
              <a:rPr lang="en-US" sz="1200" dirty="0"/>
              <a:t>Help Me Grow Alabama</a:t>
            </a:r>
            <a:endParaRPr lang="en-US" sz="1200" dirty="0" smtClean="0">
              <a:solidFill>
                <a:srgbClr val="041A32"/>
              </a:solidFill>
              <a:ea typeface="+mj-ea"/>
              <a:cs typeface="+mj-cs"/>
            </a:endParaRPr>
          </a:p>
          <a:p>
            <a:pPr lvl="0" defTabSz="642915">
              <a:defRPr/>
            </a:pPr>
            <a:r>
              <a:rPr lang="en-US" sz="1200" dirty="0" smtClean="0">
                <a:solidFill>
                  <a:srgbClr val="041A32"/>
                </a:solidFill>
                <a:ea typeface="+mj-ea"/>
                <a:cs typeface="+mj-cs"/>
              </a:rPr>
              <a:t>Alabama </a:t>
            </a:r>
            <a:r>
              <a:rPr lang="en-US" sz="1200" dirty="0">
                <a:solidFill>
                  <a:srgbClr val="041A32"/>
                </a:solidFill>
                <a:ea typeface="+mj-ea"/>
                <a:cs typeface="+mj-cs"/>
              </a:rPr>
              <a:t>Partnership for </a:t>
            </a:r>
            <a:r>
              <a:rPr lang="en-US" sz="1200" dirty="0" smtClean="0">
                <a:solidFill>
                  <a:srgbClr val="041A32"/>
                </a:solidFill>
                <a:ea typeface="+mj-ea"/>
                <a:cs typeface="+mj-cs"/>
              </a:rPr>
              <a:t>Children</a:t>
            </a:r>
          </a:p>
          <a:p>
            <a:pPr lvl="0" defTabSz="642915">
              <a:defRPr/>
            </a:pPr>
            <a:r>
              <a:rPr lang="en-US" sz="1200" dirty="0" smtClean="0">
                <a:solidFill>
                  <a:srgbClr val="041A32"/>
                </a:solidFill>
                <a:ea typeface="+mj-ea"/>
                <a:cs typeface="+mj-cs"/>
              </a:rPr>
              <a:t>Kprince@smartstartalabama.org</a:t>
            </a:r>
            <a:endParaRPr lang="en-US" sz="1200" dirty="0">
              <a:solidFill>
                <a:srgbClr val="041A32"/>
              </a:solidFill>
              <a:ea typeface="+mj-ea"/>
              <a:cs typeface="+mj-cs"/>
            </a:endParaRPr>
          </a:p>
          <a:p>
            <a:pPr lvl="0" defTabSz="642915">
              <a:defRPr/>
            </a:pPr>
            <a:r>
              <a:rPr lang="en-US" sz="1200" dirty="0" smtClean="0">
                <a:solidFill>
                  <a:srgbClr val="041A32"/>
                </a:solidFill>
                <a:ea typeface="+mj-ea"/>
                <a:cs typeface="+mj-cs"/>
              </a:rPr>
              <a:t>www.helpmegrowalabama.org</a:t>
            </a:r>
          </a:p>
          <a:p>
            <a:pPr lvl="0" defTabSz="642915">
              <a:defRPr/>
            </a:pPr>
            <a:endParaRPr lang="en-US" sz="1200" dirty="0">
              <a:solidFill>
                <a:srgbClr val="041A32"/>
              </a:solidFill>
              <a:ea typeface="+mj-ea"/>
              <a:cs typeface="+mj-cs"/>
            </a:endParaRPr>
          </a:p>
          <a:p>
            <a:pPr lvl="0" defTabSz="642915">
              <a:defRPr/>
            </a:pPr>
            <a:endParaRPr lang="en-US" sz="2000" dirty="0" smtClean="0">
              <a:solidFill>
                <a:srgbClr val="041A32"/>
              </a:solidFill>
            </a:endParaRPr>
          </a:p>
          <a:p>
            <a:pPr lvl="0" defTabSz="642915">
              <a:defRPr/>
            </a:pPr>
            <a:endParaRPr lang="en-US" sz="2000" dirty="0">
              <a:solidFill>
                <a:srgbClr val="041A32"/>
              </a:solidFill>
            </a:endParaRPr>
          </a:p>
          <a:p>
            <a:pPr lvl="0" defTabSz="642915">
              <a:defRPr/>
            </a:pPr>
            <a:endParaRPr lang="en-US" sz="2000" dirty="0" smtClean="0">
              <a:solidFill>
                <a:srgbClr val="041A32"/>
              </a:solidFill>
            </a:endParaRPr>
          </a:p>
          <a:p>
            <a:pPr lvl="0" defTabSz="642915">
              <a:defRPr/>
            </a:pPr>
            <a:r>
              <a:rPr lang="en-US" sz="2000" dirty="0" smtClean="0">
                <a:solidFill>
                  <a:srgbClr val="041A32"/>
                </a:solidFill>
              </a:rPr>
              <a:t>From </a:t>
            </a:r>
            <a:r>
              <a:rPr lang="en-US" sz="2000" dirty="0">
                <a:solidFill>
                  <a:srgbClr val="041A32"/>
                </a:solidFill>
              </a:rPr>
              <a:t>HMG </a:t>
            </a:r>
            <a:r>
              <a:rPr lang="en-US" sz="2000" dirty="0" smtClean="0">
                <a:solidFill>
                  <a:srgbClr val="041A32"/>
                </a:solidFill>
              </a:rPr>
              <a:t>National</a:t>
            </a:r>
            <a:endParaRPr lang="en-US" sz="2000" dirty="0">
              <a:solidFill>
                <a:srgbClr val="041A32"/>
              </a:solidFill>
            </a:endParaRPr>
          </a:p>
          <a:p>
            <a:pPr lvl="0" defTabSz="642915">
              <a:defRPr/>
            </a:pPr>
            <a:r>
              <a:rPr lang="en-US" sz="2000" dirty="0" smtClean="0">
                <a:solidFill>
                  <a:srgbClr val="041A32"/>
                </a:solidFill>
              </a:rPr>
              <a:t>Von Jessee</a:t>
            </a:r>
            <a:endParaRPr lang="en-US" sz="2000" dirty="0">
              <a:solidFill>
                <a:srgbClr val="041A32"/>
              </a:solidFill>
            </a:endParaRPr>
          </a:p>
          <a:p>
            <a:pPr lvl="0" defTabSz="642915">
              <a:defRPr/>
            </a:pPr>
            <a:r>
              <a:rPr lang="en-US" sz="1200" dirty="0" smtClean="0">
                <a:solidFill>
                  <a:srgbClr val="041A32"/>
                </a:solidFill>
              </a:rPr>
              <a:t>Program Specialist for Network Assessment</a:t>
            </a:r>
            <a:endParaRPr lang="en-US" sz="1200" dirty="0">
              <a:solidFill>
                <a:srgbClr val="041A32"/>
              </a:solidFill>
            </a:endParaRPr>
          </a:p>
          <a:p>
            <a:pPr lvl="0" defTabSz="642915">
              <a:defRPr/>
            </a:pPr>
            <a:r>
              <a:rPr lang="en-US" sz="1200" dirty="0" smtClean="0">
                <a:solidFill>
                  <a:srgbClr val="041A32"/>
                </a:solidFill>
              </a:rPr>
              <a:t>vjessee@connecticutchildrens.org</a:t>
            </a:r>
            <a:endParaRPr lang="en-US" sz="1200" dirty="0">
              <a:solidFill>
                <a:srgbClr val="041A32"/>
              </a:solidFill>
            </a:endParaRPr>
          </a:p>
          <a:p>
            <a:pPr lvl="0" defTabSz="642915">
              <a:defRPr/>
            </a:pPr>
            <a:r>
              <a:rPr lang="en-US" sz="1200" dirty="0" smtClean="0">
                <a:solidFill>
                  <a:srgbClr val="041A32"/>
                </a:solidFill>
              </a:rPr>
              <a:t>www.helpmegrownational.org</a:t>
            </a:r>
            <a:endParaRPr lang="en-US" sz="1200" dirty="0">
              <a:solidFill>
                <a:srgbClr val="041A32"/>
              </a:solidFill>
            </a:endParaRPr>
          </a:p>
          <a:p>
            <a:pPr lvl="0" defTabSz="642915">
              <a:defRPr/>
            </a:pPr>
            <a:endParaRPr lang="en-US" sz="1200" dirty="0">
              <a:solidFill>
                <a:srgbClr val="041A32"/>
              </a:solidFill>
              <a:ea typeface="+mj-ea"/>
              <a:cs typeface="+mj-cs"/>
            </a:endParaRPr>
          </a:p>
        </p:txBody>
      </p:sp>
      <p:sp>
        <p:nvSpPr>
          <p:cNvPr id="4" name="TextBox 3"/>
          <p:cNvSpPr txBox="1"/>
          <p:nvPr/>
        </p:nvSpPr>
        <p:spPr>
          <a:xfrm>
            <a:off x="815247" y="463633"/>
            <a:ext cx="301520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defTabSz="642915">
              <a:defRPr/>
            </a:pPr>
            <a:r>
              <a:rPr lang="en-US" sz="2800" dirty="0">
                <a:solidFill>
                  <a:srgbClr val="041A32"/>
                </a:solidFill>
                <a:ea typeface="+mj-ea"/>
                <a:cs typeface="+mj-cs"/>
              </a:rPr>
              <a:t>PRESENTERS</a:t>
            </a:r>
          </a:p>
        </p:txBody>
      </p:sp>
      <p:pic>
        <p:nvPicPr>
          <p:cNvPr id="8" name="Picture 7"/>
          <p:cNvPicPr>
            <a:picLocks noChangeAspect="1"/>
          </p:cNvPicPr>
          <p:nvPr/>
        </p:nvPicPr>
        <p:blipFill>
          <a:blip r:embed="rId5"/>
          <a:stretch>
            <a:fillRect/>
          </a:stretch>
        </p:blipFill>
        <p:spPr>
          <a:xfrm>
            <a:off x="9662373" y="1402688"/>
            <a:ext cx="1740353" cy="2371587"/>
          </a:xfrm>
          <a:prstGeom prst="rect">
            <a:avLst/>
          </a:prstGeom>
        </p:spPr>
      </p:pic>
      <p:pic>
        <p:nvPicPr>
          <p:cNvPr id="9" name="Picture 8"/>
          <p:cNvPicPr>
            <a:picLocks noChangeAspect="1"/>
          </p:cNvPicPr>
          <p:nvPr/>
        </p:nvPicPr>
        <p:blipFill>
          <a:blip r:embed="rId6"/>
          <a:stretch>
            <a:fillRect/>
          </a:stretch>
        </p:blipFill>
        <p:spPr>
          <a:xfrm>
            <a:off x="9662373" y="4180424"/>
            <a:ext cx="1793480" cy="2401704"/>
          </a:xfrm>
          <a:prstGeom prst="rect">
            <a:avLst/>
          </a:prstGeom>
        </p:spPr>
      </p:pic>
    </p:spTree>
    <p:extLst>
      <p:ext uri="{BB962C8B-B14F-4D97-AF65-F5344CB8AC3E}">
        <p14:creationId xmlns:p14="http://schemas.microsoft.com/office/powerpoint/2010/main" val="119600400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Stock-484794638.jpg"/>
          <p:cNvPicPr>
            <a:picLocks noChangeAspect="1"/>
          </p:cNvPicPr>
          <p:nvPr/>
        </p:nvPicPr>
        <p:blipFill>
          <a:blip r:embed="rId3">
            <a:alphaModFix amt="8489"/>
            <a:extLst/>
          </a:blip>
          <a:srcRect l="5838" r="5838"/>
          <a:stretch>
            <a:fillRect/>
          </a:stretch>
        </p:blipFill>
        <p:spPr>
          <a:xfrm>
            <a:off x="-199505" y="-1322897"/>
            <a:ext cx="12784974" cy="9650199"/>
          </a:xfrm>
          <a:prstGeom prst="rect">
            <a:avLst/>
          </a:prstGeom>
          <a:ln w="12700">
            <a:miter lim="400000"/>
          </a:ln>
        </p:spPr>
      </p:pic>
      <p:pic>
        <p:nvPicPr>
          <p:cNvPr id="217" name="logo-black.png"/>
          <p:cNvPicPr>
            <a:picLocks noChangeAspect="1"/>
          </p:cNvPicPr>
          <p:nvPr/>
        </p:nvPicPr>
        <p:blipFill>
          <a:blip r:embed="rId4">
            <a:extLst/>
          </a:blip>
          <a:stretch>
            <a:fillRect/>
          </a:stretch>
        </p:blipFill>
        <p:spPr>
          <a:xfrm>
            <a:off x="4308095" y="2981602"/>
            <a:ext cx="3575810" cy="1041200"/>
          </a:xfrm>
          <a:prstGeom prst="rect">
            <a:avLst/>
          </a:prstGeom>
          <a:ln w="12700">
            <a:miter lim="400000"/>
          </a:ln>
        </p:spPr>
      </p:pic>
      <p:sp>
        <p:nvSpPr>
          <p:cNvPr id="218" name="Shape 218"/>
          <p:cNvSpPr>
            <a:spLocks noGrp="1"/>
          </p:cNvSpPr>
          <p:nvPr>
            <p:ph type="subTitle" sz="quarter" idx="1"/>
          </p:nvPr>
        </p:nvSpPr>
        <p:spPr>
          <a:xfrm>
            <a:off x="3646640" y="6196140"/>
            <a:ext cx="5092684" cy="339638"/>
          </a:xfrm>
          <a:prstGeom prst="rect">
            <a:avLst/>
          </a:prstGeom>
        </p:spPr>
        <p:txBody>
          <a:bodyPr>
            <a:normAutofit fontScale="62500" lnSpcReduction="20000"/>
          </a:bodyPr>
          <a:lstStyle>
            <a:lvl1pPr>
              <a:defRPr sz="1800" i="1" spc="36">
                <a:solidFill>
                  <a:srgbClr val="373737">
                    <a:alpha val="50000"/>
                  </a:srgbClr>
                </a:solidFill>
                <a:latin typeface="Lato Regular"/>
                <a:ea typeface="Lato Regular"/>
                <a:cs typeface="Lato Regular"/>
                <a:sym typeface="Lato Regular"/>
              </a:defRPr>
            </a:lvl1pPr>
          </a:lstStyle>
          <a:p>
            <a:r>
              <a:rPr lang="en-US" dirty="0" smtClean="0"/>
              <a:t>Part </a:t>
            </a:r>
            <a:r>
              <a:rPr dirty="0" smtClean="0"/>
              <a:t>of </a:t>
            </a:r>
            <a:r>
              <a:rPr dirty="0"/>
              <a:t>Connecticut Children’s Office for Community Child </a:t>
            </a:r>
            <a:r>
              <a:rPr dirty="0" smtClean="0"/>
              <a:t>Health</a:t>
            </a:r>
            <a:endParaRPr dirty="0"/>
          </a:p>
        </p:txBody>
      </p:sp>
    </p:spTree>
    <p:extLst>
      <p:ext uri="{BB962C8B-B14F-4D97-AF65-F5344CB8AC3E}">
        <p14:creationId xmlns:p14="http://schemas.microsoft.com/office/powerpoint/2010/main" val="2284565549"/>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B697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091" y="1223693"/>
            <a:ext cx="5621909" cy="5634308"/>
          </a:xfrm>
          <a:prstGeom prst="rect">
            <a:avLst/>
          </a:prstGeom>
        </p:spPr>
      </p:pic>
      <p:sp>
        <p:nvSpPr>
          <p:cNvPr id="7" name="TextBox 6"/>
          <p:cNvSpPr txBox="1"/>
          <p:nvPr/>
        </p:nvSpPr>
        <p:spPr>
          <a:xfrm>
            <a:off x="0" y="-339"/>
            <a:ext cx="12192000" cy="1224031"/>
          </a:xfrm>
          <a:prstGeom prst="rect">
            <a:avLst/>
          </a:prstGeom>
          <a:solidFill>
            <a:srgbClr val="C9CAC0"/>
          </a:solidFill>
        </p:spPr>
        <p:txBody>
          <a:bodyPr wrap="square" rtlCol="0">
            <a:spAutoFit/>
          </a:bodyPr>
          <a:lstStyle/>
          <a:p>
            <a:pPr algn="ctr" defTabSz="410751" hangingPunct="0"/>
            <a:endParaRPr lang="en-US" sz="2531" kern="0" dirty="0">
              <a:solidFill>
                <a:srgbClr val="000000"/>
              </a:solidFill>
              <a:latin typeface="Calibri" panose="020F0502020204030204"/>
              <a:sym typeface="Helvetica Light"/>
            </a:endParaRPr>
          </a:p>
        </p:txBody>
      </p:sp>
      <p:sp>
        <p:nvSpPr>
          <p:cNvPr id="5" name="Shape 209"/>
          <p:cNvSpPr/>
          <p:nvPr/>
        </p:nvSpPr>
        <p:spPr>
          <a:xfrm>
            <a:off x="712152" y="454735"/>
            <a:ext cx="1123618" cy="1"/>
          </a:xfrm>
          <a:prstGeom prst="line">
            <a:avLst/>
          </a:prstGeom>
          <a:ln w="44450">
            <a:solidFill>
              <a:schemeClr val="tx1"/>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sp>
        <p:nvSpPr>
          <p:cNvPr id="3" name="Text Placeholder 2"/>
          <p:cNvSpPr>
            <a:spLocks noGrp="1"/>
          </p:cNvSpPr>
          <p:nvPr>
            <p:ph type="body" idx="1"/>
          </p:nvPr>
        </p:nvSpPr>
        <p:spPr>
          <a:xfrm>
            <a:off x="620711" y="611676"/>
            <a:ext cx="7886700" cy="564934"/>
          </a:xfrm>
        </p:spPr>
        <p:txBody>
          <a:bodyPr/>
          <a:lstStyle/>
          <a:p>
            <a:r>
              <a:rPr lang="en-US" sz="2531" dirty="0">
                <a:solidFill>
                  <a:schemeClr val="tx1"/>
                </a:solidFill>
                <a:latin typeface="Lato Bold"/>
              </a:rPr>
              <a:t>LET’S TALK</a:t>
            </a:r>
          </a:p>
        </p:txBody>
      </p:sp>
      <p:sp>
        <p:nvSpPr>
          <p:cNvPr id="8" name="TextBox 7"/>
          <p:cNvSpPr txBox="1"/>
          <p:nvPr/>
        </p:nvSpPr>
        <p:spPr>
          <a:xfrm>
            <a:off x="0" y="2446586"/>
            <a:ext cx="6570091" cy="2868221"/>
          </a:xfrm>
          <a:prstGeom prst="rect">
            <a:avLst/>
          </a:prstGeom>
          <a:noFill/>
        </p:spPr>
        <p:txBody>
          <a:bodyPr wrap="square" rtlCol="0">
            <a:spAutoFit/>
          </a:bodyPr>
          <a:lstStyle/>
          <a:p>
            <a:pPr algn="ctr" defTabSz="410751" hangingPunct="0"/>
            <a:r>
              <a:rPr lang="en-US" sz="4219" kern="0" dirty="0" smtClean="0">
                <a:solidFill>
                  <a:prstClr val="white"/>
                </a:solidFill>
                <a:latin typeface="Calibri" panose="020F0502020204030204"/>
                <a:sym typeface="Helvetica Light"/>
              </a:rPr>
              <a:t>Q&amp;A on Slack</a:t>
            </a:r>
          </a:p>
          <a:p>
            <a:pPr algn="ctr" defTabSz="410751" hangingPunct="0"/>
            <a:endParaRPr lang="en-US" sz="4219" kern="0" dirty="0">
              <a:solidFill>
                <a:prstClr val="white"/>
              </a:solidFill>
              <a:latin typeface="Calibri" panose="020F0502020204030204"/>
              <a:sym typeface="Helvetica Light"/>
            </a:endParaRPr>
          </a:p>
          <a:p>
            <a:pPr algn="ctr" defTabSz="410751" hangingPunct="0"/>
            <a:r>
              <a:rPr lang="en-US" sz="2800" kern="0" dirty="0" smtClean="0">
                <a:solidFill>
                  <a:prstClr val="white"/>
                </a:solidFill>
                <a:latin typeface="Calibri" panose="020F0502020204030204"/>
                <a:sym typeface="Helvetica Light"/>
              </a:rPr>
              <a:t>First-ever HMG Community </a:t>
            </a:r>
            <a:r>
              <a:rPr lang="en-US" sz="2800" kern="0" dirty="0" smtClean="0">
                <a:solidFill>
                  <a:prstClr val="white"/>
                </a:solidFill>
                <a:latin typeface="Calibri" panose="020F0502020204030204"/>
                <a:sym typeface="Helvetica Light"/>
              </a:rPr>
              <a:t>Conversation</a:t>
            </a:r>
          </a:p>
          <a:p>
            <a:pPr algn="ctr" defTabSz="410751" hangingPunct="0"/>
            <a:r>
              <a:rPr lang="en-US" sz="2800" kern="0" dirty="0">
                <a:solidFill>
                  <a:prstClr val="white"/>
                </a:solidFill>
                <a:latin typeface="Calibri" panose="020F0502020204030204"/>
                <a:sym typeface="Helvetica Light"/>
              </a:rPr>
              <a:t/>
            </a:r>
            <a:br>
              <a:rPr lang="en-US" sz="2800" kern="0" dirty="0">
                <a:solidFill>
                  <a:prstClr val="white"/>
                </a:solidFill>
                <a:latin typeface="Calibri" panose="020F0502020204030204"/>
                <a:sym typeface="Helvetica Light"/>
              </a:rPr>
            </a:br>
            <a:r>
              <a:rPr lang="en-US" sz="4000" kern="0" dirty="0" smtClean="0">
                <a:solidFill>
                  <a:prstClr val="white"/>
                </a:solidFill>
                <a:latin typeface="Calibri" panose="020F0502020204030204"/>
                <a:sym typeface="Helvetica Light"/>
              </a:rPr>
              <a:t>#</a:t>
            </a:r>
            <a:r>
              <a:rPr lang="en-US" sz="4000" kern="0" dirty="0" err="1" smtClean="0">
                <a:solidFill>
                  <a:prstClr val="white"/>
                </a:solidFill>
                <a:latin typeface="Calibri" panose="020F0502020204030204"/>
                <a:sym typeface="Helvetica Light"/>
              </a:rPr>
              <a:t>pedspartners</a:t>
            </a:r>
            <a:endParaRPr lang="en-US" sz="4000" kern="0" dirty="0">
              <a:solidFill>
                <a:prstClr val="white"/>
              </a:solidFill>
              <a:latin typeface="Calibri" panose="020F0502020204030204"/>
              <a:sym typeface="Helvetica Light"/>
            </a:endParaRPr>
          </a:p>
        </p:txBody>
      </p:sp>
    </p:spTree>
    <p:extLst>
      <p:ext uri="{BB962C8B-B14F-4D97-AF65-F5344CB8AC3E}">
        <p14:creationId xmlns:p14="http://schemas.microsoft.com/office/powerpoint/2010/main" val="3915220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6DD"/>
        </a:solidFill>
        <a:effectLst/>
      </p:bgPr>
    </p:bg>
    <p:spTree>
      <p:nvGrpSpPr>
        <p:cNvPr id="1" name=""/>
        <p:cNvGrpSpPr/>
        <p:nvPr/>
      </p:nvGrpSpPr>
      <p:grpSpPr>
        <a:xfrm>
          <a:off x="0" y="0"/>
          <a:ext cx="0" cy="0"/>
          <a:chOff x="0" y="0"/>
          <a:chExt cx="0" cy="0"/>
        </a:xfrm>
      </p:grpSpPr>
      <p:sp>
        <p:nvSpPr>
          <p:cNvPr id="6" name="Rectangle 5"/>
          <p:cNvSpPr/>
          <p:nvPr/>
        </p:nvSpPr>
        <p:spPr>
          <a:xfrm>
            <a:off x="6845643" y="525712"/>
            <a:ext cx="5247205" cy="5707203"/>
          </a:xfrm>
          <a:prstGeom prst="rect">
            <a:avLst/>
          </a:prstGeom>
        </p:spPr>
        <p:txBody>
          <a:bodyPr wrap="square">
            <a:spAutoFit/>
          </a:bodyPr>
          <a:lstStyle/>
          <a:p>
            <a:pPr defTabSz="642915">
              <a:defRPr/>
            </a:pPr>
            <a:r>
              <a:rPr lang="en-US" sz="2400" dirty="0" smtClean="0">
                <a:solidFill>
                  <a:srgbClr val="041A32"/>
                </a:solidFill>
                <a:latin typeface="+mj-lt"/>
                <a:ea typeface="+mj-ea"/>
                <a:cs typeface="+mj-cs"/>
              </a:rPr>
              <a:t>HELP ME GROW SYSTEM MODEL</a:t>
            </a:r>
            <a:endParaRPr lang="en-US" sz="2400" dirty="0">
              <a:solidFill>
                <a:srgbClr val="041A32"/>
              </a:solidFill>
              <a:latin typeface="+mj-lt"/>
              <a:ea typeface="+mj-ea"/>
              <a:cs typeface="+mj-cs"/>
            </a:endParaRPr>
          </a:p>
          <a:p>
            <a:pPr defTabSz="642915">
              <a:defRPr/>
            </a:pPr>
            <a:r>
              <a:rPr lang="en-US" sz="1600" dirty="0" smtClean="0">
                <a:solidFill>
                  <a:srgbClr val="041A32"/>
                </a:solidFill>
                <a:latin typeface="+mj-lt"/>
                <a:ea typeface="+mj-ea"/>
                <a:cs typeface="+mj-cs"/>
              </a:rPr>
              <a:t>DEFINED BY </a:t>
            </a:r>
            <a:r>
              <a:rPr lang="en-US" sz="1600" dirty="0">
                <a:solidFill>
                  <a:srgbClr val="041A32"/>
                </a:solidFill>
              </a:rPr>
              <a:t>CORE </a:t>
            </a:r>
            <a:r>
              <a:rPr lang="en-US" sz="1600" dirty="0" smtClean="0">
                <a:solidFill>
                  <a:srgbClr val="041A32"/>
                </a:solidFill>
              </a:rPr>
              <a:t>COMPONENT</a:t>
            </a:r>
            <a:r>
              <a:rPr lang="en-US" sz="1600" dirty="0">
                <a:solidFill>
                  <a:srgbClr val="041A32"/>
                </a:solidFill>
              </a:rPr>
              <a:t> </a:t>
            </a:r>
            <a:r>
              <a:rPr lang="en-US" sz="1600" dirty="0" smtClean="0">
                <a:latin typeface="+mj-lt"/>
                <a:ea typeface="+mj-ea"/>
                <a:cs typeface="+mj-cs"/>
              </a:rPr>
              <a:t>COOPERATION</a:t>
            </a:r>
          </a:p>
          <a:p>
            <a:pPr defTabSz="642915">
              <a:defRPr/>
            </a:pPr>
            <a:endParaRPr lang="en-US" sz="2000" dirty="0">
              <a:solidFill>
                <a:srgbClr val="041A32"/>
              </a:solidFill>
              <a:latin typeface="+mj-lt"/>
              <a:ea typeface="+mj-ea"/>
              <a:cs typeface="+mj-cs"/>
            </a:endParaRPr>
          </a:p>
          <a:p>
            <a:pPr defTabSz="642915">
              <a:defRPr/>
            </a:pPr>
            <a:r>
              <a:rPr lang="en-US" sz="2000" dirty="0" smtClean="0">
                <a:solidFill>
                  <a:srgbClr val="7D4299"/>
                </a:solidFill>
                <a:latin typeface="+mj-lt"/>
                <a:ea typeface="+mj-ea"/>
                <a:cs typeface="+mj-cs"/>
              </a:rPr>
              <a:t>Child Health Care Provider Outreach </a:t>
            </a:r>
          </a:p>
          <a:p>
            <a:pPr>
              <a:lnSpc>
                <a:spcPct val="107000"/>
              </a:lnSpc>
              <a:spcAft>
                <a:spcPts val="8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supports </a:t>
            </a:r>
            <a:r>
              <a:rPr lang="en-US" sz="2000" dirty="0">
                <a:latin typeface="Calibri" panose="020F0502020204030204" pitchFamily="34" charset="0"/>
                <a:ea typeface="Calibri" panose="020F0502020204030204" pitchFamily="34" charset="0"/>
                <a:cs typeface="Times New Roman" panose="02020603050405020304" pitchFamily="18" charset="0"/>
              </a:rPr>
              <a:t>community-based pediatricians by enhancing their effective developmental promotion and early detection activities and offering a simple yet comprehensive solution through the </a:t>
            </a:r>
            <a:r>
              <a:rPr lang="en-US" sz="2000" dirty="0">
                <a:solidFill>
                  <a:srgbClr val="C45911"/>
                </a:solidFill>
                <a:latin typeface="Calibri" panose="020F0502020204030204" pitchFamily="34" charset="0"/>
                <a:ea typeface="Calibri" panose="020F0502020204030204" pitchFamily="34" charset="0"/>
                <a:cs typeface="Times New Roman" panose="02020603050405020304" pitchFamily="18" charset="0"/>
              </a:rPr>
              <a:t>centralized access point </a:t>
            </a:r>
            <a:r>
              <a:rPr lang="en-US" sz="2000" dirty="0">
                <a:latin typeface="Calibri" panose="020F0502020204030204" pitchFamily="34" charset="0"/>
                <a:ea typeface="Calibri" panose="020F0502020204030204" pitchFamily="34" charset="0"/>
                <a:cs typeface="Times New Roman" panose="02020603050405020304" pitchFamily="18" charset="0"/>
              </a:rPr>
              <a:t>when concerns are identified</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The </a:t>
            </a:r>
            <a:r>
              <a:rPr lang="en-US" sz="2000" dirty="0">
                <a:solidFill>
                  <a:srgbClr val="C45911"/>
                </a:solidFill>
                <a:latin typeface="Calibri" panose="020F0502020204030204" pitchFamily="34" charset="0"/>
                <a:ea typeface="Calibri" panose="020F0502020204030204" pitchFamily="34" charset="0"/>
                <a:cs typeface="Times New Roman" panose="02020603050405020304" pitchFamily="18" charset="0"/>
              </a:rPr>
              <a:t>centralized access point</a:t>
            </a:r>
            <a:r>
              <a:rPr lang="en-US" sz="2000" dirty="0">
                <a:latin typeface="Calibri" panose="020F0502020204030204" pitchFamily="34" charset="0"/>
                <a:ea typeface="Calibri" panose="020F0502020204030204" pitchFamily="34" charset="0"/>
                <a:cs typeface="Times New Roman" panose="02020603050405020304" pitchFamily="18" charset="0"/>
              </a:rPr>
              <a:t> offers care coordination support for busy pediatric practices and closes the loop with referring </a:t>
            </a:r>
            <a:r>
              <a:rPr lang="en-US" sz="2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physicians</a:t>
            </a:r>
            <a:r>
              <a:rPr lang="en-US" sz="2000" dirty="0">
                <a:latin typeface="Calibri" panose="020F0502020204030204" pitchFamily="34" charset="0"/>
                <a:ea typeface="Calibri" panose="020F0502020204030204" pitchFamily="34" charset="0"/>
                <a:cs typeface="Times New Roman" panose="02020603050405020304" pitchFamily="18" charset="0"/>
              </a:rPr>
              <a:t> so </a:t>
            </a:r>
            <a:r>
              <a:rPr lang="en-US"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families </a:t>
            </a:r>
            <a:r>
              <a:rPr lang="en-US" sz="2000" dirty="0">
                <a:latin typeface="Calibri" panose="020F0502020204030204" pitchFamily="34" charset="0"/>
                <a:ea typeface="Calibri" panose="020F0502020204030204" pitchFamily="34" charset="0"/>
                <a:cs typeface="Times New Roman" panose="02020603050405020304" pitchFamily="18" charset="0"/>
              </a:rPr>
              <a:t>are optimally supported, communication is streamlined, redundancies minimized, gaps identified, and children receive what they need, when they need it</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1266" kern="0" dirty="0">
              <a:solidFill>
                <a:sysClr val="windowText" lastClr="000000"/>
              </a:solidFill>
            </a:endParaRPr>
          </a:p>
        </p:txBody>
      </p:sp>
      <p:sp>
        <p:nvSpPr>
          <p:cNvPr id="7" name="Shape 163"/>
          <p:cNvSpPr/>
          <p:nvPr/>
        </p:nvSpPr>
        <p:spPr>
          <a:xfrm>
            <a:off x="6845643" y="300104"/>
            <a:ext cx="1577185"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20361" b="5393"/>
          <a:stretch/>
        </p:blipFill>
        <p:spPr>
          <a:xfrm>
            <a:off x="-635654" y="198125"/>
            <a:ext cx="8431393" cy="625613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31" y="1094590"/>
            <a:ext cx="2746282" cy="279318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913" y="571775"/>
            <a:ext cx="2775730" cy="282313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470" y="3394909"/>
            <a:ext cx="2842054" cy="282604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7361" y="2850622"/>
            <a:ext cx="2796843" cy="2844606"/>
          </a:xfrm>
          <a:prstGeom prst="rect">
            <a:avLst/>
          </a:prstGeom>
        </p:spPr>
      </p:pic>
    </p:spTree>
    <p:extLst>
      <p:ext uri="{BB962C8B-B14F-4D97-AF65-F5344CB8AC3E}">
        <p14:creationId xmlns:p14="http://schemas.microsoft.com/office/powerpoint/2010/main" val="2516516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0" fill="hold" nodeType="withEffect">
                                  <p:stCondLst>
                                    <p:cond delay="0"/>
                                  </p:stCondLst>
                                  <p:childTnLst>
                                    <p:animRot by="21600000">
                                      <p:cBhvr>
                                        <p:cTn id="6" dur="5000" fill="hold"/>
                                        <p:tgtEl>
                                          <p:spTgt spid="14"/>
                                        </p:tgtEl>
                                        <p:attrNameLst>
                                          <p:attrName>r</p:attrName>
                                        </p:attrNameLst>
                                      </p:cBhvr>
                                    </p:animRot>
                                  </p:childTnLst>
                                </p:cTn>
                              </p:par>
                              <p:par>
                                <p:cTn id="7" presetID="8" presetClass="emph" presetSubtype="0" fill="hold" nodeType="withEffect">
                                  <p:stCondLst>
                                    <p:cond delay="1000"/>
                                  </p:stCondLst>
                                  <p:childTnLst>
                                    <p:animRot by="21600000">
                                      <p:cBhvr>
                                        <p:cTn id="8" dur="4000" fill="hold"/>
                                        <p:tgtEl>
                                          <p:spTgt spid="15"/>
                                        </p:tgtEl>
                                        <p:attrNameLst>
                                          <p:attrName>r</p:attrName>
                                        </p:attrNameLst>
                                      </p:cBhvr>
                                    </p:animRot>
                                  </p:childTnLst>
                                </p:cTn>
                              </p:par>
                              <p:par>
                                <p:cTn id="9" presetID="8" presetClass="emph" presetSubtype="0" fill="hold" nodeType="withEffect">
                                  <p:stCondLst>
                                    <p:cond delay="2500"/>
                                  </p:stCondLst>
                                  <p:childTnLst>
                                    <p:animRot by="21600000">
                                      <p:cBhvr>
                                        <p:cTn id="10" dur="3500" fill="hold"/>
                                        <p:tgtEl>
                                          <p:spTgt spid="17"/>
                                        </p:tgtEl>
                                        <p:attrNameLst>
                                          <p:attrName>r</p:attrName>
                                        </p:attrNameLst>
                                      </p:cBhvr>
                                    </p:animRot>
                                  </p:childTnLst>
                                </p:cTn>
                              </p:par>
                              <p:par>
                                <p:cTn id="11" presetID="8" presetClass="emph" presetSubtype="0" fill="hold" nodeType="withEffect">
                                  <p:stCondLst>
                                    <p:cond delay="4000"/>
                                  </p:stCondLst>
                                  <p:childTnLst>
                                    <p:animRot by="21600000">
                                      <p:cBhvr>
                                        <p:cTn id="12" dur="1500" fill="hold"/>
                                        <p:tgtEl>
                                          <p:spTgt spid="16"/>
                                        </p:tgtEl>
                                        <p:attrNameLst>
                                          <p:attrName>r</p:attrName>
                                        </p:attrNameLst>
                                      </p:cBhvr>
                                    </p:animRot>
                                  </p:childTnLst>
                                </p:cTn>
                              </p:par>
                              <p:par>
                                <p:cTn id="13" presetID="8" presetClass="emph" presetSubtype="0" fill="hold" nodeType="withEffect">
                                  <p:stCondLst>
                                    <p:cond delay="5000"/>
                                  </p:stCondLst>
                                  <p:childTnLst>
                                    <p:animRot by="21600000">
                                      <p:cBhvr>
                                        <p:cTn id="14" dur="4500" fill="hold"/>
                                        <p:tgtEl>
                                          <p:spTgt spid="14"/>
                                        </p:tgtEl>
                                        <p:attrNameLst>
                                          <p:attrName>r</p:attrName>
                                        </p:attrNameLst>
                                      </p:cBhvr>
                                    </p:animRot>
                                  </p:childTnLst>
                                </p:cTn>
                              </p:par>
                              <p:par>
                                <p:cTn id="15" presetID="8" presetClass="emph" presetSubtype="0" fill="hold" nodeType="withEffect">
                                  <p:stCondLst>
                                    <p:cond delay="5000"/>
                                  </p:stCondLst>
                                  <p:childTnLst>
                                    <p:animRot by="21600000">
                                      <p:cBhvr>
                                        <p:cTn id="16" dur="4500" fill="hold"/>
                                        <p:tgtEl>
                                          <p:spTgt spid="15"/>
                                        </p:tgtEl>
                                        <p:attrNameLst>
                                          <p:attrName>r</p:attrName>
                                        </p:attrNameLst>
                                      </p:cBhvr>
                                    </p:animRot>
                                  </p:childTnLst>
                                </p:cTn>
                              </p:par>
                              <p:par>
                                <p:cTn id="17" presetID="8" presetClass="emph" presetSubtype="0" fill="hold" nodeType="withEffect">
                                  <p:stCondLst>
                                    <p:cond delay="5000"/>
                                  </p:stCondLst>
                                  <p:childTnLst>
                                    <p:animRot by="21600000">
                                      <p:cBhvr>
                                        <p:cTn id="18" dur="4500" fill="hold"/>
                                        <p:tgtEl>
                                          <p:spTgt spid="17"/>
                                        </p:tgtEl>
                                        <p:attrNameLst>
                                          <p:attrName>r</p:attrName>
                                        </p:attrNameLst>
                                      </p:cBhvr>
                                    </p:animRot>
                                  </p:childTnLst>
                                </p:cTn>
                              </p:par>
                              <p:par>
                                <p:cTn id="19" presetID="8" presetClass="emph" presetSubtype="0" fill="hold" nodeType="withEffect">
                                  <p:stCondLst>
                                    <p:cond delay="5000"/>
                                  </p:stCondLst>
                                  <p:childTnLst>
                                    <p:animRot by="21600000">
                                      <p:cBhvr>
                                        <p:cTn id="20" dur="4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6DD"/>
        </a:solidFill>
        <a:effectLst/>
      </p:bgPr>
    </p:bg>
    <p:spTree>
      <p:nvGrpSpPr>
        <p:cNvPr id="1" name=""/>
        <p:cNvGrpSpPr/>
        <p:nvPr/>
      </p:nvGrpSpPr>
      <p:grpSpPr>
        <a:xfrm>
          <a:off x="0" y="0"/>
          <a:ext cx="0" cy="0"/>
          <a:chOff x="0" y="0"/>
          <a:chExt cx="0" cy="0"/>
        </a:xfrm>
      </p:grpSpPr>
      <p:sp>
        <p:nvSpPr>
          <p:cNvPr id="6" name="Rectangle 5"/>
          <p:cNvSpPr/>
          <p:nvPr/>
        </p:nvSpPr>
        <p:spPr>
          <a:xfrm>
            <a:off x="4046991" y="958199"/>
            <a:ext cx="7872863" cy="5304401"/>
          </a:xfrm>
          <a:prstGeom prst="rect">
            <a:avLst/>
          </a:prstGeom>
        </p:spPr>
        <p:txBody>
          <a:bodyPr wrap="square">
            <a:spAutoFit/>
          </a:bodyPr>
          <a:lstStyle/>
          <a:p>
            <a:pPr defTabSz="642915">
              <a:defRPr/>
            </a:pPr>
            <a:r>
              <a:rPr lang="en-US" sz="1969" dirty="0" smtClean="0">
                <a:solidFill>
                  <a:srgbClr val="041A32"/>
                </a:solidFill>
                <a:latin typeface="+mj-lt"/>
                <a:ea typeface="+mj-ea"/>
                <a:cs typeface="+mj-cs"/>
              </a:rPr>
              <a:t>HELP ME GROW SYSTEM MODEL</a:t>
            </a:r>
            <a:endParaRPr lang="en-US" sz="1969" dirty="0">
              <a:solidFill>
                <a:srgbClr val="041A32"/>
              </a:solidFill>
              <a:latin typeface="+mj-lt"/>
              <a:ea typeface="+mj-ea"/>
              <a:cs typeface="+mj-cs"/>
            </a:endParaRPr>
          </a:p>
          <a:p>
            <a:pPr defTabSz="642915">
              <a:defRPr/>
            </a:pPr>
            <a:r>
              <a:rPr lang="en-US" sz="1600" dirty="0" smtClean="0">
                <a:solidFill>
                  <a:srgbClr val="7D4299"/>
                </a:solidFill>
                <a:latin typeface="+mj-lt"/>
                <a:ea typeface="+mj-ea"/>
                <a:cs typeface="+mj-cs"/>
              </a:rPr>
              <a:t>CHILD HEALTH CARE PROVIDER </a:t>
            </a:r>
            <a:r>
              <a:rPr lang="en-US" sz="1600" dirty="0" smtClean="0">
                <a:solidFill>
                  <a:srgbClr val="041A32"/>
                </a:solidFill>
                <a:latin typeface="+mj-lt"/>
                <a:ea typeface="+mj-ea"/>
                <a:cs typeface="+mj-cs"/>
              </a:rPr>
              <a:t>OUTREACH </a:t>
            </a:r>
          </a:p>
          <a:p>
            <a:pPr>
              <a:lnSpc>
                <a:spcPct val="115000"/>
              </a:lnSpc>
              <a:spcAft>
                <a:spcPts val="1000"/>
              </a:spcAft>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000" dirty="0" smtClean="0">
                <a:solidFill>
                  <a:srgbClr val="7D4299"/>
                </a:solidFill>
                <a:latin typeface="Calibri" panose="020F0502020204030204" pitchFamily="34" charset="0"/>
                <a:ea typeface="Calibri" panose="020F0502020204030204" pitchFamily="34" charset="0"/>
                <a:cs typeface="Times New Roman" panose="02020603050405020304" pitchFamily="18" charset="0"/>
              </a:rPr>
              <a:t>Perfectly positioned partners</a:t>
            </a:r>
            <a:r>
              <a:rPr lang="en-US" sz="2000" dirty="0" smtClean="0">
                <a:latin typeface="Calibri" panose="020F0502020204030204" pitchFamily="34" charset="0"/>
                <a:ea typeface="Calibri" panose="020F0502020204030204" pitchFamily="34" charset="0"/>
                <a:cs typeface="Times New Roman" panose="02020603050405020304" pitchFamily="18" charset="0"/>
              </a:rPr>
              <a:t> in early childhood system building efforts: Near universal access and uniquely </a:t>
            </a:r>
            <a:r>
              <a:rPr lang="en-US" sz="2000" dirty="0">
                <a:latin typeface="Calibri" panose="020F0502020204030204" pitchFamily="34" charset="0"/>
                <a:ea typeface="Calibri" panose="020F0502020204030204" pitchFamily="34" charset="0"/>
                <a:cs typeface="Times New Roman" panose="02020603050405020304" pitchFamily="18" charset="0"/>
              </a:rPr>
              <a:t>positioned to identify developmentally vulnerable children.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However</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early identification is challenging. And so is linkage.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000" dirty="0" smtClean="0">
                <a:latin typeface="Calibri" panose="020F0502020204030204" pitchFamily="34" charset="0"/>
                <a:ea typeface="Calibri" panose="020F0502020204030204" pitchFamily="34" charset="0"/>
                <a:cs typeface="Times New Roman" panose="02020603050405020304" pitchFamily="18" charset="0"/>
              </a:rPr>
              <a:t>The HMG system model supports child health care providers: </a:t>
            </a:r>
          </a:p>
          <a:p>
            <a:pPr marL="342900" indent="-342900">
              <a:lnSpc>
                <a:spcPct val="115000"/>
              </a:lnSpc>
              <a:spcAft>
                <a:spcPts val="1000"/>
              </a:spcAft>
              <a:buFont typeface="Wingdings" panose="05000000000000000000" pitchFamily="2" charset="2"/>
              <a:buChar char="ü"/>
            </a:pPr>
            <a:r>
              <a:rPr lang="en-US" sz="2000" dirty="0" smtClean="0">
                <a:latin typeface="Calibri" panose="020F0502020204030204" pitchFamily="34" charset="0"/>
                <a:ea typeface="Calibri" panose="020F0502020204030204" pitchFamily="34" charset="0"/>
                <a:cs typeface="Times New Roman" panose="02020603050405020304" pitchFamily="18" charset="0"/>
              </a:rPr>
              <a:t>Outreach, trainings, workshops promoting </a:t>
            </a:r>
            <a:r>
              <a:rPr lang="en-US" sz="2000" dirty="0">
                <a:latin typeface="Calibri" panose="020F0502020204030204" pitchFamily="34" charset="0"/>
                <a:ea typeface="Calibri" panose="020F0502020204030204" pitchFamily="34" charset="0"/>
                <a:cs typeface="Times New Roman" panose="02020603050405020304" pitchFamily="18" charset="0"/>
              </a:rPr>
              <a:t>systematic surveillance and screening of young </a:t>
            </a:r>
            <a:r>
              <a:rPr lang="en-US" sz="2000" dirty="0" smtClean="0">
                <a:latin typeface="Calibri" panose="020F0502020204030204" pitchFamily="34" charset="0"/>
                <a:ea typeface="Calibri" panose="020F0502020204030204" pitchFamily="34" charset="0"/>
                <a:cs typeface="Times New Roman" panose="02020603050405020304" pitchFamily="18" charset="0"/>
              </a:rPr>
              <a:t>children</a:t>
            </a:r>
          </a:p>
          <a:p>
            <a:pPr marL="342900" indent="-342900">
              <a:lnSpc>
                <a:spcPct val="115000"/>
              </a:lnSpc>
              <a:spcAft>
                <a:spcPts val="1000"/>
              </a:spcAft>
              <a:buFont typeface="Wingdings" panose="05000000000000000000" pitchFamily="2" charset="2"/>
              <a:buChar char="ü"/>
            </a:pPr>
            <a:r>
              <a:rPr lang="en-US" sz="2000" dirty="0" smtClean="0">
                <a:latin typeface="Calibri" panose="020F0502020204030204" pitchFamily="34" charset="0"/>
                <a:ea typeface="Calibri" panose="020F0502020204030204" pitchFamily="34" charset="0"/>
                <a:cs typeface="Times New Roman" panose="02020603050405020304" pitchFamily="18" charset="0"/>
              </a:rPr>
              <a:t>Provides access to </a:t>
            </a:r>
            <a:r>
              <a:rPr lang="en-US" sz="2000" dirty="0">
                <a:latin typeface="Calibri" panose="020F0502020204030204" pitchFamily="34" charset="0"/>
                <a:ea typeface="Calibri" panose="020F0502020204030204" pitchFamily="34" charset="0"/>
                <a:cs typeface="Times New Roman" panose="02020603050405020304" pitchFamily="18" charset="0"/>
              </a:rPr>
              <a:t>centralized access point that can serve as a care coordination arm for busy pediatric primary care </a:t>
            </a:r>
            <a:r>
              <a:rPr lang="en-US" sz="2000" dirty="0" smtClean="0">
                <a:latin typeface="Calibri" panose="020F0502020204030204" pitchFamily="34" charset="0"/>
                <a:ea typeface="Calibri" panose="020F0502020204030204" pitchFamily="34" charset="0"/>
                <a:cs typeface="Times New Roman" panose="02020603050405020304" pitchFamily="18" charset="0"/>
              </a:rPr>
              <a:t>practices</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hape 163"/>
          <p:cNvSpPr/>
          <p:nvPr/>
        </p:nvSpPr>
        <p:spPr>
          <a:xfrm>
            <a:off x="4046991" y="661992"/>
            <a:ext cx="1577185"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78" y="587851"/>
            <a:ext cx="3515653" cy="3575691"/>
          </a:xfrm>
          <a:prstGeom prst="rect">
            <a:avLst/>
          </a:prstGeom>
        </p:spPr>
      </p:pic>
      <p:sp>
        <p:nvSpPr>
          <p:cNvPr id="2" name="TextBox 1"/>
          <p:cNvSpPr txBox="1"/>
          <p:nvPr/>
        </p:nvSpPr>
        <p:spPr>
          <a:xfrm>
            <a:off x="1350052" y="2001234"/>
            <a:ext cx="1285103"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smtClean="0">
                <a:ln>
                  <a:noFill/>
                </a:ln>
                <a:solidFill>
                  <a:srgbClr val="7D4299"/>
                </a:solidFill>
                <a:effectLst/>
                <a:uFillTx/>
                <a:latin typeface="+mn-lt"/>
                <a:ea typeface="+mn-ea"/>
                <a:cs typeface="+mn-cs"/>
                <a:sym typeface="Helvetica Light"/>
              </a:rPr>
              <a:t>Child Health Care Provider Outreach</a:t>
            </a:r>
            <a:endParaRPr kumimoji="0" lang="en-US" sz="1400" b="1" i="0" u="none" strike="noStrike" cap="none" spc="0" normalizeH="0" baseline="0" dirty="0">
              <a:ln>
                <a:noFill/>
              </a:ln>
              <a:solidFill>
                <a:srgbClr val="7D4299"/>
              </a:solidFill>
              <a:effectLst/>
              <a:uFillTx/>
              <a:latin typeface="+mn-lt"/>
              <a:ea typeface="+mn-ea"/>
              <a:cs typeface="+mn-cs"/>
              <a:sym typeface="Helvetica Light"/>
            </a:endParaRPr>
          </a:p>
        </p:txBody>
      </p:sp>
    </p:spTree>
    <p:extLst>
      <p:ext uri="{BB962C8B-B14F-4D97-AF65-F5344CB8AC3E}">
        <p14:creationId xmlns:p14="http://schemas.microsoft.com/office/powerpoint/2010/main" val="3488929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2500"/>
                                  </p:stCondLst>
                                  <p:childTnLst>
                                    <p:animRot by="21600000">
                                      <p:cBhvr>
                                        <p:cTn id="6" dur="3500" fill="hold"/>
                                        <p:tgtEl>
                                          <p:spTgt spid="10"/>
                                        </p:tgtEl>
                                        <p:attrNameLst>
                                          <p:attrName>r</p:attrName>
                                        </p:attrNameLst>
                                      </p:cBhvr>
                                    </p:animRot>
                                  </p:childTnLst>
                                </p:cTn>
                              </p:par>
                              <p:par>
                                <p:cTn id="7" presetID="8" presetClass="emph" presetSubtype="0" fill="hold" nodeType="withEffect">
                                  <p:stCondLst>
                                    <p:cond delay="5000"/>
                                  </p:stCondLst>
                                  <p:childTnLst>
                                    <p:animRot by="21600000">
                                      <p:cBhvr>
                                        <p:cTn id="8" dur="45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subTitle" sz="quarter" idx="1"/>
          </p:nvPr>
        </p:nvSpPr>
        <p:spPr>
          <a:xfrm>
            <a:off x="2298985" y="4125043"/>
            <a:ext cx="3809952" cy="794743"/>
          </a:xfrm>
          <a:prstGeom prst="rect">
            <a:avLst/>
          </a:prstGeom>
        </p:spPr>
        <p:txBody>
          <a:bodyPr/>
          <a:lstStyle>
            <a:lvl1pPr algn="l">
              <a:lnSpc>
                <a:spcPct val="120000"/>
              </a:lnSpc>
              <a:defRPr sz="1700" i="1" spc="34">
                <a:solidFill>
                  <a:srgbClr val="FFFFFF"/>
                </a:solidFill>
                <a:latin typeface="Lato Regular"/>
                <a:ea typeface="Lato Regular"/>
                <a:cs typeface="Lato Regular"/>
                <a:sym typeface="Lato Regular"/>
              </a:defRPr>
            </a:lvl1pPr>
          </a:lstStyle>
          <a:p>
            <a:r>
              <a:t>A program of Connecticut Children’s Office for Community Child Health.</a:t>
            </a:r>
          </a:p>
        </p:txBody>
      </p:sp>
      <p:sp>
        <p:nvSpPr>
          <p:cNvPr id="129" name="Shape 129"/>
          <p:cNvSpPr/>
          <p:nvPr/>
        </p:nvSpPr>
        <p:spPr>
          <a:xfrm>
            <a:off x="2289226" y="1959876"/>
            <a:ext cx="3741331" cy="27813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rmAutofit/>
          </a:bodyPr>
          <a:lstStyle>
            <a:lvl1pPr algn="l">
              <a:defRPr sz="1800" spc="72">
                <a:solidFill>
                  <a:srgbClr val="FFFFFF"/>
                </a:solidFill>
                <a:latin typeface="Lato Bold"/>
                <a:ea typeface="Lato Bold"/>
                <a:cs typeface="Lato Bold"/>
                <a:sym typeface="Lato Bold"/>
              </a:defRPr>
            </a:lvl1pPr>
          </a:lstStyle>
          <a:p>
            <a:pPr defTabSz="410751" hangingPunct="0">
              <a:defRPr/>
            </a:pPr>
            <a:r>
              <a:rPr sz="1266" kern="0" spc="51"/>
              <a:t>HELP ME GROW HEADING</a:t>
            </a:r>
          </a:p>
        </p:txBody>
      </p:sp>
      <p:sp>
        <p:nvSpPr>
          <p:cNvPr id="132" name="Shape 132"/>
          <p:cNvSpPr/>
          <p:nvPr/>
        </p:nvSpPr>
        <p:spPr>
          <a:xfrm>
            <a:off x="2326132" y="1761042"/>
            <a:ext cx="766738" cy="1"/>
          </a:xfrm>
          <a:prstGeom prst="line">
            <a:avLst/>
          </a:prstGeom>
          <a:ln w="38100">
            <a:solidFill>
              <a:srgbClr val="FFFFFF"/>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sp>
        <p:nvSpPr>
          <p:cNvPr id="133" name="Shape 133"/>
          <p:cNvSpPr/>
          <p:nvPr/>
        </p:nvSpPr>
        <p:spPr>
          <a:xfrm>
            <a:off x="9488471" y="6113860"/>
            <a:ext cx="463269" cy="49411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900">
                <a:solidFill>
                  <a:srgbClr val="000000">
                    <a:alpha val="5000"/>
                  </a:srgbClr>
                </a:solidFill>
                <a:latin typeface="Lato Bold"/>
                <a:ea typeface="Lato Bold"/>
                <a:cs typeface="Lato Bold"/>
                <a:sym typeface="Lato Bold"/>
              </a:defRPr>
            </a:lvl1pPr>
          </a:lstStyle>
          <a:p>
            <a:pPr algn="ctr" defTabSz="410751" hangingPunct="0">
              <a:defRPr/>
            </a:pPr>
            <a:r>
              <a:rPr sz="2742" kern="0"/>
              <a:t>01</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l="13402" r="32990"/>
          <a:stretch/>
        </p:blipFill>
        <p:spPr>
          <a:xfrm>
            <a:off x="0" y="-19932"/>
            <a:ext cx="5618221" cy="6877932"/>
          </a:xfrm>
          <a:prstGeom prst="rect">
            <a:avLst/>
          </a:prstGeom>
        </p:spPr>
      </p:pic>
      <p:sp>
        <p:nvSpPr>
          <p:cNvPr id="11" name="Shape 127"/>
          <p:cNvSpPr/>
          <p:nvPr/>
        </p:nvSpPr>
        <p:spPr>
          <a:xfrm>
            <a:off x="5531315" y="-19932"/>
            <a:ext cx="6660685" cy="6872039"/>
          </a:xfrm>
          <a:prstGeom prst="rect">
            <a:avLst/>
          </a:prstGeom>
          <a:solidFill>
            <a:srgbClr val="895362">
              <a:alpha val="80784"/>
            </a:srgbClr>
          </a:solidFill>
          <a:ln w="12700">
            <a:miter lim="400000"/>
          </a:ln>
          <a:effectLst>
            <a:outerShdw blurRad="50800" dist="50800" dir="5400000" algn="ctr" rotWithShape="0">
              <a:srgbClr val="000000">
                <a:alpha val="0"/>
              </a:srgbClr>
            </a:outerShdw>
          </a:effectLst>
        </p:spPr>
        <p:txBody>
          <a:bodyPr lIns="35719" tIns="35719" rIns="35719" bIns="35719" anchor="ctr"/>
          <a:lstStyle/>
          <a:p>
            <a:pPr defTabSz="410751" hangingPunct="0">
              <a:defRPr/>
            </a:pPr>
            <a:endParaRPr lang="en-US" sz="1969" kern="0" dirty="0">
              <a:solidFill>
                <a:srgbClr val="FFFFFF"/>
              </a:solidFill>
              <a:latin typeface="Lato Bold"/>
              <a:sym typeface="Helvetica Light"/>
            </a:endParaRPr>
          </a:p>
        </p:txBody>
      </p:sp>
      <p:sp>
        <p:nvSpPr>
          <p:cNvPr id="10" name="Rectangle 9"/>
          <p:cNvSpPr/>
          <p:nvPr/>
        </p:nvSpPr>
        <p:spPr>
          <a:xfrm>
            <a:off x="5923920" y="841948"/>
            <a:ext cx="6732922" cy="4242572"/>
          </a:xfrm>
          <a:prstGeom prst="rect">
            <a:avLst/>
          </a:prstGeom>
        </p:spPr>
        <p:txBody>
          <a:bodyPr wrap="square">
            <a:spAutoFit/>
          </a:bodyPr>
          <a:lstStyle/>
          <a:p>
            <a:pPr defTabSz="642915">
              <a:defRPr/>
            </a:pPr>
            <a:r>
              <a:rPr lang="en-US" sz="2000" dirty="0" smtClean="0">
                <a:latin typeface="Helvetica Light"/>
                <a:ea typeface="+mj-ea"/>
                <a:cs typeface="+mj-cs"/>
              </a:rPr>
              <a:t>HELP ME GROW SYSTEM MODEL</a:t>
            </a:r>
          </a:p>
          <a:p>
            <a:pPr lvl="0" defTabSz="642915">
              <a:defRPr/>
            </a:pPr>
            <a:r>
              <a:rPr lang="en-US" sz="2000" dirty="0" smtClean="0">
                <a:solidFill>
                  <a:schemeClr val="bg1"/>
                </a:solidFill>
                <a:latin typeface="Helvetica Light"/>
                <a:ea typeface="+mj-ea"/>
                <a:cs typeface="+mj-cs"/>
              </a:rPr>
              <a:t>CHILD HEALTH CARE PROVIDER OUTREACH </a:t>
            </a:r>
          </a:p>
          <a:p>
            <a:pPr lvl="0" defTabSz="642915">
              <a:defRPr/>
            </a:pPr>
            <a:endParaRPr lang="en-US" sz="2200" dirty="0" smtClean="0">
              <a:solidFill>
                <a:schemeClr val="bg1"/>
              </a:solidFill>
              <a:latin typeface="Helvetica Light"/>
              <a:ea typeface="+mj-ea"/>
              <a:cs typeface="+mj-cs"/>
            </a:endParaRPr>
          </a:p>
          <a:p>
            <a:pPr lvl="0" defTabSz="642915">
              <a:defRPr/>
            </a:pPr>
            <a:endParaRPr lang="en-US" sz="2200" dirty="0">
              <a:solidFill>
                <a:schemeClr val="bg1"/>
              </a:solidFill>
              <a:latin typeface="Helvetica Light"/>
              <a:ea typeface="+mj-ea"/>
              <a:cs typeface="+mj-cs"/>
            </a:endParaRPr>
          </a:p>
          <a:p>
            <a:pPr lvl="0" defTabSz="642915">
              <a:defRPr/>
            </a:pPr>
            <a:endParaRPr lang="en-US" sz="2200" dirty="0" smtClean="0">
              <a:solidFill>
                <a:schemeClr val="bg1"/>
              </a:solidFill>
              <a:latin typeface="Helvetica Light"/>
              <a:ea typeface="+mj-ea"/>
              <a:cs typeface="+mj-cs"/>
            </a:endParaRPr>
          </a:p>
          <a:p>
            <a:pPr lvl="0" defTabSz="642915">
              <a:defRPr/>
            </a:pPr>
            <a:endParaRPr lang="en-US" sz="2200" dirty="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Key Activity #1</a:t>
            </a:r>
          </a:p>
          <a:p>
            <a:pPr lvl="0" defTabSz="642915">
              <a:defRPr/>
            </a:pPr>
            <a:endParaRPr lang="en-US" sz="3200" b="1" dirty="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Identify a Physician Champion </a:t>
            </a:r>
            <a:endParaRPr lang="en-US" sz="3200" b="1" dirty="0">
              <a:solidFill>
                <a:schemeClr val="bg1"/>
              </a:solidFill>
              <a:latin typeface="Helvetica Light"/>
              <a:ea typeface="+mj-ea"/>
              <a:cs typeface="+mj-cs"/>
            </a:endParaRPr>
          </a:p>
          <a:p>
            <a:pPr defTabSz="642915">
              <a:defRPr/>
            </a:pPr>
            <a:endParaRPr lang="en-US" sz="1969" dirty="0">
              <a:solidFill>
                <a:srgbClr val="041A32"/>
              </a:solidFill>
              <a:latin typeface="+mj-lt"/>
              <a:ea typeface="+mj-ea"/>
              <a:cs typeface="+mj-cs"/>
            </a:endParaRPr>
          </a:p>
          <a:p>
            <a:pPr defTabSz="642915">
              <a:defRPr/>
            </a:pPr>
            <a:endParaRPr lang="en-US" sz="2000" dirty="0">
              <a:solidFill>
                <a:srgbClr val="041A32"/>
              </a:solidFill>
              <a:latin typeface="+mj-lt"/>
              <a:ea typeface="+mj-ea"/>
              <a:cs typeface="+mj-cs"/>
            </a:endParaRPr>
          </a:p>
        </p:txBody>
      </p:sp>
      <p:sp>
        <p:nvSpPr>
          <p:cNvPr id="14" name="Shape 163"/>
          <p:cNvSpPr/>
          <p:nvPr/>
        </p:nvSpPr>
        <p:spPr>
          <a:xfrm>
            <a:off x="5923920" y="689016"/>
            <a:ext cx="1577185"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spTree>
    <p:extLst>
      <p:ext uri="{BB962C8B-B14F-4D97-AF65-F5344CB8AC3E}">
        <p14:creationId xmlns:p14="http://schemas.microsoft.com/office/powerpoint/2010/main" val="1772966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09"/>
          <p:cNvSpPr/>
          <p:nvPr/>
        </p:nvSpPr>
        <p:spPr>
          <a:xfrm>
            <a:off x="1807532" y="1257939"/>
            <a:ext cx="1123618" cy="1"/>
          </a:xfrm>
          <a:prstGeom prst="line">
            <a:avLst/>
          </a:prstGeom>
          <a:ln w="44450">
            <a:solidFill>
              <a:schemeClr val="tx1"/>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5030" y="0"/>
            <a:ext cx="4576970" cy="6858000"/>
          </a:xfrm>
          <a:prstGeom prst="rect">
            <a:avLst/>
          </a:prstGeom>
        </p:spPr>
      </p:pic>
      <p:sp>
        <p:nvSpPr>
          <p:cNvPr id="5" name="Rectangle 4"/>
          <p:cNvSpPr/>
          <p:nvPr/>
        </p:nvSpPr>
        <p:spPr>
          <a:xfrm>
            <a:off x="0" y="-4875"/>
            <a:ext cx="7615030" cy="6857999"/>
          </a:xfrm>
          <a:prstGeom prst="rect">
            <a:avLst/>
          </a:prstGeom>
          <a:solidFill>
            <a:srgbClr val="D5B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182880" rIns="91440" bIns="0" rtlCol="0" anchor="ctr"/>
          <a:lstStyle/>
          <a:p>
            <a:pPr defTabSz="914286">
              <a:defRPr/>
            </a:pPr>
            <a:endParaRPr lang="en-US" sz="1687" dirty="0">
              <a:solidFill>
                <a:prstClr val="white"/>
              </a:solidFill>
              <a:latin typeface="Lato Bold"/>
              <a:sym typeface="Helvetica Light"/>
            </a:endParaRPr>
          </a:p>
        </p:txBody>
      </p:sp>
      <p:sp>
        <p:nvSpPr>
          <p:cNvPr id="6" name="Shape 163"/>
          <p:cNvSpPr/>
          <p:nvPr/>
        </p:nvSpPr>
        <p:spPr>
          <a:xfrm>
            <a:off x="559969" y="682000"/>
            <a:ext cx="1943625"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sp>
        <p:nvSpPr>
          <p:cNvPr id="8" name="Rectangle 7"/>
          <p:cNvSpPr/>
          <p:nvPr/>
        </p:nvSpPr>
        <p:spPr>
          <a:xfrm>
            <a:off x="559969" y="897096"/>
            <a:ext cx="6495093" cy="4708981"/>
          </a:xfrm>
          <a:prstGeom prst="rect">
            <a:avLst/>
          </a:prstGeom>
        </p:spPr>
        <p:txBody>
          <a:bodyPr wrap="square">
            <a:spAutoFit/>
          </a:bodyPr>
          <a:lstStyle/>
          <a:p>
            <a:pPr defTabSz="642915">
              <a:defRPr/>
            </a:pPr>
            <a:r>
              <a:rPr lang="en-US" sz="2000" dirty="0" smtClean="0">
                <a:latin typeface="Helvetica Light"/>
                <a:ea typeface="+mj-ea"/>
                <a:cs typeface="+mj-cs"/>
              </a:rPr>
              <a:t>HELP ME GROW SYSTEM MODEL</a:t>
            </a:r>
          </a:p>
          <a:p>
            <a:pPr lvl="0" defTabSz="642915">
              <a:defRPr/>
            </a:pPr>
            <a:r>
              <a:rPr lang="en-US" sz="2000" dirty="0" smtClean="0">
                <a:solidFill>
                  <a:schemeClr val="bg1"/>
                </a:solidFill>
                <a:latin typeface="Helvetica Light"/>
                <a:ea typeface="+mj-ea"/>
                <a:cs typeface="+mj-cs"/>
              </a:rPr>
              <a:t>CHILD HEALTH CARE PROVIDER OUTREACH </a:t>
            </a:r>
          </a:p>
          <a:p>
            <a:pPr lvl="0" defTabSz="642915">
              <a:defRPr/>
            </a:pPr>
            <a:endParaRPr lang="en-US" sz="2200" dirty="0" smtClean="0">
              <a:solidFill>
                <a:schemeClr val="bg1"/>
              </a:solidFill>
              <a:latin typeface="Helvetica Light"/>
              <a:ea typeface="+mj-ea"/>
              <a:cs typeface="+mj-cs"/>
            </a:endParaRPr>
          </a:p>
          <a:p>
            <a:pPr lvl="0" defTabSz="642915">
              <a:defRPr/>
            </a:pPr>
            <a:endParaRPr lang="en-US" sz="2200" dirty="0">
              <a:solidFill>
                <a:schemeClr val="bg1"/>
              </a:solidFill>
              <a:latin typeface="Helvetica Light"/>
              <a:ea typeface="+mj-ea"/>
              <a:cs typeface="+mj-cs"/>
            </a:endParaRPr>
          </a:p>
          <a:p>
            <a:pPr lvl="0" defTabSz="642915">
              <a:defRPr/>
            </a:pPr>
            <a:endParaRPr lang="en-US" sz="2200" dirty="0" smtClean="0">
              <a:solidFill>
                <a:schemeClr val="bg1"/>
              </a:solidFill>
              <a:latin typeface="Helvetica Light"/>
              <a:ea typeface="+mj-ea"/>
              <a:cs typeface="+mj-cs"/>
            </a:endParaRPr>
          </a:p>
          <a:p>
            <a:pPr lvl="0" defTabSz="642915">
              <a:defRPr/>
            </a:pPr>
            <a:endParaRPr lang="en-US" sz="2200" dirty="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Key Activity #2</a:t>
            </a:r>
          </a:p>
          <a:p>
            <a:pPr lvl="0" defTabSz="642915">
              <a:defRPr/>
            </a:pPr>
            <a:endParaRPr lang="en-US" sz="3200" b="1" dirty="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Advance rates of developmental screening and surveillance</a:t>
            </a:r>
          </a:p>
          <a:p>
            <a:pPr lvl="0" defTabSz="642915">
              <a:defRPr/>
            </a:pPr>
            <a:endParaRPr lang="en-US" sz="2400" b="1" dirty="0">
              <a:solidFill>
                <a:schemeClr val="bg1"/>
              </a:solidFill>
              <a:latin typeface="Helvetica Light"/>
              <a:ea typeface="+mj-ea"/>
              <a:cs typeface="+mj-cs"/>
            </a:endParaRPr>
          </a:p>
          <a:p>
            <a:pPr defTabSz="642915">
              <a:defRPr/>
            </a:pPr>
            <a:endParaRPr lang="en-US" sz="2000" dirty="0">
              <a:solidFill>
                <a:srgbClr val="041A32"/>
              </a:solidFill>
              <a:latin typeface="+mj-lt"/>
              <a:ea typeface="+mj-ea"/>
              <a:cs typeface="+mj-cs"/>
            </a:endParaRPr>
          </a:p>
        </p:txBody>
      </p:sp>
    </p:spTree>
    <p:extLst>
      <p:ext uri="{BB962C8B-B14F-4D97-AF65-F5344CB8AC3E}">
        <p14:creationId xmlns:p14="http://schemas.microsoft.com/office/powerpoint/2010/main" val="3953588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F5"/>
        </a:solidFill>
        <a:effectLst/>
      </p:bgPr>
    </p:bg>
    <p:spTree>
      <p:nvGrpSpPr>
        <p:cNvPr id="1" name=""/>
        <p:cNvGrpSpPr/>
        <p:nvPr/>
      </p:nvGrpSpPr>
      <p:grpSpPr>
        <a:xfrm>
          <a:off x="0" y="0"/>
          <a:ext cx="0" cy="0"/>
          <a:chOff x="0" y="0"/>
          <a:chExt cx="0" cy="0"/>
        </a:xfrm>
      </p:grpSpPr>
      <p:sp>
        <p:nvSpPr>
          <p:cNvPr id="133" name="Shape 133"/>
          <p:cNvSpPr/>
          <p:nvPr/>
        </p:nvSpPr>
        <p:spPr>
          <a:xfrm>
            <a:off x="9488471" y="6113860"/>
            <a:ext cx="463269" cy="49411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900">
                <a:solidFill>
                  <a:srgbClr val="000000">
                    <a:alpha val="5000"/>
                  </a:srgbClr>
                </a:solidFill>
                <a:latin typeface="Lato Bold"/>
                <a:ea typeface="Lato Bold"/>
                <a:cs typeface="Lato Bold"/>
                <a:sym typeface="Lato Bold"/>
              </a:defRPr>
            </a:lvl1pPr>
          </a:lstStyle>
          <a:p>
            <a:pPr algn="ctr" defTabSz="410751" hangingPunct="0">
              <a:defRPr/>
            </a:pPr>
            <a:r>
              <a:rPr sz="2742" kern="0"/>
              <a:t>01</a:t>
            </a:r>
          </a:p>
        </p:txBody>
      </p:sp>
      <p:sp>
        <p:nvSpPr>
          <p:cNvPr id="11" name="Shape 127"/>
          <p:cNvSpPr/>
          <p:nvPr/>
        </p:nvSpPr>
        <p:spPr>
          <a:xfrm>
            <a:off x="5700809" y="0"/>
            <a:ext cx="6491191" cy="6872039"/>
          </a:xfrm>
          <a:prstGeom prst="rect">
            <a:avLst/>
          </a:prstGeom>
          <a:solidFill>
            <a:srgbClr val="759AA5">
              <a:alpha val="81000"/>
            </a:srgbClr>
          </a:solidFill>
          <a:ln w="12700">
            <a:miter lim="400000"/>
          </a:ln>
          <a:effectLst>
            <a:outerShdw blurRad="50800" dist="50800" dir="5400000" algn="ctr" rotWithShape="0">
              <a:srgbClr val="000000">
                <a:alpha val="0"/>
              </a:srgbClr>
            </a:outerShdw>
          </a:effectLst>
        </p:spPr>
        <p:txBody>
          <a:bodyPr lIns="35719" tIns="35719" rIns="35719" bIns="35719" anchor="ctr"/>
          <a:lstStyle/>
          <a:p>
            <a:pPr defTabSz="410751" hangingPunct="0">
              <a:defRPr/>
            </a:pPr>
            <a:endParaRPr lang="en-US" sz="1969" kern="0" dirty="0">
              <a:solidFill>
                <a:srgbClr val="FFFFFF"/>
              </a:solidFill>
              <a:latin typeface="Lato Bold"/>
              <a:sym typeface="Helvetica Light"/>
            </a:endParaRPr>
          </a:p>
        </p:txBody>
      </p:sp>
      <p:sp>
        <p:nvSpPr>
          <p:cNvPr id="10" name="Rectangle 9"/>
          <p:cNvSpPr/>
          <p:nvPr/>
        </p:nvSpPr>
        <p:spPr>
          <a:xfrm>
            <a:off x="6091993" y="648368"/>
            <a:ext cx="5708822" cy="5201424"/>
          </a:xfrm>
          <a:prstGeom prst="rect">
            <a:avLst/>
          </a:prstGeom>
        </p:spPr>
        <p:txBody>
          <a:bodyPr wrap="square">
            <a:spAutoFit/>
          </a:bodyPr>
          <a:lstStyle/>
          <a:p>
            <a:pPr defTabSz="642915">
              <a:defRPr/>
            </a:pPr>
            <a:r>
              <a:rPr lang="en-US" sz="2000" dirty="0" smtClean="0">
                <a:latin typeface="Helvetica Light"/>
                <a:ea typeface="+mj-ea"/>
                <a:cs typeface="+mj-cs"/>
              </a:rPr>
              <a:t>HELP ME GROW SYSTEM MODEL</a:t>
            </a:r>
          </a:p>
          <a:p>
            <a:pPr lvl="0" defTabSz="642915">
              <a:defRPr/>
            </a:pPr>
            <a:r>
              <a:rPr lang="en-US" sz="2000" dirty="0" smtClean="0">
                <a:solidFill>
                  <a:schemeClr val="bg1"/>
                </a:solidFill>
                <a:latin typeface="Helvetica Light"/>
                <a:ea typeface="+mj-ea"/>
                <a:cs typeface="+mj-cs"/>
              </a:rPr>
              <a:t>CHILD HEALTH CARE PROVIDER OUTREACH </a:t>
            </a:r>
          </a:p>
          <a:p>
            <a:pPr lvl="0" defTabSz="642915">
              <a:defRPr/>
            </a:pPr>
            <a:endParaRPr lang="en-US" sz="2200" dirty="0" smtClean="0">
              <a:solidFill>
                <a:schemeClr val="bg1"/>
              </a:solidFill>
              <a:latin typeface="Helvetica Light"/>
              <a:ea typeface="+mj-ea"/>
              <a:cs typeface="+mj-cs"/>
            </a:endParaRPr>
          </a:p>
          <a:p>
            <a:pPr lvl="0" defTabSz="642915">
              <a:defRPr/>
            </a:pPr>
            <a:endParaRPr lang="en-US" sz="2200" dirty="0" smtClean="0">
              <a:solidFill>
                <a:schemeClr val="bg1"/>
              </a:solidFill>
              <a:latin typeface="Helvetica Light"/>
              <a:ea typeface="+mj-ea"/>
              <a:cs typeface="+mj-cs"/>
            </a:endParaRPr>
          </a:p>
          <a:p>
            <a:pPr lvl="0" defTabSz="642915">
              <a:defRPr/>
            </a:pPr>
            <a:endParaRPr lang="en-US" sz="2200" dirty="0">
              <a:solidFill>
                <a:schemeClr val="bg1"/>
              </a:solidFill>
              <a:latin typeface="Helvetica Light"/>
              <a:ea typeface="+mj-ea"/>
              <a:cs typeface="+mj-cs"/>
            </a:endParaRPr>
          </a:p>
          <a:p>
            <a:pPr lvl="0" defTabSz="642915">
              <a:defRPr/>
            </a:pPr>
            <a:endParaRPr lang="en-US" sz="2200" dirty="0" smtClean="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Key Activity #3</a:t>
            </a:r>
          </a:p>
          <a:p>
            <a:pPr lvl="0" defTabSz="642915">
              <a:defRPr/>
            </a:pPr>
            <a:endParaRPr lang="en-US" sz="3200" b="1" dirty="0">
              <a:solidFill>
                <a:schemeClr val="bg1"/>
              </a:solidFill>
              <a:latin typeface="Helvetica Light"/>
              <a:ea typeface="+mj-ea"/>
              <a:cs typeface="+mj-cs"/>
            </a:endParaRPr>
          </a:p>
          <a:p>
            <a:pPr lvl="0" defTabSz="642915">
              <a:defRPr/>
            </a:pPr>
            <a:r>
              <a:rPr lang="en-US" sz="3200" b="1" dirty="0" smtClean="0">
                <a:solidFill>
                  <a:schemeClr val="bg1"/>
                </a:solidFill>
                <a:latin typeface="Helvetica Light"/>
                <a:ea typeface="+mj-ea"/>
                <a:cs typeface="+mj-cs"/>
              </a:rPr>
              <a:t>Conduct targeted outreach to child health care providers</a:t>
            </a:r>
          </a:p>
          <a:p>
            <a:pPr lvl="0" defTabSz="642915">
              <a:defRPr/>
            </a:pPr>
            <a:endParaRPr lang="en-US" sz="2400" b="1" dirty="0">
              <a:solidFill>
                <a:schemeClr val="bg1"/>
              </a:solidFill>
              <a:latin typeface="Helvetica Light"/>
              <a:ea typeface="+mj-ea"/>
              <a:cs typeface="+mj-cs"/>
            </a:endParaRPr>
          </a:p>
          <a:p>
            <a:pPr defTabSz="642915">
              <a:defRPr/>
            </a:pPr>
            <a:endParaRPr lang="en-US" sz="2000" dirty="0">
              <a:solidFill>
                <a:srgbClr val="041A32"/>
              </a:solidFill>
              <a:latin typeface="+mj-lt"/>
              <a:ea typeface="+mj-ea"/>
              <a:cs typeface="+mj-cs"/>
            </a:endParaRPr>
          </a:p>
        </p:txBody>
      </p:sp>
      <p:sp>
        <p:nvSpPr>
          <p:cNvPr id="14" name="Shape 163"/>
          <p:cNvSpPr/>
          <p:nvPr/>
        </p:nvSpPr>
        <p:spPr>
          <a:xfrm>
            <a:off x="6196221" y="513853"/>
            <a:ext cx="1289373" cy="0"/>
          </a:xfrm>
          <a:prstGeom prst="line">
            <a:avLst/>
          </a:prstGeom>
          <a:ln w="44450">
            <a:solidFill>
              <a:schemeClr val="tx1"/>
            </a:solidFill>
            <a:miter lim="400000"/>
          </a:ln>
        </p:spPr>
        <p:txBody>
          <a:bodyPr lIns="26789" tIns="26789" rIns="26789" bIns="26789" anchor="ctr"/>
          <a:lstStyle/>
          <a:p>
            <a:pPr defTabSz="308062">
              <a:defRPr sz="2400"/>
            </a:pPr>
            <a:endParaRPr sz="1266">
              <a:latin typeface="Helvetica Ligh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01" y="1223743"/>
            <a:ext cx="6076010" cy="4050673"/>
          </a:xfrm>
          <a:prstGeom prst="rect">
            <a:avLst/>
          </a:prstGeom>
        </p:spPr>
      </p:pic>
    </p:spTree>
    <p:extLst>
      <p:ext uri="{BB962C8B-B14F-4D97-AF65-F5344CB8AC3E}">
        <p14:creationId xmlns:p14="http://schemas.microsoft.com/office/powerpoint/2010/main" val="1437505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vic">
  <a:themeElements>
    <a:clrScheme name="Custom 6">
      <a:dk1>
        <a:sysClr val="windowText" lastClr="000000"/>
      </a:dk1>
      <a:lt1>
        <a:sysClr val="window" lastClr="FFFFFF"/>
      </a:lt1>
      <a:dk2>
        <a:srgbClr val="455F51"/>
      </a:dk2>
      <a:lt2>
        <a:srgbClr val="FFFFFF"/>
      </a:lt2>
      <a:accent1>
        <a:srgbClr val="42B4E6"/>
      </a:accent1>
      <a:accent2>
        <a:srgbClr val="7030A0"/>
      </a:accent2>
      <a:accent3>
        <a:srgbClr val="7E2B97"/>
      </a:accent3>
      <a:accent4>
        <a:srgbClr val="44C1A3"/>
      </a:accent4>
      <a:accent5>
        <a:srgbClr val="4EB3CF"/>
      </a:accent5>
      <a:accent6>
        <a:srgbClr val="51C3F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FT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1800</Words>
  <Application>Microsoft Office PowerPoint</Application>
  <PresentationFormat>Widescreen</PresentationFormat>
  <Paragraphs>344</Paragraphs>
  <Slides>41</Slides>
  <Notes>41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41</vt:i4>
      </vt:variant>
    </vt:vector>
  </HeadingPairs>
  <TitlesOfParts>
    <vt:vector size="60" baseType="lpstr">
      <vt:lpstr>Arial</vt:lpstr>
      <vt:lpstr>Calibri</vt:lpstr>
      <vt:lpstr>Calibri Light</vt:lpstr>
      <vt:lpstr>Century Gothic</vt:lpstr>
      <vt:lpstr>Georgia</vt:lpstr>
      <vt:lpstr>Helvetica</vt:lpstr>
      <vt:lpstr>Helvetica Light</vt:lpstr>
      <vt:lpstr>Helvetica Neue</vt:lpstr>
      <vt:lpstr>Lato Bold</vt:lpstr>
      <vt:lpstr>Lato Regular</vt:lpstr>
      <vt:lpstr>Questrial</vt:lpstr>
      <vt:lpstr>Times New Roman</vt:lpstr>
      <vt:lpstr>Wingdings</vt:lpstr>
      <vt:lpstr>Wingdings 2</vt:lpstr>
      <vt:lpstr>Office Theme</vt:lpstr>
      <vt:lpstr>Civic</vt:lpstr>
      <vt:lpstr>White</vt:lpstr>
      <vt:lpstr>1_Office Theme</vt:lpstr>
      <vt:lpstr>DFT_PPT_Template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and Engaging the Right Medical Partners</vt:lpstr>
      <vt:lpstr>About Docs For Tots </vt:lpstr>
      <vt:lpstr>PowerPoint Presentation</vt:lpstr>
      <vt:lpstr>Help Me Grow – Long Island</vt:lpstr>
      <vt:lpstr>Changing Health Care Practice </vt:lpstr>
      <vt:lpstr>Qualities and Characteristics of a CHCPO Champion</vt:lpstr>
      <vt:lpstr>PowerPoint Presentation</vt:lpstr>
      <vt:lpstr>The Role of Each Team Member in a Practice</vt:lpstr>
      <vt:lpstr>Making the Case: What can HMG offer?</vt:lpstr>
      <vt:lpstr>Tips for Engagement</vt:lpstr>
      <vt:lpstr>Where to Start</vt:lpstr>
      <vt:lpstr>Thank You!</vt:lpstr>
      <vt:lpstr>Child Health Care Provider Outreach</vt:lpstr>
      <vt:lpstr>Help Me Grow Alabama </vt:lpstr>
      <vt:lpstr>Centralized Telephone Access Point</vt:lpstr>
      <vt:lpstr>HMG Alabama Leadership Team </vt:lpstr>
      <vt:lpstr>Early Detection Becomes a Priority</vt:lpstr>
      <vt:lpstr>Early Detection Becomes a Priority</vt:lpstr>
      <vt:lpstr>Key Funding Milestones</vt:lpstr>
      <vt:lpstr>Partnerships: American Academy of Pediatrics</vt:lpstr>
      <vt:lpstr>Partnerships: American Academy of Pediatrics</vt:lpstr>
      <vt:lpstr>Partnerships: Reach Out and Read-Alabama</vt:lpstr>
      <vt:lpstr>Developmental Screening </vt:lpstr>
      <vt:lpstr>ASQ Enterprise</vt:lpstr>
      <vt:lpstr>Lessons Learned </vt:lpstr>
      <vt:lpstr>Strategies</vt:lpstr>
      <vt:lpstr>Alabama Access Guide</vt:lpstr>
      <vt:lpstr>Challenges</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Zucker, Sarah</dc:creator>
  <cp:lastModifiedBy>Zucker, Sarah</cp:lastModifiedBy>
  <cp:revision>72</cp:revision>
  <cp:lastPrinted>2017-11-14T19:31:22Z</cp:lastPrinted>
  <dcterms:created xsi:type="dcterms:W3CDTF">2017-11-10T16:40:45Z</dcterms:created>
  <dcterms:modified xsi:type="dcterms:W3CDTF">2017-11-14T21:34:15Z</dcterms:modified>
</cp:coreProperties>
</file>