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87" r:id="rId4"/>
    <p:sldMasterId id="2147483699" r:id="rId5"/>
    <p:sldMasterId id="2147483703" r:id="rId6"/>
    <p:sldMasterId id="2147483718" r:id="rId7"/>
    <p:sldMasterId id="2147483736" r:id="rId8"/>
  </p:sldMasterIdLst>
  <p:notesMasterIdLst>
    <p:notesMasterId r:id="rId49"/>
  </p:notesMasterIdLst>
  <p:handoutMasterIdLst>
    <p:handoutMasterId r:id="rId50"/>
  </p:handoutMasterIdLst>
  <p:sldIdLst>
    <p:sldId id="257" r:id="rId9"/>
    <p:sldId id="258" r:id="rId10"/>
    <p:sldId id="259" r:id="rId11"/>
    <p:sldId id="256" r:id="rId12"/>
    <p:sldId id="263" r:id="rId13"/>
    <p:sldId id="298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7" r:id="rId47"/>
    <p:sldId id="29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D8D8"/>
    <a:srgbClr val="EBEBEB"/>
    <a:srgbClr val="E9E9E3"/>
    <a:srgbClr val="E4E4DC"/>
    <a:srgbClr val="F2F2EE"/>
    <a:srgbClr val="EEF2F1"/>
    <a:srgbClr val="FFFFE5"/>
    <a:srgbClr val="5B515B"/>
    <a:srgbClr val="473F47"/>
    <a:srgbClr val="8E7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1" autoAdjust="0"/>
    <p:restoredTop sz="54966" autoAdjust="0"/>
  </p:normalViewPr>
  <p:slideViewPr>
    <p:cSldViewPr snapToGrid="0">
      <p:cViewPr varScale="1">
        <p:scale>
          <a:sx n="63" d="100"/>
          <a:sy n="63" d="100"/>
        </p:scale>
        <p:origin x="24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66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084899-48A8-4C50-B1F9-42BE551A8B40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1917CA-A24F-462E-8781-249817611127}">
      <dgm:prSet phldrT="[Text]"/>
      <dgm:spPr>
        <a:solidFill>
          <a:srgbClr val="5B515B"/>
        </a:solidFill>
      </dgm:spPr>
      <dgm:t>
        <a:bodyPr/>
        <a:lstStyle/>
        <a:p>
          <a:r>
            <a:rPr lang="en-US" dirty="0" smtClean="0"/>
            <a:t>System </a:t>
          </a:r>
          <a:endParaRPr lang="en-US" dirty="0"/>
        </a:p>
      </dgm:t>
    </dgm:pt>
    <dgm:pt modelId="{320B5B6F-7F6E-4C36-B5C2-D0759463CB60}" type="parTrans" cxnId="{037A3FCD-8307-4224-8510-C4F73D58B250}">
      <dgm:prSet/>
      <dgm:spPr/>
      <dgm:t>
        <a:bodyPr/>
        <a:lstStyle/>
        <a:p>
          <a:endParaRPr lang="en-US"/>
        </a:p>
      </dgm:t>
    </dgm:pt>
    <dgm:pt modelId="{A6140CA6-7B91-44A0-A2D4-A7CF00FDBE4D}" type="sibTrans" cxnId="{037A3FCD-8307-4224-8510-C4F73D58B250}">
      <dgm:prSet/>
      <dgm:spPr/>
      <dgm:t>
        <a:bodyPr/>
        <a:lstStyle/>
        <a:p>
          <a:endParaRPr lang="en-US"/>
        </a:p>
      </dgm:t>
    </dgm:pt>
    <dgm:pt modelId="{70B0BE30-8A2B-4AE0-B41E-BA88EF6B4DC2}">
      <dgm:prSet phldrT="[Text]"/>
      <dgm:spPr>
        <a:solidFill>
          <a:srgbClr val="8E7E8E"/>
        </a:solidFill>
      </dgm:spPr>
      <dgm:t>
        <a:bodyPr/>
        <a:lstStyle/>
        <a:p>
          <a:r>
            <a:rPr lang="en-US" dirty="0" smtClean="0"/>
            <a:t>Community</a:t>
          </a:r>
          <a:endParaRPr lang="en-US" dirty="0"/>
        </a:p>
      </dgm:t>
    </dgm:pt>
    <dgm:pt modelId="{E4E8A758-5CD6-4153-99A8-FCDEDBFEFDFA}" type="parTrans" cxnId="{D64AA80B-D06D-425C-969B-D5AD97F012A9}">
      <dgm:prSet/>
      <dgm:spPr/>
      <dgm:t>
        <a:bodyPr/>
        <a:lstStyle/>
        <a:p>
          <a:endParaRPr lang="en-US"/>
        </a:p>
      </dgm:t>
    </dgm:pt>
    <dgm:pt modelId="{E3DE8D27-DC42-41EA-A04E-34A2EE668587}" type="sibTrans" cxnId="{D64AA80B-D06D-425C-969B-D5AD97F012A9}">
      <dgm:prSet/>
      <dgm:spPr/>
      <dgm:t>
        <a:bodyPr/>
        <a:lstStyle/>
        <a:p>
          <a:endParaRPr lang="en-US"/>
        </a:p>
      </dgm:t>
    </dgm:pt>
    <dgm:pt modelId="{3E34F69A-EBF9-482B-88A1-224E1FEB7A68}">
      <dgm:prSet phldrT="[Text]"/>
      <dgm:spPr>
        <a:solidFill>
          <a:srgbClr val="BDB3BD"/>
        </a:solidFill>
      </dgm:spPr>
      <dgm:t>
        <a:bodyPr/>
        <a:lstStyle/>
        <a:p>
          <a:r>
            <a:rPr lang="en-US" dirty="0" smtClean="0"/>
            <a:t>Family</a:t>
          </a:r>
          <a:endParaRPr lang="en-US" dirty="0"/>
        </a:p>
      </dgm:t>
    </dgm:pt>
    <dgm:pt modelId="{40976806-E13D-40FA-914A-BCE95EFBAA20}" type="parTrans" cxnId="{60D2C392-20FE-418E-8AFA-015B5E4B015E}">
      <dgm:prSet/>
      <dgm:spPr/>
      <dgm:t>
        <a:bodyPr/>
        <a:lstStyle/>
        <a:p>
          <a:endParaRPr lang="en-US"/>
        </a:p>
      </dgm:t>
    </dgm:pt>
    <dgm:pt modelId="{739C06F5-98BD-4358-AC34-44E49B8F5750}" type="sibTrans" cxnId="{60D2C392-20FE-418E-8AFA-015B5E4B015E}">
      <dgm:prSet/>
      <dgm:spPr/>
      <dgm:t>
        <a:bodyPr/>
        <a:lstStyle/>
        <a:p>
          <a:endParaRPr lang="en-US"/>
        </a:p>
      </dgm:t>
    </dgm:pt>
    <dgm:pt modelId="{3C44D770-6948-46B0-854D-BD4F7AECAEC8}" type="pres">
      <dgm:prSet presAssocID="{0B084899-48A8-4C50-B1F9-42BE551A8B40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986260-A3C0-4B49-86BE-24942A3756A1}" type="pres">
      <dgm:prSet presAssocID="{0B084899-48A8-4C50-B1F9-42BE551A8B40}" presName="comp1" presStyleCnt="0"/>
      <dgm:spPr/>
    </dgm:pt>
    <dgm:pt modelId="{C126C02E-6139-4592-8A24-6E09C1D15ED9}" type="pres">
      <dgm:prSet presAssocID="{0B084899-48A8-4C50-B1F9-42BE551A8B40}" presName="circle1" presStyleLbl="node1" presStyleIdx="0" presStyleCnt="3"/>
      <dgm:spPr/>
      <dgm:t>
        <a:bodyPr/>
        <a:lstStyle/>
        <a:p>
          <a:endParaRPr lang="en-US"/>
        </a:p>
      </dgm:t>
    </dgm:pt>
    <dgm:pt modelId="{23436D91-A95E-4B09-A9AA-8170E5CD254D}" type="pres">
      <dgm:prSet presAssocID="{0B084899-48A8-4C50-B1F9-42BE551A8B40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A04EA0-4A8B-4454-8072-4752250E4167}" type="pres">
      <dgm:prSet presAssocID="{0B084899-48A8-4C50-B1F9-42BE551A8B40}" presName="comp2" presStyleCnt="0"/>
      <dgm:spPr/>
    </dgm:pt>
    <dgm:pt modelId="{00D7887E-2ACE-4B08-8DEE-5EC22A8621A1}" type="pres">
      <dgm:prSet presAssocID="{0B084899-48A8-4C50-B1F9-42BE551A8B40}" presName="circle2" presStyleLbl="node1" presStyleIdx="1" presStyleCnt="3" custScaleX="100018" custScaleY="98313"/>
      <dgm:spPr/>
      <dgm:t>
        <a:bodyPr/>
        <a:lstStyle/>
        <a:p>
          <a:endParaRPr lang="en-US"/>
        </a:p>
      </dgm:t>
    </dgm:pt>
    <dgm:pt modelId="{D33A131D-05F0-445E-8E64-94F16AD39A56}" type="pres">
      <dgm:prSet presAssocID="{0B084899-48A8-4C50-B1F9-42BE551A8B40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32DF3F-DA3E-4A92-A27C-A5E95B36C38E}" type="pres">
      <dgm:prSet presAssocID="{0B084899-48A8-4C50-B1F9-42BE551A8B40}" presName="comp3" presStyleCnt="0"/>
      <dgm:spPr/>
    </dgm:pt>
    <dgm:pt modelId="{5E0F3337-0CFA-479B-99D5-021C3A0FE4EA}" type="pres">
      <dgm:prSet presAssocID="{0B084899-48A8-4C50-B1F9-42BE551A8B40}" presName="circle3" presStyleLbl="node1" presStyleIdx="2" presStyleCnt="3"/>
      <dgm:spPr/>
      <dgm:t>
        <a:bodyPr/>
        <a:lstStyle/>
        <a:p>
          <a:endParaRPr lang="en-US"/>
        </a:p>
      </dgm:t>
    </dgm:pt>
    <dgm:pt modelId="{946D9C92-3F41-4E13-8603-467FC37F0D1F}" type="pres">
      <dgm:prSet presAssocID="{0B084899-48A8-4C50-B1F9-42BE551A8B40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D2C392-20FE-418E-8AFA-015B5E4B015E}" srcId="{0B084899-48A8-4C50-B1F9-42BE551A8B40}" destId="{3E34F69A-EBF9-482B-88A1-224E1FEB7A68}" srcOrd="2" destOrd="0" parTransId="{40976806-E13D-40FA-914A-BCE95EFBAA20}" sibTransId="{739C06F5-98BD-4358-AC34-44E49B8F5750}"/>
    <dgm:cxn modelId="{568E5983-B887-461A-9A02-19C35EAB00D3}" type="presOf" srcId="{0B084899-48A8-4C50-B1F9-42BE551A8B40}" destId="{3C44D770-6948-46B0-854D-BD4F7AECAEC8}" srcOrd="0" destOrd="0" presId="urn:microsoft.com/office/officeart/2005/8/layout/venn2"/>
    <dgm:cxn modelId="{399DECDE-B7D9-45A8-B3F0-B644FAFFCA4F}" type="presOf" srcId="{EC1917CA-A24F-462E-8781-249817611127}" destId="{C126C02E-6139-4592-8A24-6E09C1D15ED9}" srcOrd="0" destOrd="0" presId="urn:microsoft.com/office/officeart/2005/8/layout/venn2"/>
    <dgm:cxn modelId="{D64AA80B-D06D-425C-969B-D5AD97F012A9}" srcId="{0B084899-48A8-4C50-B1F9-42BE551A8B40}" destId="{70B0BE30-8A2B-4AE0-B41E-BA88EF6B4DC2}" srcOrd="1" destOrd="0" parTransId="{E4E8A758-5CD6-4153-99A8-FCDEDBFEFDFA}" sibTransId="{E3DE8D27-DC42-41EA-A04E-34A2EE668587}"/>
    <dgm:cxn modelId="{C590F156-8AD5-4955-A1F1-57163E8072E1}" type="presOf" srcId="{3E34F69A-EBF9-482B-88A1-224E1FEB7A68}" destId="{946D9C92-3F41-4E13-8603-467FC37F0D1F}" srcOrd="1" destOrd="0" presId="urn:microsoft.com/office/officeart/2005/8/layout/venn2"/>
    <dgm:cxn modelId="{4010F7C2-35DD-4DD3-BC24-1B72A19B3C31}" type="presOf" srcId="{3E34F69A-EBF9-482B-88A1-224E1FEB7A68}" destId="{5E0F3337-0CFA-479B-99D5-021C3A0FE4EA}" srcOrd="0" destOrd="0" presId="urn:microsoft.com/office/officeart/2005/8/layout/venn2"/>
    <dgm:cxn modelId="{037A3FCD-8307-4224-8510-C4F73D58B250}" srcId="{0B084899-48A8-4C50-B1F9-42BE551A8B40}" destId="{EC1917CA-A24F-462E-8781-249817611127}" srcOrd="0" destOrd="0" parTransId="{320B5B6F-7F6E-4C36-B5C2-D0759463CB60}" sibTransId="{A6140CA6-7B91-44A0-A2D4-A7CF00FDBE4D}"/>
    <dgm:cxn modelId="{19A0D96F-D7C4-4E45-9F93-17F82D4531E7}" type="presOf" srcId="{70B0BE30-8A2B-4AE0-B41E-BA88EF6B4DC2}" destId="{00D7887E-2ACE-4B08-8DEE-5EC22A8621A1}" srcOrd="0" destOrd="0" presId="urn:microsoft.com/office/officeart/2005/8/layout/venn2"/>
    <dgm:cxn modelId="{EE2815EB-2CF1-4908-BF29-CCCC3D0FE909}" type="presOf" srcId="{70B0BE30-8A2B-4AE0-B41E-BA88EF6B4DC2}" destId="{D33A131D-05F0-445E-8E64-94F16AD39A56}" srcOrd="1" destOrd="0" presId="urn:microsoft.com/office/officeart/2005/8/layout/venn2"/>
    <dgm:cxn modelId="{317E2253-8C86-41E9-8005-1F426C42057D}" type="presOf" srcId="{EC1917CA-A24F-462E-8781-249817611127}" destId="{23436D91-A95E-4B09-A9AA-8170E5CD254D}" srcOrd="1" destOrd="0" presId="urn:microsoft.com/office/officeart/2005/8/layout/venn2"/>
    <dgm:cxn modelId="{9468B530-F957-44D2-8CC8-AA00FDBDEBE1}" type="presParOf" srcId="{3C44D770-6948-46B0-854D-BD4F7AECAEC8}" destId="{E4986260-A3C0-4B49-86BE-24942A3756A1}" srcOrd="0" destOrd="0" presId="urn:microsoft.com/office/officeart/2005/8/layout/venn2"/>
    <dgm:cxn modelId="{33CFF0B3-15E3-4846-82B8-839280B1158C}" type="presParOf" srcId="{E4986260-A3C0-4B49-86BE-24942A3756A1}" destId="{C126C02E-6139-4592-8A24-6E09C1D15ED9}" srcOrd="0" destOrd="0" presId="urn:microsoft.com/office/officeart/2005/8/layout/venn2"/>
    <dgm:cxn modelId="{CFB8DE9E-BADF-4587-8BB2-5D5A1F3279FB}" type="presParOf" srcId="{E4986260-A3C0-4B49-86BE-24942A3756A1}" destId="{23436D91-A95E-4B09-A9AA-8170E5CD254D}" srcOrd="1" destOrd="0" presId="urn:microsoft.com/office/officeart/2005/8/layout/venn2"/>
    <dgm:cxn modelId="{21759410-553B-4FD8-9898-A19F8B911C2E}" type="presParOf" srcId="{3C44D770-6948-46B0-854D-BD4F7AECAEC8}" destId="{62A04EA0-4A8B-4454-8072-4752250E4167}" srcOrd="1" destOrd="0" presId="urn:microsoft.com/office/officeart/2005/8/layout/venn2"/>
    <dgm:cxn modelId="{543EB900-97DF-4727-B6BD-7A6F76739914}" type="presParOf" srcId="{62A04EA0-4A8B-4454-8072-4752250E4167}" destId="{00D7887E-2ACE-4B08-8DEE-5EC22A8621A1}" srcOrd="0" destOrd="0" presId="urn:microsoft.com/office/officeart/2005/8/layout/venn2"/>
    <dgm:cxn modelId="{4733262E-35E9-437F-99AC-04FF7E9625B3}" type="presParOf" srcId="{62A04EA0-4A8B-4454-8072-4752250E4167}" destId="{D33A131D-05F0-445E-8E64-94F16AD39A56}" srcOrd="1" destOrd="0" presId="urn:microsoft.com/office/officeart/2005/8/layout/venn2"/>
    <dgm:cxn modelId="{26A7D1AD-4D95-4787-A74C-88E383975DBC}" type="presParOf" srcId="{3C44D770-6948-46B0-854D-BD4F7AECAEC8}" destId="{4B32DF3F-DA3E-4A92-A27C-A5E95B36C38E}" srcOrd="2" destOrd="0" presId="urn:microsoft.com/office/officeart/2005/8/layout/venn2"/>
    <dgm:cxn modelId="{6E2FFBEE-C025-4FE1-8D76-87965A7276C5}" type="presParOf" srcId="{4B32DF3F-DA3E-4A92-A27C-A5E95B36C38E}" destId="{5E0F3337-0CFA-479B-99D5-021C3A0FE4EA}" srcOrd="0" destOrd="0" presId="urn:microsoft.com/office/officeart/2005/8/layout/venn2"/>
    <dgm:cxn modelId="{0EC2715B-F302-4236-ADA4-2363457BE5AD}" type="presParOf" srcId="{4B32DF3F-DA3E-4A92-A27C-A5E95B36C38E}" destId="{946D9C92-3F41-4E13-8603-467FC37F0D1F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E6C7B6-0DAE-4B73-9B14-67E1BCA567C6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D22BB3-A8CF-4098-9FAD-F4612A60C769}">
      <dgm:prSet phldrT="[Text]"/>
      <dgm:spPr/>
      <dgm:t>
        <a:bodyPr/>
        <a:lstStyle/>
        <a:p>
          <a:r>
            <a:rPr lang="en-US" dirty="0" smtClean="0"/>
            <a:t>Children ages 12-42 months who receive care at CR</a:t>
          </a:r>
          <a:endParaRPr lang="en-US" dirty="0"/>
        </a:p>
      </dgm:t>
    </dgm:pt>
    <dgm:pt modelId="{6FBC796A-9070-4144-A4BC-86A71A297F0C}" type="parTrans" cxnId="{2F2509D6-2068-4ABC-BF20-220FD3D88C83}">
      <dgm:prSet/>
      <dgm:spPr/>
      <dgm:t>
        <a:bodyPr/>
        <a:lstStyle/>
        <a:p>
          <a:endParaRPr lang="en-US"/>
        </a:p>
      </dgm:t>
    </dgm:pt>
    <dgm:pt modelId="{1903358A-5981-4E67-A3CA-318213585AD8}" type="sibTrans" cxnId="{2F2509D6-2068-4ABC-BF20-220FD3D88C83}">
      <dgm:prSet/>
      <dgm:spPr/>
      <dgm:t>
        <a:bodyPr/>
        <a:lstStyle/>
        <a:p>
          <a:endParaRPr lang="en-US"/>
        </a:p>
      </dgm:t>
    </dgm:pt>
    <dgm:pt modelId="{9E48DFB1-5BA6-4466-9A64-61F22D1D5F8F}">
      <dgm:prSet phldrT="[Text]"/>
      <dgm:spPr/>
      <dgm:t>
        <a:bodyPr/>
        <a:lstStyle/>
        <a:p>
          <a:r>
            <a:rPr lang="en-US" dirty="0" smtClean="0"/>
            <a:t>Intervention Group </a:t>
          </a:r>
        </a:p>
        <a:p>
          <a:r>
            <a:rPr lang="en-US" dirty="0" smtClean="0"/>
            <a:t>*Connect to 211</a:t>
          </a:r>
          <a:endParaRPr lang="en-US" dirty="0"/>
        </a:p>
      </dgm:t>
    </dgm:pt>
    <dgm:pt modelId="{CEB8A68A-E880-4FF4-823B-3106F4807D25}" type="parTrans" cxnId="{5B730A73-0137-4B99-93AC-15F6CF11971C}">
      <dgm:prSet/>
      <dgm:spPr/>
      <dgm:t>
        <a:bodyPr/>
        <a:lstStyle/>
        <a:p>
          <a:endParaRPr lang="en-US"/>
        </a:p>
      </dgm:t>
    </dgm:pt>
    <dgm:pt modelId="{A42C26AB-2EF5-4851-889A-8C53F6A2A534}" type="sibTrans" cxnId="{5B730A73-0137-4B99-93AC-15F6CF11971C}">
      <dgm:prSet/>
      <dgm:spPr/>
      <dgm:t>
        <a:bodyPr/>
        <a:lstStyle/>
        <a:p>
          <a:endParaRPr lang="en-US"/>
        </a:p>
      </dgm:t>
    </dgm:pt>
    <dgm:pt modelId="{0E34613A-8FCE-42AB-97B7-482B9E5B7B95}">
      <dgm:prSet phldrT="[Text]"/>
      <dgm:spPr/>
      <dgm:t>
        <a:bodyPr/>
        <a:lstStyle/>
        <a:p>
          <a:pPr algn="l"/>
          <a:r>
            <a:rPr lang="en-US" dirty="0" smtClean="0"/>
            <a:t>Conduct online screening, make referrals and follow-up</a:t>
          </a:r>
          <a:endParaRPr lang="en-US" dirty="0"/>
        </a:p>
      </dgm:t>
    </dgm:pt>
    <dgm:pt modelId="{8490E3DF-A6EA-49F9-A044-1B58BCA934A6}" type="parTrans" cxnId="{64508E99-C08B-454B-B909-8873903B4D07}">
      <dgm:prSet/>
      <dgm:spPr/>
      <dgm:t>
        <a:bodyPr/>
        <a:lstStyle/>
        <a:p>
          <a:endParaRPr lang="en-US"/>
        </a:p>
      </dgm:t>
    </dgm:pt>
    <dgm:pt modelId="{01719AD6-A194-44CA-AA00-9D0A4A3B7329}" type="sibTrans" cxnId="{64508E99-C08B-454B-B909-8873903B4D07}">
      <dgm:prSet/>
      <dgm:spPr/>
      <dgm:t>
        <a:bodyPr/>
        <a:lstStyle/>
        <a:p>
          <a:endParaRPr lang="en-US"/>
        </a:p>
      </dgm:t>
    </dgm:pt>
    <dgm:pt modelId="{2EEC0F5D-208A-4AFD-BFEF-F9C97003DE9F}">
      <dgm:prSet phldrT="[Text]"/>
      <dgm:spPr/>
      <dgm:t>
        <a:bodyPr/>
        <a:lstStyle/>
        <a:p>
          <a:pPr algn="l"/>
          <a:r>
            <a:rPr lang="en-US" dirty="0" smtClean="0"/>
            <a:t>Send screening report and referral plan to clinic provider</a:t>
          </a:r>
          <a:endParaRPr lang="en-US" dirty="0"/>
        </a:p>
      </dgm:t>
    </dgm:pt>
    <dgm:pt modelId="{8A07E05C-CCD6-4BBC-937C-045674F3A428}" type="parTrans" cxnId="{7676F93B-4693-46DD-B4DB-0EEEAC9C924D}">
      <dgm:prSet/>
      <dgm:spPr/>
      <dgm:t>
        <a:bodyPr/>
        <a:lstStyle/>
        <a:p>
          <a:endParaRPr lang="en-US"/>
        </a:p>
      </dgm:t>
    </dgm:pt>
    <dgm:pt modelId="{60812CC0-4555-4FBD-8F18-57C623B92DA1}" type="sibTrans" cxnId="{7676F93B-4693-46DD-B4DB-0EEEAC9C924D}">
      <dgm:prSet/>
      <dgm:spPr/>
      <dgm:t>
        <a:bodyPr/>
        <a:lstStyle/>
        <a:p>
          <a:endParaRPr lang="en-US"/>
        </a:p>
      </dgm:t>
    </dgm:pt>
    <dgm:pt modelId="{9901AABD-8169-4DC4-A5DC-39E60C47EA73}">
      <dgm:prSet phldrT="[Text]"/>
      <dgm:spPr/>
      <dgm:t>
        <a:bodyPr/>
        <a:lstStyle/>
        <a:p>
          <a:r>
            <a:rPr lang="en-US" dirty="0" smtClean="0"/>
            <a:t>Control Group </a:t>
          </a:r>
        </a:p>
        <a:p>
          <a:r>
            <a:rPr lang="en-US" dirty="0" smtClean="0"/>
            <a:t>Usual Care</a:t>
          </a:r>
          <a:endParaRPr lang="en-US" dirty="0"/>
        </a:p>
      </dgm:t>
    </dgm:pt>
    <dgm:pt modelId="{583C14D8-7D4C-4E38-B03D-A9D6A769A811}" type="parTrans" cxnId="{783C336C-6441-4D62-A41B-510EA646FB02}">
      <dgm:prSet/>
      <dgm:spPr/>
      <dgm:t>
        <a:bodyPr/>
        <a:lstStyle/>
        <a:p>
          <a:endParaRPr lang="en-US"/>
        </a:p>
      </dgm:t>
    </dgm:pt>
    <dgm:pt modelId="{EA24C68D-BDF0-4990-A571-3D2A4B497E25}" type="sibTrans" cxnId="{783C336C-6441-4D62-A41B-510EA646FB02}">
      <dgm:prSet/>
      <dgm:spPr/>
      <dgm:t>
        <a:bodyPr/>
        <a:lstStyle/>
        <a:p>
          <a:endParaRPr lang="en-US"/>
        </a:p>
      </dgm:t>
    </dgm:pt>
    <dgm:pt modelId="{1A5A6104-C5DA-487F-9743-AACE1DEFC7FA}">
      <dgm:prSet phldrT="[Text]"/>
      <dgm:spPr/>
      <dgm:t>
        <a:bodyPr/>
        <a:lstStyle/>
        <a:p>
          <a:pPr algn="l"/>
          <a:r>
            <a:rPr lang="en-US" dirty="0" smtClean="0"/>
            <a:t>Screening, referrals and follow-up done by clinic staff</a:t>
          </a:r>
          <a:endParaRPr lang="en-US" dirty="0"/>
        </a:p>
      </dgm:t>
    </dgm:pt>
    <dgm:pt modelId="{8BCCF60B-21C7-4629-A02D-8DF4305F4D6F}" type="parTrans" cxnId="{E3728A37-890A-4559-944D-A2D2CEC7EE56}">
      <dgm:prSet/>
      <dgm:spPr/>
      <dgm:t>
        <a:bodyPr/>
        <a:lstStyle/>
        <a:p>
          <a:endParaRPr lang="en-US"/>
        </a:p>
      </dgm:t>
    </dgm:pt>
    <dgm:pt modelId="{91FBCDA0-88CA-4D4F-9AFC-048020AF8185}" type="sibTrans" cxnId="{E3728A37-890A-4559-944D-A2D2CEC7EE56}">
      <dgm:prSet/>
      <dgm:spPr/>
      <dgm:t>
        <a:bodyPr/>
        <a:lstStyle/>
        <a:p>
          <a:endParaRPr lang="en-US"/>
        </a:p>
      </dgm:t>
    </dgm:pt>
    <dgm:pt modelId="{16D8D697-F86C-4695-902A-8A804D2C6CF6}">
      <dgm:prSet phldrT="[Text]"/>
      <dgm:spPr/>
      <dgm:t>
        <a:bodyPr/>
        <a:lstStyle/>
        <a:p>
          <a:r>
            <a:rPr lang="en-US" dirty="0" smtClean="0"/>
            <a:t>Recruitment  &amp; Informed Consent</a:t>
          </a:r>
          <a:endParaRPr lang="en-US" dirty="0"/>
        </a:p>
      </dgm:t>
    </dgm:pt>
    <dgm:pt modelId="{0A904B72-48CE-45DB-92DF-24C9C59BBD97}" type="parTrans" cxnId="{C4598EB7-E77B-483B-9998-8EB012DABCB7}">
      <dgm:prSet/>
      <dgm:spPr/>
      <dgm:t>
        <a:bodyPr/>
        <a:lstStyle/>
        <a:p>
          <a:endParaRPr lang="en-US"/>
        </a:p>
      </dgm:t>
    </dgm:pt>
    <dgm:pt modelId="{8828B33F-EA31-4E8E-9665-95E2BC798B54}" type="sibTrans" cxnId="{C4598EB7-E77B-483B-9998-8EB012DABCB7}">
      <dgm:prSet/>
      <dgm:spPr/>
      <dgm:t>
        <a:bodyPr/>
        <a:lstStyle/>
        <a:p>
          <a:endParaRPr lang="en-US"/>
        </a:p>
      </dgm:t>
    </dgm:pt>
    <dgm:pt modelId="{E69B72F7-0F4B-4FA0-8960-94F02873AD4D}">
      <dgm:prSet phldrT="[Text]"/>
      <dgm:spPr/>
      <dgm:t>
        <a:bodyPr/>
        <a:lstStyle/>
        <a:p>
          <a:r>
            <a:rPr lang="en-US" dirty="0" smtClean="0"/>
            <a:t>Randomization</a:t>
          </a:r>
          <a:endParaRPr lang="en-US" dirty="0"/>
        </a:p>
      </dgm:t>
    </dgm:pt>
    <dgm:pt modelId="{5500C3FA-9778-4CE8-89C8-2490B88E1E7D}" type="parTrans" cxnId="{D87CB889-FED4-46D0-A434-B7D116870E63}">
      <dgm:prSet/>
      <dgm:spPr/>
      <dgm:t>
        <a:bodyPr/>
        <a:lstStyle/>
        <a:p>
          <a:endParaRPr lang="en-US"/>
        </a:p>
      </dgm:t>
    </dgm:pt>
    <dgm:pt modelId="{547C0187-B322-4098-B530-9A0A90E37BD1}" type="sibTrans" cxnId="{D87CB889-FED4-46D0-A434-B7D116870E63}">
      <dgm:prSet/>
      <dgm:spPr/>
      <dgm:t>
        <a:bodyPr/>
        <a:lstStyle/>
        <a:p>
          <a:endParaRPr lang="en-US"/>
        </a:p>
      </dgm:t>
    </dgm:pt>
    <dgm:pt modelId="{0A447C37-0DB1-47FF-898B-BFCF25BADFA6}">
      <dgm:prSet phldrT="[Text]"/>
      <dgm:spPr/>
      <dgm:t>
        <a:bodyPr/>
        <a:lstStyle/>
        <a:p>
          <a:r>
            <a:rPr lang="en-US" dirty="0" smtClean="0"/>
            <a:t>Procedures*</a:t>
          </a:r>
          <a:endParaRPr lang="en-US" dirty="0"/>
        </a:p>
      </dgm:t>
    </dgm:pt>
    <dgm:pt modelId="{D11CC415-7212-46E8-838E-52B6D0CAF524}" type="parTrans" cxnId="{D93D688D-785D-4CE0-BC63-0C5EBE76D2F9}">
      <dgm:prSet/>
      <dgm:spPr/>
      <dgm:t>
        <a:bodyPr/>
        <a:lstStyle/>
        <a:p>
          <a:endParaRPr lang="en-US"/>
        </a:p>
      </dgm:t>
    </dgm:pt>
    <dgm:pt modelId="{D263EA7B-F7EF-4919-9E4B-059ADFF0E8F8}" type="sibTrans" cxnId="{D93D688D-785D-4CE0-BC63-0C5EBE76D2F9}">
      <dgm:prSet/>
      <dgm:spPr/>
      <dgm:t>
        <a:bodyPr/>
        <a:lstStyle/>
        <a:p>
          <a:endParaRPr lang="en-US"/>
        </a:p>
      </dgm:t>
    </dgm:pt>
    <dgm:pt modelId="{73A24B71-3365-4A3B-B69F-07916B161B52}" type="pres">
      <dgm:prSet presAssocID="{58E6C7B6-0DAE-4B73-9B14-67E1BCA567C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87BF9E-7BD1-433E-916F-5AE02FD30C07}" type="pres">
      <dgm:prSet presAssocID="{58E6C7B6-0DAE-4B73-9B14-67E1BCA567C6}" presName="hierFlow" presStyleCnt="0"/>
      <dgm:spPr/>
    </dgm:pt>
    <dgm:pt modelId="{6136F2C1-1DBB-486C-95EA-673F236EF3B7}" type="pres">
      <dgm:prSet presAssocID="{58E6C7B6-0DAE-4B73-9B14-67E1BCA567C6}" presName="firstBuf" presStyleCnt="0"/>
      <dgm:spPr/>
    </dgm:pt>
    <dgm:pt modelId="{DE6E22E1-267A-4D32-83F2-BC35EC01879F}" type="pres">
      <dgm:prSet presAssocID="{58E6C7B6-0DAE-4B73-9B14-67E1BCA567C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29266C5-C3FE-4441-BC99-F840E28D8E81}" type="pres">
      <dgm:prSet presAssocID="{0AD22BB3-A8CF-4098-9FAD-F4612A60C769}" presName="Name14" presStyleCnt="0"/>
      <dgm:spPr/>
    </dgm:pt>
    <dgm:pt modelId="{452FCE74-F3EA-4B2A-B68F-D1325E2B377F}" type="pres">
      <dgm:prSet presAssocID="{0AD22BB3-A8CF-4098-9FAD-F4612A60C769}" presName="level1Shape" presStyleLbl="node0" presStyleIdx="0" presStyleCnt="1" custLinFactNeighborX="-734" custLinFactNeighborY="-330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B1470E-1FDA-427F-BE05-3A15B32D3B74}" type="pres">
      <dgm:prSet presAssocID="{0AD22BB3-A8CF-4098-9FAD-F4612A60C769}" presName="hierChild2" presStyleCnt="0"/>
      <dgm:spPr/>
    </dgm:pt>
    <dgm:pt modelId="{9A049C4A-E5D7-411D-AF61-1E18CFD2E46E}" type="pres">
      <dgm:prSet presAssocID="{CEB8A68A-E880-4FF4-823B-3106F4807D25}" presName="Name19" presStyleLbl="parChTrans1D2" presStyleIdx="0" presStyleCnt="2"/>
      <dgm:spPr/>
      <dgm:t>
        <a:bodyPr/>
        <a:lstStyle/>
        <a:p>
          <a:endParaRPr lang="en-US"/>
        </a:p>
      </dgm:t>
    </dgm:pt>
    <dgm:pt modelId="{15D4A505-D97A-49A0-B68B-67FEAE672FF4}" type="pres">
      <dgm:prSet presAssocID="{9E48DFB1-5BA6-4466-9A64-61F22D1D5F8F}" presName="Name21" presStyleCnt="0"/>
      <dgm:spPr/>
    </dgm:pt>
    <dgm:pt modelId="{4FE474DE-DB4A-4532-8FEE-5CEECA69BCE6}" type="pres">
      <dgm:prSet presAssocID="{9E48DFB1-5BA6-4466-9A64-61F22D1D5F8F}" presName="level2Shape" presStyleLbl="node2" presStyleIdx="0" presStyleCnt="2" custScaleX="119355" custLinFactNeighborX="2937" custLinFactNeighborY="-20924"/>
      <dgm:spPr/>
      <dgm:t>
        <a:bodyPr/>
        <a:lstStyle/>
        <a:p>
          <a:endParaRPr lang="en-US"/>
        </a:p>
      </dgm:t>
    </dgm:pt>
    <dgm:pt modelId="{DE161128-9D76-4C4D-8A41-9490C0615144}" type="pres">
      <dgm:prSet presAssocID="{9E48DFB1-5BA6-4466-9A64-61F22D1D5F8F}" presName="hierChild3" presStyleCnt="0"/>
      <dgm:spPr/>
    </dgm:pt>
    <dgm:pt modelId="{56653E7A-3A41-4105-9915-91164DCF00E4}" type="pres">
      <dgm:prSet presAssocID="{8490E3DF-A6EA-49F9-A044-1B58BCA934A6}" presName="Name19" presStyleLbl="parChTrans1D3" presStyleIdx="0" presStyleCnt="3"/>
      <dgm:spPr/>
      <dgm:t>
        <a:bodyPr/>
        <a:lstStyle/>
        <a:p>
          <a:endParaRPr lang="en-US"/>
        </a:p>
      </dgm:t>
    </dgm:pt>
    <dgm:pt modelId="{5A38220E-12B8-4169-AF19-D44AB8844308}" type="pres">
      <dgm:prSet presAssocID="{0E34613A-8FCE-42AB-97B7-482B9E5B7B95}" presName="Name21" presStyleCnt="0"/>
      <dgm:spPr/>
    </dgm:pt>
    <dgm:pt modelId="{42432199-53E8-4560-89E0-C71E4C19CEA1}" type="pres">
      <dgm:prSet presAssocID="{0E34613A-8FCE-42AB-97B7-482B9E5B7B95}" presName="level2Shape" presStyleLbl="node3" presStyleIdx="0" presStyleCnt="3" custScaleX="146950" custLinFactNeighborX="734" custLinFactNeighborY="-14316"/>
      <dgm:spPr/>
      <dgm:t>
        <a:bodyPr/>
        <a:lstStyle/>
        <a:p>
          <a:endParaRPr lang="en-US"/>
        </a:p>
      </dgm:t>
    </dgm:pt>
    <dgm:pt modelId="{12BDE15B-37B9-458A-B5DA-70E4EF25FE77}" type="pres">
      <dgm:prSet presAssocID="{0E34613A-8FCE-42AB-97B7-482B9E5B7B95}" presName="hierChild3" presStyleCnt="0"/>
      <dgm:spPr/>
    </dgm:pt>
    <dgm:pt modelId="{BFBE7539-268F-4E41-AB7C-D72F89299639}" type="pres">
      <dgm:prSet presAssocID="{8A07E05C-CCD6-4BBC-937C-045674F3A428}" presName="Name19" presStyleLbl="parChTrans1D3" presStyleIdx="1" presStyleCnt="3"/>
      <dgm:spPr/>
      <dgm:t>
        <a:bodyPr/>
        <a:lstStyle/>
        <a:p>
          <a:endParaRPr lang="en-US"/>
        </a:p>
      </dgm:t>
    </dgm:pt>
    <dgm:pt modelId="{D9A3A27E-28CC-45EF-92D8-E81EBC840139}" type="pres">
      <dgm:prSet presAssocID="{2EEC0F5D-208A-4AFD-BFEF-F9C97003DE9F}" presName="Name21" presStyleCnt="0"/>
      <dgm:spPr/>
    </dgm:pt>
    <dgm:pt modelId="{AFCE823E-1038-4F4D-909B-8BC28ADBD9B5}" type="pres">
      <dgm:prSet presAssocID="{2EEC0F5D-208A-4AFD-BFEF-F9C97003DE9F}" presName="level2Shape" presStyleLbl="node3" presStyleIdx="1" presStyleCnt="3" custLinFactNeighborX="734" custLinFactNeighborY="-16279"/>
      <dgm:spPr/>
      <dgm:t>
        <a:bodyPr/>
        <a:lstStyle/>
        <a:p>
          <a:endParaRPr lang="en-US"/>
        </a:p>
      </dgm:t>
    </dgm:pt>
    <dgm:pt modelId="{B7BB1E95-1785-4DDB-9910-2D985DFF2F9C}" type="pres">
      <dgm:prSet presAssocID="{2EEC0F5D-208A-4AFD-BFEF-F9C97003DE9F}" presName="hierChild3" presStyleCnt="0"/>
      <dgm:spPr/>
    </dgm:pt>
    <dgm:pt modelId="{8B480513-D8EC-4CAD-9FD9-197F6B5251DA}" type="pres">
      <dgm:prSet presAssocID="{583C14D8-7D4C-4E38-B03D-A9D6A769A811}" presName="Name19" presStyleLbl="parChTrans1D2" presStyleIdx="1" presStyleCnt="2"/>
      <dgm:spPr/>
      <dgm:t>
        <a:bodyPr/>
        <a:lstStyle/>
        <a:p>
          <a:endParaRPr lang="en-US"/>
        </a:p>
      </dgm:t>
    </dgm:pt>
    <dgm:pt modelId="{81850BE1-4B88-480F-86C8-4F1AD728A0AE}" type="pres">
      <dgm:prSet presAssocID="{9901AABD-8169-4DC4-A5DC-39E60C47EA73}" presName="Name21" presStyleCnt="0"/>
      <dgm:spPr/>
    </dgm:pt>
    <dgm:pt modelId="{CDA2F0B8-ACDC-456C-BC7A-7E50F343BCCE}" type="pres">
      <dgm:prSet presAssocID="{9901AABD-8169-4DC4-A5DC-39E60C47EA73}" presName="level2Shape" presStyleLbl="node2" presStyleIdx="1" presStyleCnt="2" custLinFactNeighborX="-2936" custLinFactNeighborY="-19822"/>
      <dgm:spPr/>
      <dgm:t>
        <a:bodyPr/>
        <a:lstStyle/>
        <a:p>
          <a:endParaRPr lang="en-US"/>
        </a:p>
      </dgm:t>
    </dgm:pt>
    <dgm:pt modelId="{138F09FA-17CC-4DDF-9B2C-AF8EA1B561CA}" type="pres">
      <dgm:prSet presAssocID="{9901AABD-8169-4DC4-A5DC-39E60C47EA73}" presName="hierChild3" presStyleCnt="0"/>
      <dgm:spPr/>
    </dgm:pt>
    <dgm:pt modelId="{2E15FB69-E7EF-4C8F-BE3A-5160B1598A3C}" type="pres">
      <dgm:prSet presAssocID="{8BCCF60B-21C7-4629-A02D-8DF4305F4D6F}" presName="Name19" presStyleLbl="parChTrans1D3" presStyleIdx="2" presStyleCnt="3"/>
      <dgm:spPr/>
      <dgm:t>
        <a:bodyPr/>
        <a:lstStyle/>
        <a:p>
          <a:endParaRPr lang="en-US"/>
        </a:p>
      </dgm:t>
    </dgm:pt>
    <dgm:pt modelId="{B4599A6A-BE78-423E-8B00-6FFF58F32C46}" type="pres">
      <dgm:prSet presAssocID="{1A5A6104-C5DA-487F-9743-AACE1DEFC7FA}" presName="Name21" presStyleCnt="0"/>
      <dgm:spPr/>
    </dgm:pt>
    <dgm:pt modelId="{208A5541-7D1B-46CF-A644-3E80FC0D37F4}" type="pres">
      <dgm:prSet presAssocID="{1A5A6104-C5DA-487F-9743-AACE1DEFC7FA}" presName="level2Shape" presStyleLbl="node3" presStyleIdx="2" presStyleCnt="3" custLinFactNeighborX="-2937" custLinFactNeighborY="-14315"/>
      <dgm:spPr/>
      <dgm:t>
        <a:bodyPr/>
        <a:lstStyle/>
        <a:p>
          <a:endParaRPr lang="en-US"/>
        </a:p>
      </dgm:t>
    </dgm:pt>
    <dgm:pt modelId="{264F0C62-F4A8-4B43-8619-55A7C8EFCC57}" type="pres">
      <dgm:prSet presAssocID="{1A5A6104-C5DA-487F-9743-AACE1DEFC7FA}" presName="hierChild3" presStyleCnt="0"/>
      <dgm:spPr/>
    </dgm:pt>
    <dgm:pt modelId="{F95112C8-2FB2-46D0-A42E-9B53CA7FF1D0}" type="pres">
      <dgm:prSet presAssocID="{58E6C7B6-0DAE-4B73-9B14-67E1BCA567C6}" presName="bgShapesFlow" presStyleCnt="0"/>
      <dgm:spPr/>
    </dgm:pt>
    <dgm:pt modelId="{E568C8E6-6579-4A11-BF41-B72A40AF419B}" type="pres">
      <dgm:prSet presAssocID="{16D8D697-F86C-4695-902A-8A804D2C6CF6}" presName="rectComp" presStyleCnt="0"/>
      <dgm:spPr/>
    </dgm:pt>
    <dgm:pt modelId="{25A484FE-83F8-472D-BDF1-65C9152B5306}" type="pres">
      <dgm:prSet presAssocID="{16D8D697-F86C-4695-902A-8A804D2C6CF6}" presName="bgRect" presStyleLbl="bgShp" presStyleIdx="0" presStyleCnt="3" custLinFactNeighborX="-307" custLinFactNeighborY="-29366"/>
      <dgm:spPr/>
      <dgm:t>
        <a:bodyPr/>
        <a:lstStyle/>
        <a:p>
          <a:endParaRPr lang="en-US"/>
        </a:p>
      </dgm:t>
    </dgm:pt>
    <dgm:pt modelId="{6796A3CE-0672-4084-8419-952B5BBF4F8F}" type="pres">
      <dgm:prSet presAssocID="{16D8D697-F86C-4695-902A-8A804D2C6CF6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C607B5-C6D0-4DCB-B158-1B9BB43F8376}" type="pres">
      <dgm:prSet presAssocID="{16D8D697-F86C-4695-902A-8A804D2C6CF6}" presName="spComp" presStyleCnt="0"/>
      <dgm:spPr/>
    </dgm:pt>
    <dgm:pt modelId="{EB627175-D94E-4734-851D-E37ADF4BED6A}" type="pres">
      <dgm:prSet presAssocID="{16D8D697-F86C-4695-902A-8A804D2C6CF6}" presName="vSp" presStyleCnt="0"/>
      <dgm:spPr/>
    </dgm:pt>
    <dgm:pt modelId="{F477EFEB-891D-4021-BBE8-E35A3857AC5B}" type="pres">
      <dgm:prSet presAssocID="{E69B72F7-0F4B-4FA0-8960-94F02873AD4D}" presName="rectComp" presStyleCnt="0"/>
      <dgm:spPr/>
    </dgm:pt>
    <dgm:pt modelId="{C36B5035-90C9-4804-9726-A4E9E5105F56}" type="pres">
      <dgm:prSet presAssocID="{E69B72F7-0F4B-4FA0-8960-94F02873AD4D}" presName="bgRect" presStyleLbl="bgShp" presStyleIdx="1" presStyleCnt="3" custLinFactNeighborX="-307" custLinFactNeighborY="-19272"/>
      <dgm:spPr/>
      <dgm:t>
        <a:bodyPr/>
        <a:lstStyle/>
        <a:p>
          <a:endParaRPr lang="en-US"/>
        </a:p>
      </dgm:t>
    </dgm:pt>
    <dgm:pt modelId="{966FD396-3F34-440B-945D-1F4A469B0593}" type="pres">
      <dgm:prSet presAssocID="{E69B72F7-0F4B-4FA0-8960-94F02873AD4D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766C0B-C9C6-4EC8-BAD3-096F1D99A14A}" type="pres">
      <dgm:prSet presAssocID="{E69B72F7-0F4B-4FA0-8960-94F02873AD4D}" presName="spComp" presStyleCnt="0"/>
      <dgm:spPr/>
    </dgm:pt>
    <dgm:pt modelId="{11FC9B57-A95C-4E29-993B-1549ABB326E6}" type="pres">
      <dgm:prSet presAssocID="{E69B72F7-0F4B-4FA0-8960-94F02873AD4D}" presName="vSp" presStyleCnt="0"/>
      <dgm:spPr/>
    </dgm:pt>
    <dgm:pt modelId="{B5424DCF-1C6B-4A60-830A-ED5D3E1855AE}" type="pres">
      <dgm:prSet presAssocID="{0A447C37-0DB1-47FF-898B-BFCF25BADFA6}" presName="rectComp" presStyleCnt="0"/>
      <dgm:spPr/>
    </dgm:pt>
    <dgm:pt modelId="{ECB6753F-4F8A-4A50-93BD-8E1E2742BCD8}" type="pres">
      <dgm:prSet presAssocID="{0A447C37-0DB1-47FF-898B-BFCF25BADFA6}" presName="bgRect" presStyleLbl="bgShp" presStyleIdx="2" presStyleCnt="3" custScaleX="99859" custScaleY="151762" custLinFactNeighborX="-307" custLinFactNeighborY="-22025"/>
      <dgm:spPr/>
      <dgm:t>
        <a:bodyPr/>
        <a:lstStyle/>
        <a:p>
          <a:endParaRPr lang="en-US"/>
        </a:p>
      </dgm:t>
    </dgm:pt>
    <dgm:pt modelId="{4929E0AB-6942-428E-A38D-3C199DBCA12C}" type="pres">
      <dgm:prSet presAssocID="{0A447C37-0DB1-47FF-898B-BFCF25BADFA6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CE1F85-CFDB-4007-A009-500F2E439CE6}" type="presOf" srcId="{9901AABD-8169-4DC4-A5DC-39E60C47EA73}" destId="{CDA2F0B8-ACDC-456C-BC7A-7E50F343BCCE}" srcOrd="0" destOrd="0" presId="urn:microsoft.com/office/officeart/2005/8/layout/hierarchy6"/>
    <dgm:cxn modelId="{5FC88871-74B4-42FF-A12C-DE4AE86635B6}" type="presOf" srcId="{583C14D8-7D4C-4E38-B03D-A9D6A769A811}" destId="{8B480513-D8EC-4CAD-9FD9-197F6B5251DA}" srcOrd="0" destOrd="0" presId="urn:microsoft.com/office/officeart/2005/8/layout/hierarchy6"/>
    <dgm:cxn modelId="{7676F93B-4693-46DD-B4DB-0EEEAC9C924D}" srcId="{9E48DFB1-5BA6-4466-9A64-61F22D1D5F8F}" destId="{2EEC0F5D-208A-4AFD-BFEF-F9C97003DE9F}" srcOrd="1" destOrd="0" parTransId="{8A07E05C-CCD6-4BBC-937C-045674F3A428}" sibTransId="{60812CC0-4555-4FBD-8F18-57C623B92DA1}"/>
    <dgm:cxn modelId="{D87CB889-FED4-46D0-A434-B7D116870E63}" srcId="{58E6C7B6-0DAE-4B73-9B14-67E1BCA567C6}" destId="{E69B72F7-0F4B-4FA0-8960-94F02873AD4D}" srcOrd="2" destOrd="0" parTransId="{5500C3FA-9778-4CE8-89C8-2490B88E1E7D}" sibTransId="{547C0187-B322-4098-B530-9A0A90E37BD1}"/>
    <dgm:cxn modelId="{094C0E01-96B6-43E8-A3AE-CE69E15472C9}" type="presOf" srcId="{E69B72F7-0F4B-4FA0-8960-94F02873AD4D}" destId="{C36B5035-90C9-4804-9726-A4E9E5105F56}" srcOrd="0" destOrd="0" presId="urn:microsoft.com/office/officeart/2005/8/layout/hierarchy6"/>
    <dgm:cxn modelId="{DB646270-41C2-4DCD-9CE6-15E76E938CE9}" type="presOf" srcId="{1A5A6104-C5DA-487F-9743-AACE1DEFC7FA}" destId="{208A5541-7D1B-46CF-A644-3E80FC0D37F4}" srcOrd="0" destOrd="0" presId="urn:microsoft.com/office/officeart/2005/8/layout/hierarchy6"/>
    <dgm:cxn modelId="{516798FA-37B7-4D24-9F55-356D45042E45}" type="presOf" srcId="{8A07E05C-CCD6-4BBC-937C-045674F3A428}" destId="{BFBE7539-268F-4E41-AB7C-D72F89299639}" srcOrd="0" destOrd="0" presId="urn:microsoft.com/office/officeart/2005/8/layout/hierarchy6"/>
    <dgm:cxn modelId="{8C7A37A3-ECFD-416E-A5D5-613776AF7E4F}" type="presOf" srcId="{0AD22BB3-A8CF-4098-9FAD-F4612A60C769}" destId="{452FCE74-F3EA-4B2A-B68F-D1325E2B377F}" srcOrd="0" destOrd="0" presId="urn:microsoft.com/office/officeart/2005/8/layout/hierarchy6"/>
    <dgm:cxn modelId="{E99E5720-578D-45FC-A703-029DE291C5AE}" type="presOf" srcId="{16D8D697-F86C-4695-902A-8A804D2C6CF6}" destId="{6796A3CE-0672-4084-8419-952B5BBF4F8F}" srcOrd="1" destOrd="0" presId="urn:microsoft.com/office/officeart/2005/8/layout/hierarchy6"/>
    <dgm:cxn modelId="{1B85320F-77FD-4A14-BB7A-08E8C8AFA5E5}" type="presOf" srcId="{0A447C37-0DB1-47FF-898B-BFCF25BADFA6}" destId="{ECB6753F-4F8A-4A50-93BD-8E1E2742BCD8}" srcOrd="0" destOrd="0" presId="urn:microsoft.com/office/officeart/2005/8/layout/hierarchy6"/>
    <dgm:cxn modelId="{038E2DF8-7C1D-451A-8C36-261549FA49AF}" type="presOf" srcId="{8BCCF60B-21C7-4629-A02D-8DF4305F4D6F}" destId="{2E15FB69-E7EF-4C8F-BE3A-5160B1598A3C}" srcOrd="0" destOrd="0" presId="urn:microsoft.com/office/officeart/2005/8/layout/hierarchy6"/>
    <dgm:cxn modelId="{64508E99-C08B-454B-B909-8873903B4D07}" srcId="{9E48DFB1-5BA6-4466-9A64-61F22D1D5F8F}" destId="{0E34613A-8FCE-42AB-97B7-482B9E5B7B95}" srcOrd="0" destOrd="0" parTransId="{8490E3DF-A6EA-49F9-A044-1B58BCA934A6}" sibTransId="{01719AD6-A194-44CA-AA00-9D0A4A3B7329}"/>
    <dgm:cxn modelId="{33BDE08A-DE3D-4F48-9722-5002636A86C1}" type="presOf" srcId="{2EEC0F5D-208A-4AFD-BFEF-F9C97003DE9F}" destId="{AFCE823E-1038-4F4D-909B-8BC28ADBD9B5}" srcOrd="0" destOrd="0" presId="urn:microsoft.com/office/officeart/2005/8/layout/hierarchy6"/>
    <dgm:cxn modelId="{C73A9091-06E8-4495-8397-5AAF56C5A256}" type="presOf" srcId="{CEB8A68A-E880-4FF4-823B-3106F4807D25}" destId="{9A049C4A-E5D7-411D-AF61-1E18CFD2E46E}" srcOrd="0" destOrd="0" presId="urn:microsoft.com/office/officeart/2005/8/layout/hierarchy6"/>
    <dgm:cxn modelId="{40407CE6-6CD3-476D-91B1-5CBEE8AC74D2}" type="presOf" srcId="{8490E3DF-A6EA-49F9-A044-1B58BCA934A6}" destId="{56653E7A-3A41-4105-9915-91164DCF00E4}" srcOrd="0" destOrd="0" presId="urn:microsoft.com/office/officeart/2005/8/layout/hierarchy6"/>
    <dgm:cxn modelId="{3138657E-452E-4A0C-9F22-4662F8AF28A8}" type="presOf" srcId="{0A447C37-0DB1-47FF-898B-BFCF25BADFA6}" destId="{4929E0AB-6942-428E-A38D-3C199DBCA12C}" srcOrd="1" destOrd="0" presId="urn:microsoft.com/office/officeart/2005/8/layout/hierarchy6"/>
    <dgm:cxn modelId="{2F2509D6-2068-4ABC-BF20-220FD3D88C83}" srcId="{58E6C7B6-0DAE-4B73-9B14-67E1BCA567C6}" destId="{0AD22BB3-A8CF-4098-9FAD-F4612A60C769}" srcOrd="0" destOrd="0" parTransId="{6FBC796A-9070-4144-A4BC-86A71A297F0C}" sibTransId="{1903358A-5981-4E67-A3CA-318213585AD8}"/>
    <dgm:cxn modelId="{C4598EB7-E77B-483B-9998-8EB012DABCB7}" srcId="{58E6C7B6-0DAE-4B73-9B14-67E1BCA567C6}" destId="{16D8D697-F86C-4695-902A-8A804D2C6CF6}" srcOrd="1" destOrd="0" parTransId="{0A904B72-48CE-45DB-92DF-24C9C59BBD97}" sibTransId="{8828B33F-EA31-4E8E-9665-95E2BC798B54}"/>
    <dgm:cxn modelId="{BD9A243A-BE9C-4F68-B535-C5B170714259}" type="presOf" srcId="{E69B72F7-0F4B-4FA0-8960-94F02873AD4D}" destId="{966FD396-3F34-440B-945D-1F4A469B0593}" srcOrd="1" destOrd="0" presId="urn:microsoft.com/office/officeart/2005/8/layout/hierarchy6"/>
    <dgm:cxn modelId="{77862179-A7D5-4F60-9566-23F279ACFE34}" type="presOf" srcId="{16D8D697-F86C-4695-902A-8A804D2C6CF6}" destId="{25A484FE-83F8-472D-BDF1-65C9152B5306}" srcOrd="0" destOrd="0" presId="urn:microsoft.com/office/officeart/2005/8/layout/hierarchy6"/>
    <dgm:cxn modelId="{E3728A37-890A-4559-944D-A2D2CEC7EE56}" srcId="{9901AABD-8169-4DC4-A5DC-39E60C47EA73}" destId="{1A5A6104-C5DA-487F-9743-AACE1DEFC7FA}" srcOrd="0" destOrd="0" parTransId="{8BCCF60B-21C7-4629-A02D-8DF4305F4D6F}" sibTransId="{91FBCDA0-88CA-4D4F-9AFC-048020AF8185}"/>
    <dgm:cxn modelId="{B2C5B13B-908B-48E5-AC9E-B542E01179C0}" type="presOf" srcId="{58E6C7B6-0DAE-4B73-9B14-67E1BCA567C6}" destId="{73A24B71-3365-4A3B-B69F-07916B161B52}" srcOrd="0" destOrd="0" presId="urn:microsoft.com/office/officeart/2005/8/layout/hierarchy6"/>
    <dgm:cxn modelId="{D93D688D-785D-4CE0-BC63-0C5EBE76D2F9}" srcId="{58E6C7B6-0DAE-4B73-9B14-67E1BCA567C6}" destId="{0A447C37-0DB1-47FF-898B-BFCF25BADFA6}" srcOrd="3" destOrd="0" parTransId="{D11CC415-7212-46E8-838E-52B6D0CAF524}" sibTransId="{D263EA7B-F7EF-4919-9E4B-059ADFF0E8F8}"/>
    <dgm:cxn modelId="{22A59B12-9815-4017-964E-E70671356E4F}" type="presOf" srcId="{0E34613A-8FCE-42AB-97B7-482B9E5B7B95}" destId="{42432199-53E8-4560-89E0-C71E4C19CEA1}" srcOrd="0" destOrd="0" presId="urn:microsoft.com/office/officeart/2005/8/layout/hierarchy6"/>
    <dgm:cxn modelId="{5B730A73-0137-4B99-93AC-15F6CF11971C}" srcId="{0AD22BB3-A8CF-4098-9FAD-F4612A60C769}" destId="{9E48DFB1-5BA6-4466-9A64-61F22D1D5F8F}" srcOrd="0" destOrd="0" parTransId="{CEB8A68A-E880-4FF4-823B-3106F4807D25}" sibTransId="{A42C26AB-2EF5-4851-889A-8C53F6A2A534}"/>
    <dgm:cxn modelId="{783C336C-6441-4D62-A41B-510EA646FB02}" srcId="{0AD22BB3-A8CF-4098-9FAD-F4612A60C769}" destId="{9901AABD-8169-4DC4-A5DC-39E60C47EA73}" srcOrd="1" destOrd="0" parTransId="{583C14D8-7D4C-4E38-B03D-A9D6A769A811}" sibTransId="{EA24C68D-BDF0-4990-A571-3D2A4B497E25}"/>
    <dgm:cxn modelId="{29E0C4A5-93FC-4A92-B6F8-2F708D7A4043}" type="presOf" srcId="{9E48DFB1-5BA6-4466-9A64-61F22D1D5F8F}" destId="{4FE474DE-DB4A-4532-8FEE-5CEECA69BCE6}" srcOrd="0" destOrd="0" presId="urn:microsoft.com/office/officeart/2005/8/layout/hierarchy6"/>
    <dgm:cxn modelId="{7F06BF32-3B89-47B4-B53F-221F417695D8}" type="presParOf" srcId="{73A24B71-3365-4A3B-B69F-07916B161B52}" destId="{6387BF9E-7BD1-433E-916F-5AE02FD30C07}" srcOrd="0" destOrd="0" presId="urn:microsoft.com/office/officeart/2005/8/layout/hierarchy6"/>
    <dgm:cxn modelId="{5DF87ED5-80A4-4376-9BCD-7ECB4185C141}" type="presParOf" srcId="{6387BF9E-7BD1-433E-916F-5AE02FD30C07}" destId="{6136F2C1-1DBB-486C-95EA-673F236EF3B7}" srcOrd="0" destOrd="0" presId="urn:microsoft.com/office/officeart/2005/8/layout/hierarchy6"/>
    <dgm:cxn modelId="{A71836E4-4713-4367-84CD-D9A9F57E64F6}" type="presParOf" srcId="{6387BF9E-7BD1-433E-916F-5AE02FD30C07}" destId="{DE6E22E1-267A-4D32-83F2-BC35EC01879F}" srcOrd="1" destOrd="0" presId="urn:microsoft.com/office/officeart/2005/8/layout/hierarchy6"/>
    <dgm:cxn modelId="{0E49EBBF-CE61-47DC-998A-241CFC028F35}" type="presParOf" srcId="{DE6E22E1-267A-4D32-83F2-BC35EC01879F}" destId="{029266C5-C3FE-4441-BC99-F840E28D8E81}" srcOrd="0" destOrd="0" presId="urn:microsoft.com/office/officeart/2005/8/layout/hierarchy6"/>
    <dgm:cxn modelId="{7D3B96B4-CC9E-4DC9-B172-F1EBC1167403}" type="presParOf" srcId="{029266C5-C3FE-4441-BC99-F840E28D8E81}" destId="{452FCE74-F3EA-4B2A-B68F-D1325E2B377F}" srcOrd="0" destOrd="0" presId="urn:microsoft.com/office/officeart/2005/8/layout/hierarchy6"/>
    <dgm:cxn modelId="{945E031B-8E45-4A94-ACC4-F16191EF5FF1}" type="presParOf" srcId="{029266C5-C3FE-4441-BC99-F840E28D8E81}" destId="{2FB1470E-1FDA-427F-BE05-3A15B32D3B74}" srcOrd="1" destOrd="0" presId="urn:microsoft.com/office/officeart/2005/8/layout/hierarchy6"/>
    <dgm:cxn modelId="{4C446CB4-FAB7-485D-BC67-E59D572369A9}" type="presParOf" srcId="{2FB1470E-1FDA-427F-BE05-3A15B32D3B74}" destId="{9A049C4A-E5D7-411D-AF61-1E18CFD2E46E}" srcOrd="0" destOrd="0" presId="urn:microsoft.com/office/officeart/2005/8/layout/hierarchy6"/>
    <dgm:cxn modelId="{8CA1FF12-63B5-4E46-87D0-DC0B47EDEA00}" type="presParOf" srcId="{2FB1470E-1FDA-427F-BE05-3A15B32D3B74}" destId="{15D4A505-D97A-49A0-B68B-67FEAE672FF4}" srcOrd="1" destOrd="0" presId="urn:microsoft.com/office/officeart/2005/8/layout/hierarchy6"/>
    <dgm:cxn modelId="{2B192A2B-E408-4861-87D9-33D969ACB5AA}" type="presParOf" srcId="{15D4A505-D97A-49A0-B68B-67FEAE672FF4}" destId="{4FE474DE-DB4A-4532-8FEE-5CEECA69BCE6}" srcOrd="0" destOrd="0" presId="urn:microsoft.com/office/officeart/2005/8/layout/hierarchy6"/>
    <dgm:cxn modelId="{18D2A82D-3FD5-48EC-8F37-578CC63D619D}" type="presParOf" srcId="{15D4A505-D97A-49A0-B68B-67FEAE672FF4}" destId="{DE161128-9D76-4C4D-8A41-9490C0615144}" srcOrd="1" destOrd="0" presId="urn:microsoft.com/office/officeart/2005/8/layout/hierarchy6"/>
    <dgm:cxn modelId="{2FFFFA22-0F27-4DBF-A100-FDE5FAFC96AE}" type="presParOf" srcId="{DE161128-9D76-4C4D-8A41-9490C0615144}" destId="{56653E7A-3A41-4105-9915-91164DCF00E4}" srcOrd="0" destOrd="0" presId="urn:microsoft.com/office/officeart/2005/8/layout/hierarchy6"/>
    <dgm:cxn modelId="{9E92C5CF-45E0-472C-9BEF-F4E835364665}" type="presParOf" srcId="{DE161128-9D76-4C4D-8A41-9490C0615144}" destId="{5A38220E-12B8-4169-AF19-D44AB8844308}" srcOrd="1" destOrd="0" presId="urn:microsoft.com/office/officeart/2005/8/layout/hierarchy6"/>
    <dgm:cxn modelId="{B74C5F37-4DF8-49DC-AA30-70ABBE83DE3F}" type="presParOf" srcId="{5A38220E-12B8-4169-AF19-D44AB8844308}" destId="{42432199-53E8-4560-89E0-C71E4C19CEA1}" srcOrd="0" destOrd="0" presId="urn:microsoft.com/office/officeart/2005/8/layout/hierarchy6"/>
    <dgm:cxn modelId="{3259337D-14B5-48DF-A793-443F35EF86CA}" type="presParOf" srcId="{5A38220E-12B8-4169-AF19-D44AB8844308}" destId="{12BDE15B-37B9-458A-B5DA-70E4EF25FE77}" srcOrd="1" destOrd="0" presId="urn:microsoft.com/office/officeart/2005/8/layout/hierarchy6"/>
    <dgm:cxn modelId="{DAA0AF92-EA9D-40D6-A109-06554DD1026F}" type="presParOf" srcId="{DE161128-9D76-4C4D-8A41-9490C0615144}" destId="{BFBE7539-268F-4E41-AB7C-D72F89299639}" srcOrd="2" destOrd="0" presId="urn:microsoft.com/office/officeart/2005/8/layout/hierarchy6"/>
    <dgm:cxn modelId="{7BA44EF5-27D7-4775-BA0E-D31E61A43518}" type="presParOf" srcId="{DE161128-9D76-4C4D-8A41-9490C0615144}" destId="{D9A3A27E-28CC-45EF-92D8-E81EBC840139}" srcOrd="3" destOrd="0" presId="urn:microsoft.com/office/officeart/2005/8/layout/hierarchy6"/>
    <dgm:cxn modelId="{63849567-308C-476A-90F6-E51196908B55}" type="presParOf" srcId="{D9A3A27E-28CC-45EF-92D8-E81EBC840139}" destId="{AFCE823E-1038-4F4D-909B-8BC28ADBD9B5}" srcOrd="0" destOrd="0" presId="urn:microsoft.com/office/officeart/2005/8/layout/hierarchy6"/>
    <dgm:cxn modelId="{696EAE1B-7A4C-4C2D-82EC-45CDE8FDB478}" type="presParOf" srcId="{D9A3A27E-28CC-45EF-92D8-E81EBC840139}" destId="{B7BB1E95-1785-4DDB-9910-2D985DFF2F9C}" srcOrd="1" destOrd="0" presId="urn:microsoft.com/office/officeart/2005/8/layout/hierarchy6"/>
    <dgm:cxn modelId="{BC09CAE5-C9B1-45B6-81E3-842311D1CDF1}" type="presParOf" srcId="{2FB1470E-1FDA-427F-BE05-3A15B32D3B74}" destId="{8B480513-D8EC-4CAD-9FD9-197F6B5251DA}" srcOrd="2" destOrd="0" presId="urn:microsoft.com/office/officeart/2005/8/layout/hierarchy6"/>
    <dgm:cxn modelId="{6F9EFDA7-8135-40F8-B91D-C66C65598213}" type="presParOf" srcId="{2FB1470E-1FDA-427F-BE05-3A15B32D3B74}" destId="{81850BE1-4B88-480F-86C8-4F1AD728A0AE}" srcOrd="3" destOrd="0" presId="urn:microsoft.com/office/officeart/2005/8/layout/hierarchy6"/>
    <dgm:cxn modelId="{1BB984A1-1B25-4ABD-A508-B6D76F90501F}" type="presParOf" srcId="{81850BE1-4B88-480F-86C8-4F1AD728A0AE}" destId="{CDA2F0B8-ACDC-456C-BC7A-7E50F343BCCE}" srcOrd="0" destOrd="0" presId="urn:microsoft.com/office/officeart/2005/8/layout/hierarchy6"/>
    <dgm:cxn modelId="{8A5F806D-2A80-4D7E-AC42-74619EB8B35E}" type="presParOf" srcId="{81850BE1-4B88-480F-86C8-4F1AD728A0AE}" destId="{138F09FA-17CC-4DDF-9B2C-AF8EA1B561CA}" srcOrd="1" destOrd="0" presId="urn:microsoft.com/office/officeart/2005/8/layout/hierarchy6"/>
    <dgm:cxn modelId="{8374B681-DEF0-4627-B30D-AAA6894352EF}" type="presParOf" srcId="{138F09FA-17CC-4DDF-9B2C-AF8EA1B561CA}" destId="{2E15FB69-E7EF-4C8F-BE3A-5160B1598A3C}" srcOrd="0" destOrd="0" presId="urn:microsoft.com/office/officeart/2005/8/layout/hierarchy6"/>
    <dgm:cxn modelId="{AF2568BC-F1FA-4EF8-808F-CD6E13BB9CEB}" type="presParOf" srcId="{138F09FA-17CC-4DDF-9B2C-AF8EA1B561CA}" destId="{B4599A6A-BE78-423E-8B00-6FFF58F32C46}" srcOrd="1" destOrd="0" presId="urn:microsoft.com/office/officeart/2005/8/layout/hierarchy6"/>
    <dgm:cxn modelId="{3FCF2447-CF68-44D2-BF9D-AE530BE0CC5A}" type="presParOf" srcId="{B4599A6A-BE78-423E-8B00-6FFF58F32C46}" destId="{208A5541-7D1B-46CF-A644-3E80FC0D37F4}" srcOrd="0" destOrd="0" presId="urn:microsoft.com/office/officeart/2005/8/layout/hierarchy6"/>
    <dgm:cxn modelId="{50D5BE87-3B55-4871-9AC2-52035582FC62}" type="presParOf" srcId="{B4599A6A-BE78-423E-8B00-6FFF58F32C46}" destId="{264F0C62-F4A8-4B43-8619-55A7C8EFCC57}" srcOrd="1" destOrd="0" presId="urn:microsoft.com/office/officeart/2005/8/layout/hierarchy6"/>
    <dgm:cxn modelId="{EA7DD428-CA34-4D45-B6BF-270F60D15BA1}" type="presParOf" srcId="{73A24B71-3365-4A3B-B69F-07916B161B52}" destId="{F95112C8-2FB2-46D0-A42E-9B53CA7FF1D0}" srcOrd="1" destOrd="0" presId="urn:microsoft.com/office/officeart/2005/8/layout/hierarchy6"/>
    <dgm:cxn modelId="{7E42477C-8C28-467F-8178-EFF5125DE69D}" type="presParOf" srcId="{F95112C8-2FB2-46D0-A42E-9B53CA7FF1D0}" destId="{E568C8E6-6579-4A11-BF41-B72A40AF419B}" srcOrd="0" destOrd="0" presId="urn:microsoft.com/office/officeart/2005/8/layout/hierarchy6"/>
    <dgm:cxn modelId="{5DBF50BB-82EB-4362-8AFA-E016426030A4}" type="presParOf" srcId="{E568C8E6-6579-4A11-BF41-B72A40AF419B}" destId="{25A484FE-83F8-472D-BDF1-65C9152B5306}" srcOrd="0" destOrd="0" presId="urn:microsoft.com/office/officeart/2005/8/layout/hierarchy6"/>
    <dgm:cxn modelId="{869FE6C1-3D86-407B-9EB4-28B7909FBE1A}" type="presParOf" srcId="{E568C8E6-6579-4A11-BF41-B72A40AF419B}" destId="{6796A3CE-0672-4084-8419-952B5BBF4F8F}" srcOrd="1" destOrd="0" presId="urn:microsoft.com/office/officeart/2005/8/layout/hierarchy6"/>
    <dgm:cxn modelId="{A53FE7AC-79B1-4259-886B-FBADB2DF1D7F}" type="presParOf" srcId="{F95112C8-2FB2-46D0-A42E-9B53CA7FF1D0}" destId="{C7C607B5-C6D0-4DCB-B158-1B9BB43F8376}" srcOrd="1" destOrd="0" presId="urn:microsoft.com/office/officeart/2005/8/layout/hierarchy6"/>
    <dgm:cxn modelId="{8A76422A-89A7-401B-912C-FA7BAE179D93}" type="presParOf" srcId="{C7C607B5-C6D0-4DCB-B158-1B9BB43F8376}" destId="{EB627175-D94E-4734-851D-E37ADF4BED6A}" srcOrd="0" destOrd="0" presId="urn:microsoft.com/office/officeart/2005/8/layout/hierarchy6"/>
    <dgm:cxn modelId="{B29483E1-7CE2-4907-90B0-590B99C406D8}" type="presParOf" srcId="{F95112C8-2FB2-46D0-A42E-9B53CA7FF1D0}" destId="{F477EFEB-891D-4021-BBE8-E35A3857AC5B}" srcOrd="2" destOrd="0" presId="urn:microsoft.com/office/officeart/2005/8/layout/hierarchy6"/>
    <dgm:cxn modelId="{53A07A2F-8494-4E55-BD8A-5964E2A0BCDA}" type="presParOf" srcId="{F477EFEB-891D-4021-BBE8-E35A3857AC5B}" destId="{C36B5035-90C9-4804-9726-A4E9E5105F56}" srcOrd="0" destOrd="0" presId="urn:microsoft.com/office/officeart/2005/8/layout/hierarchy6"/>
    <dgm:cxn modelId="{C69292F5-E5CE-424D-B436-CEECBAC6660E}" type="presParOf" srcId="{F477EFEB-891D-4021-BBE8-E35A3857AC5B}" destId="{966FD396-3F34-440B-945D-1F4A469B0593}" srcOrd="1" destOrd="0" presId="urn:microsoft.com/office/officeart/2005/8/layout/hierarchy6"/>
    <dgm:cxn modelId="{4E176AB7-4F15-4980-A86D-C83CFC3E90CA}" type="presParOf" srcId="{F95112C8-2FB2-46D0-A42E-9B53CA7FF1D0}" destId="{ED766C0B-C9C6-4EC8-BAD3-096F1D99A14A}" srcOrd="3" destOrd="0" presId="urn:microsoft.com/office/officeart/2005/8/layout/hierarchy6"/>
    <dgm:cxn modelId="{EA4D92B7-B412-4078-BD7A-4CC40172DC7A}" type="presParOf" srcId="{ED766C0B-C9C6-4EC8-BAD3-096F1D99A14A}" destId="{11FC9B57-A95C-4E29-993B-1549ABB326E6}" srcOrd="0" destOrd="0" presId="urn:microsoft.com/office/officeart/2005/8/layout/hierarchy6"/>
    <dgm:cxn modelId="{BF2B1EAF-87CA-440E-8494-86DFDE541580}" type="presParOf" srcId="{F95112C8-2FB2-46D0-A42E-9B53CA7FF1D0}" destId="{B5424DCF-1C6B-4A60-830A-ED5D3E1855AE}" srcOrd="4" destOrd="0" presId="urn:microsoft.com/office/officeart/2005/8/layout/hierarchy6"/>
    <dgm:cxn modelId="{61BF74D9-03E5-452F-98C7-50473B2E24F8}" type="presParOf" srcId="{B5424DCF-1C6B-4A60-830A-ED5D3E1855AE}" destId="{ECB6753F-4F8A-4A50-93BD-8E1E2742BCD8}" srcOrd="0" destOrd="0" presId="urn:microsoft.com/office/officeart/2005/8/layout/hierarchy6"/>
    <dgm:cxn modelId="{D59B50C0-10D5-4380-8E40-7D6C13DDA59F}" type="presParOf" srcId="{B5424DCF-1C6B-4A60-830A-ED5D3E1855AE}" destId="{4929E0AB-6942-428E-A38D-3C199DBCA12C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26C02E-6139-4592-8A24-6E09C1D15ED9}">
      <dsp:nvSpPr>
        <dsp:cNvPr id="0" name=""/>
        <dsp:cNvSpPr/>
      </dsp:nvSpPr>
      <dsp:spPr>
        <a:xfrm>
          <a:off x="1424559" y="0"/>
          <a:ext cx="4841378" cy="4841378"/>
        </a:xfrm>
        <a:prstGeom prst="ellipse">
          <a:avLst/>
        </a:prstGeom>
        <a:solidFill>
          <a:srgbClr val="5B515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System </a:t>
          </a:r>
          <a:endParaRPr lang="en-US" sz="2200" kern="1200" dirty="0"/>
        </a:p>
      </dsp:txBody>
      <dsp:txXfrm>
        <a:off x="2999218" y="242068"/>
        <a:ext cx="1692061" cy="726206"/>
      </dsp:txXfrm>
    </dsp:sp>
    <dsp:sp modelId="{00D7887E-2ACE-4B08-8DEE-5EC22A8621A1}">
      <dsp:nvSpPr>
        <dsp:cNvPr id="0" name=""/>
        <dsp:cNvSpPr/>
      </dsp:nvSpPr>
      <dsp:spPr>
        <a:xfrm>
          <a:off x="2029405" y="1240972"/>
          <a:ext cx="3631687" cy="3569777"/>
        </a:xfrm>
        <a:prstGeom prst="ellipse">
          <a:avLst/>
        </a:prstGeom>
        <a:solidFill>
          <a:srgbClr val="8E7E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Community</a:t>
          </a:r>
          <a:endParaRPr lang="en-US" sz="2200" kern="1200" dirty="0"/>
        </a:p>
      </dsp:txBody>
      <dsp:txXfrm>
        <a:off x="2999065" y="1464083"/>
        <a:ext cx="1692366" cy="669333"/>
      </dsp:txXfrm>
    </dsp:sp>
    <dsp:sp modelId="{5E0F3337-0CFA-479B-99D5-021C3A0FE4EA}">
      <dsp:nvSpPr>
        <dsp:cNvPr id="0" name=""/>
        <dsp:cNvSpPr/>
      </dsp:nvSpPr>
      <dsp:spPr>
        <a:xfrm>
          <a:off x="2634904" y="2420689"/>
          <a:ext cx="2420689" cy="2420689"/>
        </a:xfrm>
        <a:prstGeom prst="ellipse">
          <a:avLst/>
        </a:prstGeom>
        <a:solidFill>
          <a:srgbClr val="BDB3B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Family</a:t>
          </a:r>
          <a:endParaRPr lang="en-US" sz="2200" kern="1200" dirty="0"/>
        </a:p>
      </dsp:txBody>
      <dsp:txXfrm>
        <a:off x="2989406" y="3025861"/>
        <a:ext cx="1711685" cy="12103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6753F-4F8A-4A50-93BD-8E1E2742BCD8}">
      <dsp:nvSpPr>
        <dsp:cNvPr id="0" name=""/>
        <dsp:cNvSpPr/>
      </dsp:nvSpPr>
      <dsp:spPr>
        <a:xfrm>
          <a:off x="0" y="2367214"/>
          <a:ext cx="7758270" cy="15751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Procedures*</a:t>
          </a:r>
          <a:endParaRPr lang="en-US" sz="2000" kern="1200" dirty="0"/>
        </a:p>
      </dsp:txBody>
      <dsp:txXfrm>
        <a:off x="0" y="2367214"/>
        <a:ext cx="2327481" cy="1575168"/>
      </dsp:txXfrm>
    </dsp:sp>
    <dsp:sp modelId="{C36B5035-90C9-4804-9726-A4E9E5105F56}">
      <dsp:nvSpPr>
        <dsp:cNvPr id="0" name=""/>
        <dsp:cNvSpPr/>
      </dsp:nvSpPr>
      <dsp:spPr>
        <a:xfrm>
          <a:off x="0" y="1184881"/>
          <a:ext cx="7769225" cy="103791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Randomization</a:t>
          </a:r>
          <a:endParaRPr lang="en-US" sz="2000" kern="1200" dirty="0"/>
        </a:p>
      </dsp:txBody>
      <dsp:txXfrm>
        <a:off x="0" y="1184881"/>
        <a:ext cx="2330767" cy="1037919"/>
      </dsp:txXfrm>
    </dsp:sp>
    <dsp:sp modelId="{25A484FE-83F8-472D-BDF1-65C9152B5306}">
      <dsp:nvSpPr>
        <dsp:cNvPr id="0" name=""/>
        <dsp:cNvSpPr/>
      </dsp:nvSpPr>
      <dsp:spPr>
        <a:xfrm>
          <a:off x="0" y="0"/>
          <a:ext cx="7769225" cy="103791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Recruitment  &amp; Informed Consent</a:t>
          </a:r>
          <a:endParaRPr lang="en-US" sz="2000" kern="1200" dirty="0"/>
        </a:p>
      </dsp:txBody>
      <dsp:txXfrm>
        <a:off x="0" y="0"/>
        <a:ext cx="2330767" cy="1037919"/>
      </dsp:txXfrm>
    </dsp:sp>
    <dsp:sp modelId="{452FCE74-F3EA-4B2A-B68F-D1325E2B377F}">
      <dsp:nvSpPr>
        <dsp:cNvPr id="0" name=""/>
        <dsp:cNvSpPr/>
      </dsp:nvSpPr>
      <dsp:spPr>
        <a:xfrm>
          <a:off x="4825240" y="0"/>
          <a:ext cx="1297399" cy="8649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Children ages 12-42 months who receive care at CR</a:t>
          </a:r>
          <a:endParaRPr lang="en-US" sz="1300" kern="1200" dirty="0"/>
        </a:p>
      </dsp:txBody>
      <dsp:txXfrm>
        <a:off x="4850573" y="25333"/>
        <a:ext cx="1246733" cy="814267"/>
      </dsp:txXfrm>
    </dsp:sp>
    <dsp:sp modelId="{9A049C4A-E5D7-411D-AF61-1E18CFD2E46E}">
      <dsp:nvSpPr>
        <dsp:cNvPr id="0" name=""/>
        <dsp:cNvSpPr/>
      </dsp:nvSpPr>
      <dsp:spPr>
        <a:xfrm>
          <a:off x="4167098" y="864933"/>
          <a:ext cx="1306841" cy="425490"/>
        </a:xfrm>
        <a:custGeom>
          <a:avLst/>
          <a:gdLst/>
          <a:ahLst/>
          <a:cxnLst/>
          <a:rect l="0" t="0" r="0" b="0"/>
          <a:pathLst>
            <a:path>
              <a:moveTo>
                <a:pt x="1306841" y="0"/>
              </a:moveTo>
              <a:lnTo>
                <a:pt x="1306841" y="212745"/>
              </a:lnTo>
              <a:lnTo>
                <a:pt x="0" y="212745"/>
              </a:lnTo>
              <a:lnTo>
                <a:pt x="0" y="4254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E474DE-DB4A-4532-8FEE-5CEECA69BCE6}">
      <dsp:nvSpPr>
        <dsp:cNvPr id="0" name=""/>
        <dsp:cNvSpPr/>
      </dsp:nvSpPr>
      <dsp:spPr>
        <a:xfrm>
          <a:off x="3392842" y="1290424"/>
          <a:ext cx="1548511" cy="8649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Intervention Group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*Connect to 211</a:t>
          </a:r>
          <a:endParaRPr lang="en-US" sz="1300" kern="1200" dirty="0"/>
        </a:p>
      </dsp:txBody>
      <dsp:txXfrm>
        <a:off x="3418175" y="1315757"/>
        <a:ext cx="1497845" cy="814267"/>
      </dsp:txXfrm>
    </dsp:sp>
    <dsp:sp modelId="{56653E7A-3A41-4105-9915-91164DCF00E4}">
      <dsp:nvSpPr>
        <dsp:cNvPr id="0" name=""/>
        <dsp:cNvSpPr/>
      </dsp:nvSpPr>
      <dsp:spPr>
        <a:xfrm>
          <a:off x="3295207" y="2155357"/>
          <a:ext cx="871891" cy="403128"/>
        </a:xfrm>
        <a:custGeom>
          <a:avLst/>
          <a:gdLst/>
          <a:ahLst/>
          <a:cxnLst/>
          <a:rect l="0" t="0" r="0" b="0"/>
          <a:pathLst>
            <a:path>
              <a:moveTo>
                <a:pt x="871891" y="0"/>
              </a:moveTo>
              <a:lnTo>
                <a:pt x="871891" y="201564"/>
              </a:lnTo>
              <a:lnTo>
                <a:pt x="0" y="201564"/>
              </a:lnTo>
              <a:lnTo>
                <a:pt x="0" y="40312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432199-53E8-4560-89E0-C71E4C19CEA1}">
      <dsp:nvSpPr>
        <dsp:cNvPr id="0" name=""/>
        <dsp:cNvSpPr/>
      </dsp:nvSpPr>
      <dsp:spPr>
        <a:xfrm>
          <a:off x="2341942" y="2558485"/>
          <a:ext cx="1906529" cy="8649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Conduct online screening, make referrals and follow-up</a:t>
          </a:r>
          <a:endParaRPr lang="en-US" sz="1300" kern="1200" dirty="0"/>
        </a:p>
      </dsp:txBody>
      <dsp:txXfrm>
        <a:off x="2367275" y="2583818"/>
        <a:ext cx="1855863" cy="814267"/>
      </dsp:txXfrm>
    </dsp:sp>
    <dsp:sp modelId="{BFBE7539-268F-4E41-AB7C-D72F89299639}">
      <dsp:nvSpPr>
        <dsp:cNvPr id="0" name=""/>
        <dsp:cNvSpPr/>
      </dsp:nvSpPr>
      <dsp:spPr>
        <a:xfrm>
          <a:off x="4167098" y="2155357"/>
          <a:ext cx="1119292" cy="3861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074"/>
              </a:lnTo>
              <a:lnTo>
                <a:pt x="1119292" y="193074"/>
              </a:lnTo>
              <a:lnTo>
                <a:pt x="1119292" y="38614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CE823E-1038-4F4D-909B-8BC28ADBD9B5}">
      <dsp:nvSpPr>
        <dsp:cNvPr id="0" name=""/>
        <dsp:cNvSpPr/>
      </dsp:nvSpPr>
      <dsp:spPr>
        <a:xfrm>
          <a:off x="4637691" y="2541506"/>
          <a:ext cx="1297399" cy="8649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Send screening report and referral plan to clinic provider</a:t>
          </a:r>
          <a:endParaRPr lang="en-US" sz="1300" kern="1200" dirty="0"/>
        </a:p>
      </dsp:txBody>
      <dsp:txXfrm>
        <a:off x="4663024" y="2566839"/>
        <a:ext cx="1246733" cy="814267"/>
      </dsp:txXfrm>
    </dsp:sp>
    <dsp:sp modelId="{8B480513-D8EC-4CAD-9FD9-197F6B5251DA}">
      <dsp:nvSpPr>
        <dsp:cNvPr id="0" name=""/>
        <dsp:cNvSpPr/>
      </dsp:nvSpPr>
      <dsp:spPr>
        <a:xfrm>
          <a:off x="5473940" y="864933"/>
          <a:ext cx="1451456" cy="435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511"/>
              </a:lnTo>
              <a:lnTo>
                <a:pt x="1451456" y="217511"/>
              </a:lnTo>
              <a:lnTo>
                <a:pt x="1451456" y="4350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A2F0B8-ACDC-456C-BC7A-7E50F343BCCE}">
      <dsp:nvSpPr>
        <dsp:cNvPr id="0" name=""/>
        <dsp:cNvSpPr/>
      </dsp:nvSpPr>
      <dsp:spPr>
        <a:xfrm>
          <a:off x="6276696" y="1299955"/>
          <a:ext cx="1297399" cy="8649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Control Group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Usual Care</a:t>
          </a:r>
          <a:endParaRPr lang="en-US" sz="1300" kern="1200" dirty="0"/>
        </a:p>
      </dsp:txBody>
      <dsp:txXfrm>
        <a:off x="6302029" y="1325288"/>
        <a:ext cx="1246733" cy="814267"/>
      </dsp:txXfrm>
    </dsp:sp>
    <dsp:sp modelId="{2E15FB69-E7EF-4C8F-BE3A-5160B1598A3C}">
      <dsp:nvSpPr>
        <dsp:cNvPr id="0" name=""/>
        <dsp:cNvSpPr/>
      </dsp:nvSpPr>
      <dsp:spPr>
        <a:xfrm>
          <a:off x="6879663" y="2164889"/>
          <a:ext cx="91440" cy="393605"/>
        </a:xfrm>
        <a:custGeom>
          <a:avLst/>
          <a:gdLst/>
          <a:ahLst/>
          <a:cxnLst/>
          <a:rect l="0" t="0" r="0" b="0"/>
          <a:pathLst>
            <a:path>
              <a:moveTo>
                <a:pt x="45732" y="0"/>
              </a:moveTo>
              <a:lnTo>
                <a:pt x="45732" y="196802"/>
              </a:lnTo>
              <a:lnTo>
                <a:pt x="45720" y="196802"/>
              </a:lnTo>
              <a:lnTo>
                <a:pt x="45720" y="3936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8A5541-7D1B-46CF-A644-3E80FC0D37F4}">
      <dsp:nvSpPr>
        <dsp:cNvPr id="0" name=""/>
        <dsp:cNvSpPr/>
      </dsp:nvSpPr>
      <dsp:spPr>
        <a:xfrm>
          <a:off x="6276683" y="2558494"/>
          <a:ext cx="1297399" cy="8649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Screening, referrals and follow-up done by clinic staff</a:t>
          </a:r>
          <a:endParaRPr lang="en-US" sz="1300" kern="1200" dirty="0"/>
        </a:p>
      </dsp:txBody>
      <dsp:txXfrm>
        <a:off x="6302016" y="2583827"/>
        <a:ext cx="1246733" cy="8142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5CCD5-3A2C-4CD1-AA96-F8A463F66CB8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2C961-458D-4AA5-AB18-2D8FC538A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14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F4D11-55F7-4875-B33D-F1570AA8F582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176A7-5F9A-46B2-9023-21AE9EBFA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52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924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DE475B-9FFF-44AD-969D-9FA4A487E07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429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004303-CB95-49BF-9DE6-C5902E4A601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656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0C25B0-1BCD-4F77-9261-3E942ADB901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557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97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25105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79190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54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07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37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71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99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019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99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99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519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707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87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188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805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668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07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51350"/>
            <a:ext cx="5486400" cy="3600450"/>
          </a:xfrm>
        </p:spPr>
        <p:txBody>
          <a:bodyPr/>
          <a:lstStyle/>
          <a:p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6357239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918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392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319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99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162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268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856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687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690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324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229100"/>
            <a:ext cx="5486400" cy="3771900"/>
          </a:xfrm>
        </p:spPr>
        <p:txBody>
          <a:bodyPr/>
          <a:lstStyle/>
          <a:p>
            <a:endParaRPr lang="en-US" sz="1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918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40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b="0" i="0" baseline="0" dirty="0" smtClean="0">
              <a:effectLst/>
              <a:latin typeface="+mn-lt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94044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229100"/>
            <a:ext cx="5486400" cy="3771900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74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99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92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176A7-5F9A-46B2-9023-21AE9EBFA1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52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DF4A-4CF5-418A-9DBB-897DE76E755D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6106-6419-422C-AD2D-27904C73C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10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DF4A-4CF5-418A-9DBB-897DE76E755D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6106-6419-422C-AD2D-27904C73C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8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DF4A-4CF5-418A-9DBB-897DE76E755D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6106-6419-422C-AD2D-27904C73C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715998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06140" y="446485"/>
            <a:ext cx="9167813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5917310" y="6500812"/>
            <a:ext cx="301365" cy="2973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185073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71455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298406" y="446484"/>
            <a:ext cx="5000625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892969" y="3348633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334415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069356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792821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298406" y="1830586"/>
            <a:ext cx="5000625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892969" y="183058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344328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583299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DF4A-4CF5-418A-9DBB-897DE76E755D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6106-6419-422C-AD2D-27904C73C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19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298406" y="3580805"/>
            <a:ext cx="5000625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304236" y="625078"/>
            <a:ext cx="5000626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892969" y="625078"/>
            <a:ext cx="5000625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709206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190625" y="4473774"/>
            <a:ext cx="9810750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190625" y="2984579"/>
            <a:ext cx="9810750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249633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478614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779402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57BB-2652-484E-96DD-17DB8D362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FBE55-B29F-4446-9CEC-195990F0CF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82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8142-58E0-441E-A05C-8732B7920FB3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79A0-E0A1-4A80-A8FB-5F7E207E6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89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8" indent="0" algn="ctr">
              <a:buNone/>
              <a:defRPr sz="1500"/>
            </a:lvl2pPr>
            <a:lvl3pPr marL="685797" indent="0" algn="ctr">
              <a:buNone/>
              <a:defRPr sz="1350"/>
            </a:lvl3pPr>
            <a:lvl4pPr marL="1028696" indent="0" algn="ctr">
              <a:buNone/>
              <a:defRPr sz="1200"/>
            </a:lvl4pPr>
            <a:lvl5pPr marL="1371594" indent="0" algn="ctr">
              <a:buNone/>
              <a:defRPr sz="1200"/>
            </a:lvl5pPr>
            <a:lvl6pPr marL="1714492" indent="0" algn="ctr">
              <a:buNone/>
              <a:defRPr sz="1200"/>
            </a:lvl6pPr>
            <a:lvl7pPr marL="2057391" indent="0" algn="ctr">
              <a:buNone/>
              <a:defRPr sz="1200"/>
            </a:lvl7pPr>
            <a:lvl8pPr marL="2400290" indent="0" algn="ctr">
              <a:buNone/>
              <a:defRPr sz="1200"/>
            </a:lvl8pPr>
            <a:lvl9pPr marL="2743188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8142-58E0-441E-A05C-8732B7920FB3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79A0-E0A1-4A80-A8FB-5F7E207E6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2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8142-58E0-441E-A05C-8732B7920FB3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79A0-E0A1-4A80-A8FB-5F7E207E6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31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8142-58E0-441E-A05C-8732B7920FB3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79A0-E0A1-4A80-A8FB-5F7E207E6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668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8142-58E0-441E-A05C-8732B7920FB3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79A0-E0A1-4A80-A8FB-5F7E207E6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97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DF4A-4CF5-418A-9DBB-897DE76E755D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6106-6419-422C-AD2D-27904C73C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649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8142-58E0-441E-A05C-8732B7920FB3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79A0-E0A1-4A80-A8FB-5F7E207E6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290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8142-58E0-441E-A05C-8732B7920FB3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79A0-E0A1-4A80-A8FB-5F7E207E6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657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8142-58E0-441E-A05C-8732B7920FB3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79A0-E0A1-4A80-A8FB-5F7E207E6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1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8142-58E0-441E-A05C-8732B7920FB3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79A0-E0A1-4A80-A8FB-5F7E207E6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47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8" indent="0">
              <a:buNone/>
              <a:defRPr sz="2100"/>
            </a:lvl2pPr>
            <a:lvl3pPr marL="685797" indent="0">
              <a:buNone/>
              <a:defRPr sz="1800"/>
            </a:lvl3pPr>
            <a:lvl4pPr marL="1028696" indent="0">
              <a:buNone/>
              <a:defRPr sz="1500"/>
            </a:lvl4pPr>
            <a:lvl5pPr marL="1371594" indent="0">
              <a:buNone/>
              <a:defRPr sz="1500"/>
            </a:lvl5pPr>
            <a:lvl6pPr marL="1714492" indent="0">
              <a:buNone/>
              <a:defRPr sz="1500"/>
            </a:lvl6pPr>
            <a:lvl7pPr marL="2057391" indent="0">
              <a:buNone/>
              <a:defRPr sz="1500"/>
            </a:lvl7pPr>
            <a:lvl8pPr marL="2400290" indent="0">
              <a:buNone/>
              <a:defRPr sz="1500"/>
            </a:lvl8pPr>
            <a:lvl9pPr marL="274318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8142-58E0-441E-A05C-8732B7920FB3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79A0-E0A1-4A80-A8FB-5F7E207E6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0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8142-58E0-441E-A05C-8732B7920FB3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79A0-E0A1-4A80-A8FB-5F7E207E6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561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8142-58E0-441E-A05C-8732B7920FB3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79A0-E0A1-4A80-A8FB-5F7E207E6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323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335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883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967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DF4A-4CF5-418A-9DBB-897DE76E755D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6106-6419-422C-AD2D-27904C73C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79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57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01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14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3129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6081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40367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792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716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76213"/>
            <a:ext cx="10363200" cy="436788"/>
          </a:xfrm>
          <a:prstGeom prst="rect">
            <a:avLst/>
          </a:prstGeom>
        </p:spPr>
        <p:txBody>
          <a:bodyPr/>
          <a:lstStyle>
            <a:lvl1pPr algn="l">
              <a:defRPr sz="2200" b="1" i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26495" y="2539787"/>
            <a:ext cx="10363200" cy="3284083"/>
          </a:xfrm>
          <a:prstGeom prst="rect">
            <a:avLst/>
          </a:prstGeom>
        </p:spPr>
        <p:txBody>
          <a:bodyPr vert="horz"/>
          <a:lstStyle>
            <a:lvl1pPr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914400" y="252641"/>
            <a:ext cx="5986840" cy="4367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1" i="0" cap="all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>
              <a:buFontTx/>
              <a:buNone/>
              <a:defRPr sz="1800" b="1" i="0" cap="all">
                <a:solidFill>
                  <a:schemeClr val="accent6">
                    <a:lumMod val="40000"/>
                    <a:lumOff val="60000"/>
                  </a:schemeClr>
                </a:solidFill>
              </a:defRPr>
            </a:lvl2pPr>
            <a:lvl3pPr marL="914400" indent="0">
              <a:buFontTx/>
              <a:buNone/>
              <a:defRPr sz="1800" b="1" i="0" cap="all">
                <a:solidFill>
                  <a:schemeClr val="accent6">
                    <a:lumMod val="40000"/>
                    <a:lumOff val="60000"/>
                  </a:schemeClr>
                </a:solidFill>
              </a:defRPr>
            </a:lvl3pPr>
            <a:lvl4pPr marL="1371600" indent="0">
              <a:buFontTx/>
              <a:buNone/>
              <a:defRPr sz="1800" b="1" i="0" cap="all">
                <a:solidFill>
                  <a:schemeClr val="accent6">
                    <a:lumMod val="40000"/>
                    <a:lumOff val="60000"/>
                  </a:schemeClr>
                </a:solidFill>
              </a:defRPr>
            </a:lvl4pPr>
            <a:lvl5pPr marL="1828800" indent="0">
              <a:buFontTx/>
              <a:buNone/>
              <a:defRPr sz="1800" b="1" i="0" cap="all">
                <a:solidFill>
                  <a:schemeClr val="accent6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914703" y="562435"/>
            <a:ext cx="8587316" cy="58079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800" b="1" i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800" b="1" i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 b="1" i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 b="1" i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7970021-8629-420A-B210-448D6A9928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9454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26495" y="2539787"/>
            <a:ext cx="10363200" cy="328408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200">
                <a:solidFill>
                  <a:srgbClr val="595959"/>
                </a:solidFill>
              </a:defRPr>
            </a:lvl1pPr>
            <a:lvl2pPr marL="457200" indent="0">
              <a:buFontTx/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14400"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B4C99B-1408-4ECF-8638-3EC34ECB0B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5434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DF4A-4CF5-418A-9DBB-897DE76E755D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6106-6419-422C-AD2D-27904C73C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990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2E974-7D46-4558-95BF-4881AF674420}" type="datetimeFigureOut">
              <a:rPr lang="en-US"/>
              <a:pPr>
                <a:defRPr/>
              </a:pPr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2B6E611-FA3A-49DC-B9AA-C1B59119A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86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UCLA_MCH-DII_logosmall_CMY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185" y="5956300"/>
            <a:ext cx="3727449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DGSOM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3" y="6048376"/>
            <a:ext cx="308186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69FA8-91D4-46AD-9217-0C9E4DEB292D}" type="datetimeFigureOut">
              <a:rPr lang="en-US"/>
              <a:pPr>
                <a:defRPr/>
              </a:pPr>
              <a:t>11/30/2017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6B3C38-84CB-4B45-8E2C-864F097A90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9111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5065B-07C7-4BE7-BDE4-2239C7FEF668}" type="datetimeFigureOut">
              <a:rPr lang="en-US"/>
              <a:pPr>
                <a:defRPr/>
              </a:pPr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B2EE0-D684-429F-B6DD-D5CB33EC6E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47050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139C2-DB22-4719-B3E6-0A197C786F90}" type="datetimeFigureOut">
              <a:rPr lang="en-US"/>
              <a:pPr>
                <a:defRPr/>
              </a:pPr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ECB82-BF9F-437E-B6FA-058705AD2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8546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990D1-2502-49D2-910C-3C59A28C7F1D}" type="datetimeFigureOut">
              <a:rPr lang="en-US"/>
              <a:pPr>
                <a:defRPr/>
              </a:pPr>
              <a:t>11/30/2017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39F1D-D842-4C3E-9EA8-4EE5A3E01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90285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B3B36-E36E-49B3-95AB-4A29D81C9B85}" type="datetimeFigureOut">
              <a:rPr lang="en-US"/>
              <a:pPr>
                <a:defRPr/>
              </a:pPr>
              <a:t>11/30/2017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4AA2D-FE98-4B6E-BADC-559AAA2765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75935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6904E-ECAD-4A16-A00E-43487E806332}" type="datetimeFigureOut">
              <a:rPr lang="en-US"/>
              <a:pPr>
                <a:defRPr/>
              </a:pPr>
              <a:t>11/30/2017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B0A82-73A3-4D1A-B5C6-E69BD30796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8113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56CD3-6D6C-46EE-87F5-B1F552D6DB52}" type="datetimeFigureOut">
              <a:rPr lang="en-US"/>
              <a:pPr>
                <a:defRPr/>
              </a:pPr>
              <a:t>11/30/2017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77032-4698-47A9-9655-5D07FDEB26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6721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A0855-52AF-4B89-9519-FE6A67C8AE58}" type="datetimeFigureOut">
              <a:rPr lang="en-US"/>
              <a:pPr>
                <a:defRPr/>
              </a:pPr>
              <a:t>11/30/2017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B2E8C-3040-4EC7-A12A-3CAF8C03BF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2946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C2606-9B77-47F7-BCD9-466FCC50BCA9}" type="datetimeFigureOut">
              <a:rPr lang="en-US"/>
              <a:pPr>
                <a:defRPr/>
              </a:pPr>
              <a:t>11/30/2017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DA952-F1C8-413D-949C-2F63AE9DEE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1931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DF4A-4CF5-418A-9DBB-897DE76E755D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6106-6419-422C-AD2D-27904C73C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418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CDDB5-D063-41C4-8A46-D219EDCE0C4B}" type="datetimeFigureOut">
              <a:rPr lang="en-US"/>
              <a:pPr>
                <a:defRPr/>
              </a:pPr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FFF57-6F6B-4FD8-9725-76B31B7919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3591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5C336-33B4-4972-9CA9-D3F8BA3A58C7}" type="datetimeFigureOut">
              <a:rPr lang="en-US"/>
              <a:pPr>
                <a:defRPr/>
              </a:pPr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1E088-65FF-4CCE-A370-7E2599F0E6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28660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Slide (DGSOM &amp; H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0" y="-1"/>
            <a:ext cx="12192000" cy="68580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1800">
                <a:ln>
                  <a:solidFill>
                    <a:srgbClr val="616365"/>
                  </a:solidFill>
                </a:ln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pic>
        <p:nvPicPr>
          <p:cNvPr id="3" name="Picture 10" descr="Mattel 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2701"/>
            <a:ext cx="121920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4095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527300"/>
            <a:ext cx="10363200" cy="11430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533467" y="6311901"/>
            <a:ext cx="2438400" cy="295275"/>
          </a:xfr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238C22-E796-4136-AD6A-E4F36AEBA8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983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527300"/>
            <a:ext cx="10363200" cy="11430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596967" y="6550026"/>
            <a:ext cx="2438400" cy="295275"/>
          </a:xfr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FD7FA5-149A-4C21-B420-63E8F2384B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9899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763588"/>
            <a:ext cx="12192000" cy="67056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9" descr="UCLA_MCH-DII_logosmall_CMY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185" y="5956300"/>
            <a:ext cx="3727449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DGSOM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3" y="6048376"/>
            <a:ext cx="308186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2285" y="2284413"/>
            <a:ext cx="10358967" cy="1371600"/>
          </a:xfrm>
        </p:spPr>
        <p:txBody>
          <a:bodyPr anchor="t"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912285" y="3886200"/>
            <a:ext cx="10358967" cy="2057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517525" lvl="1" indent="-117475">
              <a:defRPr>
                <a:solidFill>
                  <a:schemeClr val="bg1"/>
                </a:solidFill>
              </a:defRPr>
            </a:lvl2pPr>
            <a:lvl3pPr marL="858838" lvl="2" indent="-119063">
              <a:defRPr>
                <a:solidFill>
                  <a:schemeClr val="bg1"/>
                </a:solidFill>
              </a:defRPr>
            </a:lvl3pPr>
            <a:lvl4pPr marL="1192213" lvl="3" indent="-106363">
              <a:defRPr>
                <a:solidFill>
                  <a:schemeClr val="bg1"/>
                </a:solidFill>
              </a:defRPr>
            </a:lvl4pPr>
            <a:lvl5pPr lvl="4" indent="-11112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9444567" y="6346826"/>
            <a:ext cx="2438400" cy="5111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CC501F-41E2-4B53-AC55-14CB04A775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9934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598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7582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284" y="1598614"/>
            <a:ext cx="5077883" cy="4344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1598614"/>
            <a:ext cx="5077884" cy="4344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843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18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DF4A-4CF5-418A-9DBB-897DE76E755D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6106-6419-422C-AD2D-27904C73C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345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477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5435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5256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19899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753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2567" y="225426"/>
            <a:ext cx="2588684" cy="5718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2284" y="225426"/>
            <a:ext cx="7567083" cy="5718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981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Slide (DGSOM &amp; H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0" y="-1"/>
            <a:ext cx="12192000" cy="68580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1800">
                <a:ln>
                  <a:solidFill>
                    <a:srgbClr val="616365"/>
                  </a:solidFill>
                </a:ln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pic>
        <p:nvPicPr>
          <p:cNvPr id="3" name="Picture 10" descr="Mattel 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2701"/>
            <a:ext cx="121920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8071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527300"/>
            <a:ext cx="10363200" cy="1143000"/>
          </a:xfrm>
        </p:spPr>
        <p:txBody>
          <a:bodyPr lIns="91440" tIns="45720" rIns="91440" bIns="45720" anchor="ctr"/>
          <a:lstStyle>
            <a:lvl1pPr>
              <a:defRPr sz="4800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533467" y="6311901"/>
            <a:ext cx="2438400" cy="2952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446DD7A-6389-4C00-BAAB-53CA762A2B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4366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5" y="225425"/>
            <a:ext cx="10358967" cy="1036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2284" y="1598614"/>
            <a:ext cx="5077883" cy="4344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1598614"/>
            <a:ext cx="5077884" cy="4344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673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888133" y="282575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98451" y="228600"/>
            <a:ext cx="34713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600" b="1">
                <a:solidFill>
                  <a:srgbClr val="94A3C3"/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80100" y="1985963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64691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5880100" y="4169664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7"/>
          </p:nvPr>
        </p:nvSpPr>
        <p:spPr>
          <a:xfrm>
            <a:off x="9059333" y="6423026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45C4EE01-5724-4911-99C8-1DBAE4022473}" type="datetimeFigureOut">
              <a:rPr lang="en-US"/>
              <a:pPr>
                <a:defRPr/>
              </a:pPr>
              <a:t>11/30/2017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268818" y="6423026"/>
            <a:ext cx="8163983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074400" y="242889"/>
            <a:ext cx="73871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547C540-E290-44C0-A240-5B67163592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85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DF4A-4CF5-418A-9DBB-897DE76E755D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6106-6419-422C-AD2D-27904C73C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251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481138"/>
            <a:ext cx="10972800" cy="452596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8970433" y="6408739"/>
            <a:ext cx="2559051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24D4FCE0-1548-4D39-9989-25A1961AFE67}" type="datetimeFigureOut">
              <a:rPr lang="en-US" altLang="en-US"/>
              <a:pPr>
                <a:defRPr/>
              </a:pPr>
              <a:t>11/30/2017</a:t>
            </a:fld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5839884" y="6408739"/>
            <a:ext cx="3134783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11529484" y="6408739"/>
            <a:ext cx="48894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F2341E7-2C1C-4766-89B2-20CAA895B1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2221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527300"/>
            <a:ext cx="10363200" cy="1143000"/>
          </a:xfrm>
        </p:spPr>
        <p:txBody>
          <a:bodyPr lIns="91440" tIns="45720" rIns="91440" bIns="45720" anchor="ctr"/>
          <a:lstStyle>
            <a:lvl1pPr>
              <a:defRPr sz="4800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596967" y="6550026"/>
            <a:ext cx="2438400" cy="2952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8D987D-CBB7-4BE2-8EFD-651B5B8D27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65067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132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715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87773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422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713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069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2414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927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DF4A-4CF5-418A-9DBB-897DE76E755D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6106-6419-422C-AD2D-27904C73C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207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52248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493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0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.emf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6DF4A-4CF5-418A-9DBB-897DE76E755D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86106-6419-422C-AD2D-27904C73C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89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17310" y="6505277"/>
            <a:ext cx="301365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361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A8142-58E0-441E-A05C-8732B7920FB3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B79A0-E0A1-4A80-A8FB-5F7E207E6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9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79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79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48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46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45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44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42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40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39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8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7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6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4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92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1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9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8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336800" y="274638"/>
            <a:ext cx="9245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336800" y="1524000"/>
            <a:ext cx="9245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963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174A7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74A7C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74A7C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74A7C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74A7C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174A7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174A7C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174A7C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174A7C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174A7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50651" y="6402389"/>
            <a:ext cx="49106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8AC5674-1E20-4EB0-B4A0-C44866FED2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051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717" y="-63500"/>
            <a:ext cx="12416368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7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D4E04E-BD57-4AEF-AC97-560FD1FBE478}" type="datetimeFigureOut">
              <a:rPr lang="en-US"/>
              <a:pPr>
                <a:defRPr/>
              </a:pPr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52855F0-1615-40C8-A22B-16DFC7B61B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72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2192000" cy="1371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12285" y="225425"/>
            <a:ext cx="10358967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5" y="1598614"/>
            <a:ext cx="10358967" cy="434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2" name="Picture 1" descr="UCLA_MCH-DII_logosmall_CMYK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5903914"/>
            <a:ext cx="3937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GSOM_RGB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1" y="6108700"/>
            <a:ext cx="2514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0" y="5942013"/>
            <a:ext cx="12192000" cy="11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4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</a:defRPr>
      </a:lvl9pPr>
    </p:titleStyle>
    <p:bodyStyle>
      <a:lvl1pPr marL="176213" indent="-176213" algn="l" rtl="0" eaLnBrk="0" fontAlgn="base" hangingPunct="0">
        <a:lnSpc>
          <a:spcPts val="2800"/>
        </a:lnSpc>
        <a:spcBef>
          <a:spcPct val="0"/>
        </a:spcBef>
        <a:spcAft>
          <a:spcPct val="30000"/>
        </a:spcAft>
        <a:buChar char="•"/>
        <a:defRPr sz="2400">
          <a:solidFill>
            <a:schemeClr val="accent1"/>
          </a:solidFill>
          <a:latin typeface="+mn-lt"/>
          <a:ea typeface="+mn-ea"/>
          <a:cs typeface="ＭＳ Ｐゴシック" charset="0"/>
        </a:defRPr>
      </a:lvl1pPr>
      <a:lvl2pPr marL="514350" indent="-114300" algn="l" rtl="0" eaLnBrk="0" fontAlgn="base" hangingPunct="0">
        <a:lnSpc>
          <a:spcPts val="2200"/>
        </a:lnSpc>
        <a:spcBef>
          <a:spcPct val="10000"/>
        </a:spcBef>
        <a:spcAft>
          <a:spcPct val="30000"/>
        </a:spcAft>
        <a:buSzPct val="80000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855663" indent="-117475" algn="l" rtl="0" eaLnBrk="0" fontAlgn="base" hangingPunct="0">
        <a:lnSpc>
          <a:spcPts val="2000"/>
        </a:lnSpc>
        <a:spcBef>
          <a:spcPct val="10000"/>
        </a:spcBef>
        <a:spcAft>
          <a:spcPct val="30000"/>
        </a:spcAft>
        <a:buSzPct val="80000"/>
        <a:buChar char="•"/>
        <a:defRPr>
          <a:solidFill>
            <a:schemeClr val="accent2"/>
          </a:solidFill>
          <a:latin typeface="+mn-lt"/>
          <a:ea typeface="+mn-ea"/>
        </a:defRPr>
      </a:lvl3pPr>
      <a:lvl4pPr marL="1200150" indent="-114300" algn="l" rtl="0" eaLnBrk="0" fontAlgn="base" hangingPunct="0">
        <a:lnSpc>
          <a:spcPts val="1800"/>
        </a:lnSpc>
        <a:spcBef>
          <a:spcPct val="10000"/>
        </a:spcBef>
        <a:spcAft>
          <a:spcPct val="30000"/>
        </a:spcAft>
        <a:buSzPct val="80000"/>
        <a:buChar char="•"/>
        <a:defRPr sz="1600">
          <a:solidFill>
            <a:schemeClr val="accent2"/>
          </a:solidFill>
          <a:latin typeface="+mn-lt"/>
          <a:ea typeface="+mn-ea"/>
        </a:defRPr>
      </a:lvl4pPr>
      <a:lvl5pPr marL="1543050" indent="-114300" algn="l" rtl="0" eaLnBrk="0" fontAlgn="base" hangingPunct="0">
        <a:lnSpc>
          <a:spcPts val="1600"/>
        </a:lnSpc>
        <a:spcBef>
          <a:spcPct val="10000"/>
        </a:spcBef>
        <a:spcAft>
          <a:spcPct val="30000"/>
        </a:spcAft>
        <a:buSzPct val="80000"/>
        <a:buChar char="•"/>
        <a:defRPr sz="1400">
          <a:solidFill>
            <a:schemeClr val="accent2"/>
          </a:solidFill>
          <a:latin typeface="+mn-lt"/>
          <a:ea typeface="+mn-ea"/>
        </a:defRPr>
      </a:lvl5pPr>
      <a:lvl6pPr marL="2000250" indent="-114300" algn="l" rtl="0" eaLnBrk="1" fontAlgn="base" hangingPunct="1">
        <a:lnSpc>
          <a:spcPts val="1600"/>
        </a:lnSpc>
        <a:spcBef>
          <a:spcPct val="10000"/>
        </a:spcBef>
        <a:spcAft>
          <a:spcPct val="30000"/>
        </a:spcAft>
        <a:buSzPct val="80000"/>
        <a:buChar char="•"/>
        <a:defRPr sz="1400">
          <a:solidFill>
            <a:schemeClr val="accent2"/>
          </a:solidFill>
          <a:latin typeface="+mn-lt"/>
          <a:ea typeface="+mn-ea"/>
        </a:defRPr>
      </a:lvl6pPr>
      <a:lvl7pPr marL="2457450" indent="-114300" algn="l" rtl="0" eaLnBrk="1" fontAlgn="base" hangingPunct="1">
        <a:lnSpc>
          <a:spcPts val="1600"/>
        </a:lnSpc>
        <a:spcBef>
          <a:spcPct val="10000"/>
        </a:spcBef>
        <a:spcAft>
          <a:spcPct val="30000"/>
        </a:spcAft>
        <a:buSzPct val="80000"/>
        <a:buChar char="•"/>
        <a:defRPr sz="1400">
          <a:solidFill>
            <a:schemeClr val="accent2"/>
          </a:solidFill>
          <a:latin typeface="+mn-lt"/>
          <a:ea typeface="+mn-ea"/>
        </a:defRPr>
      </a:lvl7pPr>
      <a:lvl8pPr marL="2914650" indent="-114300" algn="l" rtl="0" eaLnBrk="1" fontAlgn="base" hangingPunct="1">
        <a:lnSpc>
          <a:spcPts val="1600"/>
        </a:lnSpc>
        <a:spcBef>
          <a:spcPct val="10000"/>
        </a:spcBef>
        <a:spcAft>
          <a:spcPct val="30000"/>
        </a:spcAft>
        <a:buSzPct val="80000"/>
        <a:buChar char="•"/>
        <a:defRPr sz="1400">
          <a:solidFill>
            <a:schemeClr val="accent2"/>
          </a:solidFill>
          <a:latin typeface="+mn-lt"/>
          <a:ea typeface="+mn-ea"/>
        </a:defRPr>
      </a:lvl8pPr>
      <a:lvl9pPr marL="3371850" indent="-114300" algn="l" rtl="0" eaLnBrk="1" fontAlgn="base" hangingPunct="1">
        <a:lnSpc>
          <a:spcPts val="1600"/>
        </a:lnSpc>
        <a:spcBef>
          <a:spcPct val="10000"/>
        </a:spcBef>
        <a:spcAft>
          <a:spcPct val="30000"/>
        </a:spcAft>
        <a:buSzPct val="80000"/>
        <a:buChar char="•"/>
        <a:defRPr sz="1400">
          <a:solidFill>
            <a:schemeClr val="accent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2336800" y="274638"/>
            <a:ext cx="9245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336800" y="1524000"/>
            <a:ext cx="9245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94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174A7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174A7C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174A7C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174A7C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174A7C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174A7C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rgbClr val="174A7C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74A7C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rgbClr val="174A7C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rgbClr val="174A7C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5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6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mall.jpg"/>
          <p:cNvPicPr>
            <a:picLocks noChangeAspect="1"/>
          </p:cNvPicPr>
          <p:nvPr/>
        </p:nvPicPr>
        <p:blipFill>
          <a:blip r:embed="rId3">
            <a:extLst/>
          </a:blip>
          <a:srcRect l="12379" t="6613" r="5664" b="1047"/>
          <a:stretch>
            <a:fillRect/>
          </a:stretch>
        </p:blipFill>
        <p:spPr>
          <a:xfrm>
            <a:off x="3043964" y="-13312"/>
            <a:ext cx="9148036" cy="687131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1" y="-11671"/>
            <a:ext cx="4728382" cy="6869671"/>
          </a:xfrm>
          <a:prstGeom prst="rect">
            <a:avLst/>
          </a:prstGeom>
          <a:solidFill>
            <a:srgbClr val="242424">
              <a:alpha val="92252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E6632B"/>
                </a:solidFill>
              </a:defRPr>
            </a:pPr>
            <a:endParaRPr kumimoji="0" sz="1687" b="0" i="0" u="none" strike="noStrike" kern="1200" cap="none" spc="0" normalizeH="0" baseline="0" noProof="0">
              <a:ln>
                <a:noFill/>
              </a:ln>
              <a:solidFill>
                <a:srgbClr val="E6632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Shape 121"/>
          <p:cNvSpPr>
            <a:spLocks noGrp="1"/>
          </p:cNvSpPr>
          <p:nvPr>
            <p:ph type="subTitle" sz="quarter" idx="1"/>
          </p:nvPr>
        </p:nvSpPr>
        <p:spPr>
          <a:xfrm>
            <a:off x="378468" y="5978463"/>
            <a:ext cx="4349914" cy="6155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>
              <a:lnSpc>
                <a:spcPct val="110000"/>
              </a:lnSpc>
              <a:defRPr sz="1900" i="1" spc="38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dirty="0" smtClean="0"/>
              <a:t>Part </a:t>
            </a:r>
            <a:r>
              <a:rPr dirty="0" smtClean="0"/>
              <a:t>of </a:t>
            </a:r>
            <a:r>
              <a:rPr dirty="0"/>
              <a:t>Connecticut Children’s Office for Community Child </a:t>
            </a:r>
            <a:r>
              <a:rPr dirty="0" smtClean="0"/>
              <a:t>Health</a:t>
            </a:r>
            <a:endParaRPr dirty="0"/>
          </a:p>
        </p:txBody>
      </p:sp>
      <p:sp>
        <p:nvSpPr>
          <p:cNvPr id="122" name="Shape 122"/>
          <p:cNvSpPr/>
          <p:nvPr/>
        </p:nvSpPr>
        <p:spPr>
          <a:xfrm>
            <a:off x="338575" y="471296"/>
            <a:ext cx="757920" cy="1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16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378468" y="5877873"/>
            <a:ext cx="4149858" cy="1"/>
          </a:xfrm>
          <a:prstGeom prst="line">
            <a:avLst/>
          </a:prstGeom>
          <a:ln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16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4" name="logo-whit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2523" y="657124"/>
            <a:ext cx="4061033" cy="11824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987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" name="Rectangle 3"/>
          <p:cNvSpPr/>
          <p:nvPr/>
        </p:nvSpPr>
        <p:spPr>
          <a:xfrm>
            <a:off x="2541053" y="394856"/>
            <a:ext cx="9303447" cy="5153888"/>
          </a:xfrm>
          <a:prstGeom prst="rect">
            <a:avLst/>
          </a:prstGeom>
          <a:solidFill>
            <a:srgbClr val="3D48B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556" name="Subtitle 2"/>
          <p:cNvSpPr>
            <a:spLocks noGrp="1"/>
          </p:cNvSpPr>
          <p:nvPr>
            <p:ph type="subTitle" idx="1"/>
          </p:nvPr>
        </p:nvSpPr>
        <p:spPr>
          <a:xfrm>
            <a:off x="2473036" y="706583"/>
            <a:ext cx="9206346" cy="4842162"/>
          </a:xfrm>
        </p:spPr>
        <p:txBody>
          <a:bodyPr/>
          <a:lstStyle/>
          <a:p>
            <a:r>
              <a:rPr lang="en-US" altLang="en-US" b="1" dirty="0" smtClean="0">
                <a:solidFill>
                  <a:srgbClr val="FFFFFF"/>
                </a:solidFill>
              </a:rPr>
              <a:t>Methods and Procedures</a:t>
            </a:r>
            <a:r>
              <a:rPr lang="en-US" altLang="en-US" sz="3500" b="1" dirty="0">
                <a:solidFill>
                  <a:srgbClr val="FFFFFF"/>
                </a:solidFill>
              </a:rPr>
              <a:t>  </a:t>
            </a:r>
          </a:p>
          <a:p>
            <a:pPr lvl="1" indent="-457200" algn="l">
              <a:buFont typeface="Calibri" panose="020F0502020204030204" pitchFamily="34" charset="0"/>
              <a:buAutoNum type="arabicPeriod"/>
            </a:pPr>
            <a:r>
              <a:rPr lang="en-US" altLang="en-US" dirty="0" smtClean="0">
                <a:solidFill>
                  <a:srgbClr val="FFFFFF"/>
                </a:solidFill>
              </a:rPr>
              <a:t>211LA</a:t>
            </a:r>
            <a:r>
              <a:rPr lang="en-US" altLang="en-US" b="1" dirty="0" smtClean="0">
                <a:solidFill>
                  <a:srgbClr val="FFFFFF"/>
                </a:solidFill>
              </a:rPr>
              <a:t> Information and Referral (I&amp;R) Specialists </a:t>
            </a:r>
            <a:r>
              <a:rPr lang="en-US" altLang="en-US" dirty="0" smtClean="0">
                <a:solidFill>
                  <a:srgbClr val="FFFFFF"/>
                </a:solidFill>
              </a:rPr>
              <a:t>offer screening to parents/caregivers with children 0-5 with stated and unstated concerns. </a:t>
            </a:r>
          </a:p>
          <a:p>
            <a:pPr lvl="1" indent="-457200" algn="l">
              <a:buFont typeface="Calibri" panose="020F0502020204030204" pitchFamily="34" charset="0"/>
              <a:buAutoNum type="arabicPeriod"/>
            </a:pPr>
            <a:endParaRPr lang="en-US" altLang="en-US" dirty="0" smtClean="0">
              <a:solidFill>
                <a:srgbClr val="FFFFFF"/>
              </a:solidFill>
            </a:endParaRPr>
          </a:p>
          <a:p>
            <a:pPr lvl="1" indent="-457200" algn="l">
              <a:buFont typeface="Times New Roman" panose="02020603050405020304" pitchFamily="18" charset="0"/>
              <a:buAutoNum type="arabicPeriod"/>
            </a:pPr>
            <a:r>
              <a:rPr lang="en-US" altLang="en-US" dirty="0" smtClean="0">
                <a:solidFill>
                  <a:srgbClr val="FFFFFF"/>
                </a:solidFill>
              </a:rPr>
              <a:t>211LA I&amp;R Specialists warm transfer all calls to a </a:t>
            </a:r>
            <a:r>
              <a:rPr lang="en-US" altLang="en-US" b="1" dirty="0" smtClean="0">
                <a:solidFill>
                  <a:srgbClr val="FFFFFF"/>
                </a:solidFill>
              </a:rPr>
              <a:t>Care Coordinator Specialist </a:t>
            </a:r>
            <a:r>
              <a:rPr lang="en-US" altLang="en-US" dirty="0" smtClean="0">
                <a:solidFill>
                  <a:srgbClr val="FFFFFF"/>
                </a:solidFill>
              </a:rPr>
              <a:t>that has been trained to conduct the screening and needed care coordination for a child at risk for a delay/disability.</a:t>
            </a:r>
            <a:r>
              <a:rPr lang="en-US" altLang="en-US" dirty="0" smtClean="0">
                <a:solidFill>
                  <a:srgbClr val="FFFFFF"/>
                </a:solidFill>
                <a:cs typeface="Tahoma" panose="020B0604030504040204" pitchFamily="34" charset="0"/>
              </a:rPr>
              <a:t> </a:t>
            </a:r>
            <a:r>
              <a:rPr lang="en-US" altLang="en-US" dirty="0" smtClean="0">
                <a:solidFill>
                  <a:srgbClr val="898989"/>
                </a:solidFill>
                <a:cs typeface="Tahoma" panose="020B0604030504040204" pitchFamily="34" charset="0"/>
              </a:rPr>
              <a:t> </a:t>
            </a:r>
          </a:p>
          <a:p>
            <a:pPr algn="l"/>
            <a:endParaRPr lang="en-US" altLang="en-US" b="1" dirty="0" smtClean="0">
              <a:solidFill>
                <a:srgbClr val="FFFFFF"/>
              </a:solidFill>
            </a:endParaRPr>
          </a:p>
          <a:p>
            <a:endParaRPr lang="en-US" altLang="en-US" dirty="0" smtClean="0">
              <a:solidFill>
                <a:srgbClr val="898989"/>
              </a:solidFill>
            </a:endParaRPr>
          </a:p>
        </p:txBody>
      </p:sp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" t="4640" r="1872" b="5641"/>
          <a:stretch>
            <a:fillRect/>
          </a:stretch>
        </p:blipFill>
        <p:spPr bwMode="auto">
          <a:xfrm>
            <a:off x="5478276" y="5940135"/>
            <a:ext cx="17145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7" b="4971"/>
          <a:stretch>
            <a:fillRect/>
          </a:stretch>
        </p:blipFill>
        <p:spPr bwMode="auto">
          <a:xfrm>
            <a:off x="8363095" y="5825835"/>
            <a:ext cx="365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" name="Rectangle 3"/>
          <p:cNvSpPr/>
          <p:nvPr/>
        </p:nvSpPr>
        <p:spPr>
          <a:xfrm>
            <a:off x="2325682" y="865909"/>
            <a:ext cx="9672501" cy="4412673"/>
          </a:xfrm>
          <a:prstGeom prst="rect">
            <a:avLst/>
          </a:prstGeom>
          <a:solidFill>
            <a:srgbClr val="3D48B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604" name="Subtitle 2"/>
          <p:cNvSpPr>
            <a:spLocks noGrp="1"/>
          </p:cNvSpPr>
          <p:nvPr>
            <p:ph type="subTitle" idx="1"/>
          </p:nvPr>
        </p:nvSpPr>
        <p:spPr>
          <a:xfrm>
            <a:off x="2514600" y="1094510"/>
            <a:ext cx="9268691" cy="3959944"/>
          </a:xfrm>
        </p:spPr>
        <p:txBody>
          <a:bodyPr/>
          <a:lstStyle/>
          <a:p>
            <a:r>
              <a:rPr lang="en-US" altLang="en-US" b="1" dirty="0" smtClean="0">
                <a:solidFill>
                  <a:srgbClr val="FFFFFF"/>
                </a:solidFill>
              </a:rPr>
              <a:t>Methods </a:t>
            </a:r>
            <a:r>
              <a:rPr lang="en-US" altLang="en-US" sz="3600" b="1" dirty="0">
                <a:solidFill>
                  <a:srgbClr val="FFFFFF"/>
                </a:solidFill>
              </a:rPr>
              <a:t>and Procedures  </a:t>
            </a:r>
          </a:p>
          <a:p>
            <a:pPr marL="514350" lvl="1" indent="-514350" algn="l">
              <a:buAutoNum type="arabicPeriod" startAt="3"/>
            </a:pPr>
            <a:r>
              <a:rPr lang="en-US" altLang="en-US" dirty="0" smtClean="0">
                <a:solidFill>
                  <a:srgbClr val="FFFFFF"/>
                </a:solidFill>
              </a:rPr>
              <a:t>All screening results and essential demographic data were captured by the PEDS Online database and linked to the 211 LA database; </a:t>
            </a:r>
          </a:p>
          <a:p>
            <a:pPr marL="514350" lvl="1" indent="-514350" algn="l">
              <a:buAutoNum type="arabicPeriod" startAt="3"/>
            </a:pPr>
            <a:endParaRPr lang="en-US" altLang="en-US" dirty="0" smtClean="0">
              <a:solidFill>
                <a:srgbClr val="FFFFFF"/>
              </a:solidFill>
            </a:endParaRPr>
          </a:p>
          <a:p>
            <a:pPr lvl="1" indent="-457200" algn="l"/>
            <a:r>
              <a:rPr lang="en-US" altLang="en-US" dirty="0" smtClean="0">
                <a:solidFill>
                  <a:srgbClr val="FFFFFF"/>
                </a:solidFill>
              </a:rPr>
              <a:t>5. The status of 211 LA referrals and whether a referral resulted in delivery of services were tracked in 211 LA’s database.</a:t>
            </a:r>
            <a:r>
              <a:rPr lang="en-US" altLang="en-US" dirty="0" smtClean="0">
                <a:solidFill>
                  <a:srgbClr val="FFFFFF"/>
                </a:solidFill>
                <a:cs typeface="Tahoma" panose="020B0604030504040204" pitchFamily="34" charset="0"/>
              </a:rPr>
              <a:t> </a:t>
            </a:r>
            <a:endParaRPr lang="en-US" altLang="en-US" b="1" dirty="0" smtClean="0">
              <a:solidFill>
                <a:srgbClr val="FFFFFF"/>
              </a:solidFill>
            </a:endParaRPr>
          </a:p>
          <a:p>
            <a:endParaRPr lang="en-US" altLang="en-US" dirty="0" smtClean="0">
              <a:solidFill>
                <a:srgbClr val="898989"/>
              </a:solidFill>
            </a:endParaRPr>
          </a:p>
        </p:txBody>
      </p:sp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" t="4640" r="1872" b="5641"/>
          <a:stretch>
            <a:fillRect/>
          </a:stretch>
        </p:blipFill>
        <p:spPr bwMode="auto">
          <a:xfrm>
            <a:off x="4876800" y="5867400"/>
            <a:ext cx="17145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7" b="4971"/>
          <a:stretch>
            <a:fillRect/>
          </a:stretch>
        </p:blipFill>
        <p:spPr bwMode="auto">
          <a:xfrm>
            <a:off x="6742113" y="5867400"/>
            <a:ext cx="365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93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" name="Rectangle 3"/>
          <p:cNvSpPr/>
          <p:nvPr/>
        </p:nvSpPr>
        <p:spPr>
          <a:xfrm>
            <a:off x="2473036" y="222250"/>
            <a:ext cx="9515628" cy="5721350"/>
          </a:xfrm>
          <a:prstGeom prst="rect">
            <a:avLst/>
          </a:prstGeom>
          <a:solidFill>
            <a:srgbClr val="3D48B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7732" y="692438"/>
            <a:ext cx="9286236" cy="478097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500" b="1" dirty="0">
                <a:solidFill>
                  <a:srgbClr val="FFFFFF"/>
                </a:solidFill>
              </a:rPr>
              <a:t>Measurement</a:t>
            </a:r>
          </a:p>
          <a:p>
            <a:pPr algn="l">
              <a:defRPr/>
            </a:pPr>
            <a:r>
              <a:rPr lang="en-US" sz="3000" dirty="0">
                <a:solidFill>
                  <a:srgbClr val="FFFFFF"/>
                </a:solidFill>
              </a:rPr>
              <a:t>PEDS Online, which has automated scoring and report-writing, was used to support interview administration and referral decisions via</a:t>
            </a:r>
            <a:r>
              <a:rPr lang="en-US" sz="3000" dirty="0" smtClean="0">
                <a:solidFill>
                  <a:srgbClr val="FFFFFF"/>
                </a:solidFill>
              </a:rPr>
              <a:t>:</a:t>
            </a:r>
          </a:p>
          <a:p>
            <a:pPr algn="l">
              <a:defRPr/>
            </a:pPr>
            <a:endParaRPr lang="en-US" sz="3000" dirty="0">
              <a:solidFill>
                <a:srgbClr val="FFFFFF"/>
              </a:solidFill>
            </a:endParaRPr>
          </a:p>
          <a:p>
            <a:pPr marL="514350" indent="-514350" algn="l">
              <a:buFont typeface="Arial" panose="020B0604020202020204" pitchFamily="34" charset="0"/>
              <a:buAutoNum type="arabicPeriod"/>
              <a:defRPr/>
            </a:pPr>
            <a:r>
              <a:rPr lang="en-US" sz="3000" dirty="0">
                <a:solidFill>
                  <a:srgbClr val="FFFFFF"/>
                </a:solidFill>
              </a:rPr>
              <a:t>Parents' Evaluation of Developmental Status (PEDS)</a:t>
            </a:r>
          </a:p>
          <a:p>
            <a:pPr marL="514350" indent="-514350" algn="l">
              <a:buFont typeface="Arial" panose="020B0604020202020204" pitchFamily="34" charset="0"/>
              <a:buAutoNum type="arabicPeriod"/>
              <a:defRPr/>
            </a:pPr>
            <a:r>
              <a:rPr lang="en-US" sz="3000" dirty="0">
                <a:solidFill>
                  <a:srgbClr val="FFFFFF"/>
                </a:solidFill>
              </a:rPr>
              <a:t>PEDS: Developmental Milestones (PEDS:DM)</a:t>
            </a:r>
          </a:p>
          <a:p>
            <a:pPr marL="514350" indent="-514350" algn="l">
              <a:buFont typeface="Arial" panose="020B0604020202020204" pitchFamily="34" charset="0"/>
              <a:buAutoNum type="arabicPeriod"/>
              <a:defRPr/>
            </a:pPr>
            <a:r>
              <a:rPr lang="en-US" sz="3000" dirty="0">
                <a:solidFill>
                  <a:srgbClr val="FFFFFF"/>
                </a:solidFill>
              </a:rPr>
              <a:t>The Modified Checklist of Autism in Toddlers (M-CHAT) </a:t>
            </a:r>
          </a:p>
          <a:p>
            <a:pPr algn="l">
              <a:defRPr/>
            </a:pPr>
            <a:endParaRPr lang="en-US" dirty="0" smtClean="0">
              <a:solidFill>
                <a:srgbClr val="FFFFFF"/>
              </a:solidFill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8216764" y="5370368"/>
            <a:ext cx="3771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74A7C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174A7C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74A7C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i="1" dirty="0">
                <a:solidFill>
                  <a:srgbClr val="FFFFFF"/>
                </a:solidFill>
              </a:rPr>
              <a:t>www.pedstest.com/online</a:t>
            </a:r>
          </a:p>
        </p:txBody>
      </p:sp>
    </p:spTree>
    <p:extLst>
      <p:ext uri="{BB962C8B-B14F-4D97-AF65-F5344CB8AC3E}">
        <p14:creationId xmlns:p14="http://schemas.microsoft.com/office/powerpoint/2010/main" val="405431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Placeholder 4"/>
          <p:cNvSpPr txBox="1">
            <a:spLocks/>
          </p:cNvSpPr>
          <p:nvPr/>
        </p:nvSpPr>
        <p:spPr bwMode="auto">
          <a:xfrm>
            <a:off x="2203738" y="441182"/>
            <a:ext cx="725805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</a:rPr>
              <a:t>Program Impact: Risk</a:t>
            </a:r>
          </a:p>
        </p:txBody>
      </p:sp>
      <p:pic>
        <p:nvPicPr>
          <p:cNvPr id="29699" name="Picture 4" descr="Risk Developmental Del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3"/>
          <a:stretch>
            <a:fillRect/>
          </a:stretch>
        </p:blipFill>
        <p:spPr bwMode="auto">
          <a:xfrm>
            <a:off x="5104785" y="1539875"/>
            <a:ext cx="6370637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 descr="Risk Autis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559" y="4279900"/>
            <a:ext cx="6189662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431014" y="2576749"/>
            <a:ext cx="425603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12,293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= number of children screened by 211 LA to </a:t>
            </a: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date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46% 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= At risk for Developmental Delay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14% 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= At risk for Autism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That is 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182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% and 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140%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compared to a national sample, respectively</a:t>
            </a:r>
          </a:p>
        </p:txBody>
      </p:sp>
    </p:spTree>
    <p:extLst>
      <p:ext uri="{BB962C8B-B14F-4D97-AF65-F5344CB8AC3E}">
        <p14:creationId xmlns:p14="http://schemas.microsoft.com/office/powerpoint/2010/main" val="158846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Placeholder 4"/>
          <p:cNvSpPr txBox="1">
            <a:spLocks/>
          </p:cNvSpPr>
          <p:nvPr/>
        </p:nvSpPr>
        <p:spPr bwMode="auto">
          <a:xfrm>
            <a:off x="1704975" y="461963"/>
            <a:ext cx="725805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  <a:latin typeface="Arial" panose="020B0604020202020204" pitchFamily="34" charset="0"/>
              </a:rPr>
              <a:t>Program Impact: Outcomes</a:t>
            </a:r>
          </a:p>
        </p:txBody>
      </p:sp>
      <p:pic>
        <p:nvPicPr>
          <p:cNvPr id="30723" name="Picture 3" descr="Outcomes Care Coordin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41" y="1494595"/>
            <a:ext cx="5193792" cy="38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Outcomes Follow-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35" y="1595401"/>
            <a:ext cx="5195379" cy="372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5"/>
          <p:cNvSpPr txBox="1">
            <a:spLocks noChangeArrowheads="1"/>
          </p:cNvSpPr>
          <p:nvPr/>
        </p:nvSpPr>
        <p:spPr bwMode="auto">
          <a:xfrm>
            <a:off x="71438" y="5317331"/>
            <a:ext cx="11880273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 211 LA referred 100% of children who screened at-risk for delays, compared to 39% at general pediatric clinics*.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 60% of 211 LA’s children received services (referral uptake), compared to about 20% at general pediatric clinics.</a:t>
            </a:r>
            <a:b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* Guevara JP, </a:t>
            </a:r>
            <a:r>
              <a:rPr lang="en-US" alt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Gerdes</a:t>
            </a:r>
            <a:r>
              <a:rPr lang="en-US" alt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 M, </a:t>
            </a:r>
            <a:r>
              <a:rPr lang="en-US" alt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Localio</a:t>
            </a:r>
            <a:r>
              <a:rPr lang="en-US" alt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 R, et al. Effectiveness of Developmental Screening in an Urban Setting, Pediatrics, 2013; 131: 30-37</a:t>
            </a:r>
          </a:p>
        </p:txBody>
      </p:sp>
    </p:spTree>
    <p:extLst>
      <p:ext uri="{BB962C8B-B14F-4D97-AF65-F5344CB8AC3E}">
        <p14:creationId xmlns:p14="http://schemas.microsoft.com/office/powerpoint/2010/main" val="333587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8" descr="Callers 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r="12724"/>
          <a:stretch>
            <a:fillRect/>
          </a:stretch>
        </p:blipFill>
        <p:spPr bwMode="auto">
          <a:xfrm>
            <a:off x="2219326" y="2686050"/>
            <a:ext cx="3800475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Placeholder 4"/>
          <p:cNvSpPr txBox="1">
            <a:spLocks/>
          </p:cNvSpPr>
          <p:nvPr/>
        </p:nvSpPr>
        <p:spPr bwMode="auto">
          <a:xfrm>
            <a:off x="2097089" y="-9525"/>
            <a:ext cx="70310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altLang="en-US" sz="3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73" name="Text Placeholder 4"/>
          <p:cNvSpPr txBox="1">
            <a:spLocks/>
          </p:cNvSpPr>
          <p:nvPr/>
        </p:nvSpPr>
        <p:spPr bwMode="auto">
          <a:xfrm>
            <a:off x="1704975" y="461963"/>
            <a:ext cx="725805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  <a:latin typeface="Arial" panose="020B0604020202020204" pitchFamily="34" charset="0"/>
              </a:rPr>
              <a:t>Program Impact: Demographics</a:t>
            </a:r>
          </a:p>
        </p:txBody>
      </p:sp>
      <p:sp>
        <p:nvSpPr>
          <p:cNvPr id="32774" name="TextBox 4"/>
          <p:cNvSpPr txBox="1">
            <a:spLocks noChangeArrowheads="1"/>
          </p:cNvSpPr>
          <p:nvPr/>
        </p:nvSpPr>
        <p:spPr bwMode="auto">
          <a:xfrm>
            <a:off x="2095500" y="1628776"/>
            <a:ext cx="45672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595959"/>
                </a:solidFill>
                <a:latin typeface="Arial" panose="020B0604020202020204" pitchFamily="34" charset="0"/>
              </a:rPr>
              <a:t>Demographics of DSCC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595959"/>
                </a:solidFill>
                <a:latin typeface="Arial" panose="020B0604020202020204" pitchFamily="34" charset="0"/>
              </a:rPr>
              <a:t>Program Participants</a:t>
            </a:r>
          </a:p>
        </p:txBody>
      </p:sp>
      <p:pic>
        <p:nvPicPr>
          <p:cNvPr id="32775" name="Picture 9" descr="High School educa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5792788"/>
            <a:ext cx="41783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0" descr="Callers Langua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6" y="3563939"/>
            <a:ext cx="406717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1" descr="Callers Femal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1333501"/>
            <a:ext cx="1598612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2" descr="Single Parent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6"/>
          <a:stretch>
            <a:fillRect/>
          </a:stretch>
        </p:blipFill>
        <p:spPr bwMode="auto">
          <a:xfrm>
            <a:off x="8151814" y="1392239"/>
            <a:ext cx="2287587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1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Foster Ris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577975"/>
            <a:ext cx="440055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Placeholder 4"/>
          <p:cNvSpPr txBox="1">
            <a:spLocks/>
          </p:cNvSpPr>
          <p:nvPr/>
        </p:nvSpPr>
        <p:spPr bwMode="auto">
          <a:xfrm>
            <a:off x="1704975" y="461963"/>
            <a:ext cx="725805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  <a:latin typeface="Arial" panose="020B0604020202020204" pitchFamily="34" charset="0"/>
              </a:rPr>
              <a:t>Program Impact: Foster Children </a:t>
            </a:r>
          </a:p>
        </p:txBody>
      </p:sp>
      <p:pic>
        <p:nvPicPr>
          <p:cNvPr id="34820" name="Picture 3" descr="Foster Care Coordina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"/>
          <a:stretch>
            <a:fillRect/>
          </a:stretch>
        </p:blipFill>
        <p:spPr bwMode="auto">
          <a:xfrm>
            <a:off x="5819192" y="3406970"/>
            <a:ext cx="5716587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Box 7"/>
          <p:cNvSpPr txBox="1">
            <a:spLocks noChangeArrowheads="1"/>
          </p:cNvSpPr>
          <p:nvPr/>
        </p:nvSpPr>
        <p:spPr bwMode="auto">
          <a:xfrm>
            <a:off x="6005189" y="1891107"/>
            <a:ext cx="5344592" cy="923330"/>
          </a:xfrm>
          <a:prstGeom prst="rect">
            <a:avLst/>
          </a:prstGeom>
          <a:solidFill>
            <a:srgbClr val="DB39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 dirty="0">
                <a:solidFill>
                  <a:srgbClr val="FFFFFF"/>
                </a:solidFill>
                <a:latin typeface="Arial" panose="020B0604020202020204" pitchFamily="34" charset="0"/>
              </a:rPr>
              <a:t>Outcome highlight: </a:t>
            </a:r>
            <a:r>
              <a:rPr lang="en-US" altLang="en-US" b="1" i="1" dirty="0" smtClean="0">
                <a:solidFill>
                  <a:srgbClr val="FFFFFF"/>
                </a:solidFill>
                <a:latin typeface="Arial" panose="020B0604020202020204" pitchFamily="34" charset="0"/>
              </a:rPr>
              <a:t>Foster </a:t>
            </a:r>
            <a:r>
              <a:rPr lang="en-US" altLang="en-US" b="1" i="1" dirty="0">
                <a:solidFill>
                  <a:srgbClr val="FFFFFF"/>
                </a:solidFill>
                <a:latin typeface="Arial" panose="020B0604020202020204" pitchFamily="34" charset="0"/>
              </a:rPr>
              <a:t>Care, a hidden crisis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 i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</a:rPr>
              <a:t>76% Screened at-risk for developmental delay</a:t>
            </a:r>
          </a:p>
        </p:txBody>
      </p:sp>
      <p:pic>
        <p:nvPicPr>
          <p:cNvPr id="34822" name="Picture 6" descr="Connected to services ke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137" y="3890963"/>
            <a:ext cx="1809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Received services ke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760" y="3890963"/>
            <a:ext cx="171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68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ubtitle 2"/>
          <p:cNvSpPr>
            <a:spLocks noGrp="1"/>
          </p:cNvSpPr>
          <p:nvPr>
            <p:ph type="body" idx="4294967295"/>
          </p:nvPr>
        </p:nvSpPr>
        <p:spPr>
          <a:xfrm>
            <a:off x="2895600" y="2906714"/>
            <a:ext cx="7772400" cy="1500187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1700" b="1">
                <a:solidFill>
                  <a:srgbClr val="FFFFFF"/>
                </a:solidFill>
              </a:rPr>
              <a:t>Conclusions</a:t>
            </a:r>
          </a:p>
          <a:p>
            <a:pPr eaLnBrk="1" hangingPunct="1">
              <a:lnSpc>
                <a:spcPct val="70000"/>
              </a:lnSpc>
              <a:buFont typeface="Calibri Light" panose="020F0302020204030204" pitchFamily="34" charset="0"/>
              <a:buAutoNum type="arabicPeriod"/>
            </a:pPr>
            <a:r>
              <a:rPr lang="en-US" altLang="en-US" sz="1300">
                <a:solidFill>
                  <a:srgbClr val="FFFFFF"/>
                </a:solidFill>
              </a:rPr>
              <a:t>Parents, even in the midst of financial  crises and stressful living situations are willing to discuss worries about their children;</a:t>
            </a:r>
          </a:p>
          <a:p>
            <a:pPr eaLnBrk="1" hangingPunct="1">
              <a:lnSpc>
                <a:spcPct val="70000"/>
              </a:lnSpc>
              <a:buFont typeface="Calibri Light" panose="020F0302020204030204" pitchFamily="34" charset="0"/>
              <a:buAutoNum type="arabicPeriod"/>
            </a:pPr>
            <a:r>
              <a:rPr lang="en-US" altLang="en-US" sz="1300">
                <a:solidFill>
                  <a:srgbClr val="FFFFFF"/>
                </a:solidFill>
              </a:rPr>
              <a:t>Families with high rates of psychosocial risk have children with high rates of developmental-behavior problems and health concerns;</a:t>
            </a:r>
          </a:p>
          <a:p>
            <a:pPr eaLnBrk="1" hangingPunct="1">
              <a:lnSpc>
                <a:spcPct val="70000"/>
              </a:lnSpc>
              <a:buFont typeface="Calibri Light" panose="020F0302020204030204" pitchFamily="34" charset="0"/>
              <a:buAutoNum type="arabicPeriod"/>
            </a:pPr>
            <a:r>
              <a:rPr lang="en-US" altLang="en-US" sz="1300">
                <a:solidFill>
                  <a:srgbClr val="FFFFFF"/>
                </a:solidFill>
              </a:rPr>
              <a:t>Live referrals to services have a high uptake rate as compared to  other referral methods (e.g., fax, email, requiring parents to make their own appointments, etc.). </a:t>
            </a:r>
          </a:p>
          <a:p>
            <a:pPr eaLnBrk="1" hangingPunct="1">
              <a:lnSpc>
                <a:spcPct val="70000"/>
              </a:lnSpc>
            </a:pPr>
            <a:endParaRPr lang="en-US" altLang="en-US" sz="100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-112605"/>
            <a:ext cx="12192000" cy="6970606"/>
          </a:xfrm>
          <a:prstGeom prst="rect">
            <a:avLst/>
          </a:prstGeom>
          <a:solidFill>
            <a:srgbClr val="3D48B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featurepics-African-American-Child.-1822736_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779" y="215137"/>
            <a:ext cx="2296096" cy="182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featurepics-Asian-Child--655812_cropp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670" y="215137"/>
            <a:ext cx="1992312" cy="182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6" name="Subtitle 2"/>
          <p:cNvSpPr txBox="1">
            <a:spLocks/>
          </p:cNvSpPr>
          <p:nvPr/>
        </p:nvSpPr>
        <p:spPr bwMode="auto">
          <a:xfrm>
            <a:off x="471752" y="1454727"/>
            <a:ext cx="11288184" cy="540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3600" b="1" dirty="0" smtClean="0">
                <a:solidFill>
                  <a:srgbClr val="FFFFFF"/>
                </a:solidFill>
              </a:rPr>
              <a:t>Conclusions</a:t>
            </a:r>
          </a:p>
          <a:p>
            <a:pPr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en-US" altLang="en-US" sz="2400" b="1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Calibri Light" panose="020F0302020204030204" pitchFamily="34" charset="0"/>
              <a:buAutoNum type="arabicPeriod"/>
            </a:pPr>
            <a:r>
              <a:rPr lang="en-US" altLang="en-US" sz="2800" dirty="0">
                <a:solidFill>
                  <a:srgbClr val="FFFFFF"/>
                </a:solidFill>
              </a:rPr>
              <a:t>Parents, even in the midst of financial crises and stressful living situations, are willing to discuss worries about their </a:t>
            </a:r>
            <a:r>
              <a:rPr lang="en-US" altLang="en-US" sz="2800" dirty="0" smtClean="0">
                <a:solidFill>
                  <a:srgbClr val="FFFFFF"/>
                </a:solidFill>
              </a:rPr>
              <a:t>children</a:t>
            </a: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Calibri Light" panose="020F0302020204030204" pitchFamily="34" charset="0"/>
              <a:buAutoNum type="arabicPeriod"/>
            </a:pPr>
            <a:endParaRPr lang="en-US" altLang="en-US" sz="20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Calibri Light" panose="020F0302020204030204" pitchFamily="34" charset="0"/>
              <a:buAutoNum type="arabicPeriod"/>
            </a:pPr>
            <a:r>
              <a:rPr lang="en-US" altLang="en-US" sz="2800" dirty="0">
                <a:solidFill>
                  <a:srgbClr val="FFFFFF"/>
                </a:solidFill>
              </a:rPr>
              <a:t>Families with high rates of psychosocial risk have children with high rates of developmental-behavioral problems and health </a:t>
            </a:r>
            <a:r>
              <a:rPr lang="en-US" altLang="en-US" sz="2800" dirty="0" smtClean="0">
                <a:solidFill>
                  <a:srgbClr val="FFFFFF"/>
                </a:solidFill>
              </a:rPr>
              <a:t>concerns</a:t>
            </a: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Calibri Light" panose="020F0302020204030204" pitchFamily="34" charset="0"/>
              <a:buAutoNum type="arabicPeriod"/>
            </a:pPr>
            <a:endParaRPr lang="en-US" altLang="en-US" sz="20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Calibri Light" panose="020F0302020204030204" pitchFamily="34" charset="0"/>
              <a:buAutoNum type="arabicPeriod"/>
            </a:pPr>
            <a:r>
              <a:rPr lang="en-US" altLang="en-US" sz="2800" dirty="0">
                <a:solidFill>
                  <a:srgbClr val="FFFFFF"/>
                </a:solidFill>
              </a:rPr>
              <a:t>Live referrals to services have a high uptake rate as compared to other referral methods (e.g., fax, email, requiring parents to make their own appointments, etc.) </a:t>
            </a: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endParaRPr lang="en-US" alt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7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2576946" y="317502"/>
            <a:ext cx="8582890" cy="1143000"/>
          </a:xfrm>
        </p:spPr>
        <p:txBody>
          <a:bodyPr/>
          <a:lstStyle/>
          <a:p>
            <a:r>
              <a:rPr lang="en-US" altLang="en-US" sz="3200" b="1" dirty="0" err="1"/>
              <a:t>Trabajando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Juntos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por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Nuestros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Niños</a:t>
            </a:r>
            <a:r>
              <a:rPr lang="en-US" altLang="en-US" sz="3200" b="1" dirty="0"/>
              <a:t> </a:t>
            </a:r>
            <a:br>
              <a:rPr lang="en-US" altLang="en-US" sz="3200" b="1" dirty="0"/>
            </a:br>
            <a:r>
              <a:rPr lang="en-US" altLang="en-US" sz="3200" b="1" dirty="0"/>
              <a:t>(Working Together for Our Kids)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1" y="5459413"/>
            <a:ext cx="29813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018" y="1705770"/>
            <a:ext cx="5181600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" t="4640" r="1872" b="5641"/>
          <a:stretch>
            <a:fillRect/>
          </a:stretch>
        </p:blipFill>
        <p:spPr bwMode="auto">
          <a:xfrm>
            <a:off x="5659582" y="5745163"/>
            <a:ext cx="17145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5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613491" y="130395"/>
            <a:ext cx="9112469" cy="1362075"/>
          </a:xfrm>
        </p:spPr>
        <p:txBody>
          <a:bodyPr/>
          <a:lstStyle/>
          <a:p>
            <a:r>
              <a:rPr lang="en-US" altLang="en-US" sz="3200" b="1" dirty="0"/>
              <a:t>Clinical Partnerships with 211 to Improve Developmental Screening and Care Coordination 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2369127" y="1676401"/>
            <a:ext cx="9601199" cy="4373563"/>
          </a:xfrm>
        </p:spPr>
        <p:txBody>
          <a:bodyPr/>
          <a:lstStyle/>
          <a:p>
            <a:r>
              <a:rPr lang="en-US" altLang="en-US" sz="2800" dirty="0"/>
              <a:t>Funded by the Robert Wood Johnson Foundation Public Health Systems and Services Research </a:t>
            </a:r>
            <a:r>
              <a:rPr lang="en-US" altLang="en-US" sz="2800" dirty="0" smtClean="0"/>
              <a:t>Program</a:t>
            </a:r>
          </a:p>
          <a:p>
            <a:endParaRPr lang="en-US" altLang="en-US" sz="1600" dirty="0"/>
          </a:p>
          <a:p>
            <a:r>
              <a:rPr lang="en-US" altLang="en-US" sz="2800" dirty="0"/>
              <a:t>Grant Period: Feb, 2015 – Jan, </a:t>
            </a:r>
            <a:r>
              <a:rPr lang="en-US" altLang="en-US" sz="2800" dirty="0" smtClean="0"/>
              <a:t>2017</a:t>
            </a:r>
          </a:p>
          <a:p>
            <a:endParaRPr lang="en-US" altLang="en-US" sz="1600" dirty="0"/>
          </a:p>
          <a:p>
            <a:r>
              <a:rPr lang="en-US" altLang="en-US" sz="2800" dirty="0"/>
              <a:t>Team Members:</a:t>
            </a:r>
          </a:p>
          <a:p>
            <a:pPr lvl="1"/>
            <a:r>
              <a:rPr lang="en-US" altLang="en-US" sz="2000" dirty="0"/>
              <a:t>Bergen Nelson, Lindsey Thompson, Damaris </a:t>
            </a:r>
            <a:r>
              <a:rPr lang="en-US" altLang="en-US" sz="2000" dirty="0" err="1"/>
              <a:t>Arriola</a:t>
            </a:r>
            <a:r>
              <a:rPr lang="en-US" altLang="en-US" sz="2000" dirty="0"/>
              <a:t> Zarate, Paul Chung</a:t>
            </a:r>
          </a:p>
          <a:p>
            <a:pPr lvl="1"/>
            <a:r>
              <a:rPr lang="en-US" altLang="en-US" sz="2000" dirty="0"/>
              <a:t>Patricia Herrera, Irene </a:t>
            </a:r>
            <a:r>
              <a:rPr lang="en-US" altLang="en-US" sz="2000" dirty="0" err="1"/>
              <a:t>Aceves</a:t>
            </a:r>
            <a:r>
              <a:rPr lang="en-US" altLang="en-US" sz="2000" dirty="0"/>
              <a:t>, 211 LA</a:t>
            </a:r>
          </a:p>
          <a:p>
            <a:pPr lvl="1"/>
            <a:r>
              <a:rPr lang="en-US" altLang="en-US" sz="2000" dirty="0"/>
              <a:t>Ingrid Estrada, </a:t>
            </a:r>
            <a:r>
              <a:rPr lang="en-US" altLang="en-US" sz="2000" dirty="0" err="1"/>
              <a:t>Clinica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Msr</a:t>
            </a:r>
            <a:r>
              <a:rPr lang="en-US" altLang="en-US" sz="2000" dirty="0"/>
              <a:t>. Oscar A. Romero</a:t>
            </a: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" t="4640" r="1872" b="5641"/>
          <a:stretch>
            <a:fillRect/>
          </a:stretch>
        </p:blipFill>
        <p:spPr bwMode="auto">
          <a:xfrm>
            <a:off x="5455226" y="5802313"/>
            <a:ext cx="17145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001" y="5659438"/>
            <a:ext cx="29813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80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685" y="1127644"/>
            <a:ext cx="8591211" cy="5730356"/>
          </a:xfrm>
        </p:spPr>
      </p:pic>
      <p:sp>
        <p:nvSpPr>
          <p:cNvPr id="5" name="Rectangle 4"/>
          <p:cNvSpPr/>
          <p:nvPr/>
        </p:nvSpPr>
        <p:spPr>
          <a:xfrm>
            <a:off x="681644" y="244966"/>
            <a:ext cx="10773294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3226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IMPROVING EARLY CHILDHOOD SCREENING AND CARE THROUGH CLINICAL-COMMUNITY PARTNERSHIPS AND 2-1-1 TECHNOLOGY</a:t>
            </a:r>
            <a:endParaRPr lang="en-US" sz="2400" dirty="0">
              <a:solidFill>
                <a:srgbClr val="322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216" y="6475445"/>
            <a:ext cx="14182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November 30, 2017</a:t>
            </a:r>
            <a:endParaRPr 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" y="6076368"/>
            <a:ext cx="1552432" cy="39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4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415" y="178128"/>
            <a:ext cx="8220148" cy="10366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Background: Developmental Screening is a Recommended Preventive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890" y="1781503"/>
            <a:ext cx="11887199" cy="4162098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dirty="0" smtClean="0"/>
              <a:t>The American Academy of Pediatrics (AAP) recommends universal screening and surveillance:</a:t>
            </a:r>
          </a:p>
          <a:p>
            <a:pPr marL="0" indent="0" eaLnBrk="1" hangingPunct="1">
              <a:buNone/>
              <a:defRPr/>
            </a:pPr>
            <a:endParaRPr lang="en-US" altLang="en-US" dirty="0" smtClean="0"/>
          </a:p>
          <a:p>
            <a:pPr lvl="1" eaLnBrk="1" hangingPunct="1">
              <a:defRPr/>
            </a:pPr>
            <a:r>
              <a:rPr lang="en-US" altLang="en-US" dirty="0" smtClean="0"/>
              <a:t>Ask about and document family concerns at every well visit</a:t>
            </a:r>
          </a:p>
          <a:p>
            <a:pPr lvl="1" eaLnBrk="1" hangingPunct="1">
              <a:defRPr/>
            </a:pPr>
            <a:r>
              <a:rPr lang="en-US" altLang="en-US" dirty="0" smtClean="0"/>
              <a:t>Use a validated screening tool at 9, 18 and 24-30 months</a:t>
            </a:r>
          </a:p>
          <a:p>
            <a:pPr lvl="1" eaLnBrk="1" hangingPunct="1">
              <a:defRPr/>
            </a:pPr>
            <a:r>
              <a:rPr lang="en-US" altLang="en-US" dirty="0" smtClean="0"/>
              <a:t>Use an autism-specific screening tool at 18 and 24-30 months</a:t>
            </a:r>
          </a:p>
          <a:p>
            <a:pPr lvl="1" eaLnBrk="1" hangingPunct="1">
              <a:defRPr/>
            </a:pPr>
            <a:r>
              <a:rPr lang="en-US" altLang="en-US" dirty="0" smtClean="0"/>
              <a:t>Refer promptly to evaluation and intervention services when concerns are detected</a:t>
            </a:r>
          </a:p>
          <a:p>
            <a:pPr marL="400050" lvl="1" indent="0" eaLnBrk="1" hangingPunct="1">
              <a:buNone/>
              <a:defRPr/>
            </a:pPr>
            <a:endParaRPr lang="en-US" altLang="en-US" dirty="0" smtClean="0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141890" y="5152450"/>
            <a:ext cx="118871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</a:rPr>
              <a:t>AAP Council on Children with Disabilities. Identifying Infants and Young Children with Developmental Disorders in the Medical Home: An Algorithm for Developmental Surveillance and Screening. Pediatrics. 2006;118 (1):405-420.</a:t>
            </a:r>
          </a:p>
        </p:txBody>
      </p:sp>
      <p:pic>
        <p:nvPicPr>
          <p:cNvPr id="389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40438"/>
            <a:ext cx="25908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61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2015" y="280165"/>
            <a:ext cx="11282855" cy="70805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Background: Gaps in Evidence for Developmental Screening</a:t>
            </a:r>
            <a:endParaRPr lang="en-US" dirty="0"/>
          </a:p>
        </p:txBody>
      </p: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3832115" y="2377280"/>
            <a:ext cx="2552700" cy="769938"/>
            <a:chOff x="2209800" y="3201078"/>
            <a:chExt cx="2552369" cy="769441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2209800" y="3657983"/>
              <a:ext cx="68571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951" name="TextBox 30"/>
            <p:cNvSpPr txBox="1">
              <a:spLocks noChangeArrowheads="1"/>
            </p:cNvSpPr>
            <p:nvPr/>
          </p:nvSpPr>
          <p:spPr bwMode="auto">
            <a:xfrm>
              <a:off x="3000955" y="3201078"/>
              <a:ext cx="1761214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2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</a:rPr>
                <a:t>Early Detection</a:t>
              </a: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5994291" y="2448719"/>
            <a:ext cx="2409825" cy="769937"/>
            <a:chOff x="4454369" y="1845778"/>
            <a:chExt cx="2410257" cy="769441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4454369" y="2231291"/>
              <a:ext cx="6970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949" name="TextBox 33"/>
            <p:cNvSpPr txBox="1">
              <a:spLocks noChangeArrowheads="1"/>
            </p:cNvSpPr>
            <p:nvPr/>
          </p:nvSpPr>
          <p:spPr bwMode="auto">
            <a:xfrm>
              <a:off x="5112026" y="1845778"/>
              <a:ext cx="1752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</a:rPr>
                <a:t>Early Intervention</a:t>
              </a:r>
            </a:p>
          </p:txBody>
        </p:sp>
      </p:grp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773129" y="2412205"/>
            <a:ext cx="20589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</a:rPr>
              <a:t>Developmental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</a:rPr>
              <a:t>Screening</a:t>
            </a: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8191391" y="2166144"/>
            <a:ext cx="2492375" cy="1754187"/>
            <a:chOff x="6618632" y="2971800"/>
            <a:chExt cx="2492900" cy="1754326"/>
          </a:xfrm>
        </p:grpSpPr>
        <p:cxnSp>
          <p:nvCxnSpPr>
            <p:cNvPr id="37" name="Straight Arrow Connector 36"/>
            <p:cNvCxnSpPr/>
            <p:nvPr/>
          </p:nvCxnSpPr>
          <p:spPr>
            <a:xfrm>
              <a:off x="6618632" y="3614788"/>
              <a:ext cx="69706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947" name="TextBox 2"/>
            <p:cNvSpPr txBox="1">
              <a:spLocks noChangeArrowheads="1"/>
            </p:cNvSpPr>
            <p:nvPr/>
          </p:nvSpPr>
          <p:spPr bwMode="auto">
            <a:xfrm>
              <a:off x="7282732" y="2971800"/>
              <a:ext cx="1828800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</a:rPr>
                <a:t>Improved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</a:rPr>
                <a:t>Developmental, Social, Educational and Health Outcomes</a:t>
              </a:r>
            </a:p>
          </p:txBody>
        </p:sp>
      </p:grpSp>
      <p:sp>
        <p:nvSpPr>
          <p:cNvPr id="6" name="Curved Up Arrow 5"/>
          <p:cNvSpPr/>
          <p:nvPr/>
        </p:nvSpPr>
        <p:spPr>
          <a:xfrm>
            <a:off x="3174890" y="4012406"/>
            <a:ext cx="5759450" cy="1065213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562600" y="3074988"/>
            <a:ext cx="9525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</a:rPr>
              <a:t>?</a:t>
            </a:r>
          </a:p>
        </p:txBody>
      </p:sp>
      <p:pic>
        <p:nvPicPr>
          <p:cNvPr id="3994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54725"/>
            <a:ext cx="2590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33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6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2051" y="456435"/>
            <a:ext cx="7317315" cy="473076"/>
          </a:xfrm>
        </p:spPr>
        <p:txBody>
          <a:bodyPr/>
          <a:lstStyle/>
          <a:p>
            <a:pPr eaLnBrk="1" hangingPunct="1">
              <a:defRPr/>
            </a:pPr>
            <a:r>
              <a:rPr lang="es-ES" dirty="0"/>
              <a:t>Developmental Screening in Pediatrics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3609" y="1898296"/>
            <a:ext cx="10754198" cy="3209869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 smtClean="0"/>
              <a:t>Need for Quality Improvement:</a:t>
            </a:r>
          </a:p>
          <a:p>
            <a:pPr marL="0" indent="0" eaLnBrk="1" hangingPunct="1">
              <a:buNone/>
              <a:defRPr/>
            </a:pPr>
            <a:endParaRPr lang="en-US" sz="1000" dirty="0" smtClean="0"/>
          </a:p>
          <a:p>
            <a:pPr marL="400050" lvl="1" indent="0" eaLnBrk="1" hangingPunct="1">
              <a:buNone/>
              <a:defRPr/>
            </a:pPr>
            <a:r>
              <a:rPr lang="en-US" sz="2400" dirty="0"/>
              <a:t>30-50% of parents with young children report having had a developmental assessment in primary care </a:t>
            </a:r>
            <a:r>
              <a:rPr lang="en-US" dirty="0" smtClean="0"/>
              <a:t>(Halfon, et al., 2004; Guerrero, et al., 2010)</a:t>
            </a:r>
          </a:p>
          <a:p>
            <a:pPr marL="400050" lvl="1" indent="0" eaLnBrk="1" hangingPunct="1">
              <a:buNone/>
              <a:defRPr/>
            </a:pPr>
            <a:endParaRPr lang="en-US" sz="700" dirty="0"/>
          </a:p>
          <a:p>
            <a:pPr marL="400050" lvl="1" indent="0" eaLnBrk="1" hangingPunct="1">
              <a:buNone/>
              <a:defRPr/>
            </a:pPr>
            <a:r>
              <a:rPr lang="en-US" sz="2400" dirty="0"/>
              <a:t>Even with increased rates of screening:</a:t>
            </a:r>
          </a:p>
          <a:p>
            <a:pPr marL="400050" lvl="1" indent="0" eaLnBrk="1" hangingPunct="1">
              <a:spcAft>
                <a:spcPts val="0"/>
              </a:spcAft>
              <a:buNone/>
              <a:defRPr/>
            </a:pPr>
            <a:r>
              <a:rPr lang="en-US" sz="2400" dirty="0"/>
              <a:t>Families often struggle with follow-up             </a:t>
            </a:r>
          </a:p>
          <a:p>
            <a:pPr marL="400050" lvl="1" indent="0" eaLnBrk="1" hangingPunct="1">
              <a:buNone/>
              <a:defRPr/>
            </a:pPr>
            <a:r>
              <a:rPr lang="en-US" dirty="0" smtClean="0"/>
              <a:t>(</a:t>
            </a:r>
            <a:r>
              <a:rPr lang="en-US" dirty="0"/>
              <a:t>Jimenez, et al. </a:t>
            </a:r>
            <a:r>
              <a:rPr lang="en-US" dirty="0" smtClean="0"/>
              <a:t>2012)</a:t>
            </a:r>
          </a:p>
          <a:p>
            <a:pPr marL="400050" lvl="1" indent="0" eaLnBrk="1" hangingPunct="1">
              <a:buNone/>
              <a:defRPr/>
            </a:pPr>
            <a:r>
              <a:rPr lang="en-US" sz="2400" dirty="0"/>
              <a:t>Few clinics have good systems for tracking outcomes </a:t>
            </a:r>
            <a:r>
              <a:rPr lang="en-US" dirty="0" smtClean="0"/>
              <a:t>(King</a:t>
            </a:r>
            <a:r>
              <a:rPr lang="en-US" dirty="0"/>
              <a:t>, et al. 2010)</a:t>
            </a:r>
          </a:p>
          <a:p>
            <a:pPr lvl="1" eaLnBrk="1" hangingPunct="1">
              <a:defRPr/>
            </a:pPr>
            <a:endParaRPr lang="en-US" dirty="0"/>
          </a:p>
          <a:p>
            <a:pPr eaLnBrk="1" hangingPunct="1">
              <a:buFontTx/>
              <a:buNone/>
              <a:defRPr/>
            </a:pPr>
            <a:endParaRPr lang="en-US" dirty="0"/>
          </a:p>
        </p:txBody>
      </p:sp>
      <p:pic>
        <p:nvPicPr>
          <p:cNvPr id="4096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76950"/>
            <a:ext cx="2590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87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874" y="434950"/>
            <a:ext cx="7182251" cy="61567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Developmental Screening in Pediatrics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475" y="2103112"/>
            <a:ext cx="10689021" cy="295762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 smtClean="0"/>
              <a:t>Barriers to screening in clinical settings:</a:t>
            </a:r>
          </a:p>
          <a:p>
            <a:pPr marL="0" indent="0" eaLnBrk="1" hangingPunct="1">
              <a:buNone/>
              <a:defRPr/>
            </a:pPr>
            <a:endParaRPr lang="en-US" sz="1000" dirty="0"/>
          </a:p>
          <a:p>
            <a:pPr lvl="1" eaLnBrk="1" hangingPunct="1">
              <a:defRPr/>
            </a:pPr>
            <a:r>
              <a:rPr lang="en-US" sz="2400" dirty="0"/>
              <a:t>Lack of time</a:t>
            </a:r>
          </a:p>
          <a:p>
            <a:pPr lvl="1" eaLnBrk="1" hangingPunct="1">
              <a:defRPr/>
            </a:pPr>
            <a:r>
              <a:rPr lang="en-US" sz="2400" dirty="0"/>
              <a:t>Lack of familiarity with validated screening tools/ widespread use of EHR milestones checklists</a:t>
            </a:r>
          </a:p>
          <a:p>
            <a:pPr lvl="1" eaLnBrk="1" hangingPunct="1">
              <a:defRPr/>
            </a:pPr>
            <a:r>
              <a:rPr lang="en-US" sz="2400" dirty="0"/>
              <a:t>Challenges making referrals</a:t>
            </a:r>
          </a:p>
          <a:p>
            <a:pPr lvl="1" eaLnBrk="1" hangingPunct="1">
              <a:defRPr/>
            </a:pPr>
            <a:r>
              <a:rPr lang="en-US" sz="2400" dirty="0"/>
              <a:t>Challenges to follow-up 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4198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65838"/>
            <a:ext cx="2590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89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692" y="346841"/>
            <a:ext cx="10358967" cy="66297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Voltage Drops</a:t>
            </a:r>
            <a:endParaRPr lang="en-US" dirty="0"/>
          </a:p>
        </p:txBody>
      </p:sp>
      <p:pic>
        <p:nvPicPr>
          <p:cNvPr id="4301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8818" y="1813035"/>
            <a:ext cx="9359736" cy="3722622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19800"/>
            <a:ext cx="2590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0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93015"/>
            <a:ext cx="10358967" cy="63144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Research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483" y="1480536"/>
            <a:ext cx="11830416" cy="434498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 smtClean="0"/>
              <a:t>Can a centralized, telephone-based model of early childhood developmental screening and care coordination improve quality of care for young children and their families?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/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3" y="2465884"/>
            <a:ext cx="9360721" cy="312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076950"/>
            <a:ext cx="2590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73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mage result for 211 coverage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504" y="-229512"/>
            <a:ext cx="9272752" cy="726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55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Study Design: </a:t>
            </a:r>
            <a:br>
              <a:rPr lang="en-US" dirty="0" smtClean="0"/>
            </a:br>
            <a:r>
              <a:rPr lang="en-US" dirty="0" smtClean="0"/>
              <a:t>A Randomized Controlled Trial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208214" y="1598614"/>
          <a:ext cx="7769225" cy="4344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6085" name="TextBox 2"/>
          <p:cNvSpPr txBox="1">
            <a:spLocks noChangeArrowheads="1"/>
          </p:cNvSpPr>
          <p:nvPr/>
        </p:nvSpPr>
        <p:spPr bwMode="auto">
          <a:xfrm>
            <a:off x="2343151" y="5070475"/>
            <a:ext cx="7737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</a:rPr>
              <a:t>*Baseline interview for all participants; then attempt “warm transfer” to 211 </a:t>
            </a:r>
          </a:p>
        </p:txBody>
      </p:sp>
      <p:pic>
        <p:nvPicPr>
          <p:cNvPr id="46086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076950"/>
            <a:ext cx="2590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34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887" y="288925"/>
            <a:ext cx="7769225" cy="787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Intervention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483" y="1702676"/>
            <a:ext cx="11824138" cy="40631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Connect parent with 211:</a:t>
            </a:r>
          </a:p>
          <a:p>
            <a:pPr lvl="1" eaLnBrk="1" hangingPunct="1">
              <a:defRPr/>
            </a:pPr>
            <a:r>
              <a:rPr lang="en-US" dirty="0" smtClean="0"/>
              <a:t>“Warm hand-off” </a:t>
            </a:r>
            <a:r>
              <a:rPr lang="en-US" dirty="0"/>
              <a:t>between </a:t>
            </a:r>
            <a:r>
              <a:rPr lang="en-US" dirty="0" smtClean="0"/>
              <a:t>RA and 211, </a:t>
            </a:r>
            <a:r>
              <a:rPr lang="en-US" dirty="0"/>
              <a:t>OR</a:t>
            </a:r>
          </a:p>
          <a:p>
            <a:pPr lvl="1" eaLnBrk="1" hangingPunct="1">
              <a:defRPr/>
            </a:pPr>
            <a:r>
              <a:rPr lang="en-US" dirty="0" smtClean="0"/>
              <a:t>RA </a:t>
            </a:r>
            <a:r>
              <a:rPr lang="en-US" dirty="0"/>
              <a:t>exchanges contact info between parent and </a:t>
            </a:r>
            <a:r>
              <a:rPr lang="en-US" dirty="0" smtClean="0"/>
              <a:t>211</a:t>
            </a:r>
          </a:p>
          <a:p>
            <a:pPr eaLnBrk="1" hangingPunct="1">
              <a:defRPr/>
            </a:pPr>
            <a:r>
              <a:rPr lang="en-US" dirty="0" smtClean="0"/>
              <a:t>211 conducts screening using PEDS Online system:</a:t>
            </a:r>
          </a:p>
          <a:p>
            <a:pPr lvl="1" eaLnBrk="1" hangingPunct="1">
              <a:defRPr/>
            </a:pPr>
            <a:r>
              <a:rPr lang="en-US" dirty="0" smtClean="0"/>
              <a:t>PEDS</a:t>
            </a:r>
            <a:r>
              <a:rPr lang="en-US" dirty="0"/>
              <a:t>, age-appropriate PEDS:DM, M-CHAT if &gt;16 months </a:t>
            </a:r>
            <a:r>
              <a:rPr lang="en-US" dirty="0" smtClean="0"/>
              <a:t>old</a:t>
            </a:r>
          </a:p>
          <a:p>
            <a:pPr eaLnBrk="1" hangingPunct="1">
              <a:defRPr/>
            </a:pPr>
            <a:r>
              <a:rPr lang="en-US" dirty="0" smtClean="0"/>
              <a:t>Automated summary of risk, recommendations for evaluation and next steps</a:t>
            </a:r>
          </a:p>
          <a:p>
            <a:pPr eaLnBrk="1" hangingPunct="1">
              <a:defRPr/>
            </a:pPr>
            <a:r>
              <a:rPr lang="en-US" dirty="0" smtClean="0"/>
              <a:t>211 makes referrals as indicated, preferably via 3-way calls, and faxes care plan to clinic</a:t>
            </a:r>
          </a:p>
          <a:p>
            <a:pPr eaLnBrk="1" hangingPunct="1">
              <a:defRPr/>
            </a:pPr>
            <a:r>
              <a:rPr lang="en-US" dirty="0" smtClean="0"/>
              <a:t>Regular follow-up to assess outcomes: connection, receipt of services; outcome summary to clinic at 6 </a:t>
            </a:r>
            <a:r>
              <a:rPr lang="en-US" dirty="0" err="1" smtClean="0"/>
              <a:t>mo</a:t>
            </a:r>
            <a:endParaRPr lang="en-US" dirty="0" smtClean="0"/>
          </a:p>
        </p:txBody>
      </p:sp>
      <p:pic>
        <p:nvPicPr>
          <p:cNvPr id="4710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8400503" y="0"/>
            <a:ext cx="3154848" cy="255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65838"/>
            <a:ext cx="2590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27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Baseline Sample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33575" y="1497014"/>
          <a:ext cx="8324850" cy="4124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99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23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65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Total</a:t>
                      </a:r>
                      <a:endParaRPr lang="en-US" sz="1800" dirty="0"/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Intervention</a:t>
                      </a:r>
                      <a:endParaRPr lang="en-US" sz="1800" dirty="0"/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Control</a:t>
                      </a:r>
                      <a:endParaRPr lang="en-US" sz="1800" dirty="0"/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p-value</a:t>
                      </a:r>
                      <a:endParaRPr lang="en-US" sz="1800" dirty="0"/>
                    </a:p>
                  </a:txBody>
                  <a:tcPr marL="91437" marR="91437" marT="45697" marB="4569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5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152</a:t>
                      </a:r>
                      <a:endParaRPr lang="en-US" sz="1800" dirty="0"/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77</a:t>
                      </a:r>
                      <a:endParaRPr lang="en-US" sz="1800" dirty="0"/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75</a:t>
                      </a:r>
                      <a:endParaRPr lang="en-US" sz="1800" dirty="0"/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91437" marR="91437" marT="45697" marB="4569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2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Child</a:t>
                      </a:r>
                      <a:r>
                        <a:rPr lang="en-US" sz="1800" baseline="0" dirty="0" smtClean="0"/>
                        <a:t> age in months (mean)</a:t>
                      </a:r>
                      <a:endParaRPr lang="en-US" sz="1800" dirty="0"/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24.5</a:t>
                      </a:r>
                      <a:endParaRPr lang="en-US" sz="1800" dirty="0"/>
                    </a:p>
                  </a:txBody>
                  <a:tcPr marL="91437" marR="91437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25.7</a:t>
                      </a:r>
                      <a:endParaRPr lang="en-US" sz="1800" dirty="0"/>
                    </a:p>
                  </a:txBody>
                  <a:tcPr marL="91437" marR="91437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23.4</a:t>
                      </a:r>
                      <a:endParaRPr lang="en-US" sz="1800" dirty="0"/>
                    </a:p>
                  </a:txBody>
                  <a:tcPr marL="91437" marR="91437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0.16</a:t>
                      </a:r>
                      <a:endParaRPr lang="en-US" sz="1800" dirty="0"/>
                    </a:p>
                  </a:txBody>
                  <a:tcPr marL="91437" marR="91437" marT="45697" marB="4569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33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Child gender:</a:t>
                      </a:r>
                    </a:p>
                    <a:p>
                      <a:pPr algn="r"/>
                      <a:r>
                        <a:rPr lang="en-US" sz="1800" dirty="0" smtClean="0"/>
                        <a:t>Male </a:t>
                      </a:r>
                    </a:p>
                    <a:p>
                      <a:pPr algn="r"/>
                      <a:r>
                        <a:rPr lang="en-US" sz="1800" dirty="0" smtClean="0"/>
                        <a:t>Female</a:t>
                      </a:r>
                      <a:endParaRPr lang="en-US" sz="1800" dirty="0"/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76 (50%)</a:t>
                      </a:r>
                    </a:p>
                    <a:p>
                      <a:pPr algn="ctr"/>
                      <a:r>
                        <a:rPr lang="en-US" sz="1800" dirty="0" smtClean="0"/>
                        <a:t>76 (50%)</a:t>
                      </a:r>
                      <a:endParaRPr lang="en-US" sz="1800" dirty="0"/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44 (57%)</a:t>
                      </a:r>
                    </a:p>
                    <a:p>
                      <a:pPr algn="ctr"/>
                      <a:r>
                        <a:rPr lang="en-US" sz="1800" dirty="0" smtClean="0"/>
                        <a:t>33 (43%)</a:t>
                      </a:r>
                      <a:endParaRPr lang="en-US" sz="1800" dirty="0"/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32 (43%)</a:t>
                      </a:r>
                    </a:p>
                    <a:p>
                      <a:pPr algn="ctr"/>
                      <a:r>
                        <a:rPr lang="en-US" sz="1800" dirty="0" smtClean="0"/>
                        <a:t>43 (57%)</a:t>
                      </a:r>
                      <a:endParaRPr lang="en-US" sz="1800" dirty="0"/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0.07</a:t>
                      </a:r>
                      <a:endParaRPr lang="en-US" sz="1800" dirty="0"/>
                    </a:p>
                  </a:txBody>
                  <a:tcPr marL="91437" marR="91437" marT="45697" marB="4569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334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Race/Ethnicity: </a:t>
                      </a:r>
                    </a:p>
                    <a:p>
                      <a:pPr algn="r"/>
                      <a:r>
                        <a:rPr lang="en-US" sz="1800" dirty="0" smtClean="0"/>
                        <a:t>    Hispanic or Latino</a:t>
                      </a:r>
                    </a:p>
                    <a:p>
                      <a:pPr algn="r"/>
                      <a:r>
                        <a:rPr lang="en-US" sz="1800" dirty="0" smtClean="0"/>
                        <a:t>Other</a:t>
                      </a:r>
                      <a:endParaRPr lang="en-US" sz="1800" dirty="0"/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143 (97%)</a:t>
                      </a:r>
                    </a:p>
                    <a:p>
                      <a:pPr algn="ctr"/>
                      <a:r>
                        <a:rPr lang="en-US" sz="1800" dirty="0" smtClean="0"/>
                        <a:t> 5  (3%)</a:t>
                      </a:r>
                      <a:endParaRPr lang="en-US" sz="1800" dirty="0"/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72 (95%)</a:t>
                      </a:r>
                    </a:p>
                    <a:p>
                      <a:pPr algn="ctr"/>
                      <a:r>
                        <a:rPr lang="en-US" sz="1800" dirty="0" smtClean="0"/>
                        <a:t>4 (7%)</a:t>
                      </a:r>
                      <a:endParaRPr lang="en-US" sz="1800" dirty="0"/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 71 (99%)</a:t>
                      </a:r>
                    </a:p>
                    <a:p>
                      <a:pPr algn="ctr"/>
                      <a:r>
                        <a:rPr lang="en-US" sz="1800" dirty="0" smtClean="0"/>
                        <a:t> 1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(5%)</a:t>
                      </a:r>
                      <a:endParaRPr lang="en-US" sz="1800" dirty="0"/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0.25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marL="91437" marR="91437" marT="45697" marB="4569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33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Language of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interview:</a:t>
                      </a:r>
                    </a:p>
                    <a:p>
                      <a:pPr algn="r"/>
                      <a:r>
                        <a:rPr lang="en-US" sz="1800" dirty="0" smtClean="0"/>
                        <a:t>English</a:t>
                      </a:r>
                    </a:p>
                    <a:p>
                      <a:pPr algn="r"/>
                      <a:r>
                        <a:rPr lang="en-US" sz="1800" dirty="0" smtClean="0"/>
                        <a:t>Spanish</a:t>
                      </a:r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60 (39%)</a:t>
                      </a:r>
                    </a:p>
                    <a:p>
                      <a:pPr algn="ctr"/>
                      <a:r>
                        <a:rPr lang="en-US" sz="1800" dirty="0" smtClean="0"/>
                        <a:t>92 (61%)</a:t>
                      </a:r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28 (36%)</a:t>
                      </a:r>
                    </a:p>
                    <a:p>
                      <a:pPr algn="ctr"/>
                      <a:r>
                        <a:rPr lang="en-US" sz="1800" dirty="0" smtClean="0"/>
                        <a:t>49 (64%)</a:t>
                      </a:r>
                      <a:endParaRPr lang="en-US" sz="1800" dirty="0"/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32 (43%)</a:t>
                      </a:r>
                    </a:p>
                    <a:p>
                      <a:pPr algn="ctr"/>
                      <a:r>
                        <a:rPr lang="en-US" sz="1800" dirty="0" smtClean="0"/>
                        <a:t>43 (57%)</a:t>
                      </a:r>
                      <a:endParaRPr lang="en-US" sz="1800" dirty="0"/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0.43</a:t>
                      </a:r>
                      <a:endParaRPr lang="en-US" sz="1800" dirty="0"/>
                    </a:p>
                  </a:txBody>
                  <a:tcPr marL="91437" marR="91437" marT="45697" marB="4569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817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19800"/>
            <a:ext cx="2590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04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48" y="1244837"/>
            <a:ext cx="7924088" cy="5282725"/>
          </a:xfrm>
          <a:prstGeom prst="rect">
            <a:avLst/>
          </a:prstGeom>
          <a:solidFill>
            <a:srgbClr val="D3CFA1"/>
          </a:solidFill>
        </p:spPr>
      </p:pic>
      <p:sp>
        <p:nvSpPr>
          <p:cNvPr id="14" name="TextBox 13"/>
          <p:cNvSpPr txBox="1"/>
          <p:nvPr/>
        </p:nvSpPr>
        <p:spPr>
          <a:xfrm>
            <a:off x="-1" y="0"/>
            <a:ext cx="6323528" cy="6858000"/>
          </a:xfrm>
          <a:prstGeom prst="rect">
            <a:avLst/>
          </a:prstGeom>
          <a:solidFill>
            <a:srgbClr val="C9CAC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endParaRPr lang="en-US" sz="2531" kern="0" dirty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5324" y="3443651"/>
            <a:ext cx="4881093" cy="1240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1" hangingPunct="0"/>
            <a:r>
              <a:rPr lang="en-US" sz="2531" b="1" kern="0" dirty="0">
                <a:solidFill>
                  <a:srgbClr val="5B515B"/>
                </a:solidFill>
                <a:latin typeface="+mj-lt"/>
                <a:ea typeface="Microsoft YaHei UI" panose="020B0503020204020204" pitchFamily="34" charset="-122"/>
                <a:sym typeface="Helvetica Light"/>
              </a:rPr>
              <a:t>Advancing Developmental Promotion</a:t>
            </a:r>
            <a:r>
              <a:rPr lang="en-US" sz="2531" b="1" kern="0" dirty="0" smtClean="0">
                <a:solidFill>
                  <a:srgbClr val="5B515B"/>
                </a:solidFill>
                <a:latin typeface="+mj-lt"/>
                <a:ea typeface="Microsoft YaHei UI" panose="020B0503020204020204" pitchFamily="34" charset="-122"/>
                <a:sym typeface="Helvetica Light"/>
              </a:rPr>
              <a:t>, Early Detection </a:t>
            </a:r>
            <a:r>
              <a:rPr lang="en-US" sz="2531" b="1" kern="0" dirty="0">
                <a:solidFill>
                  <a:srgbClr val="5B515B"/>
                </a:solidFill>
                <a:latin typeface="+mj-lt"/>
                <a:ea typeface="Microsoft YaHei UI" panose="020B0503020204020204" pitchFamily="34" charset="-122"/>
                <a:sym typeface="Helvetica Light"/>
              </a:rPr>
              <a:t>&amp; Linkage to Services</a:t>
            </a:r>
          </a:p>
        </p:txBody>
      </p:sp>
      <p:sp>
        <p:nvSpPr>
          <p:cNvPr id="7" name="Shape 163"/>
          <p:cNvSpPr/>
          <p:nvPr/>
        </p:nvSpPr>
        <p:spPr>
          <a:xfrm>
            <a:off x="672293" y="2290897"/>
            <a:ext cx="1471594" cy="0"/>
          </a:xfrm>
          <a:prstGeom prst="line">
            <a:avLst/>
          </a:prstGeom>
          <a:ln w="50800">
            <a:solidFill>
              <a:schemeClr val="tx1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62" hangingPunct="0">
              <a:defRPr sz="2400"/>
            </a:pPr>
            <a:endParaRPr sz="1266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2293" y="2520090"/>
            <a:ext cx="8935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42915">
              <a:defRPr/>
            </a:pPr>
            <a:r>
              <a:rPr lang="en-US" sz="2400" dirty="0">
                <a:latin typeface="Lato Bold"/>
                <a:ea typeface="+mj-ea"/>
                <a:cs typeface="+mj-cs"/>
                <a:sym typeface="Helvetica Light"/>
              </a:rPr>
              <a:t>HELP ME GROW </a:t>
            </a:r>
            <a:r>
              <a:rPr lang="en-US" sz="2400" dirty="0">
                <a:solidFill>
                  <a:srgbClr val="FFFFFF"/>
                </a:solidFill>
                <a:latin typeface="Lato Bold"/>
                <a:ea typeface="+mj-ea"/>
                <a:cs typeface="+mj-cs"/>
                <a:sym typeface="Helvetica Light"/>
              </a:rPr>
              <a:t>SYSTEM </a:t>
            </a:r>
            <a:r>
              <a:rPr lang="en-US" sz="2400" dirty="0" smtClean="0">
                <a:solidFill>
                  <a:srgbClr val="FFFFFF"/>
                </a:solidFill>
                <a:latin typeface="Lato Bold"/>
                <a:ea typeface="+mj-ea"/>
                <a:cs typeface="+mj-cs"/>
                <a:sym typeface="Helvetica Light"/>
              </a:rPr>
              <a:t>MODEL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-52286"/>
            <a:ext cx="12192000" cy="966686"/>
          </a:xfrm>
          <a:solidFill>
            <a:srgbClr val="ADA2AD"/>
          </a:solidFill>
        </p:spPr>
        <p:txBody>
          <a:bodyPr anchor="t" anchorCtr="0"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536" y="191892"/>
            <a:ext cx="1860726" cy="47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836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Baseline Sample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05000" y="1598613"/>
          <a:ext cx="8072439" cy="3941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7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26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74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Total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Intervention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Control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p-value</a:t>
                      </a:r>
                      <a:endParaRPr lang="en-US" sz="1800" dirty="0"/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4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US-born parent 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44 (29%)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22 (29%)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22 (29%)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0.92</a:t>
                      </a:r>
                      <a:endParaRPr lang="en-US" sz="1800" dirty="0"/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729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smtClean="0"/>
                        <a:t>Annual household income:     </a:t>
                      </a:r>
                      <a:r>
                        <a:rPr lang="en-US" sz="1800" dirty="0" smtClean="0"/>
                        <a:t>&lt;$20,000</a:t>
                      </a:r>
                    </a:p>
                    <a:p>
                      <a:pPr algn="r"/>
                      <a:r>
                        <a:rPr lang="en-US" sz="1800" dirty="0" smtClean="0"/>
                        <a:t>$20,000-34,999</a:t>
                      </a:r>
                    </a:p>
                    <a:p>
                      <a:pPr algn="r"/>
                      <a:r>
                        <a:rPr lang="en-US" sz="1800" dirty="0" smtClean="0"/>
                        <a:t>$35,000-69,999</a:t>
                      </a:r>
                    </a:p>
                    <a:p>
                      <a:pPr algn="r"/>
                      <a:r>
                        <a:rPr lang="en-US" sz="1800" dirty="0" smtClean="0"/>
                        <a:t>$70,000-99,000</a:t>
                      </a:r>
                    </a:p>
                    <a:p>
                      <a:pPr algn="r"/>
                      <a:r>
                        <a:rPr lang="en-US" sz="1800" dirty="0" smtClean="0"/>
                        <a:t>$100,000+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86 (66%)</a:t>
                      </a:r>
                    </a:p>
                    <a:p>
                      <a:pPr algn="ctr"/>
                      <a:r>
                        <a:rPr lang="en-US" sz="1800" dirty="0" smtClean="0"/>
                        <a:t>31 (24%)</a:t>
                      </a:r>
                    </a:p>
                    <a:p>
                      <a:pPr algn="ctr"/>
                      <a:r>
                        <a:rPr lang="en-US" sz="1800" dirty="0" smtClean="0"/>
                        <a:t>11 (8%)</a:t>
                      </a:r>
                    </a:p>
                    <a:p>
                      <a:pPr algn="ctr"/>
                      <a:r>
                        <a:rPr lang="en-US" sz="1800" dirty="0" smtClean="0"/>
                        <a:t>2 (1.5%)</a:t>
                      </a:r>
                    </a:p>
                    <a:p>
                      <a:pPr algn="ctr"/>
                      <a:r>
                        <a:rPr lang="en-US" sz="1800" dirty="0" smtClean="0"/>
                        <a:t>1 (0.8%)</a:t>
                      </a: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42 (63%)</a:t>
                      </a:r>
                    </a:p>
                    <a:p>
                      <a:pPr algn="ctr"/>
                      <a:r>
                        <a:rPr lang="en-US" sz="1800" dirty="0" smtClean="0"/>
                        <a:t>16 (24%)</a:t>
                      </a:r>
                    </a:p>
                    <a:p>
                      <a:pPr algn="ctr"/>
                      <a:r>
                        <a:rPr lang="en-US" sz="1800" dirty="0" smtClean="0"/>
                        <a:t>6 (9%)</a:t>
                      </a:r>
                    </a:p>
                    <a:p>
                      <a:pPr algn="ctr"/>
                      <a:r>
                        <a:rPr lang="en-US" sz="1800" dirty="0" smtClean="0"/>
                        <a:t>2 (3%)</a:t>
                      </a:r>
                    </a:p>
                    <a:p>
                      <a:pPr algn="ctr"/>
                      <a:r>
                        <a:rPr lang="en-US" sz="1800" dirty="0" smtClean="0"/>
                        <a:t>1 (1.5%)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44 (69%)</a:t>
                      </a:r>
                    </a:p>
                    <a:p>
                      <a:pPr algn="ctr"/>
                      <a:r>
                        <a:rPr lang="en-US" sz="1800" dirty="0" smtClean="0"/>
                        <a:t>15</a:t>
                      </a:r>
                      <a:r>
                        <a:rPr lang="en-US" sz="1800" baseline="0" dirty="0" smtClean="0"/>
                        <a:t> (23%)</a:t>
                      </a:r>
                    </a:p>
                    <a:p>
                      <a:pPr algn="ctr"/>
                      <a:r>
                        <a:rPr lang="en-US" sz="1800" baseline="0" dirty="0" smtClean="0"/>
                        <a:t>5 (8%)</a:t>
                      </a:r>
                    </a:p>
                    <a:p>
                      <a:pPr algn="ctr"/>
                      <a:r>
                        <a:rPr lang="en-US" sz="1800" baseline="0" dirty="0" smtClean="0"/>
                        <a:t>0</a:t>
                      </a:r>
                    </a:p>
                    <a:p>
                      <a:pPr algn="ctr"/>
                      <a:r>
                        <a:rPr lang="en-US" sz="1800" baseline="0" dirty="0" smtClean="0"/>
                        <a:t>0</a:t>
                      </a:r>
                      <a:endParaRPr lang="en-US" sz="1800" dirty="0" smtClean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0.72</a:t>
                      </a:r>
                      <a:endParaRPr lang="en-US" sz="1800" dirty="0"/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297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Parent education:</a:t>
                      </a:r>
                    </a:p>
                    <a:p>
                      <a:pPr algn="r"/>
                      <a:r>
                        <a:rPr lang="en-US" sz="1800" dirty="0" smtClean="0"/>
                        <a:t>Less than HS</a:t>
                      </a:r>
                    </a:p>
                    <a:p>
                      <a:pPr algn="r"/>
                      <a:r>
                        <a:rPr lang="en-US" sz="1800" dirty="0" smtClean="0"/>
                        <a:t>HS grad or</a:t>
                      </a:r>
                      <a:r>
                        <a:rPr lang="en-US" sz="1800" baseline="0" dirty="0" smtClean="0"/>
                        <a:t> GED</a:t>
                      </a:r>
                    </a:p>
                    <a:p>
                      <a:pPr algn="r"/>
                      <a:r>
                        <a:rPr lang="en-US" sz="1800" baseline="0" dirty="0" smtClean="0"/>
                        <a:t>Some college</a:t>
                      </a:r>
                    </a:p>
                    <a:p>
                      <a:pPr algn="r"/>
                      <a:r>
                        <a:rPr lang="en-US" sz="1800" baseline="0" dirty="0" smtClean="0"/>
                        <a:t>≥ 4-year degree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75 (49%)</a:t>
                      </a:r>
                    </a:p>
                    <a:p>
                      <a:pPr algn="ctr"/>
                      <a:r>
                        <a:rPr lang="en-US" sz="1800" dirty="0" smtClean="0"/>
                        <a:t>43 928%)</a:t>
                      </a:r>
                    </a:p>
                    <a:p>
                      <a:pPr algn="ctr"/>
                      <a:r>
                        <a:rPr lang="en-US" sz="1800" dirty="0" smtClean="0"/>
                        <a:t>26 (17%)</a:t>
                      </a:r>
                    </a:p>
                    <a:p>
                      <a:pPr algn="ctr"/>
                      <a:r>
                        <a:rPr lang="en-US" sz="1800" dirty="0" smtClean="0"/>
                        <a:t>8 (5%)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39 (51%)</a:t>
                      </a:r>
                    </a:p>
                    <a:p>
                      <a:pPr algn="ctr"/>
                      <a:r>
                        <a:rPr lang="en-US" sz="1800" dirty="0" smtClean="0"/>
                        <a:t>21 (27%)</a:t>
                      </a:r>
                    </a:p>
                    <a:p>
                      <a:pPr algn="ctr"/>
                      <a:r>
                        <a:rPr lang="en-US" sz="1800" dirty="0" smtClean="0"/>
                        <a:t>13 (17%)</a:t>
                      </a:r>
                    </a:p>
                    <a:p>
                      <a:pPr algn="ctr"/>
                      <a:r>
                        <a:rPr lang="en-US" sz="1800" dirty="0" smtClean="0"/>
                        <a:t>4 (5%)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36 (48%)</a:t>
                      </a:r>
                    </a:p>
                    <a:p>
                      <a:pPr algn="ctr"/>
                      <a:r>
                        <a:rPr lang="en-US" sz="1800" dirty="0" smtClean="0"/>
                        <a:t>22 (29%)</a:t>
                      </a:r>
                    </a:p>
                    <a:p>
                      <a:pPr algn="ctr"/>
                      <a:r>
                        <a:rPr lang="en-US" sz="1800" dirty="0" smtClean="0"/>
                        <a:t>13 (17%)</a:t>
                      </a:r>
                    </a:p>
                    <a:p>
                      <a:pPr algn="ctr"/>
                      <a:r>
                        <a:rPr lang="en-US" sz="1800" dirty="0" smtClean="0"/>
                        <a:t>4 (5%)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0.99</a:t>
                      </a:r>
                      <a:endParaRPr lang="en-US" sz="1800" dirty="0"/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918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70600"/>
            <a:ext cx="2590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08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47863" y="1470025"/>
          <a:ext cx="8310561" cy="4381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9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7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5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46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3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2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Total</a:t>
                      </a:r>
                      <a:endParaRPr lang="en-US" sz="1800" dirty="0"/>
                    </a:p>
                  </a:txBody>
                  <a:tcPr marL="91430" marR="91430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Intervention</a:t>
                      </a:r>
                      <a:endParaRPr lang="en-US" sz="1800" dirty="0"/>
                    </a:p>
                  </a:txBody>
                  <a:tcPr marL="91430" marR="91430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Control</a:t>
                      </a:r>
                      <a:endParaRPr lang="en-US" sz="1800" dirty="0"/>
                    </a:p>
                  </a:txBody>
                  <a:tcPr marL="91430" marR="91430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p-value</a:t>
                      </a:r>
                      <a:endParaRPr lang="en-US" sz="1800" dirty="0"/>
                    </a:p>
                  </a:txBody>
                  <a:tcPr marL="91430" marR="91430" marT="45705" marB="4570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152</a:t>
                      </a:r>
                      <a:endParaRPr lang="en-US" sz="1800" dirty="0"/>
                    </a:p>
                  </a:txBody>
                  <a:tcPr marL="91430" marR="91430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77</a:t>
                      </a:r>
                      <a:endParaRPr lang="en-US" sz="1800" dirty="0"/>
                    </a:p>
                  </a:txBody>
                  <a:tcPr marL="91430" marR="91430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75</a:t>
                      </a:r>
                      <a:endParaRPr lang="en-US" sz="1800" dirty="0"/>
                    </a:p>
                  </a:txBody>
                  <a:tcPr marL="91430" marR="91430" marT="45705" marB="45705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91430" marR="91430" marT="45705" marB="4570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30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Parental</a:t>
                      </a:r>
                      <a:r>
                        <a:rPr lang="en-US" sz="1800" baseline="0" dirty="0" smtClean="0"/>
                        <a:t> concern about child’s development or behavior (DB) in past 6 months?</a:t>
                      </a:r>
                      <a:endParaRPr lang="en-US" sz="1800" dirty="0"/>
                    </a:p>
                  </a:txBody>
                  <a:tcPr marL="91430" marR="91430" marT="45705" marB="45705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57 (38%)</a:t>
                      </a:r>
                      <a:endParaRPr lang="en-US" sz="1800" dirty="0"/>
                    </a:p>
                  </a:txBody>
                  <a:tcPr marL="91430" marR="91430" marT="45705" marB="45705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28 (36%)</a:t>
                      </a:r>
                      <a:endParaRPr lang="en-US" sz="1800" dirty="0"/>
                    </a:p>
                  </a:txBody>
                  <a:tcPr marL="91430" marR="91430" marT="45705" marB="45705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29 (39%)</a:t>
                      </a:r>
                      <a:endParaRPr lang="en-US" sz="1800" dirty="0"/>
                    </a:p>
                  </a:txBody>
                  <a:tcPr marL="91430" marR="91430" marT="45705" marB="45705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0.77</a:t>
                      </a:r>
                      <a:endParaRPr lang="en-US" sz="1800" dirty="0"/>
                    </a:p>
                  </a:txBody>
                  <a:tcPr marL="91430" marR="91430" marT="45705" marB="4570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2564"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High or moderate developmental risk?</a:t>
                      </a:r>
                      <a:endParaRPr lang="en-US" sz="1800" dirty="0"/>
                    </a:p>
                  </a:txBody>
                  <a:tcPr marL="91430" marR="91430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62 (45%)</a:t>
                      </a:r>
                      <a:endParaRPr lang="en-US" sz="1800" dirty="0" smtClean="0"/>
                    </a:p>
                    <a:p>
                      <a:pPr algn="ctr"/>
                      <a:endParaRPr lang="en-US" sz="1800" dirty="0" smtClean="0"/>
                    </a:p>
                  </a:txBody>
                  <a:tcPr marL="91430" marR="91430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31 (47%)</a:t>
                      </a:r>
                    </a:p>
                  </a:txBody>
                  <a:tcPr marL="91430" marR="91430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31 (43%)</a:t>
                      </a:r>
                    </a:p>
                  </a:txBody>
                  <a:tcPr marL="91430" marR="91430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0.08</a:t>
                      </a:r>
                    </a:p>
                  </a:txBody>
                  <a:tcPr marL="91430" marR="91430" marT="45705" marB="4570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447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Developmental</a:t>
                      </a:r>
                      <a:r>
                        <a:rPr lang="en-US" sz="1800" baseline="0" dirty="0" smtClean="0"/>
                        <a:t> surveillance done by MD (EPIC milestone questions)?</a:t>
                      </a:r>
                    </a:p>
                  </a:txBody>
                  <a:tcPr marL="91430" marR="91430" marT="45705" marB="45705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140 (92%)</a:t>
                      </a:r>
                    </a:p>
                    <a:p>
                      <a:pPr algn="ctr"/>
                      <a:r>
                        <a:rPr lang="en-US" sz="1800" dirty="0" smtClean="0"/>
                        <a:t> </a:t>
                      </a:r>
                      <a:endParaRPr lang="en-US" sz="1800" dirty="0"/>
                    </a:p>
                  </a:txBody>
                  <a:tcPr marL="91430" marR="91430" marT="45705" marB="45705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70 (91%)</a:t>
                      </a:r>
                      <a:endParaRPr lang="en-US" sz="1800" dirty="0"/>
                    </a:p>
                  </a:txBody>
                  <a:tcPr marL="91430" marR="91430" marT="45705" marB="45705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70 (93%)</a:t>
                      </a:r>
                    </a:p>
                  </a:txBody>
                  <a:tcPr marL="91430" marR="91430" marT="45705" marB="45705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0.77</a:t>
                      </a:r>
                      <a:endParaRPr lang="en-US" sz="1800" dirty="0"/>
                    </a:p>
                  </a:txBody>
                  <a:tcPr marL="91430" marR="91430" marT="45705" marB="4570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021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59488"/>
            <a:ext cx="2590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26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2682999"/>
              </p:ext>
            </p:extLst>
          </p:nvPr>
        </p:nvGraphicFramePr>
        <p:xfrm>
          <a:off x="1908705" y="1729581"/>
          <a:ext cx="8366125" cy="3851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6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27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43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71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01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Total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Intervention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Control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Retrospective Control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p-value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55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DB concerns noted in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record?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19 (13%)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10 (13%)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9 (12%)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16 (11%)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1.00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551"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Referrals to evaluation and services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32 (21%)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25 (33%)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7 (9%)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11 (8%)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0.001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0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Evaluated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 (11%)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 (20%)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 (1%)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n/a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0.00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0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Eligible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 (9%)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 (16%)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 (1%)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n/a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0.002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18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Receiving services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 (9%)</a:t>
                      </a:r>
                      <a:endParaRPr lang="en-US" sz="1800" dirty="0"/>
                    </a:p>
                  </a:txBody>
                  <a:tcPr marL="91441" marR="91441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 (16%)</a:t>
                      </a:r>
                      <a:endParaRPr lang="en-US" sz="1800" dirty="0"/>
                    </a:p>
                  </a:txBody>
                  <a:tcPr marL="91441" marR="91441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 (1%)</a:t>
                      </a:r>
                      <a:endParaRPr lang="en-US" sz="1800" dirty="0"/>
                    </a:p>
                  </a:txBody>
                  <a:tcPr marL="91441" marR="91441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n/a</a:t>
                      </a:r>
                      <a:endParaRPr lang="en-US" sz="1800" dirty="0"/>
                    </a:p>
                  </a:txBody>
                  <a:tcPr marL="91441" marR="91441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0.002</a:t>
                      </a:r>
                      <a:endParaRPr lang="en-US" sz="1800" dirty="0"/>
                    </a:p>
                  </a:txBody>
                  <a:tcPr marL="91441" marR="91441" marT="45728" marB="4572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125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48376"/>
            <a:ext cx="25908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12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Voltage Drops</a:t>
            </a:r>
            <a:endParaRPr lang="en-US" dirty="0"/>
          </a:p>
        </p:txBody>
      </p:sp>
      <p:pic>
        <p:nvPicPr>
          <p:cNvPr id="5222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4400" y="1749425"/>
            <a:ext cx="7823200" cy="31115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228" name="Group 7"/>
          <p:cNvGrpSpPr>
            <a:grpSpLocks/>
          </p:cNvGrpSpPr>
          <p:nvPr/>
        </p:nvGrpSpPr>
        <p:grpSpPr bwMode="auto">
          <a:xfrm>
            <a:off x="6696075" y="2212975"/>
            <a:ext cx="1760538" cy="400050"/>
            <a:chOff x="5172500" y="2213100"/>
            <a:chExt cx="1760561" cy="400110"/>
          </a:xfrm>
        </p:grpSpPr>
        <p:sp>
          <p:nvSpPr>
            <p:cNvPr id="52232" name="TextBox 2"/>
            <p:cNvSpPr txBox="1">
              <a:spLocks noChangeArrowheads="1"/>
            </p:cNvSpPr>
            <p:nvPr/>
          </p:nvSpPr>
          <p:spPr bwMode="auto">
            <a:xfrm>
              <a:off x="5172500" y="2213100"/>
              <a:ext cx="176056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174A7C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7030A0"/>
                  </a:solidFill>
                  <a:latin typeface="Arial" panose="020B0604020202020204" pitchFamily="34" charset="0"/>
                  <a:ea typeface="ＭＳ Ｐゴシック"/>
                </a:rPr>
                <a:t>  with 211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V="1">
              <a:off x="5172500" y="2213100"/>
              <a:ext cx="14288" cy="36835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2613026"/>
            <a:ext cx="18954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889" y="3625851"/>
            <a:ext cx="18954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19800"/>
            <a:ext cx="2590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82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Additional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015" y="1907628"/>
            <a:ext cx="11745310" cy="32319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Controlling for child age, gender, and primary home language, participants assigned to the intervention had significantly higher odds of referral (OR = 4.1, p=0.003) and services (OR 11.6, p=0.02) at 6 months.</a:t>
            </a:r>
            <a:endParaRPr lang="en-US" dirty="0"/>
          </a:p>
          <a:p>
            <a:pPr marL="0" indent="0">
              <a:buNone/>
              <a:defRPr/>
            </a:pPr>
            <a:r>
              <a:rPr lang="en-US" dirty="0" smtClean="0"/>
              <a:t>(Referrals and services defined as Early Intervention (EI), Early Childhood Special Education (ECSE), speech, physical, or occupational therapy.)</a:t>
            </a:r>
          </a:p>
          <a:p>
            <a:pPr>
              <a:defRPr/>
            </a:pPr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/>
              <a:t>addition to </a:t>
            </a:r>
            <a:r>
              <a:rPr lang="en-US" dirty="0" smtClean="0"/>
              <a:t>EI </a:t>
            </a:r>
            <a:r>
              <a:rPr lang="en-US" dirty="0"/>
              <a:t>and </a:t>
            </a:r>
            <a:r>
              <a:rPr lang="en-US" dirty="0" smtClean="0"/>
              <a:t>ECSE,  211LA </a:t>
            </a:r>
            <a:r>
              <a:rPr lang="en-US" dirty="0"/>
              <a:t>made referrals to Head Start and Early Head Start, other child care and preschool programs (68%), family literacy, parenting, behavioral health, and other family supports  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5325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19801"/>
            <a:ext cx="25146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96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3062398" y="175418"/>
            <a:ext cx="8124496" cy="1020763"/>
          </a:xfrm>
        </p:spPr>
        <p:txBody>
          <a:bodyPr/>
          <a:lstStyle/>
          <a:p>
            <a:r>
              <a:rPr lang="en-US" altLang="en-US" sz="3600" dirty="0"/>
              <a:t>Did 211 Affect Primary Care Experiences?</a:t>
            </a:r>
            <a:endParaRPr lang="en-US" altLang="en-US" sz="3600" b="1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" t="4640" r="1872" b="5641"/>
          <a:stretch>
            <a:fillRect/>
          </a:stretch>
        </p:blipFill>
        <p:spPr bwMode="auto">
          <a:xfrm>
            <a:off x="4709566" y="5945981"/>
            <a:ext cx="1285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318" y="5880046"/>
            <a:ext cx="1781175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7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731" y="5822156"/>
            <a:ext cx="26352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950118"/>
              </p:ext>
            </p:extLst>
          </p:nvPr>
        </p:nvGraphicFramePr>
        <p:xfrm>
          <a:off x="3260726" y="1312067"/>
          <a:ext cx="7727840" cy="413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97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8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5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8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5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7350">
                <a:tc rowSpan="2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72" marR="68572" marT="34282" marB="34282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Intervention Group</a:t>
                      </a:r>
                      <a:endParaRPr lang="en-US" sz="1400" dirty="0"/>
                    </a:p>
                  </a:txBody>
                  <a:tcPr marL="68572" marR="68572" marT="34282" marB="34282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Control Group</a:t>
                      </a:r>
                      <a:endParaRPr lang="en-US" sz="1400" dirty="0"/>
                    </a:p>
                  </a:txBody>
                  <a:tcPr marL="68572" marR="68572" marT="34282" marB="34282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Difference-in-differences</a:t>
                      </a:r>
                      <a:endParaRPr lang="en-US" sz="1400" dirty="0"/>
                    </a:p>
                  </a:txBody>
                  <a:tcPr marL="68572" marR="68572" marT="34282" marB="3428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7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Baseline</a:t>
                      </a:r>
                      <a:endParaRPr lang="en-US" sz="1400" dirty="0"/>
                    </a:p>
                  </a:txBody>
                  <a:tcPr marL="68572" marR="68572" marT="34282" marB="34282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 months</a:t>
                      </a:r>
                      <a:endParaRPr lang="en-US" sz="1400" dirty="0"/>
                    </a:p>
                  </a:txBody>
                  <a:tcPr marL="68572" marR="68572" marT="34282" marB="34282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Baseline</a:t>
                      </a:r>
                      <a:endParaRPr lang="en-US" sz="1400" dirty="0"/>
                    </a:p>
                  </a:txBody>
                  <a:tcPr marL="68572" marR="68572" marT="34282" marB="34282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 months</a:t>
                      </a:r>
                      <a:endParaRPr lang="en-US" sz="1400" dirty="0"/>
                    </a:p>
                  </a:txBody>
                  <a:tcPr marL="68572" marR="68572" marT="34282" marB="34282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31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%Recommend anticipatory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guidance topics discussed</a:t>
                      </a:r>
                      <a:endParaRPr lang="en-US" sz="1400" dirty="0"/>
                    </a:p>
                  </a:txBody>
                  <a:tcPr marL="68572" marR="68572" marT="34282" marB="342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61%</a:t>
                      </a:r>
                      <a:endParaRPr lang="en-US" sz="1400" dirty="0"/>
                    </a:p>
                  </a:txBody>
                  <a:tcPr marL="68572" marR="68572" marT="34282" marB="342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68%</a:t>
                      </a:r>
                      <a:endParaRPr lang="en-US" sz="1400" dirty="0"/>
                    </a:p>
                  </a:txBody>
                  <a:tcPr marL="68572" marR="68572" marT="34282" marB="342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55%</a:t>
                      </a:r>
                      <a:endParaRPr lang="en-US" sz="1400" dirty="0"/>
                    </a:p>
                  </a:txBody>
                  <a:tcPr marL="68572" marR="68572" marT="34282" marB="342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55%</a:t>
                      </a:r>
                      <a:endParaRPr lang="en-US" sz="1400" dirty="0"/>
                    </a:p>
                  </a:txBody>
                  <a:tcPr marL="68572" marR="68572" marT="34282" marB="342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0.14</a:t>
                      </a:r>
                      <a:endParaRPr lang="en-US" sz="1400" dirty="0"/>
                    </a:p>
                  </a:txBody>
                  <a:tcPr marL="68572" marR="68572" marT="34282" marB="3428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81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Family-centered care</a:t>
                      </a:r>
                      <a:r>
                        <a:rPr lang="en-US" sz="1400" baseline="0" dirty="0" smtClean="0"/>
                        <a:t> (%usually/always)</a:t>
                      </a:r>
                      <a:endParaRPr lang="en-US" sz="1400" dirty="0"/>
                    </a:p>
                  </a:txBody>
                  <a:tcPr marL="68572" marR="68572" marT="34282" marB="342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87%</a:t>
                      </a:r>
                      <a:endParaRPr lang="en-US" sz="1400" dirty="0"/>
                    </a:p>
                  </a:txBody>
                  <a:tcPr marL="68572" marR="68572" marT="34282" marB="342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85%</a:t>
                      </a:r>
                      <a:endParaRPr lang="en-US" sz="1400" dirty="0"/>
                    </a:p>
                  </a:txBody>
                  <a:tcPr marL="68572" marR="68572" marT="34282" marB="342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89%</a:t>
                      </a:r>
                      <a:endParaRPr lang="en-US" sz="1400" dirty="0"/>
                    </a:p>
                  </a:txBody>
                  <a:tcPr marL="68572" marR="68572" marT="34282" marB="342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83%</a:t>
                      </a:r>
                      <a:endParaRPr lang="en-US" sz="1400" dirty="0"/>
                    </a:p>
                  </a:txBody>
                  <a:tcPr marL="68572" marR="68572" marT="34282" marB="342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0.55</a:t>
                      </a:r>
                      <a:endParaRPr lang="en-US" sz="1400" dirty="0"/>
                    </a:p>
                  </a:txBody>
                  <a:tcPr marL="68572" marR="68572" marT="34282" marB="3428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81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Assessment</a:t>
                      </a:r>
                      <a:r>
                        <a:rPr lang="en-US" sz="1400" baseline="0" dirty="0" smtClean="0"/>
                        <a:t> of</a:t>
                      </a:r>
                      <a:r>
                        <a:rPr lang="en-US" sz="1400" dirty="0" smtClean="0"/>
                        <a:t> parental smoking /substance use</a:t>
                      </a:r>
                      <a:endParaRPr lang="en-US" sz="1400" dirty="0"/>
                    </a:p>
                  </a:txBody>
                  <a:tcPr marL="68572" marR="68572" marT="34282" marB="342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88%</a:t>
                      </a:r>
                      <a:endParaRPr lang="en-US" sz="1400" dirty="0"/>
                    </a:p>
                  </a:txBody>
                  <a:tcPr marL="68572" marR="68572" marT="34282" marB="342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89%</a:t>
                      </a:r>
                      <a:endParaRPr lang="en-US" sz="1400" dirty="0"/>
                    </a:p>
                  </a:txBody>
                  <a:tcPr marL="68572" marR="68572" marT="34282" marB="342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88%</a:t>
                      </a:r>
                      <a:endParaRPr lang="en-US" sz="1400" dirty="0"/>
                    </a:p>
                  </a:txBody>
                  <a:tcPr marL="68572" marR="68572" marT="34282" marB="342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84%</a:t>
                      </a:r>
                      <a:endParaRPr lang="en-US" sz="1400" dirty="0"/>
                    </a:p>
                  </a:txBody>
                  <a:tcPr marL="68572" marR="68572" marT="34282" marB="342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0.52</a:t>
                      </a:r>
                      <a:endParaRPr lang="en-US" sz="1400" dirty="0"/>
                    </a:p>
                  </a:txBody>
                  <a:tcPr marL="68572" marR="68572" marT="34282" marB="3428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620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Assessment of parental well-being</a:t>
                      </a:r>
                      <a:endParaRPr lang="en-US" sz="1400" dirty="0"/>
                    </a:p>
                  </a:txBody>
                  <a:tcPr marL="68572" marR="68572" marT="34282" marB="342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60%</a:t>
                      </a:r>
                      <a:endParaRPr lang="en-US" sz="1400" dirty="0"/>
                    </a:p>
                  </a:txBody>
                  <a:tcPr marL="68572" marR="68572" marT="34282" marB="342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67%</a:t>
                      </a:r>
                      <a:endParaRPr lang="en-US" sz="1400" dirty="0"/>
                    </a:p>
                  </a:txBody>
                  <a:tcPr marL="68572" marR="68572" marT="34282" marB="342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50%</a:t>
                      </a:r>
                      <a:endParaRPr lang="en-US" sz="1400" dirty="0"/>
                    </a:p>
                  </a:txBody>
                  <a:tcPr marL="68572" marR="68572" marT="34282" marB="342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57%</a:t>
                      </a:r>
                      <a:endParaRPr lang="en-US" sz="1400" dirty="0"/>
                    </a:p>
                  </a:txBody>
                  <a:tcPr marL="68572" marR="68572" marT="34282" marB="342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0.92</a:t>
                      </a:r>
                      <a:endParaRPr lang="en-US" sz="1400" dirty="0"/>
                    </a:p>
                  </a:txBody>
                  <a:tcPr marL="68572" marR="68572" marT="34282" marB="3428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120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Cross-over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5" y="2040050"/>
            <a:ext cx="10358967" cy="224817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Intervention offered to control group at 6 months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Phase I: </a:t>
            </a:r>
            <a:r>
              <a:rPr lang="en-US" dirty="0" smtClean="0">
                <a:sym typeface="Wingdings" panose="05000000000000000000" pitchFamily="2" charset="2"/>
              </a:rPr>
              <a:t>Baseline to 6 months Outcomes = referrals, connection to services, family experiences of care </a:t>
            </a:r>
          </a:p>
          <a:p>
            <a:pPr eaLnBrk="1" hangingPunct="1">
              <a:defRPr/>
            </a:pPr>
            <a:endParaRPr lang="en-US" dirty="0" smtClean="0">
              <a:sym typeface="Wingdings" panose="05000000000000000000" pitchFamily="2" charset="2"/>
            </a:endParaRPr>
          </a:p>
          <a:p>
            <a:pPr eaLnBrk="1" hangingPunct="1">
              <a:defRPr/>
            </a:pPr>
            <a:r>
              <a:rPr lang="en-US" dirty="0" smtClean="0">
                <a:sym typeface="Wingdings" panose="05000000000000000000" pitchFamily="2" charset="2"/>
              </a:rPr>
              <a:t>Phase II: 6-12 months  Outcomes = services received, time in intervention</a:t>
            </a:r>
            <a:endParaRPr lang="en-US" dirty="0"/>
          </a:p>
        </p:txBody>
      </p:sp>
      <p:pic>
        <p:nvPicPr>
          <p:cNvPr id="5530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59488"/>
            <a:ext cx="2590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38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6-12 Month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752600" y="1600201"/>
          <a:ext cx="8534400" cy="3764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5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8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735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Outcome at 6 months</a:t>
                      </a:r>
                      <a:endParaRPr lang="en-US" sz="1800" dirty="0"/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Outcome at 12 months</a:t>
                      </a:r>
                      <a:endParaRPr lang="en-US" sz="1800" dirty="0"/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4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Group assignment</a:t>
                      </a:r>
                      <a:endParaRPr lang="en-US" sz="16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Intervention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Control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Intervention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Control</a:t>
                      </a:r>
                      <a:endParaRPr lang="en-US" sz="1600" dirty="0"/>
                    </a:p>
                  </a:txBody>
                  <a:tcPr marT="45714" marB="4571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DB Surveillance done in clinic</a:t>
                      </a:r>
                      <a:endParaRPr lang="en-US" sz="16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91%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93%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91%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95%</a:t>
                      </a:r>
                      <a:endParaRPr lang="en-US" sz="1600" dirty="0"/>
                    </a:p>
                  </a:txBody>
                  <a:tcPr marT="45714" marB="4571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08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DB Concern noted in EMR</a:t>
                      </a:r>
                      <a:endParaRPr lang="en-US" sz="16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13%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12%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18%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17%</a:t>
                      </a:r>
                      <a:endParaRPr lang="en-US" sz="1600" dirty="0"/>
                    </a:p>
                  </a:txBody>
                  <a:tcPr marT="45714" marB="4571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08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Screened with validated tool</a:t>
                      </a:r>
                      <a:endParaRPr lang="en-US" sz="16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74%**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0%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87%**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60%</a:t>
                      </a:r>
                      <a:endParaRPr lang="en-US" sz="1600" dirty="0"/>
                    </a:p>
                  </a:txBody>
                  <a:tcPr marT="45714" marB="4571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08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Referred to EI/ ECSE</a:t>
                      </a:r>
                      <a:endParaRPr lang="en-US" sz="16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32%**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9%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36%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21%</a:t>
                      </a:r>
                      <a:endParaRPr lang="en-US" sz="1600" dirty="0"/>
                    </a:p>
                  </a:txBody>
                  <a:tcPr marT="45714" marB="4571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08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Receiving services</a:t>
                      </a:r>
                      <a:endParaRPr lang="en-US" sz="16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16%**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1%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18%</a:t>
                      </a:r>
                      <a:endParaRPr lang="en-US" sz="16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11%</a:t>
                      </a:r>
                      <a:endParaRPr lang="en-US" sz="1600" dirty="0"/>
                    </a:p>
                  </a:txBody>
                  <a:tcPr marT="45714" marB="45714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637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19800"/>
            <a:ext cx="2578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72" name="TextBox 5"/>
          <p:cNvSpPr txBox="1">
            <a:spLocks noChangeArrowheads="1"/>
          </p:cNvSpPr>
          <p:nvPr/>
        </p:nvSpPr>
        <p:spPr bwMode="auto">
          <a:xfrm>
            <a:off x="1752600" y="5500689"/>
            <a:ext cx="480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4A7C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ea typeface="ＭＳ Ｐゴシック"/>
              </a:rPr>
              <a:t>**p ≤ 0.001, testing difference between groups</a:t>
            </a:r>
          </a:p>
        </p:txBody>
      </p:sp>
    </p:spTree>
    <p:extLst>
      <p:ext uri="{BB962C8B-B14F-4D97-AF65-F5344CB8AC3E}">
        <p14:creationId xmlns:p14="http://schemas.microsoft.com/office/powerpoint/2010/main" val="290865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5" y="1749972"/>
            <a:ext cx="11132570" cy="38467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Limitations: Single clinic site may have limited generalizability.</a:t>
            </a:r>
          </a:p>
          <a:p>
            <a:pPr eaLnBrk="1" hangingPunct="1">
              <a:defRPr/>
            </a:pPr>
            <a:endParaRPr lang="en-US" sz="900" dirty="0" smtClean="0"/>
          </a:p>
          <a:p>
            <a:pPr eaLnBrk="1" hangingPunct="1">
              <a:defRPr/>
            </a:pPr>
            <a:r>
              <a:rPr lang="en-US" dirty="0" smtClean="0"/>
              <a:t>Future multi-site research study planned– with larger sample, longer follow-up time and measures of developmental outcomes.</a:t>
            </a:r>
          </a:p>
          <a:p>
            <a:pPr eaLnBrk="1" hangingPunct="1">
              <a:defRPr/>
            </a:pPr>
            <a:endParaRPr lang="en-US" sz="900" dirty="0" smtClean="0"/>
          </a:p>
          <a:p>
            <a:pPr eaLnBrk="1" hangingPunct="1">
              <a:defRPr/>
            </a:pPr>
            <a:r>
              <a:rPr lang="en-US" dirty="0" smtClean="0"/>
              <a:t>Potential for spread to other clinics in LA, with hybrid models for those already screening.</a:t>
            </a:r>
          </a:p>
          <a:p>
            <a:pPr eaLnBrk="1" hangingPunct="1">
              <a:defRPr/>
            </a:pPr>
            <a:endParaRPr lang="en-US" sz="900" dirty="0" smtClean="0"/>
          </a:p>
          <a:p>
            <a:pPr eaLnBrk="1" hangingPunct="1">
              <a:defRPr/>
            </a:pPr>
            <a:r>
              <a:rPr lang="en-US" dirty="0" smtClean="0"/>
              <a:t>Potential for spread to other 211 call centers.</a:t>
            </a:r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5734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80126"/>
            <a:ext cx="2590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69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69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798" y="757438"/>
            <a:ext cx="6100562" cy="61005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2192000" cy="1393031"/>
          </a:xfrm>
          <a:prstGeom prst="rect">
            <a:avLst/>
          </a:prstGeom>
          <a:solidFill>
            <a:srgbClr val="C9CAC0"/>
          </a:solidFill>
        </p:spPr>
        <p:txBody>
          <a:bodyPr wrap="square" rtlCol="0">
            <a:spAutoFit/>
          </a:bodyPr>
          <a:lstStyle/>
          <a:p>
            <a:pPr algn="ctr" defTabSz="410751" hangingPunct="0"/>
            <a:endParaRPr lang="en-US" sz="2531" kern="0" dirty="0">
              <a:solidFill>
                <a:srgbClr val="000000"/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5" name="Shape 209"/>
          <p:cNvSpPr/>
          <p:nvPr/>
        </p:nvSpPr>
        <p:spPr>
          <a:xfrm>
            <a:off x="552030" y="389860"/>
            <a:ext cx="1123618" cy="1"/>
          </a:xfrm>
          <a:prstGeom prst="line">
            <a:avLst/>
          </a:prstGeom>
          <a:ln w="50800">
            <a:solidFill>
              <a:schemeClr val="tx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2030" y="642156"/>
            <a:ext cx="7886700" cy="564934"/>
          </a:xfrm>
        </p:spPr>
        <p:txBody>
          <a:bodyPr/>
          <a:lstStyle/>
          <a:p>
            <a:r>
              <a:rPr lang="en-US" sz="2531" dirty="0">
                <a:solidFill>
                  <a:schemeClr val="tx1"/>
                </a:solidFill>
                <a:latin typeface="Lato Bold"/>
              </a:rPr>
              <a:t>LET’S TALK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5175" y="2501094"/>
            <a:ext cx="2614613" cy="74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0751" hangingPunct="0"/>
            <a:r>
              <a:rPr lang="en-US" sz="4219" kern="0" dirty="0">
                <a:solidFill>
                  <a:prstClr val="white"/>
                </a:solidFill>
                <a:latin typeface="Calibri" panose="020F0502020204030204"/>
                <a:sym typeface="Helvetica Light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69915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"/>
            <a:ext cx="12192000" cy="1287624"/>
          </a:xfrm>
          <a:prstGeom prst="rect">
            <a:avLst/>
          </a:prstGeom>
          <a:solidFill>
            <a:srgbClr val="EEF2F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91649371"/>
              </p:ext>
            </p:extLst>
          </p:nvPr>
        </p:nvGraphicFramePr>
        <p:xfrm>
          <a:off x="2115975" y="1800808"/>
          <a:ext cx="7690498" cy="4841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33062" y="377170"/>
            <a:ext cx="816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HELP ME GROW SYSTEM </a:t>
            </a:r>
          </a:p>
          <a:p>
            <a:r>
              <a:rPr lang="en-US" sz="2000" dirty="0" smtClean="0"/>
              <a:t>EVALUATION FRAMEWORK</a:t>
            </a:r>
            <a:endParaRPr lang="en-US" sz="2000" dirty="0"/>
          </a:p>
        </p:txBody>
      </p:sp>
      <p:sp>
        <p:nvSpPr>
          <p:cNvPr id="7" name="Shape 163"/>
          <p:cNvSpPr/>
          <p:nvPr/>
        </p:nvSpPr>
        <p:spPr>
          <a:xfrm>
            <a:off x="933062" y="291952"/>
            <a:ext cx="1471594" cy="0"/>
          </a:xfrm>
          <a:prstGeom prst="line">
            <a:avLst/>
          </a:prstGeom>
          <a:ln w="50800">
            <a:solidFill>
              <a:schemeClr val="tx1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62" hangingPunct="0">
              <a:defRPr sz="2400"/>
            </a:pPr>
            <a:endParaRPr sz="1266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637617" y="1912775"/>
            <a:ext cx="989045" cy="979714"/>
          </a:xfrm>
          <a:prstGeom prst="flowChartConnector">
            <a:avLst/>
          </a:prstGeom>
          <a:solidFill>
            <a:srgbClr val="5B515B"/>
          </a:solidFill>
          <a:ln>
            <a:solidFill>
              <a:srgbClr val="EEF2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10462726" y="5218923"/>
            <a:ext cx="989045" cy="979714"/>
          </a:xfrm>
          <a:prstGeom prst="flowChartConnector">
            <a:avLst/>
          </a:prstGeom>
          <a:solidFill>
            <a:srgbClr val="ADA2AD"/>
          </a:solidFill>
          <a:ln>
            <a:solidFill>
              <a:srgbClr val="EEF2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21"/>
          <p:cNvSpPr>
            <a:spLocks noEditPoints="1"/>
          </p:cNvSpPr>
          <p:nvPr/>
        </p:nvSpPr>
        <p:spPr bwMode="auto">
          <a:xfrm>
            <a:off x="10635938" y="5453224"/>
            <a:ext cx="458160" cy="425062"/>
          </a:xfrm>
          <a:custGeom>
            <a:avLst/>
            <a:gdLst>
              <a:gd name="T0" fmla="*/ 85 w 99"/>
              <a:gd name="T1" fmla="*/ 60 h 97"/>
              <a:gd name="T2" fmla="*/ 99 w 99"/>
              <a:gd name="T3" fmla="*/ 54 h 97"/>
              <a:gd name="T4" fmla="*/ 99 w 99"/>
              <a:gd name="T5" fmla="*/ 43 h 97"/>
              <a:gd name="T6" fmla="*/ 85 w 99"/>
              <a:gd name="T7" fmla="*/ 38 h 97"/>
              <a:gd name="T8" fmla="*/ 83 w 99"/>
              <a:gd name="T9" fmla="*/ 32 h 97"/>
              <a:gd name="T10" fmla="*/ 88 w 99"/>
              <a:gd name="T11" fmla="*/ 18 h 97"/>
              <a:gd name="T12" fmla="*/ 81 w 99"/>
              <a:gd name="T13" fmla="*/ 11 h 97"/>
              <a:gd name="T14" fmla="*/ 67 w 99"/>
              <a:gd name="T15" fmla="*/ 16 h 97"/>
              <a:gd name="T16" fmla="*/ 61 w 99"/>
              <a:gd name="T17" fmla="*/ 14 h 97"/>
              <a:gd name="T18" fmla="*/ 55 w 99"/>
              <a:gd name="T19" fmla="*/ 0 h 97"/>
              <a:gd name="T20" fmla="*/ 44 w 99"/>
              <a:gd name="T21" fmla="*/ 0 h 97"/>
              <a:gd name="T22" fmla="*/ 38 w 99"/>
              <a:gd name="T23" fmla="*/ 14 h 97"/>
              <a:gd name="T24" fmla="*/ 32 w 99"/>
              <a:gd name="T25" fmla="*/ 16 h 97"/>
              <a:gd name="T26" fmla="*/ 18 w 99"/>
              <a:gd name="T27" fmla="*/ 11 h 97"/>
              <a:gd name="T28" fmla="*/ 10 w 99"/>
              <a:gd name="T29" fmla="*/ 18 h 97"/>
              <a:gd name="T30" fmla="*/ 16 w 99"/>
              <a:gd name="T31" fmla="*/ 32 h 97"/>
              <a:gd name="T32" fmla="*/ 14 w 99"/>
              <a:gd name="T33" fmla="*/ 38 h 97"/>
              <a:gd name="T34" fmla="*/ 0 w 99"/>
              <a:gd name="T35" fmla="*/ 44 h 97"/>
              <a:gd name="T36" fmla="*/ 0 w 99"/>
              <a:gd name="T37" fmla="*/ 54 h 97"/>
              <a:gd name="T38" fmla="*/ 14 w 99"/>
              <a:gd name="T39" fmla="*/ 60 h 97"/>
              <a:gd name="T40" fmla="*/ 16 w 99"/>
              <a:gd name="T41" fmla="*/ 66 h 97"/>
              <a:gd name="T42" fmla="*/ 11 w 99"/>
              <a:gd name="T43" fmla="*/ 79 h 97"/>
              <a:gd name="T44" fmla="*/ 18 w 99"/>
              <a:gd name="T45" fmla="*/ 87 h 97"/>
              <a:gd name="T46" fmla="*/ 32 w 99"/>
              <a:gd name="T47" fmla="*/ 82 h 97"/>
              <a:gd name="T48" fmla="*/ 38 w 99"/>
              <a:gd name="T49" fmla="*/ 84 h 97"/>
              <a:gd name="T50" fmla="*/ 44 w 99"/>
              <a:gd name="T51" fmla="*/ 97 h 97"/>
              <a:gd name="T52" fmla="*/ 55 w 99"/>
              <a:gd name="T53" fmla="*/ 97 h 97"/>
              <a:gd name="T54" fmla="*/ 61 w 99"/>
              <a:gd name="T55" fmla="*/ 84 h 97"/>
              <a:gd name="T56" fmla="*/ 67 w 99"/>
              <a:gd name="T57" fmla="*/ 81 h 97"/>
              <a:gd name="T58" fmla="*/ 81 w 99"/>
              <a:gd name="T59" fmla="*/ 87 h 97"/>
              <a:gd name="T60" fmla="*/ 89 w 99"/>
              <a:gd name="T61" fmla="*/ 79 h 97"/>
              <a:gd name="T62" fmla="*/ 83 w 99"/>
              <a:gd name="T63" fmla="*/ 66 h 97"/>
              <a:gd name="T64" fmla="*/ 85 w 99"/>
              <a:gd name="T65" fmla="*/ 60 h 97"/>
              <a:gd name="T66" fmla="*/ 49 w 99"/>
              <a:gd name="T67" fmla="*/ 64 h 97"/>
              <a:gd name="T68" fmla="*/ 34 w 99"/>
              <a:gd name="T69" fmla="*/ 49 h 97"/>
              <a:gd name="T70" fmla="*/ 49 w 99"/>
              <a:gd name="T71" fmla="*/ 33 h 97"/>
              <a:gd name="T72" fmla="*/ 65 w 99"/>
              <a:gd name="T73" fmla="*/ 49 h 97"/>
              <a:gd name="T74" fmla="*/ 49 w 99"/>
              <a:gd name="T75" fmla="*/ 64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9" h="97">
                <a:moveTo>
                  <a:pt x="85" y="60"/>
                </a:moveTo>
                <a:cubicBezTo>
                  <a:pt x="85" y="60"/>
                  <a:pt x="99" y="55"/>
                  <a:pt x="99" y="54"/>
                </a:cubicBezTo>
                <a:cubicBezTo>
                  <a:pt x="99" y="43"/>
                  <a:pt x="99" y="43"/>
                  <a:pt x="99" y="43"/>
                </a:cubicBezTo>
                <a:cubicBezTo>
                  <a:pt x="99" y="42"/>
                  <a:pt x="85" y="38"/>
                  <a:pt x="85" y="38"/>
                </a:cubicBezTo>
                <a:cubicBezTo>
                  <a:pt x="83" y="32"/>
                  <a:pt x="83" y="32"/>
                  <a:pt x="83" y="32"/>
                </a:cubicBezTo>
                <a:cubicBezTo>
                  <a:pt x="83" y="32"/>
                  <a:pt x="89" y="19"/>
                  <a:pt x="88" y="18"/>
                </a:cubicBezTo>
                <a:cubicBezTo>
                  <a:pt x="81" y="11"/>
                  <a:pt x="81" y="11"/>
                  <a:pt x="81" y="11"/>
                </a:cubicBezTo>
                <a:cubicBezTo>
                  <a:pt x="80" y="10"/>
                  <a:pt x="67" y="16"/>
                  <a:pt x="67" y="16"/>
                </a:cubicBezTo>
                <a:cubicBezTo>
                  <a:pt x="61" y="14"/>
                  <a:pt x="61" y="14"/>
                  <a:pt x="61" y="14"/>
                </a:cubicBezTo>
                <a:cubicBezTo>
                  <a:pt x="61" y="14"/>
                  <a:pt x="55" y="0"/>
                  <a:pt x="55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3" y="0"/>
                  <a:pt x="38" y="14"/>
                  <a:pt x="38" y="14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6"/>
                  <a:pt x="19" y="10"/>
                  <a:pt x="18" y="11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9"/>
                  <a:pt x="16" y="32"/>
                  <a:pt x="16" y="32"/>
                </a:cubicBezTo>
                <a:cubicBezTo>
                  <a:pt x="14" y="38"/>
                  <a:pt x="14" y="38"/>
                  <a:pt x="14" y="38"/>
                </a:cubicBezTo>
                <a:cubicBezTo>
                  <a:pt x="14" y="38"/>
                  <a:pt x="0" y="43"/>
                  <a:pt x="0" y="4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5"/>
                  <a:pt x="14" y="60"/>
                  <a:pt x="14" y="60"/>
                </a:cubicBezTo>
                <a:cubicBezTo>
                  <a:pt x="16" y="66"/>
                  <a:pt x="16" y="66"/>
                  <a:pt x="16" y="66"/>
                </a:cubicBezTo>
                <a:cubicBezTo>
                  <a:pt x="16" y="66"/>
                  <a:pt x="10" y="79"/>
                  <a:pt x="11" y="79"/>
                </a:cubicBezTo>
                <a:cubicBezTo>
                  <a:pt x="18" y="87"/>
                  <a:pt x="18" y="87"/>
                  <a:pt x="18" y="87"/>
                </a:cubicBezTo>
                <a:cubicBezTo>
                  <a:pt x="19" y="88"/>
                  <a:pt x="32" y="82"/>
                  <a:pt x="32" y="82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44" y="97"/>
                  <a:pt x="44" y="97"/>
                </a:cubicBezTo>
                <a:cubicBezTo>
                  <a:pt x="55" y="97"/>
                  <a:pt x="55" y="97"/>
                  <a:pt x="55" y="97"/>
                </a:cubicBezTo>
                <a:cubicBezTo>
                  <a:pt x="56" y="97"/>
                  <a:pt x="61" y="84"/>
                  <a:pt x="61" y="84"/>
                </a:cubicBezTo>
                <a:cubicBezTo>
                  <a:pt x="67" y="81"/>
                  <a:pt x="67" y="81"/>
                  <a:pt x="67" y="81"/>
                </a:cubicBezTo>
                <a:cubicBezTo>
                  <a:pt x="67" y="81"/>
                  <a:pt x="80" y="87"/>
                  <a:pt x="81" y="87"/>
                </a:cubicBezTo>
                <a:cubicBezTo>
                  <a:pt x="89" y="79"/>
                  <a:pt x="89" y="79"/>
                  <a:pt x="89" y="79"/>
                </a:cubicBezTo>
                <a:cubicBezTo>
                  <a:pt x="89" y="79"/>
                  <a:pt x="83" y="66"/>
                  <a:pt x="83" y="66"/>
                </a:cubicBezTo>
                <a:lnTo>
                  <a:pt x="85" y="60"/>
                </a:lnTo>
                <a:close/>
                <a:moveTo>
                  <a:pt x="49" y="64"/>
                </a:moveTo>
                <a:cubicBezTo>
                  <a:pt x="41" y="64"/>
                  <a:pt x="34" y="57"/>
                  <a:pt x="34" y="49"/>
                </a:cubicBezTo>
                <a:cubicBezTo>
                  <a:pt x="34" y="40"/>
                  <a:pt x="41" y="33"/>
                  <a:pt x="49" y="33"/>
                </a:cubicBezTo>
                <a:cubicBezTo>
                  <a:pt x="58" y="33"/>
                  <a:pt x="65" y="40"/>
                  <a:pt x="65" y="49"/>
                </a:cubicBezTo>
                <a:cubicBezTo>
                  <a:pt x="65" y="57"/>
                  <a:pt x="58" y="64"/>
                  <a:pt x="49" y="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2"/>
          <p:cNvSpPr>
            <a:spLocks noEditPoints="1"/>
          </p:cNvSpPr>
          <p:nvPr/>
        </p:nvSpPr>
        <p:spPr bwMode="auto">
          <a:xfrm>
            <a:off x="10932823" y="5611113"/>
            <a:ext cx="353148" cy="360479"/>
          </a:xfrm>
          <a:custGeom>
            <a:avLst/>
            <a:gdLst>
              <a:gd name="T0" fmla="*/ 41 w 46"/>
              <a:gd name="T1" fmla="*/ 22 h 47"/>
              <a:gd name="T2" fmla="*/ 40 w 46"/>
              <a:gd name="T3" fmla="*/ 19 h 47"/>
              <a:gd name="T4" fmla="*/ 44 w 46"/>
              <a:gd name="T5" fmla="*/ 13 h 47"/>
              <a:gd name="T6" fmla="*/ 42 w 46"/>
              <a:gd name="T7" fmla="*/ 9 h 47"/>
              <a:gd name="T8" fmla="*/ 35 w 46"/>
              <a:gd name="T9" fmla="*/ 10 h 47"/>
              <a:gd name="T10" fmla="*/ 32 w 46"/>
              <a:gd name="T11" fmla="*/ 8 h 47"/>
              <a:gd name="T12" fmla="*/ 31 w 46"/>
              <a:gd name="T13" fmla="*/ 1 h 47"/>
              <a:gd name="T14" fmla="*/ 26 w 46"/>
              <a:gd name="T15" fmla="*/ 0 h 47"/>
              <a:gd name="T16" fmla="*/ 22 w 46"/>
              <a:gd name="T17" fmla="*/ 5 h 47"/>
              <a:gd name="T18" fmla="*/ 19 w 46"/>
              <a:gd name="T19" fmla="*/ 6 h 47"/>
              <a:gd name="T20" fmla="*/ 13 w 46"/>
              <a:gd name="T21" fmla="*/ 2 h 47"/>
              <a:gd name="T22" fmla="*/ 9 w 46"/>
              <a:gd name="T23" fmla="*/ 5 h 47"/>
              <a:gd name="T24" fmla="*/ 10 w 46"/>
              <a:gd name="T25" fmla="*/ 12 h 47"/>
              <a:gd name="T26" fmla="*/ 8 w 46"/>
              <a:gd name="T27" fmla="*/ 14 h 47"/>
              <a:gd name="T28" fmla="*/ 1 w 46"/>
              <a:gd name="T29" fmla="*/ 15 h 47"/>
              <a:gd name="T30" fmla="*/ 0 w 46"/>
              <a:gd name="T31" fmla="*/ 20 h 47"/>
              <a:gd name="T32" fmla="*/ 6 w 46"/>
              <a:gd name="T33" fmla="*/ 25 h 47"/>
              <a:gd name="T34" fmla="*/ 6 w 46"/>
              <a:gd name="T35" fmla="*/ 28 h 47"/>
              <a:gd name="T36" fmla="*/ 2 w 46"/>
              <a:gd name="T37" fmla="*/ 34 h 47"/>
              <a:gd name="T38" fmla="*/ 5 w 46"/>
              <a:gd name="T39" fmla="*/ 38 h 47"/>
              <a:gd name="T40" fmla="*/ 11 w 46"/>
              <a:gd name="T41" fmla="*/ 37 h 47"/>
              <a:gd name="T42" fmla="*/ 14 w 46"/>
              <a:gd name="T43" fmla="*/ 39 h 47"/>
              <a:gd name="T44" fmla="*/ 15 w 46"/>
              <a:gd name="T45" fmla="*/ 46 h 47"/>
              <a:gd name="T46" fmla="*/ 20 w 46"/>
              <a:gd name="T47" fmla="*/ 47 h 47"/>
              <a:gd name="T48" fmla="*/ 24 w 46"/>
              <a:gd name="T49" fmla="*/ 41 h 47"/>
              <a:gd name="T50" fmla="*/ 27 w 46"/>
              <a:gd name="T51" fmla="*/ 41 h 47"/>
              <a:gd name="T52" fmla="*/ 33 w 46"/>
              <a:gd name="T53" fmla="*/ 45 h 47"/>
              <a:gd name="T54" fmla="*/ 37 w 46"/>
              <a:gd name="T55" fmla="*/ 42 h 47"/>
              <a:gd name="T56" fmla="*/ 36 w 46"/>
              <a:gd name="T57" fmla="*/ 35 h 47"/>
              <a:gd name="T58" fmla="*/ 38 w 46"/>
              <a:gd name="T59" fmla="*/ 33 h 47"/>
              <a:gd name="T60" fmla="*/ 45 w 46"/>
              <a:gd name="T61" fmla="*/ 31 h 47"/>
              <a:gd name="T62" fmla="*/ 46 w 46"/>
              <a:gd name="T63" fmla="*/ 26 h 47"/>
              <a:gd name="T64" fmla="*/ 41 w 46"/>
              <a:gd name="T65" fmla="*/ 22 h 47"/>
              <a:gd name="T66" fmla="*/ 30 w 46"/>
              <a:gd name="T67" fmla="*/ 25 h 47"/>
              <a:gd name="T68" fmla="*/ 21 w 46"/>
              <a:gd name="T69" fmla="*/ 31 h 47"/>
              <a:gd name="T70" fmla="*/ 16 w 46"/>
              <a:gd name="T71" fmla="*/ 22 h 47"/>
              <a:gd name="T72" fmla="*/ 25 w 46"/>
              <a:gd name="T73" fmla="*/ 16 h 47"/>
              <a:gd name="T74" fmla="*/ 30 w 46"/>
              <a:gd name="T75" fmla="*/ 25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6" h="47">
                <a:moveTo>
                  <a:pt x="41" y="22"/>
                </a:moveTo>
                <a:cubicBezTo>
                  <a:pt x="40" y="19"/>
                  <a:pt x="40" y="19"/>
                  <a:pt x="40" y="19"/>
                </a:cubicBezTo>
                <a:cubicBezTo>
                  <a:pt x="40" y="19"/>
                  <a:pt x="44" y="13"/>
                  <a:pt x="44" y="13"/>
                </a:cubicBezTo>
                <a:cubicBezTo>
                  <a:pt x="42" y="9"/>
                  <a:pt x="42" y="9"/>
                  <a:pt x="42" y="9"/>
                </a:cubicBezTo>
                <a:cubicBezTo>
                  <a:pt x="41" y="8"/>
                  <a:pt x="35" y="10"/>
                  <a:pt x="35" y="10"/>
                </a:cubicBezTo>
                <a:cubicBezTo>
                  <a:pt x="32" y="8"/>
                  <a:pt x="32" y="8"/>
                  <a:pt x="32" y="8"/>
                </a:cubicBezTo>
                <a:cubicBezTo>
                  <a:pt x="32" y="8"/>
                  <a:pt x="32" y="1"/>
                  <a:pt x="31" y="1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0"/>
                  <a:pt x="22" y="5"/>
                  <a:pt x="22" y="5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4" y="2"/>
                  <a:pt x="13" y="2"/>
                </a:cubicBezTo>
                <a:cubicBezTo>
                  <a:pt x="9" y="5"/>
                  <a:pt x="9" y="5"/>
                  <a:pt x="9" y="5"/>
                </a:cubicBezTo>
                <a:cubicBezTo>
                  <a:pt x="9" y="5"/>
                  <a:pt x="10" y="12"/>
                  <a:pt x="10" y="12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4"/>
                  <a:pt x="1" y="15"/>
                  <a:pt x="1" y="15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1"/>
                  <a:pt x="6" y="25"/>
                  <a:pt x="6" y="25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2" y="33"/>
                  <a:pt x="2" y="34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38"/>
                  <a:pt x="11" y="37"/>
                  <a:pt x="11" y="37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39"/>
                  <a:pt x="15" y="46"/>
                  <a:pt x="15" y="46"/>
                </a:cubicBezTo>
                <a:cubicBezTo>
                  <a:pt x="20" y="47"/>
                  <a:pt x="20" y="47"/>
                  <a:pt x="20" y="47"/>
                </a:cubicBezTo>
                <a:cubicBezTo>
                  <a:pt x="20" y="47"/>
                  <a:pt x="24" y="41"/>
                  <a:pt x="24" y="41"/>
                </a:cubicBezTo>
                <a:cubicBezTo>
                  <a:pt x="27" y="41"/>
                  <a:pt x="27" y="41"/>
                  <a:pt x="27" y="41"/>
                </a:cubicBezTo>
                <a:cubicBezTo>
                  <a:pt x="27" y="41"/>
                  <a:pt x="33" y="45"/>
                  <a:pt x="33" y="45"/>
                </a:cubicBezTo>
                <a:cubicBezTo>
                  <a:pt x="37" y="42"/>
                  <a:pt x="37" y="42"/>
                  <a:pt x="37" y="42"/>
                </a:cubicBezTo>
                <a:cubicBezTo>
                  <a:pt x="38" y="42"/>
                  <a:pt x="36" y="35"/>
                  <a:pt x="36" y="35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45" y="32"/>
                  <a:pt x="45" y="31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1" y="22"/>
                  <a:pt x="41" y="22"/>
                </a:cubicBezTo>
                <a:close/>
                <a:moveTo>
                  <a:pt x="30" y="25"/>
                </a:moveTo>
                <a:cubicBezTo>
                  <a:pt x="29" y="29"/>
                  <a:pt x="25" y="32"/>
                  <a:pt x="21" y="31"/>
                </a:cubicBezTo>
                <a:cubicBezTo>
                  <a:pt x="17" y="30"/>
                  <a:pt x="15" y="26"/>
                  <a:pt x="16" y="22"/>
                </a:cubicBezTo>
                <a:cubicBezTo>
                  <a:pt x="17" y="18"/>
                  <a:pt x="21" y="15"/>
                  <a:pt x="25" y="16"/>
                </a:cubicBezTo>
                <a:cubicBezTo>
                  <a:pt x="29" y="17"/>
                  <a:pt x="31" y="21"/>
                  <a:pt x="30" y="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6"/>
          <p:cNvSpPr>
            <a:spLocks noEditPoints="1"/>
          </p:cNvSpPr>
          <p:nvPr/>
        </p:nvSpPr>
        <p:spPr bwMode="auto">
          <a:xfrm>
            <a:off x="926638" y="2196898"/>
            <a:ext cx="411002" cy="412424"/>
          </a:xfrm>
          <a:custGeom>
            <a:avLst/>
            <a:gdLst>
              <a:gd name="T0" fmla="*/ 61 w 122"/>
              <a:gd name="T1" fmla="*/ 0 h 122"/>
              <a:gd name="T2" fmla="*/ 0 w 122"/>
              <a:gd name="T3" fmla="*/ 61 h 122"/>
              <a:gd name="T4" fmla="*/ 61 w 122"/>
              <a:gd name="T5" fmla="*/ 122 h 122"/>
              <a:gd name="T6" fmla="*/ 122 w 122"/>
              <a:gd name="T7" fmla="*/ 61 h 122"/>
              <a:gd name="T8" fmla="*/ 61 w 122"/>
              <a:gd name="T9" fmla="*/ 0 h 122"/>
              <a:gd name="T10" fmla="*/ 64 w 122"/>
              <a:gd name="T11" fmla="*/ 109 h 122"/>
              <a:gd name="T12" fmla="*/ 64 w 122"/>
              <a:gd name="T13" fmla="*/ 102 h 122"/>
              <a:gd name="T14" fmla="*/ 58 w 122"/>
              <a:gd name="T15" fmla="*/ 102 h 122"/>
              <a:gd name="T16" fmla="*/ 58 w 122"/>
              <a:gd name="T17" fmla="*/ 109 h 122"/>
              <a:gd name="T18" fmla="*/ 29 w 122"/>
              <a:gd name="T19" fmla="*/ 97 h 122"/>
              <a:gd name="T20" fmla="*/ 29 w 122"/>
              <a:gd name="T21" fmla="*/ 96 h 122"/>
              <a:gd name="T22" fmla="*/ 27 w 122"/>
              <a:gd name="T23" fmla="*/ 95 h 122"/>
              <a:gd name="T24" fmla="*/ 25 w 122"/>
              <a:gd name="T25" fmla="*/ 93 h 122"/>
              <a:gd name="T26" fmla="*/ 25 w 122"/>
              <a:gd name="T27" fmla="*/ 92 h 122"/>
              <a:gd name="T28" fmla="*/ 13 w 122"/>
              <a:gd name="T29" fmla="*/ 64 h 122"/>
              <a:gd name="T30" fmla="*/ 20 w 122"/>
              <a:gd name="T31" fmla="*/ 64 h 122"/>
              <a:gd name="T32" fmla="*/ 20 w 122"/>
              <a:gd name="T33" fmla="*/ 57 h 122"/>
              <a:gd name="T34" fmla="*/ 13 w 122"/>
              <a:gd name="T35" fmla="*/ 57 h 122"/>
              <a:gd name="T36" fmla="*/ 58 w 122"/>
              <a:gd name="T37" fmla="*/ 13 h 122"/>
              <a:gd name="T38" fmla="*/ 58 w 122"/>
              <a:gd name="T39" fmla="*/ 20 h 122"/>
              <a:gd name="T40" fmla="*/ 64 w 122"/>
              <a:gd name="T41" fmla="*/ 20 h 122"/>
              <a:gd name="T42" fmla="*/ 64 w 122"/>
              <a:gd name="T43" fmla="*/ 13 h 122"/>
              <a:gd name="T44" fmla="*/ 83 w 122"/>
              <a:gd name="T45" fmla="*/ 18 h 122"/>
              <a:gd name="T46" fmla="*/ 83 w 122"/>
              <a:gd name="T47" fmla="*/ 18 h 122"/>
              <a:gd name="T48" fmla="*/ 87 w 122"/>
              <a:gd name="T49" fmla="*/ 20 h 122"/>
              <a:gd name="T50" fmla="*/ 87 w 122"/>
              <a:gd name="T51" fmla="*/ 21 h 122"/>
              <a:gd name="T52" fmla="*/ 90 w 122"/>
              <a:gd name="T53" fmla="*/ 23 h 122"/>
              <a:gd name="T54" fmla="*/ 91 w 122"/>
              <a:gd name="T55" fmla="*/ 24 h 122"/>
              <a:gd name="T56" fmla="*/ 93 w 122"/>
              <a:gd name="T57" fmla="*/ 25 h 122"/>
              <a:gd name="T58" fmla="*/ 95 w 122"/>
              <a:gd name="T59" fmla="*/ 27 h 122"/>
              <a:gd name="T60" fmla="*/ 96 w 122"/>
              <a:gd name="T61" fmla="*/ 28 h 122"/>
              <a:gd name="T62" fmla="*/ 98 w 122"/>
              <a:gd name="T63" fmla="*/ 30 h 122"/>
              <a:gd name="T64" fmla="*/ 99 w 122"/>
              <a:gd name="T65" fmla="*/ 32 h 122"/>
              <a:gd name="T66" fmla="*/ 101 w 122"/>
              <a:gd name="T67" fmla="*/ 34 h 122"/>
              <a:gd name="T68" fmla="*/ 102 w 122"/>
              <a:gd name="T69" fmla="*/ 35 h 122"/>
              <a:gd name="T70" fmla="*/ 103 w 122"/>
              <a:gd name="T71" fmla="*/ 38 h 122"/>
              <a:gd name="T72" fmla="*/ 104 w 122"/>
              <a:gd name="T73" fmla="*/ 39 h 122"/>
              <a:gd name="T74" fmla="*/ 109 w 122"/>
              <a:gd name="T75" fmla="*/ 57 h 122"/>
              <a:gd name="T76" fmla="*/ 102 w 122"/>
              <a:gd name="T77" fmla="*/ 57 h 122"/>
              <a:gd name="T78" fmla="*/ 102 w 122"/>
              <a:gd name="T79" fmla="*/ 64 h 122"/>
              <a:gd name="T80" fmla="*/ 109 w 122"/>
              <a:gd name="T81" fmla="*/ 64 h 122"/>
              <a:gd name="T82" fmla="*/ 64 w 122"/>
              <a:gd name="T83" fmla="*/ 109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2" h="122">
                <a:moveTo>
                  <a:pt x="61" y="0"/>
                </a:moveTo>
                <a:cubicBezTo>
                  <a:pt x="27" y="0"/>
                  <a:pt x="0" y="27"/>
                  <a:pt x="0" y="61"/>
                </a:cubicBezTo>
                <a:cubicBezTo>
                  <a:pt x="0" y="94"/>
                  <a:pt x="27" y="122"/>
                  <a:pt x="61" y="122"/>
                </a:cubicBezTo>
                <a:cubicBezTo>
                  <a:pt x="95" y="122"/>
                  <a:pt x="122" y="94"/>
                  <a:pt x="122" y="61"/>
                </a:cubicBezTo>
                <a:cubicBezTo>
                  <a:pt x="122" y="27"/>
                  <a:pt x="95" y="0"/>
                  <a:pt x="61" y="0"/>
                </a:cubicBezTo>
                <a:close/>
                <a:moveTo>
                  <a:pt x="64" y="109"/>
                </a:moveTo>
                <a:cubicBezTo>
                  <a:pt x="64" y="102"/>
                  <a:pt x="64" y="102"/>
                  <a:pt x="64" y="102"/>
                </a:cubicBezTo>
                <a:cubicBezTo>
                  <a:pt x="58" y="102"/>
                  <a:pt x="58" y="102"/>
                  <a:pt x="58" y="102"/>
                </a:cubicBezTo>
                <a:cubicBezTo>
                  <a:pt x="58" y="109"/>
                  <a:pt x="58" y="109"/>
                  <a:pt x="58" y="109"/>
                </a:cubicBezTo>
                <a:cubicBezTo>
                  <a:pt x="47" y="108"/>
                  <a:pt x="37" y="104"/>
                  <a:pt x="29" y="97"/>
                </a:cubicBezTo>
                <a:cubicBezTo>
                  <a:pt x="29" y="97"/>
                  <a:pt x="29" y="97"/>
                  <a:pt x="29" y="96"/>
                </a:cubicBezTo>
                <a:cubicBezTo>
                  <a:pt x="28" y="96"/>
                  <a:pt x="28" y="95"/>
                  <a:pt x="27" y="95"/>
                </a:cubicBezTo>
                <a:cubicBezTo>
                  <a:pt x="26" y="94"/>
                  <a:pt x="26" y="94"/>
                  <a:pt x="25" y="93"/>
                </a:cubicBezTo>
                <a:cubicBezTo>
                  <a:pt x="25" y="93"/>
                  <a:pt x="25" y="93"/>
                  <a:pt x="25" y="92"/>
                </a:cubicBezTo>
                <a:cubicBezTo>
                  <a:pt x="18" y="85"/>
                  <a:pt x="14" y="75"/>
                  <a:pt x="13" y="64"/>
                </a:cubicBezTo>
                <a:cubicBezTo>
                  <a:pt x="20" y="64"/>
                  <a:pt x="20" y="64"/>
                  <a:pt x="20" y="64"/>
                </a:cubicBezTo>
                <a:cubicBezTo>
                  <a:pt x="20" y="57"/>
                  <a:pt x="20" y="57"/>
                  <a:pt x="20" y="57"/>
                </a:cubicBezTo>
                <a:cubicBezTo>
                  <a:pt x="13" y="57"/>
                  <a:pt x="13" y="57"/>
                  <a:pt x="13" y="57"/>
                </a:cubicBezTo>
                <a:cubicBezTo>
                  <a:pt x="15" y="34"/>
                  <a:pt x="34" y="15"/>
                  <a:pt x="58" y="13"/>
                </a:cubicBezTo>
                <a:cubicBezTo>
                  <a:pt x="58" y="20"/>
                  <a:pt x="58" y="20"/>
                  <a:pt x="58" y="20"/>
                </a:cubicBezTo>
                <a:cubicBezTo>
                  <a:pt x="64" y="20"/>
                  <a:pt x="64" y="20"/>
                  <a:pt x="64" y="20"/>
                </a:cubicBezTo>
                <a:cubicBezTo>
                  <a:pt x="64" y="13"/>
                  <a:pt x="64" y="13"/>
                  <a:pt x="64" y="13"/>
                </a:cubicBezTo>
                <a:cubicBezTo>
                  <a:pt x="71" y="13"/>
                  <a:pt x="77" y="15"/>
                  <a:pt x="83" y="18"/>
                </a:cubicBezTo>
                <a:cubicBezTo>
                  <a:pt x="83" y="18"/>
                  <a:pt x="83" y="18"/>
                  <a:pt x="83" y="18"/>
                </a:cubicBezTo>
                <a:cubicBezTo>
                  <a:pt x="84" y="19"/>
                  <a:pt x="85" y="19"/>
                  <a:pt x="87" y="20"/>
                </a:cubicBezTo>
                <a:cubicBezTo>
                  <a:pt x="87" y="20"/>
                  <a:pt x="87" y="21"/>
                  <a:pt x="87" y="21"/>
                </a:cubicBezTo>
                <a:cubicBezTo>
                  <a:pt x="88" y="21"/>
                  <a:pt x="89" y="22"/>
                  <a:pt x="90" y="23"/>
                </a:cubicBezTo>
                <a:cubicBezTo>
                  <a:pt x="90" y="23"/>
                  <a:pt x="91" y="23"/>
                  <a:pt x="91" y="24"/>
                </a:cubicBezTo>
                <a:cubicBezTo>
                  <a:pt x="92" y="24"/>
                  <a:pt x="93" y="25"/>
                  <a:pt x="93" y="25"/>
                </a:cubicBezTo>
                <a:cubicBezTo>
                  <a:pt x="94" y="26"/>
                  <a:pt x="94" y="26"/>
                  <a:pt x="95" y="27"/>
                </a:cubicBezTo>
                <a:cubicBezTo>
                  <a:pt x="95" y="27"/>
                  <a:pt x="96" y="28"/>
                  <a:pt x="96" y="28"/>
                </a:cubicBezTo>
                <a:cubicBezTo>
                  <a:pt x="97" y="29"/>
                  <a:pt x="98" y="30"/>
                  <a:pt x="98" y="30"/>
                </a:cubicBezTo>
                <a:cubicBezTo>
                  <a:pt x="98" y="31"/>
                  <a:pt x="99" y="31"/>
                  <a:pt x="99" y="32"/>
                </a:cubicBezTo>
                <a:cubicBezTo>
                  <a:pt x="100" y="32"/>
                  <a:pt x="100" y="33"/>
                  <a:pt x="101" y="34"/>
                </a:cubicBezTo>
                <a:cubicBezTo>
                  <a:pt x="101" y="35"/>
                  <a:pt x="101" y="35"/>
                  <a:pt x="102" y="35"/>
                </a:cubicBezTo>
                <a:cubicBezTo>
                  <a:pt x="102" y="36"/>
                  <a:pt x="103" y="37"/>
                  <a:pt x="103" y="38"/>
                </a:cubicBezTo>
                <a:cubicBezTo>
                  <a:pt x="104" y="39"/>
                  <a:pt x="104" y="39"/>
                  <a:pt x="104" y="39"/>
                </a:cubicBezTo>
                <a:cubicBezTo>
                  <a:pt x="107" y="44"/>
                  <a:pt x="108" y="51"/>
                  <a:pt x="109" y="57"/>
                </a:cubicBezTo>
                <a:cubicBezTo>
                  <a:pt x="102" y="57"/>
                  <a:pt x="102" y="57"/>
                  <a:pt x="102" y="57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9" y="64"/>
                  <a:pt x="109" y="64"/>
                  <a:pt x="109" y="64"/>
                </a:cubicBezTo>
                <a:cubicBezTo>
                  <a:pt x="107" y="88"/>
                  <a:pt x="88" y="107"/>
                  <a:pt x="64" y="1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/>
          <p:cNvSpPr>
            <a:spLocks noEditPoints="1"/>
          </p:cNvSpPr>
          <p:nvPr/>
        </p:nvSpPr>
        <p:spPr bwMode="auto">
          <a:xfrm>
            <a:off x="1071697" y="2313514"/>
            <a:ext cx="120883" cy="179191"/>
          </a:xfrm>
          <a:custGeom>
            <a:avLst/>
            <a:gdLst>
              <a:gd name="T0" fmla="*/ 8 w 36"/>
              <a:gd name="T1" fmla="*/ 29 h 53"/>
              <a:gd name="T2" fmla="*/ 8 w 36"/>
              <a:gd name="T3" fmla="*/ 29 h 53"/>
              <a:gd name="T4" fmla="*/ 0 w 36"/>
              <a:gd name="T5" fmla="*/ 53 h 53"/>
              <a:gd name="T6" fmla="*/ 19 w 36"/>
              <a:gd name="T7" fmla="*/ 36 h 53"/>
              <a:gd name="T8" fmla="*/ 19 w 36"/>
              <a:gd name="T9" fmla="*/ 36 h 53"/>
              <a:gd name="T10" fmla="*/ 22 w 36"/>
              <a:gd name="T11" fmla="*/ 33 h 53"/>
              <a:gd name="T12" fmla="*/ 36 w 36"/>
              <a:gd name="T13" fmla="*/ 0 h 53"/>
              <a:gd name="T14" fmla="*/ 11 w 36"/>
              <a:gd name="T15" fmla="*/ 25 h 53"/>
              <a:gd name="T16" fmla="*/ 8 w 36"/>
              <a:gd name="T17" fmla="*/ 29 h 53"/>
              <a:gd name="T18" fmla="*/ 15 w 36"/>
              <a:gd name="T19" fmla="*/ 28 h 53"/>
              <a:gd name="T20" fmla="*/ 18 w 36"/>
              <a:gd name="T21" fmla="*/ 31 h 53"/>
              <a:gd name="T22" fmla="*/ 15 w 36"/>
              <a:gd name="T23" fmla="*/ 34 h 53"/>
              <a:gd name="T24" fmla="*/ 12 w 36"/>
              <a:gd name="T25" fmla="*/ 31 h 53"/>
              <a:gd name="T26" fmla="*/ 15 w 36"/>
              <a:gd name="T27" fmla="*/ 28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6" h="53">
                <a:moveTo>
                  <a:pt x="8" y="29"/>
                </a:moveTo>
                <a:cubicBezTo>
                  <a:pt x="8" y="29"/>
                  <a:pt x="8" y="29"/>
                  <a:pt x="8" y="29"/>
                </a:cubicBezTo>
                <a:cubicBezTo>
                  <a:pt x="0" y="53"/>
                  <a:pt x="0" y="53"/>
                  <a:pt x="0" y="53"/>
                </a:cubicBezTo>
                <a:cubicBezTo>
                  <a:pt x="19" y="36"/>
                  <a:pt x="19" y="36"/>
                  <a:pt x="19" y="36"/>
                </a:cubicBezTo>
                <a:cubicBezTo>
                  <a:pt x="19" y="36"/>
                  <a:pt x="19" y="36"/>
                  <a:pt x="19" y="36"/>
                </a:cubicBezTo>
                <a:cubicBezTo>
                  <a:pt x="21" y="35"/>
                  <a:pt x="21" y="33"/>
                  <a:pt x="22" y="33"/>
                </a:cubicBezTo>
                <a:cubicBezTo>
                  <a:pt x="36" y="0"/>
                  <a:pt x="36" y="0"/>
                  <a:pt x="36" y="0"/>
                </a:cubicBezTo>
                <a:cubicBezTo>
                  <a:pt x="11" y="25"/>
                  <a:pt x="11" y="25"/>
                  <a:pt x="11" y="25"/>
                </a:cubicBezTo>
                <a:cubicBezTo>
                  <a:pt x="9" y="26"/>
                  <a:pt x="9" y="28"/>
                  <a:pt x="8" y="29"/>
                </a:cubicBezTo>
                <a:close/>
                <a:moveTo>
                  <a:pt x="15" y="28"/>
                </a:moveTo>
                <a:cubicBezTo>
                  <a:pt x="17" y="28"/>
                  <a:pt x="18" y="29"/>
                  <a:pt x="18" y="31"/>
                </a:cubicBezTo>
                <a:cubicBezTo>
                  <a:pt x="18" y="32"/>
                  <a:pt x="17" y="34"/>
                  <a:pt x="15" y="34"/>
                </a:cubicBezTo>
                <a:cubicBezTo>
                  <a:pt x="13" y="34"/>
                  <a:pt x="12" y="32"/>
                  <a:pt x="12" y="31"/>
                </a:cubicBezTo>
                <a:cubicBezTo>
                  <a:pt x="12" y="29"/>
                  <a:pt x="13" y="28"/>
                  <a:pt x="15" y="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7951" y="3005411"/>
            <a:ext cx="358295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" panose="020B0604020202020204" pitchFamily="34" charset="0"/>
              </a:rPr>
              <a:t>HMG </a:t>
            </a:r>
            <a:r>
              <a:rPr lang="en-US" dirty="0" smtClean="0">
                <a:solidFill>
                  <a:srgbClr val="5B515B"/>
                </a:solidFill>
                <a:latin typeface="Helvetica Light"/>
                <a:cs typeface="Helvetica" panose="020B0604020202020204" pitchFamily="34" charset="0"/>
              </a:rPr>
              <a:t>NATIONAL CENTER</a:t>
            </a:r>
          </a:p>
          <a:p>
            <a:endParaRPr lang="en-US" dirty="0">
              <a:latin typeface="Helvetica Light"/>
              <a:cs typeface="Helvetica" panose="020B0604020202020204" pitchFamily="34" charset="0"/>
            </a:endParaRPr>
          </a:p>
          <a:p>
            <a:r>
              <a:rPr lang="en-US" sz="1600" dirty="0" smtClean="0">
                <a:latin typeface="Helvetica Light"/>
                <a:cs typeface="Helvetica" panose="020B0604020202020204" pitchFamily="34" charset="0"/>
              </a:rPr>
              <a:t>Provides external support to implementers</a:t>
            </a:r>
            <a:endParaRPr lang="en-US" sz="1600" dirty="0">
              <a:latin typeface="Helvetica Light"/>
              <a:cs typeface="Helvetica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97348" y="4246687"/>
            <a:ext cx="31641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" panose="020B0604020202020204" pitchFamily="34" charset="0"/>
              </a:rPr>
              <a:t>HMG </a:t>
            </a:r>
            <a:r>
              <a:rPr lang="en-US" dirty="0" smtClean="0">
                <a:solidFill>
                  <a:srgbClr val="8E7E8E"/>
                </a:solidFill>
                <a:latin typeface="Helvetica Light"/>
                <a:cs typeface="Helvetica" panose="020B0604020202020204" pitchFamily="34" charset="0"/>
              </a:rPr>
              <a:t>AFFILIATES</a:t>
            </a:r>
            <a:r>
              <a:rPr lang="en-US" dirty="0" smtClean="0">
                <a:latin typeface="Helvetica Light"/>
                <a:cs typeface="Helvetica" panose="020B0604020202020204" pitchFamily="34" charset="0"/>
              </a:rPr>
              <a:t/>
            </a:r>
            <a:br>
              <a:rPr lang="en-US" dirty="0" smtClean="0">
                <a:latin typeface="Helvetica Light"/>
                <a:cs typeface="Helvetica" panose="020B0604020202020204" pitchFamily="34" charset="0"/>
              </a:rPr>
            </a:br>
            <a:endParaRPr lang="en-US" dirty="0">
              <a:latin typeface="Helvetica Light"/>
              <a:cs typeface="Helvetica" panose="020B0604020202020204" pitchFamily="34" charset="0"/>
            </a:endParaRPr>
          </a:p>
          <a:p>
            <a:r>
              <a:rPr lang="en-US" sz="1600" dirty="0" smtClean="0">
                <a:latin typeface="Helvetica Light"/>
                <a:cs typeface="Helvetica" panose="020B0604020202020204" pitchFamily="34" charset="0"/>
              </a:rPr>
              <a:t>Implement system model within community </a:t>
            </a:r>
            <a:endParaRPr lang="en-US" sz="1600" dirty="0">
              <a:latin typeface="Helvetica Light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79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Stock-484794638.jpg"/>
          <p:cNvPicPr>
            <a:picLocks noChangeAspect="1"/>
          </p:cNvPicPr>
          <p:nvPr/>
        </p:nvPicPr>
        <p:blipFill>
          <a:blip r:embed="rId3">
            <a:alphaModFix amt="8489"/>
            <a:extLst/>
          </a:blip>
          <a:srcRect l="5838" r="5838"/>
          <a:stretch>
            <a:fillRect/>
          </a:stretch>
        </p:blipFill>
        <p:spPr>
          <a:xfrm>
            <a:off x="603682" y="-1092865"/>
            <a:ext cx="10771260" cy="8130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logo-black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70118" y="2526181"/>
            <a:ext cx="4851765" cy="141273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>
            <a:spLocks noGrp="1"/>
          </p:cNvSpPr>
          <p:nvPr>
            <p:ph type="subTitle" sz="quarter" idx="1"/>
          </p:nvPr>
        </p:nvSpPr>
        <p:spPr>
          <a:xfrm>
            <a:off x="3549658" y="6179514"/>
            <a:ext cx="5092684" cy="339638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>
              <a:defRPr sz="1800" i="1" spc="36">
                <a:solidFill>
                  <a:srgbClr val="373737">
                    <a:alpha val="50000"/>
                  </a:srgbClr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dirty="0" smtClean="0"/>
              <a:t>Part </a:t>
            </a:r>
            <a:r>
              <a:rPr dirty="0" smtClean="0"/>
              <a:t>of </a:t>
            </a:r>
            <a:r>
              <a:rPr dirty="0"/>
              <a:t>Connecticut Children’s Office for Community Child </a:t>
            </a:r>
            <a:r>
              <a:rPr dirty="0" smtClean="0"/>
              <a:t>Health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99547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1" b="5393"/>
          <a:stretch/>
        </p:blipFill>
        <p:spPr>
          <a:xfrm>
            <a:off x="1323158" y="500214"/>
            <a:ext cx="8560490" cy="6351920"/>
          </a:xfrm>
          <a:prstGeom prst="rect">
            <a:avLst/>
          </a:prstGeom>
        </p:spPr>
      </p:pic>
      <p:pic>
        <p:nvPicPr>
          <p:cNvPr id="198" name="logo-black.png"/>
          <p:cNvPicPr>
            <a:picLocks noChangeAspect="1"/>
          </p:cNvPicPr>
          <p:nvPr/>
        </p:nvPicPr>
        <p:blipFill>
          <a:blip r:embed="rId4">
            <a:alphaModFix amt="80091"/>
            <a:extLst/>
          </a:blip>
          <a:stretch>
            <a:fillRect/>
          </a:stretch>
        </p:blipFill>
        <p:spPr>
          <a:xfrm>
            <a:off x="10472534" y="6324144"/>
            <a:ext cx="1696641" cy="494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03" y="1182098"/>
            <a:ext cx="3195746" cy="3250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70" y="3013982"/>
            <a:ext cx="3254581" cy="3310162"/>
          </a:xfrm>
          <a:prstGeom prst="rect">
            <a:avLst/>
          </a:prstGeom>
        </p:spPr>
      </p:pic>
      <p:sp>
        <p:nvSpPr>
          <p:cNvPr id="22" name="Shape 209"/>
          <p:cNvSpPr/>
          <p:nvPr/>
        </p:nvSpPr>
        <p:spPr>
          <a:xfrm>
            <a:off x="287685" y="219514"/>
            <a:ext cx="1035473" cy="0"/>
          </a:xfrm>
          <a:prstGeom prst="line">
            <a:avLst/>
          </a:prstGeom>
          <a:ln w="44450">
            <a:solidFill>
              <a:srgbClr val="E6632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3" name="Shape 212"/>
          <p:cNvSpPr/>
          <p:nvPr/>
        </p:nvSpPr>
        <p:spPr>
          <a:xfrm>
            <a:off x="376322" y="704599"/>
            <a:ext cx="3175876" cy="25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>
            <a:lvl1pPr algn="l">
              <a:defRPr sz="1400" spc="28">
                <a:solidFill>
                  <a:srgbClr val="373737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defTabSz="410751" hangingPunct="0">
              <a:defRPr/>
            </a:pPr>
            <a:r>
              <a:rPr lang="en-US" sz="984" kern="0" spc="20" dirty="0"/>
              <a:t>COOPERATION OF FOUR CORE COMPONENTS </a:t>
            </a:r>
            <a:endParaRPr sz="984" kern="0" spc="20" dirty="0"/>
          </a:p>
        </p:txBody>
      </p:sp>
      <p:sp>
        <p:nvSpPr>
          <p:cNvPr id="24" name="Shape 213"/>
          <p:cNvSpPr/>
          <p:nvPr/>
        </p:nvSpPr>
        <p:spPr>
          <a:xfrm>
            <a:off x="358462" y="326285"/>
            <a:ext cx="4572790" cy="400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/>
          <a:p>
            <a:pPr defTabSz="410751" hangingPunct="0">
              <a:lnSpc>
                <a:spcPct val="90000"/>
              </a:lnSpc>
              <a:defRPr sz="2800" spc="56">
                <a:solidFill>
                  <a:srgbClr val="373737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n-US" sz="1969" kern="0" spc="39" dirty="0">
                <a:solidFill>
                  <a:srgbClr val="E6632B"/>
                </a:solidFill>
                <a:latin typeface="Lato Bold"/>
                <a:sym typeface="Lato Bold"/>
              </a:rPr>
              <a:t>HELP ME GROW </a:t>
            </a:r>
            <a:r>
              <a:rPr lang="en-US" sz="1969" kern="0" spc="39" dirty="0">
                <a:solidFill>
                  <a:srgbClr val="4A505A"/>
                </a:solidFill>
                <a:latin typeface="Lato Bold"/>
                <a:sym typeface="Lato Bold"/>
              </a:rPr>
              <a:t>SYSTEM MODEL</a:t>
            </a:r>
            <a:endParaRPr sz="1969" kern="0" spc="39" dirty="0">
              <a:solidFill>
                <a:srgbClr val="4A505A"/>
              </a:solidFill>
              <a:latin typeface="Lato Bold"/>
              <a:sym typeface="Lato Bold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54" y="3667952"/>
            <a:ext cx="2837838" cy="2935054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0" y="807058"/>
            <a:ext cx="2837838" cy="2935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9848" y="4816699"/>
            <a:ext cx="903972" cy="695459"/>
          </a:xfrm>
          <a:prstGeom prst="rect">
            <a:avLst/>
          </a:prstGeom>
          <a:solidFill>
            <a:srgbClr val="E9E9E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41245" y="4978172"/>
            <a:ext cx="1421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DATA COLLECTION &amp; ANALYSIS</a:t>
            </a: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4850" y="1925818"/>
            <a:ext cx="956562" cy="695459"/>
          </a:xfrm>
          <a:prstGeom prst="rect">
            <a:avLst/>
          </a:prstGeom>
          <a:solidFill>
            <a:srgbClr val="E9E9E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30179" y="1985006"/>
            <a:ext cx="143474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FAMILY &amp;</a:t>
            </a:r>
          </a:p>
          <a:p>
            <a:pPr algn="ctr"/>
            <a:r>
              <a:rPr lang="en-US" sz="105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COMMUNITY</a:t>
            </a:r>
          </a:p>
          <a:p>
            <a:pPr algn="ctr"/>
            <a:r>
              <a:rPr lang="en-US" sz="105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OUTREACH</a:t>
            </a:r>
            <a:endParaRPr lang="en-US" sz="105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86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21600000">
                                      <p:cBhvr>
                                        <p:cTn id="10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21600000">
                                      <p:cBhvr>
                                        <p:cTn id="12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9576" y="430566"/>
            <a:ext cx="7351058" cy="6321427"/>
          </a:xfrm>
        </p:spPr>
        <p:txBody>
          <a:bodyPr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cs typeface="Arial" panose="020B0604020202020204" pitchFamily="34" charset="0"/>
              </a:rPr>
              <a:t>Patricia Herrera, </a:t>
            </a:r>
            <a:r>
              <a:rPr lang="en-US" altLang="en-US" sz="2400" b="1" dirty="0" smtClean="0">
                <a:cs typeface="Arial" panose="020B0604020202020204" pitchFamily="34" charset="0"/>
              </a:rPr>
              <a:t>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dirty="0" smtClean="0">
                <a:cs typeface="Arial" panose="020B0604020202020204" pitchFamily="34" charset="0"/>
              </a:rPr>
              <a:t>Program </a:t>
            </a:r>
            <a:r>
              <a:rPr lang="en-US" altLang="en-US" sz="2200" dirty="0">
                <a:cs typeface="Arial" panose="020B0604020202020204" pitchFamily="34" charset="0"/>
              </a:rPr>
              <a:t>Director </a:t>
            </a:r>
            <a:endParaRPr lang="en-US" altLang="en-US" sz="2200" dirty="0" smtClean="0"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dirty="0" smtClean="0">
                <a:cs typeface="Arial" panose="020B0604020202020204" pitchFamily="34" charset="0"/>
              </a:rPr>
              <a:t>Developmental </a:t>
            </a:r>
            <a:r>
              <a:rPr lang="en-US" altLang="en-US" sz="2200" dirty="0">
                <a:cs typeface="Arial" panose="020B0604020202020204" pitchFamily="34" charset="0"/>
              </a:rPr>
              <a:t>Screening and Care Coordination Program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dirty="0" smtClean="0">
                <a:cs typeface="Arial" panose="020B0604020202020204" pitchFamily="34" charset="0"/>
              </a:rPr>
              <a:t>211 </a:t>
            </a:r>
            <a:r>
              <a:rPr lang="en-US" altLang="en-US" sz="2200" dirty="0">
                <a:cs typeface="Arial" panose="020B0604020202020204" pitchFamily="34" charset="0"/>
              </a:rPr>
              <a:t>Los Angeles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b="1" dirty="0" smtClean="0"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b="1" dirty="0" smtClean="0"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b="1" dirty="0"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 smtClean="0">
                <a:cs typeface="Arial" panose="020B0604020202020204" pitchFamily="34" charset="0"/>
              </a:rPr>
              <a:t>Bergen </a:t>
            </a:r>
            <a:r>
              <a:rPr lang="en-US" altLang="en-US" sz="2400" b="1" dirty="0">
                <a:cs typeface="Arial" panose="020B0604020202020204" pitchFamily="34" charset="0"/>
              </a:rPr>
              <a:t>Nelson, MD, </a:t>
            </a:r>
            <a:r>
              <a:rPr lang="en-US" altLang="en-US" sz="2400" b="1" dirty="0" smtClean="0">
                <a:cs typeface="Arial" panose="020B0604020202020204" pitchFamily="34" charset="0"/>
              </a:rPr>
              <a:t>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dirty="0" smtClean="0">
                <a:cs typeface="Arial" panose="020B0604020202020204" pitchFamily="34" charset="0"/>
              </a:rPr>
              <a:t>Pediatrician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dirty="0" smtClean="0">
                <a:cs typeface="Arial" panose="020B0604020202020204" pitchFamily="34" charset="0"/>
              </a:rPr>
              <a:t>Assistant Professor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dirty="0" smtClean="0">
                <a:cs typeface="Arial" panose="020B0604020202020204" pitchFamily="34" charset="0"/>
              </a:rPr>
              <a:t>Children’s Hospital of Richmond at VCU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b="1" dirty="0" smtClean="0"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b="1" dirty="0" smtClean="0"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b="1" dirty="0"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 smtClean="0">
                <a:cs typeface="Arial" panose="020B0604020202020204" pitchFamily="34" charset="0"/>
              </a:rPr>
              <a:t>Paul </a:t>
            </a:r>
            <a:r>
              <a:rPr lang="en-US" altLang="en-US" sz="2400" b="1" dirty="0">
                <a:cs typeface="Arial" panose="020B0604020202020204" pitchFamily="34" charset="0"/>
              </a:rPr>
              <a:t>Chung, MD, </a:t>
            </a:r>
            <a:r>
              <a:rPr lang="en-US" altLang="en-US" sz="2400" b="1" dirty="0" smtClean="0">
                <a:cs typeface="Arial" panose="020B0604020202020204" pitchFamily="34" charset="0"/>
              </a:rPr>
              <a:t>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dirty="0" smtClean="0">
                <a:cs typeface="Arial" panose="020B0604020202020204" pitchFamily="34" charset="0"/>
              </a:rPr>
              <a:t>Chief </a:t>
            </a:r>
            <a:r>
              <a:rPr lang="en-US" sz="2200" dirty="0">
                <a:cs typeface="Arial" panose="020B0604020202020204" pitchFamily="34" charset="0"/>
              </a:rPr>
              <a:t>of General Pediatrics </a:t>
            </a:r>
            <a:endParaRPr lang="en-US" sz="2200" dirty="0" smtClean="0"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dirty="0">
                <a:cs typeface="Arial" panose="020B0604020202020204" pitchFamily="34" charset="0"/>
              </a:rPr>
              <a:t>Professor of </a:t>
            </a:r>
            <a:r>
              <a:rPr lang="en-US" sz="2200" dirty="0" smtClean="0">
                <a:cs typeface="Arial" panose="020B0604020202020204" pitchFamily="34" charset="0"/>
              </a:rPr>
              <a:t>pediatrics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dirty="0" smtClean="0">
                <a:cs typeface="Arial" panose="020B0604020202020204" pitchFamily="34" charset="0"/>
              </a:rPr>
              <a:t>David </a:t>
            </a:r>
            <a:r>
              <a:rPr lang="en-US" sz="2200" dirty="0">
                <a:cs typeface="Arial" panose="020B0604020202020204" pitchFamily="34" charset="0"/>
              </a:rPr>
              <a:t>Geffen School of Medicine </a:t>
            </a:r>
            <a:r>
              <a:rPr lang="en-US" sz="2200" dirty="0" smtClean="0">
                <a:cs typeface="Arial" panose="020B0604020202020204" pitchFamily="34" charset="0"/>
              </a:rPr>
              <a:t>&amp; </a:t>
            </a:r>
            <a:r>
              <a:rPr lang="en-US" sz="2200" dirty="0">
                <a:cs typeface="Arial" panose="020B0604020202020204" pitchFamily="34" charset="0"/>
              </a:rPr>
              <a:t>Mattel </a:t>
            </a:r>
            <a:r>
              <a:rPr lang="en-US" sz="2200" dirty="0" smtClean="0">
                <a:cs typeface="Arial" panose="020B0604020202020204" pitchFamily="34" charset="0"/>
              </a:rPr>
              <a:t>Children's Hospital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dirty="0">
                <a:cs typeface="Arial" panose="020B0604020202020204" pitchFamily="34" charset="0"/>
              </a:rPr>
              <a:t>UCLA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Shape 163"/>
          <p:cNvSpPr/>
          <p:nvPr/>
        </p:nvSpPr>
        <p:spPr>
          <a:xfrm flipV="1">
            <a:off x="186499" y="233082"/>
            <a:ext cx="1032701" cy="10331"/>
          </a:xfrm>
          <a:prstGeom prst="line">
            <a:avLst/>
          </a:prstGeom>
          <a:ln w="50800">
            <a:solidFill>
              <a:schemeClr val="tx1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62" hangingPunct="0">
              <a:defRPr sz="2400"/>
            </a:pPr>
            <a:endParaRPr sz="1266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6499" y="430566"/>
            <a:ext cx="2537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42915">
              <a:defRPr/>
            </a:pPr>
            <a:r>
              <a:rPr lang="en-US" sz="2400" dirty="0" smtClean="0">
                <a:latin typeface="Lato Bold"/>
                <a:ea typeface="+mj-ea"/>
                <a:cs typeface="+mj-cs"/>
                <a:sym typeface="Helvetica Light"/>
              </a:rPr>
              <a:t>PRESESNTERS </a:t>
            </a:r>
            <a:endParaRPr lang="en-US" sz="2400" dirty="0" smtClean="0">
              <a:solidFill>
                <a:srgbClr val="FFFFFF"/>
              </a:solidFill>
              <a:latin typeface="Lato Bold"/>
              <a:ea typeface="+mj-ea"/>
              <a:cs typeface="+mj-cs"/>
              <a:sym typeface="Helvetica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835" y="2349413"/>
            <a:ext cx="1575195" cy="2368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576" y="69855"/>
            <a:ext cx="1679454" cy="2150129"/>
          </a:xfrm>
          <a:prstGeom prst="rect">
            <a:avLst/>
          </a:prstGeom>
        </p:spPr>
      </p:pic>
      <p:pic>
        <p:nvPicPr>
          <p:cNvPr id="1026" name="Picture 2" descr="https://people.healthsciences.ucla.edu/hsc-umb/institution/photo?personnel_id=93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050" y="484699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72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1524000" y="0"/>
            <a:ext cx="9144000" cy="701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74A7C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174A7C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74A7C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/>
          </a:p>
        </p:txBody>
      </p:sp>
      <p:pic>
        <p:nvPicPr>
          <p:cNvPr id="20483" name="Picture 4" descr="CH_Logo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509588"/>
            <a:ext cx="3176588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2232025" y="2939953"/>
            <a:ext cx="7657323" cy="1887538"/>
          </a:xfrm>
          <a:prstGeom prst="rect">
            <a:avLst/>
          </a:prstGeom>
          <a:solidFill>
            <a:srgbClr val="174A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74A7C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174A7C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74A7C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Early Childhood </a:t>
            </a:r>
            <a:r>
              <a:rPr lang="en-US" alt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Developmental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Screening and Care Coordination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</a:t>
            </a:r>
            <a:r>
              <a:rPr lang="en-US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 with 2-1-1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3698486" y="4827491"/>
            <a:ext cx="4724400" cy="1752600"/>
          </a:xfrm>
          <a:prstGeom prst="rect">
            <a:avLst/>
          </a:prstGeom>
          <a:solidFill>
            <a:srgbClr val="174A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74A7C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174A7C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74A7C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Bergen Nelson, MD, MS; VCU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Patricia Herrera, MS; 211 Los Angeles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 Chung, MD, MS; UCLA  </a:t>
            </a:r>
          </a:p>
        </p:txBody>
      </p:sp>
      <p:pic>
        <p:nvPicPr>
          <p:cNvPr id="2048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020" y="529384"/>
            <a:ext cx="3657600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" t="4640" r="1872" b="5641"/>
          <a:stretch>
            <a:fillRect/>
          </a:stretch>
        </p:blipFill>
        <p:spPr bwMode="auto">
          <a:xfrm>
            <a:off x="2286000" y="1752600"/>
            <a:ext cx="2286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679" y="1743075"/>
            <a:ext cx="29813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1579418" cy="68119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618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211LA DSCC Story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2784764" y="1524000"/>
            <a:ext cx="8797636" cy="4525963"/>
          </a:xfrm>
        </p:spPr>
        <p:txBody>
          <a:bodyPr/>
          <a:lstStyle/>
          <a:p>
            <a:r>
              <a:rPr lang="en-US" altLang="en-US" dirty="0" smtClean="0"/>
              <a:t>Developmental Screening and Care Coordination at 211LA:</a:t>
            </a:r>
          </a:p>
          <a:p>
            <a:pPr lvl="1"/>
            <a:r>
              <a:rPr lang="en-US" altLang="en-US" dirty="0" smtClean="0"/>
              <a:t>The vision</a:t>
            </a:r>
          </a:p>
          <a:p>
            <a:pPr lvl="1"/>
            <a:r>
              <a:rPr lang="en-US" altLang="en-US" dirty="0" smtClean="0">
                <a:solidFill>
                  <a:schemeClr val="tx2"/>
                </a:solidFill>
              </a:rPr>
              <a:t>Initial funders</a:t>
            </a:r>
          </a:p>
          <a:p>
            <a:pPr lvl="1"/>
            <a:r>
              <a:rPr lang="en-US" altLang="en-US" dirty="0" smtClean="0">
                <a:solidFill>
                  <a:schemeClr val="tx2"/>
                </a:solidFill>
              </a:rPr>
              <a:t>How it works</a:t>
            </a:r>
          </a:p>
        </p:txBody>
      </p:sp>
    </p:spTree>
    <p:extLst>
      <p:ext uri="{BB962C8B-B14F-4D97-AF65-F5344CB8AC3E}">
        <p14:creationId xmlns:p14="http://schemas.microsoft.com/office/powerpoint/2010/main" val="237410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" t="4640" r="1872" b="5641"/>
          <a:stretch>
            <a:fillRect/>
          </a:stretch>
        </p:blipFill>
        <p:spPr bwMode="auto">
          <a:xfrm>
            <a:off x="5316682" y="5946775"/>
            <a:ext cx="17145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527" y="5749925"/>
            <a:ext cx="3657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 descr="Roux et al  Developmental and autism screening via 2-1-1  Am J Prev Med 2012.pdf - Adobe Acrobat Reader DC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14671" r="16666" b="2895"/>
          <a:stretch>
            <a:fillRect/>
          </a:stretch>
        </p:blipFill>
        <p:spPr bwMode="auto">
          <a:xfrm>
            <a:off x="3318164" y="207817"/>
            <a:ext cx="6370616" cy="495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3906983" y="5370512"/>
            <a:ext cx="3973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74A7C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174A7C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74A7C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4A7C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/>
              <a:t>Am J </a:t>
            </a:r>
            <a:r>
              <a:rPr lang="en-US" altLang="en-US" sz="1800" dirty="0" err="1"/>
              <a:t>Prev</a:t>
            </a:r>
            <a:r>
              <a:rPr lang="en-US" altLang="en-US" sz="1800" dirty="0"/>
              <a:t> Med 2012;43(6S5):S457–S463</a:t>
            </a:r>
          </a:p>
        </p:txBody>
      </p:sp>
    </p:spTree>
    <p:extLst>
      <p:ext uri="{BB962C8B-B14F-4D97-AF65-F5344CB8AC3E}">
        <p14:creationId xmlns:p14="http://schemas.microsoft.com/office/powerpoint/2010/main" val="85001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attel DGSOM template">
  <a:themeElements>
    <a:clrScheme name="Default 1">
      <a:dk1>
        <a:srgbClr val="000000"/>
      </a:dk1>
      <a:lt1>
        <a:srgbClr val="FFFFFF"/>
      </a:lt1>
      <a:dk2>
        <a:srgbClr val="000000"/>
      </a:dk2>
      <a:lt2>
        <a:srgbClr val="8B8D8E"/>
      </a:lt2>
      <a:accent1>
        <a:srgbClr val="536895"/>
      </a:accent1>
      <a:accent2>
        <a:srgbClr val="616365"/>
      </a:accent2>
      <a:accent3>
        <a:srgbClr val="FFFFFF"/>
      </a:accent3>
      <a:accent4>
        <a:srgbClr val="000000"/>
      </a:accent4>
      <a:accent5>
        <a:srgbClr val="B3B9C8"/>
      </a:accent5>
      <a:accent6>
        <a:srgbClr val="57595B"/>
      </a:accent6>
      <a:hlink>
        <a:srgbClr val="F1E3BB"/>
      </a:hlink>
      <a:folHlink>
        <a:srgbClr val="FFB612"/>
      </a:folHlink>
    </a:clrScheme>
    <a:fontScheme name="Default">
      <a:majorFont>
        <a:latin typeface="Times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B8D8E"/>
        </a:lt2>
        <a:accent1>
          <a:srgbClr val="536895"/>
        </a:accent1>
        <a:accent2>
          <a:srgbClr val="616365"/>
        </a:accent2>
        <a:accent3>
          <a:srgbClr val="FFFFFF"/>
        </a:accent3>
        <a:accent4>
          <a:srgbClr val="000000"/>
        </a:accent4>
        <a:accent5>
          <a:srgbClr val="B3B9C8"/>
        </a:accent5>
        <a:accent6>
          <a:srgbClr val="57595B"/>
        </a:accent6>
        <a:hlink>
          <a:srgbClr val="F1E3BB"/>
        </a:hlink>
        <a:folHlink>
          <a:srgbClr val="FFB6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</TotalTime>
  <Words>1990</Words>
  <Application>Microsoft Office PowerPoint</Application>
  <PresentationFormat>Widescreen</PresentationFormat>
  <Paragraphs>478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40</vt:i4>
      </vt:variant>
    </vt:vector>
  </HeadingPairs>
  <TitlesOfParts>
    <vt:vector size="64" baseType="lpstr">
      <vt:lpstr>Microsoft YaHei UI</vt:lpstr>
      <vt:lpstr>MS PGothic</vt:lpstr>
      <vt:lpstr>MS PGothic</vt:lpstr>
      <vt:lpstr>Arial</vt:lpstr>
      <vt:lpstr>Calibri</vt:lpstr>
      <vt:lpstr>Calibri Light</vt:lpstr>
      <vt:lpstr>Century Gothic</vt:lpstr>
      <vt:lpstr>Helvetica</vt:lpstr>
      <vt:lpstr>Helvetica Light</vt:lpstr>
      <vt:lpstr>Helvetica Neue</vt:lpstr>
      <vt:lpstr>Lato Bold</vt:lpstr>
      <vt:lpstr>Lato Regular</vt:lpstr>
      <vt:lpstr>Tahoma</vt:lpstr>
      <vt:lpstr>Times</vt:lpstr>
      <vt:lpstr>Times New Roman</vt:lpstr>
      <vt:lpstr>Wingdings</vt:lpstr>
      <vt:lpstr>Office Theme</vt:lpstr>
      <vt:lpstr>White</vt:lpstr>
      <vt:lpstr>1_Office Theme</vt:lpstr>
      <vt:lpstr>2_Office Theme</vt:lpstr>
      <vt:lpstr>3_Office Theme</vt:lpstr>
      <vt:lpstr>4_Office Theme</vt:lpstr>
      <vt:lpstr>Mattel DGSOM template</vt:lpstr>
      <vt:lpstr>5_Office Theme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The 211LA DSCC 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Trabajando Juntos por Nuestros Niños  (Working Together for Our Kids)</vt:lpstr>
      <vt:lpstr>Clinical Partnerships with 211 to Improve Developmental Screening and Care Coordination </vt:lpstr>
      <vt:lpstr>Background: Developmental Screening is a Recommended Preventive Service</vt:lpstr>
      <vt:lpstr>Background: Gaps in Evidence for Developmental Screening</vt:lpstr>
      <vt:lpstr>Developmental Screening in Pediatrics </vt:lpstr>
      <vt:lpstr>Developmental Screening in Pediatrics </vt:lpstr>
      <vt:lpstr>Voltage Drops</vt:lpstr>
      <vt:lpstr>Research Question</vt:lpstr>
      <vt:lpstr>PowerPoint Presentation</vt:lpstr>
      <vt:lpstr>Study Design:  A Randomized Controlled Trial</vt:lpstr>
      <vt:lpstr>Intervention</vt:lpstr>
      <vt:lpstr>Baseline Sample</vt:lpstr>
      <vt:lpstr>Baseline Sample</vt:lpstr>
      <vt:lpstr>Results</vt:lpstr>
      <vt:lpstr>Results</vt:lpstr>
      <vt:lpstr>Voltage Drops</vt:lpstr>
      <vt:lpstr>Additional Results</vt:lpstr>
      <vt:lpstr>Did 211 Affect Primary Care Experiences?</vt:lpstr>
      <vt:lpstr>Cross-over design</vt:lpstr>
      <vt:lpstr>6-12 Month Results</vt:lpstr>
      <vt:lpstr>Discussion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Zucker, Sarah</dc:creator>
  <cp:lastModifiedBy>Zucker, Sarah</cp:lastModifiedBy>
  <cp:revision>51</cp:revision>
  <cp:lastPrinted>2017-11-30T20:02:52Z</cp:lastPrinted>
  <dcterms:created xsi:type="dcterms:W3CDTF">2017-11-20T17:15:10Z</dcterms:created>
  <dcterms:modified xsi:type="dcterms:W3CDTF">2017-11-30T23:01:18Z</dcterms:modified>
</cp:coreProperties>
</file>