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80" r:id="rId2"/>
    <p:sldId id="281" r:id="rId3"/>
    <p:sldId id="282" r:id="rId4"/>
    <p:sldId id="283" r:id="rId5"/>
    <p:sldId id="284" r:id="rId6"/>
    <p:sldId id="270" r:id="rId7"/>
    <p:sldId id="275" r:id="rId8"/>
    <p:sldId id="276" r:id="rId9"/>
    <p:sldId id="277"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300" r:id="rId23"/>
    <p:sldId id="301" r:id="rId24"/>
    <p:sldId id="302" r:id="rId25"/>
    <p:sldId id="303" r:id="rId26"/>
    <p:sldId id="299" r:id="rId27"/>
    <p:sldId id="297"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9D39"/>
    <a:srgbClr val="D86036"/>
    <a:srgbClr val="24A1A8"/>
    <a:srgbClr val="E6E6E6"/>
    <a:srgbClr val="C6A583"/>
    <a:srgbClr val="C09B71"/>
    <a:srgbClr val="548FD6"/>
    <a:srgbClr val="1D375A"/>
    <a:srgbClr val="133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04"/>
    <p:restoredTop sz="94655"/>
  </p:normalViewPr>
  <p:slideViewPr>
    <p:cSldViewPr snapToGrid="0" snapToObjects="1">
      <p:cViewPr varScale="1">
        <p:scale>
          <a:sx n="39" d="100"/>
          <a:sy n="39" d="100"/>
        </p:scale>
        <p:origin x="220" y="24"/>
      </p:cViewPr>
      <p:guideLst/>
    </p:cSldViewPr>
  </p:slideViewPr>
  <p:notesTextViewPr>
    <p:cViewPr>
      <p:scale>
        <a:sx n="1" d="1"/>
        <a:sy n="1" d="1"/>
      </p:scale>
      <p:origin x="0" y="0"/>
    </p:cViewPr>
  </p:notesTextViewPr>
  <p:notesViewPr>
    <p:cSldViewPr snapToGrid="0" snapToObjects="1">
      <p:cViewPr varScale="1">
        <p:scale>
          <a:sx n="139" d="100"/>
          <a:sy n="139" d="100"/>
        </p:scale>
        <p:origin x="34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B690CC-C5AF-E54C-A446-3C7C4808A010}" type="datetimeFigureOut">
              <a:rPr lang="en-US" smtClean="0"/>
              <a:t>3/16/2021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2F9C3-B332-8649-9590-D41EDC8F6286}" type="slidenum">
              <a:rPr lang="en-US" smtClean="0"/>
              <a:t>‹#›</a:t>
            </a:fld>
            <a:endParaRPr lang="en-US"/>
          </a:p>
        </p:txBody>
      </p:sp>
    </p:spTree>
    <p:extLst>
      <p:ext uri="{BB962C8B-B14F-4D97-AF65-F5344CB8AC3E}">
        <p14:creationId xmlns:p14="http://schemas.microsoft.com/office/powerpoint/2010/main" val="21092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0CC02-3280-7941-B209-BD5DF8003E2F}"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6BE0-7377-BE4C-8104-3C9C9ED1F901}" type="slidenum">
              <a:rPr lang="en-US" smtClean="0"/>
              <a:t>‹#›</a:t>
            </a:fld>
            <a:endParaRPr lang="en-US"/>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7</a:t>
            </a:fld>
            <a:endParaRPr lang="en-US"/>
          </a:p>
        </p:txBody>
      </p:sp>
    </p:spTree>
    <p:extLst>
      <p:ext uri="{BB962C8B-B14F-4D97-AF65-F5344CB8AC3E}">
        <p14:creationId xmlns:p14="http://schemas.microsoft.com/office/powerpoint/2010/main" val="150451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773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18963"/>
          <a:stretch/>
        </p:blipFill>
        <p:spPr>
          <a:xfrm>
            <a:off x="3855051" y="-609"/>
            <a:ext cx="8336949" cy="6858609"/>
          </a:xfrm>
          <a:prstGeom prst="rect">
            <a:avLst/>
          </a:prstGeom>
        </p:spPr>
      </p:pic>
      <p:pic>
        <p:nvPicPr>
          <p:cNvPr id="3" name="Picture 2">
            <a:extLst>
              <a:ext uri="{FF2B5EF4-FFF2-40B4-BE49-F238E27FC236}">
                <a16:creationId xmlns:a16="http://schemas.microsoft.com/office/drawing/2014/main" id="{2FF9844D-DE0A-E94C-B768-DD74B26209AD}"/>
              </a:ext>
            </a:extLst>
          </p:cNvPr>
          <p:cNvPicPr>
            <a:picLocks noChangeAspect="1"/>
          </p:cNvPicPr>
          <p:nvPr userDrawn="1"/>
        </p:nvPicPr>
        <p:blipFill>
          <a:blip r:embed="rId3"/>
          <a:stretch>
            <a:fillRect/>
          </a:stretch>
        </p:blipFill>
        <p:spPr>
          <a:xfrm>
            <a:off x="0" y="0"/>
            <a:ext cx="6261123" cy="6858000"/>
          </a:xfrm>
          <a:prstGeom prst="rect">
            <a:avLst/>
          </a:prstGeom>
        </p:spPr>
      </p:pic>
      <p:sp>
        <p:nvSpPr>
          <p:cNvPr id="18" name="Title 1"/>
          <p:cNvSpPr>
            <a:spLocks noGrp="1"/>
          </p:cNvSpPr>
          <p:nvPr>
            <p:ph type="ctrTitle" idx="4294967295"/>
          </p:nvPr>
        </p:nvSpPr>
        <p:spPr>
          <a:xfrm>
            <a:off x="712614" y="2370337"/>
            <a:ext cx="4477368" cy="1105347"/>
          </a:xfrm>
        </p:spPr>
        <p:txBody>
          <a:bodyPr anchor="t">
            <a:normAutofit/>
          </a:bodyPr>
          <a:lstStyle>
            <a:lvl1pPr>
              <a:defRPr>
                <a:latin typeface="+mj-lt"/>
              </a:defRPr>
            </a:lvl1pPr>
          </a:lstStyle>
          <a:p>
            <a:r>
              <a:rPr lang="en-US" altLang="zh-CN" sz="4000" b="1" dirty="0">
                <a:solidFill>
                  <a:schemeClr val="bg1"/>
                </a:solidFill>
                <a:latin typeface="Acumin Pro" charset="0"/>
                <a:ea typeface="Acumin Pro" charset="0"/>
                <a:cs typeface="Acumin Pro" charset="0"/>
              </a:rPr>
              <a:t>Cover</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Title</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Placeholder</a:t>
            </a:r>
            <a:endParaRPr lang="en-US" sz="4000" b="1" dirty="0">
              <a:solidFill>
                <a:schemeClr val="bg1"/>
              </a:solidFill>
              <a:latin typeface="Acumin Pro" charset="0"/>
              <a:ea typeface="Acumin Pro" charset="0"/>
              <a:cs typeface="Acumin Pro" charset="0"/>
            </a:endParaRPr>
          </a:p>
        </p:txBody>
      </p:sp>
      <p:sp>
        <p:nvSpPr>
          <p:cNvPr id="19" name="Subtitle 2"/>
          <p:cNvSpPr>
            <a:spLocks noGrp="1"/>
          </p:cNvSpPr>
          <p:nvPr>
            <p:ph type="subTitle" idx="4294967295"/>
          </p:nvPr>
        </p:nvSpPr>
        <p:spPr>
          <a:xfrm>
            <a:off x="751114" y="3886062"/>
            <a:ext cx="4438868" cy="509849"/>
          </a:xfrm>
        </p:spPr>
        <p:txBody>
          <a:bodyPr>
            <a:normAutofit/>
          </a:bodyPr>
          <a:lstStyle/>
          <a:p>
            <a:pPr marL="0" indent="0">
              <a:buNone/>
            </a:pPr>
            <a:r>
              <a:rPr lang="en-US" altLang="zh-CN" sz="1400" dirty="0">
                <a:solidFill>
                  <a:schemeClr val="bg1"/>
                </a:solidFill>
                <a:latin typeface="Acumin Pro" charset="0"/>
                <a:ea typeface="Acumin Pro" charset="0"/>
                <a:cs typeface="Acumin Pro" charset="0"/>
              </a:rPr>
              <a:t>Optional</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Sub</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Header</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Place</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Holder</a:t>
            </a:r>
            <a:endParaRPr lang="en-US" sz="1400" dirty="0">
              <a:solidFill>
                <a:schemeClr val="bg1"/>
              </a:solidFill>
              <a:latin typeface="Acumin Pro" charset="0"/>
              <a:ea typeface="Acumin Pro" charset="0"/>
              <a:cs typeface="Acumin Pro"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14" y="366153"/>
            <a:ext cx="2875184" cy="654425"/>
          </a:xfrm>
          <a:prstGeom prst="rect">
            <a:avLst/>
          </a:prstGeom>
        </p:spPr>
      </p:pic>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548FD6"/>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6104830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1D375A"/>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953385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2137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550758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641602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7603159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rmAutofit/>
          </a:bodyPr>
          <a:lstStyle>
            <a:lvl1pPr>
              <a:defRPr sz="2800" b="1" i="0">
                <a:solidFill>
                  <a:srgbClr val="D86036"/>
                </a:solidFill>
                <a:latin typeface="+mj-lt"/>
                <a:ea typeface="Lato" charset="0"/>
                <a:cs typeface="Lato" charset="0"/>
              </a:defRPr>
            </a:lvl1pPr>
          </a:lstStyle>
          <a:p>
            <a:r>
              <a:rPr lang="en-US" dirty="0"/>
              <a:t>Click to edit Master title style</a:t>
            </a:r>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0460059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E19D39"/>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776763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24A1A8"/>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1974579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65" r:id="rId6"/>
    <p:sldLayoutId id="2147483652" r:id="rId7"/>
    <p:sldLayoutId id="2147483660" r:id="rId8"/>
    <p:sldLayoutId id="2147483661" r:id="rId9"/>
    <p:sldLayoutId id="2147483662" r:id="rId10"/>
    <p:sldLayoutId id="2147483666" r:id="rId11"/>
    <p:sldLayoutId id="2147483653" r:id="rId12"/>
    <p:sldLayoutId id="2147483654" r:id="rId13"/>
    <p:sldLayoutId id="2147483655" r:id="rId14"/>
    <p:sldLayoutId id="2147483656" r:id="rId15"/>
    <p:sldLayoutId id="2147483657" r:id="rId16"/>
    <p:sldLayoutId id="2147483658" r:id="rId17"/>
    <p:sldLayoutId id="2147483659"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cid:image001.jpg@01D710F1.027BA7A0"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86036"/>
            </a:gs>
            <a:gs pos="39000">
              <a:schemeClr val="accent1">
                <a:lumMod val="45000"/>
                <a:lumOff val="55000"/>
              </a:schemeClr>
            </a:gs>
            <a:gs pos="31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t>1</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887" r="5474"/>
          <a:stretch/>
        </p:blipFill>
        <p:spPr>
          <a:xfrm>
            <a:off x="3667433" y="0"/>
            <a:ext cx="8524568"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342" y="225481"/>
            <a:ext cx="3008671" cy="683343"/>
          </a:xfrm>
          <a:prstGeom prst="rect">
            <a:avLst/>
          </a:prstGeom>
        </p:spPr>
      </p:pic>
      <p:sp>
        <p:nvSpPr>
          <p:cNvPr id="7" name="TextBox 6"/>
          <p:cNvSpPr txBox="1"/>
          <p:nvPr/>
        </p:nvSpPr>
        <p:spPr>
          <a:xfrm>
            <a:off x="275303" y="490113"/>
            <a:ext cx="4071226" cy="6340197"/>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sz="3200" dirty="0" smtClean="0">
              <a:latin typeface="+mj-lt"/>
            </a:endParaRPr>
          </a:p>
          <a:p>
            <a:r>
              <a:rPr lang="en-US" sz="2800" dirty="0" smtClean="0">
                <a:solidFill>
                  <a:schemeClr val="bg1"/>
                </a:solidFill>
                <a:latin typeface="+mj-lt"/>
              </a:rPr>
              <a:t>Help Me Grow Texas </a:t>
            </a:r>
          </a:p>
          <a:p>
            <a:r>
              <a:rPr lang="en-US" sz="2800" dirty="0" smtClean="0">
                <a:solidFill>
                  <a:schemeClr val="bg1"/>
                </a:solidFill>
                <a:latin typeface="+mj-lt"/>
              </a:rPr>
              <a:t>Community Cohort Technical Assistance</a:t>
            </a:r>
          </a:p>
          <a:p>
            <a:r>
              <a:rPr lang="en-US" sz="2800" dirty="0" smtClean="0">
                <a:solidFill>
                  <a:schemeClr val="bg1"/>
                </a:solidFill>
                <a:latin typeface="+mj-lt"/>
              </a:rPr>
              <a:t>March 2021</a:t>
            </a:r>
          </a:p>
          <a:p>
            <a:endParaRPr lang="en-US" sz="2800" dirty="0">
              <a:solidFill>
                <a:schemeClr val="bg1"/>
              </a:solidFill>
              <a:latin typeface="+mj-lt"/>
            </a:endParaRPr>
          </a:p>
          <a:p>
            <a:endParaRPr lang="en-US" sz="2800" dirty="0" smtClean="0">
              <a:solidFill>
                <a:schemeClr val="bg1"/>
              </a:solidFill>
              <a:latin typeface="+mj-lt"/>
            </a:endParaRPr>
          </a:p>
          <a:p>
            <a:r>
              <a:rPr lang="en-US" sz="1600" dirty="0" smtClean="0">
                <a:solidFill>
                  <a:schemeClr val="bg1"/>
                </a:solidFill>
                <a:latin typeface="+mj-lt"/>
              </a:rPr>
              <a:t>Facilitated by Sarah </a:t>
            </a:r>
            <a:r>
              <a:rPr lang="en-US" sz="1600" dirty="0" err="1" smtClean="0">
                <a:solidFill>
                  <a:schemeClr val="bg1"/>
                </a:solidFill>
                <a:latin typeface="+mj-lt"/>
              </a:rPr>
              <a:t>Zucker</a:t>
            </a:r>
            <a:endParaRPr lang="en-US" sz="1600" dirty="0" smtClean="0">
              <a:solidFill>
                <a:schemeClr val="bg1"/>
              </a:solidFill>
              <a:latin typeface="+mj-lt"/>
            </a:endParaRPr>
          </a:p>
          <a:p>
            <a:r>
              <a:rPr lang="en-US" sz="1600" dirty="0" smtClean="0">
                <a:solidFill>
                  <a:schemeClr val="bg1"/>
                </a:solidFill>
                <a:latin typeface="+mj-lt"/>
              </a:rPr>
              <a:t>Senior Program Specialist</a:t>
            </a:r>
          </a:p>
          <a:p>
            <a:r>
              <a:rPr lang="en-US" sz="1600" dirty="0" smtClean="0">
                <a:solidFill>
                  <a:schemeClr val="bg1"/>
                </a:solidFill>
                <a:latin typeface="+mj-lt"/>
              </a:rPr>
              <a:t>Help Me Grow National Center</a:t>
            </a:r>
          </a:p>
          <a:p>
            <a:endParaRPr lang="en-US" sz="1400" dirty="0">
              <a:solidFill>
                <a:schemeClr val="bg1"/>
              </a:solidFill>
              <a:latin typeface="+mj-lt"/>
            </a:endParaRPr>
          </a:p>
          <a:p>
            <a:r>
              <a:rPr lang="en-US" sz="1400" dirty="0" smtClean="0">
                <a:solidFill>
                  <a:schemeClr val="bg1"/>
                </a:solidFill>
                <a:latin typeface="+mj-lt"/>
              </a:rPr>
              <a:t>March 16, 2021</a:t>
            </a:r>
          </a:p>
          <a:p>
            <a:endParaRPr lang="en-US" sz="3200" dirty="0">
              <a:latin typeface="+mj-lt"/>
            </a:endParaRPr>
          </a:p>
          <a:p>
            <a:endParaRPr lang="en-US" sz="2000" dirty="0">
              <a:latin typeface="+mj-lt"/>
            </a:endParaRPr>
          </a:p>
        </p:txBody>
      </p:sp>
    </p:spTree>
    <p:extLst>
      <p:ext uri="{BB962C8B-B14F-4D97-AF65-F5344CB8AC3E}">
        <p14:creationId xmlns:p14="http://schemas.microsoft.com/office/powerpoint/2010/main" val="37144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06066"/>
            <a:ext cx="10515600" cy="928165"/>
          </a:xfrm>
        </p:spPr>
        <p:txBody>
          <a:bodyPr>
            <a:normAutofit/>
          </a:bodyPr>
          <a:lstStyle/>
          <a:p>
            <a:r>
              <a:rPr lang="en-US" dirty="0"/>
              <a:t>Help Me Grow Readiness Assessment</a:t>
            </a:r>
            <a:br>
              <a:rPr lang="en-US" dirty="0"/>
            </a:br>
            <a:r>
              <a:rPr lang="en-US" dirty="0"/>
              <a:t>Community: Help Me Grow North Texas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9D39"/>
                </a:solidFill>
                <a:effectLst/>
                <a:uLnTx/>
                <a:uFillTx/>
                <a:latin typeface="Calibri" panose="020F0502020204030204" pitchFamily="34" charset="0"/>
                <a:ea typeface="+mn-ea"/>
                <a:cs typeface="Calibri" panose="020F0502020204030204" pitchFamily="34" charset="0"/>
              </a:rPr>
              <a:t>Utilizing the Readiness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Have you begun using the RAs in any way? (reviewed them, shared them, used them to identify Core Component Work Group members, passed to Work Groups, Leadership Teams, used them to better understand the requirements of the Model,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etc</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not, are you planning to employ them?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Reviewed Readiness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Assessment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we built Subcommittees. Our previous local initiative work had many of the same activities, structures, and strategies as Help Me Grow components.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Shared with Leadership and embedded many of the Steps into the Strategic Plans for each Subcommittee.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Used Questions as talking points in discussions as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Subcomittees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formed.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76650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958911"/>
          </a:xfrm>
        </p:spPr>
        <p:txBody>
          <a:bodyPr>
            <a:normAutofit/>
          </a:bodyPr>
          <a:lstStyle/>
          <a:p>
            <a:r>
              <a:rPr lang="en-US" dirty="0"/>
              <a:t>Help Me Grow Readiness Assessment</a:t>
            </a:r>
            <a:br>
              <a:rPr lang="en-US" dirty="0"/>
            </a:br>
            <a:r>
              <a:rPr lang="en-US" dirty="0"/>
              <a:t>Community: Help Me Grow North Texas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A1A8"/>
                </a:solidFill>
                <a:effectLst/>
                <a:uLnTx/>
                <a:uFillTx/>
                <a:latin typeface="Calibri" panose="020F0502020204030204" pitchFamily="34" charset="0"/>
                <a:ea typeface="+mn-ea"/>
                <a:cs typeface="Calibri" panose="020F0502020204030204" pitchFamily="34" charset="0"/>
              </a:rPr>
              <a:t>Ensuring joint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Qs: How are you planning to make certain key activities of the Model are jointly discussed across Core Component Work Groups to come to a consensus on a recommendation/decision?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is/will information, updates, questions, recommendations be funneled from Work Groups to Leadership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is the process when a Work Group has a question or needs guidance/support?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Chairs of each Subcommittee reach out to each other to discuss. Attend other Subcommittee mtgs.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MHMR Help Me Grow staff meet 2 x month to update and collaborate on projects.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Share resources from other Help Me Grows –BEMI webinars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etc</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from affiliate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31842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1001175"/>
          </a:xfrm>
        </p:spPr>
        <p:txBody>
          <a:bodyPr>
            <a:normAutofit/>
          </a:bodyPr>
          <a:lstStyle/>
          <a:p>
            <a:r>
              <a:rPr lang="en-US" dirty="0"/>
              <a:t>Help Me Grow Readiness Assessment</a:t>
            </a:r>
            <a:br>
              <a:rPr lang="en-US" dirty="0"/>
            </a:br>
            <a:r>
              <a:rPr lang="en-US" dirty="0"/>
              <a:t>Community: Help Me Grow North Texas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48FD6"/>
                </a:solidFill>
                <a:effectLst/>
                <a:uLnTx/>
                <a:uFillTx/>
                <a:latin typeface="Calibri" panose="020F0502020204030204" pitchFamily="34" charset="0"/>
                <a:ea typeface="+mn-ea"/>
                <a:cs typeface="Calibri" panose="020F0502020204030204" pitchFamily="34" charset="0"/>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Qs: What would be your best tip, lesson learned, or cautionary tale that you would have to share right now with another community exploring the HMG Model and considering affiliation?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This could be anything! No limits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Know your Audience- Tailor discussion so partners see where they plug 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Don’t forget the Why when explaining Help Me Grow and what sets Navigators apart.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Celebrate Developmental milestones, early identification, linking families to resources/services they may need.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Use ASQ Online for screening implementation if possible.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Outreach- Build on what already is being done in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2676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Help Me Grow North Texas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83226" y="2104103"/>
            <a:ext cx="1015672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rPr>
              <a:t>Core Component Work Group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Do any of your HMG Core Component Work Groups have a question about their role &amp; responsibilities? Are they fully familiar with the Model? Do they have any needs for resources, guidance, connection to other HMG systems? Questions? Challenges they are facing?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all Work Group members have access to the affiliate side of the HMG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questions arise – we reach out to others.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Opportunities for dialogue and collaborate in breakout rooms as needed-help to decrease duplication of work.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Turnover can be Challenging-Catching others up on Strategic Plan goals/projects, however opportunity to strengthen relationships.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Some members of Leadership team have access to HMG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389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06066"/>
            <a:ext cx="10515600" cy="928165"/>
          </a:xfrm>
        </p:spPr>
        <p:txBody>
          <a:bodyPr>
            <a:normAutofit/>
          </a:bodyPr>
          <a:lstStyle/>
          <a:p>
            <a:r>
              <a:rPr lang="en-US" dirty="0" smtClean="0"/>
              <a:t>Help Me Grow Readiness Assessment</a:t>
            </a:r>
            <a:br>
              <a:rPr lang="en-US" dirty="0" smtClean="0"/>
            </a:br>
            <a:r>
              <a:rPr lang="en-US" dirty="0" smtClean="0"/>
              <a:t>Community:  Help Me Grow Austin/Travis County</a:t>
            </a:r>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E19D39"/>
                </a:solidFill>
                <a:effectLst/>
                <a:uLnTx/>
                <a:uFillTx/>
                <a:latin typeface="Calibri" panose="020F0502020204030204" pitchFamily="34" charset="0"/>
                <a:ea typeface="+mn-ea"/>
                <a:cs typeface="Calibri" panose="020F0502020204030204" pitchFamily="34" charset="0"/>
              </a:rPr>
              <a:t>Utilizing the Readiness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Q: Have you begun using the RAs in any way? (reviewed them, shared them, used them to identify Core Component Work Group members, passed to Work Groups, Leadership Teams, used them to better understand the requirements of the Model, </a:t>
            </a:r>
            <a:r>
              <a:rPr kumimoji="0" lang="en-US" sz="2000"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etc</a:t>
            </a: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If not, are you planning to employ them? How</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A: We </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have started using the Readiness Assessments to guide the development of a vision for HMG – Austin as we build out a detailed work plan. They have been helpful to identify both things we already have in place and additional ways to grow as HMG – Austin is being built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3587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958911"/>
          </a:xfrm>
        </p:spPr>
        <p:txBody>
          <a:bodyPr>
            <a:normAutofit/>
          </a:bodyPr>
          <a:lstStyle/>
          <a:p>
            <a:r>
              <a:rPr lang="en-US" dirty="0" smtClean="0"/>
              <a:t>Help Me Grow Readiness Assessment</a:t>
            </a:r>
            <a:br>
              <a:rPr lang="en-US" dirty="0" smtClean="0"/>
            </a:br>
            <a:r>
              <a:rPr lang="en-US" dirty="0" smtClean="0"/>
              <a:t>Community:  Help Me Grow Austin/Travis </a:t>
            </a:r>
            <a:r>
              <a:rPr lang="en-US" dirty="0"/>
              <a:t>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24A1A8"/>
                </a:solidFill>
                <a:effectLst/>
                <a:uLnTx/>
                <a:uFillTx/>
                <a:latin typeface="Calibri" panose="020F0502020204030204" pitchFamily="34" charset="0"/>
                <a:ea typeface="+mn-ea"/>
                <a:cs typeface="Calibri" panose="020F0502020204030204" pitchFamily="34" charset="0"/>
              </a:rPr>
              <a:t>Ensuring joint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Qs: How are you planning to make certain key activities of the Model are jointly discussed across Core Component Work Groups to come to a consensus on a recommendation/decision?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How is/will information, updates, questions, recommendations be funneled from Work Groups to Leadership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What is the process when a Work Group has a question or needs guidance/support?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We are still in the process of working out what work groups/leadership team will look like. We currently have an informal leadership team that has served in an advisory group capacity thus far and we have communicated with them via email. This will likely continue until work groups are </a:t>
            </a:r>
            <a:r>
              <a:rPr kumimoji="0" lang="en-US" sz="1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established. </a:t>
            </a: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43369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1001175"/>
          </a:xfrm>
        </p:spPr>
        <p:txBody>
          <a:bodyPr>
            <a:normAutofit/>
          </a:bodyPr>
          <a:lstStyle/>
          <a:p>
            <a:r>
              <a:rPr lang="en-US" dirty="0" smtClean="0"/>
              <a:t>Help Me Grow Readiness Assessment</a:t>
            </a:r>
            <a:br>
              <a:rPr lang="en-US" dirty="0" smtClean="0"/>
            </a:br>
            <a:r>
              <a:rPr lang="en-US" dirty="0" smtClean="0"/>
              <a:t>Community:  Help Me Grow Austin/Travis </a:t>
            </a:r>
            <a:r>
              <a:rPr lang="en-US" dirty="0"/>
              <a:t>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48FD6"/>
                </a:solidFill>
                <a:effectLst/>
                <a:uLnTx/>
                <a:uFillTx/>
                <a:latin typeface="Calibri" panose="020F0502020204030204" pitchFamily="34" charset="0"/>
                <a:ea typeface="+mn-ea"/>
                <a:cs typeface="Calibri" panose="020F0502020204030204" pitchFamily="34" charset="0"/>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Qs: What would be your best tip, lesson learned, or cautionary tale that you would have to share right now with another community exploring the HMG Model and considering affiliation?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This could be anything! No limits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A: Generally</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know your pitch and your limits before getting involved with external partners. Otherwise, there will be a temptation to say yes without more fully understanding the scope of the work your organization can commit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84323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a:t>
            </a:r>
            <a:r>
              <a:rPr lang="en-US" dirty="0" smtClean="0"/>
              <a:t> Help Me Grow Austin/Travis </a:t>
            </a:r>
            <a:r>
              <a:rPr lang="en-US" dirty="0"/>
              <a:t>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83226" y="2104103"/>
            <a:ext cx="10156722"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D86036"/>
                </a:solidFill>
                <a:effectLst/>
                <a:uLnTx/>
                <a:uFillTx/>
                <a:latin typeface="Calibri" panose="020F0502020204030204" pitchFamily="34" charset="0"/>
                <a:ea typeface="+mn-ea"/>
                <a:cs typeface="Calibri" panose="020F0502020204030204" pitchFamily="34" charset="0"/>
              </a:rPr>
              <a:t>Core Component Work Group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Q: Do any of your HMG Core Component Work Groups have a question about their role</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&amp; responsibilities? Are they fully familiar with the Model? Do they have any needs for resources, guidance, connection to other HMG systems? Questions? Challenges they are facing?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Do all Work Group members have access to the affiliate side of the HMG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Gill Sans MT" panose="020B0502020104020203"/>
                <a:ea typeface="+mn-ea"/>
                <a:cs typeface="+mn-cs"/>
              </a:rPr>
              <a:t>A: We </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don’t have work groups established yet; we are in the process of identifying these folks and figuring out the structure that would best suit UWATX’s model of implementation. </a:t>
            </a:r>
          </a:p>
        </p:txBody>
      </p:sp>
    </p:spTree>
    <p:extLst>
      <p:ext uri="{BB962C8B-B14F-4D97-AF65-F5344CB8AC3E}">
        <p14:creationId xmlns:p14="http://schemas.microsoft.com/office/powerpoint/2010/main" val="320453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06066"/>
            <a:ext cx="10515600" cy="928165"/>
          </a:xfrm>
        </p:spPr>
        <p:txBody>
          <a:bodyPr>
            <a:normAutofit/>
          </a:bodyPr>
          <a:lstStyle/>
          <a:p>
            <a:r>
              <a:rPr lang="en-US" dirty="0">
                <a:solidFill>
                  <a:srgbClr val="D86036"/>
                </a:solidFill>
              </a:rPr>
              <a:t>Help Me Grow Readiness Assessment</a:t>
            </a:r>
            <a:br>
              <a:rPr lang="en-US" dirty="0">
                <a:solidFill>
                  <a:srgbClr val="D86036"/>
                </a:solidFill>
              </a:rPr>
            </a:br>
            <a:r>
              <a:rPr lang="en-US" dirty="0">
                <a:solidFill>
                  <a:srgbClr val="D86036"/>
                </a:solidFill>
              </a:rPr>
              <a:t>Community: North Texas Area United Way, Wichita Falls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9D39"/>
                </a:solidFill>
                <a:effectLst/>
                <a:uLnTx/>
                <a:uFillTx/>
                <a:latin typeface="Calibri" panose="020F0502020204030204" pitchFamily="34" charset="0"/>
                <a:ea typeface="+mn-ea"/>
                <a:cs typeface="Calibri" panose="020F0502020204030204" pitchFamily="34" charset="0"/>
              </a:rPr>
              <a:t>Utilizing the Readiness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Have you begun using the RAs in any way? (reviewed them, shared them, used them to identify Core Component Work Group members, passed to Work Groups, Leadership Teams, used them to better understand the requirements of the Model,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etc</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not, are you planning to employ them?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Completing the assessment helped us understand HMGTX better and note areas where we are already in tune with the core areas.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We will be sharing the assessment with the Leadership team during our April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4780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958911"/>
          </a:xfrm>
        </p:spPr>
        <p:txBody>
          <a:bodyPr>
            <a:normAutofit/>
          </a:bodyPr>
          <a:lstStyle/>
          <a:p>
            <a:r>
              <a:rPr lang="en-US" dirty="0"/>
              <a:t>Help Me Grow Readiness Assessment</a:t>
            </a:r>
            <a:br>
              <a:rPr lang="en-US" dirty="0"/>
            </a:br>
            <a:r>
              <a:rPr lang="en-US" dirty="0"/>
              <a:t>Community: North Texas Area UW, Wichita Falls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A1A8"/>
                </a:solidFill>
                <a:effectLst/>
                <a:uLnTx/>
                <a:uFillTx/>
                <a:latin typeface="Calibri" panose="020F0502020204030204" pitchFamily="34" charset="0"/>
                <a:ea typeface="+mn-ea"/>
                <a:cs typeface="Calibri" panose="020F0502020204030204" pitchFamily="34" charset="0"/>
              </a:rPr>
              <a:t>Ensuring joint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Qs: How are you planning to make certain key activities of the Model are jointly discussed across Core Component Work Groups to come to a consensus on a recommendation/decision?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is/will information, updates, questions, recommendations be funneled from Work Groups to Leadership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is the process when a Work Group has a question or needs guidance/support?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Our leadership team will consist of a person from each partner organization, ECC Sub-Committees and NTAUW programs. </a:t>
            </a:r>
            <a:r>
              <a:rPr kumimoji="0" 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Each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rep will have discussions with their area and bring information and ideas back to the leadership team for discussions and final decisions.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See number 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Questions and requests for guidance can be emailed to the program managers who will determine if they can help or need to refer to someone on the leadership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8296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06066"/>
            <a:ext cx="10515600" cy="928165"/>
          </a:xfrm>
        </p:spPr>
        <p:txBody>
          <a:bodyPr>
            <a:normAutofit/>
          </a:bodyPr>
          <a:lstStyle/>
          <a:p>
            <a:r>
              <a:rPr lang="en-US" dirty="0"/>
              <a:t>Help Me Grow Readiness Assessment</a:t>
            </a:r>
            <a:br>
              <a:rPr lang="en-US" dirty="0"/>
            </a:br>
            <a:r>
              <a:rPr lang="en-US" dirty="0"/>
              <a:t>Community: </a:t>
            </a:r>
            <a:r>
              <a:rPr lang="en-US" dirty="0" smtClean="0"/>
              <a:t>Help Me Grow </a:t>
            </a:r>
            <a:r>
              <a:rPr lang="en-US" dirty="0"/>
              <a:t>Rio Grande Valley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384202" y="1534231"/>
            <a:ext cx="1145389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9D39"/>
                </a:solidFill>
                <a:effectLst/>
                <a:uLnTx/>
                <a:uFillTx/>
                <a:latin typeface="Calibri" panose="020F0502020204030204" pitchFamily="34" charset="0"/>
                <a:ea typeface="+mn-ea"/>
                <a:cs typeface="Calibri" panose="020F0502020204030204" pitchFamily="34" charset="0"/>
              </a:rPr>
              <a:t>Utilizing the Readiness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Used modified questions from the Readiness Assessment Tool with the Lager Coalition Group focused on Centralized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Used virtual poll format and shared answers as completed in real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Focus of this meeting was to assess readiness for implementation of Centralized Access Point component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rPr>
              <a:t>Results provided foundation for further discussion and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6 Questions and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endParaRPr kumimoji="0" lang="en-US" sz="1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2F94EE36-C887-4D8C-84E2-89F830606E06}"/>
              </a:ext>
            </a:extLst>
          </p:cNvPr>
          <p:cNvPicPr>
            <a:picLocks noChangeAspect="1"/>
          </p:cNvPicPr>
          <p:nvPr/>
        </p:nvPicPr>
        <p:blipFill>
          <a:blip r:embed="rId2"/>
          <a:stretch>
            <a:fillRect/>
          </a:stretch>
        </p:blipFill>
        <p:spPr>
          <a:xfrm>
            <a:off x="414745" y="3557883"/>
            <a:ext cx="2662788" cy="2232210"/>
          </a:xfrm>
          <a:prstGeom prst="rect">
            <a:avLst/>
          </a:prstGeom>
        </p:spPr>
      </p:pic>
      <p:pic>
        <p:nvPicPr>
          <p:cNvPr id="8" name="Picture 7">
            <a:extLst>
              <a:ext uri="{FF2B5EF4-FFF2-40B4-BE49-F238E27FC236}">
                <a16:creationId xmlns:a16="http://schemas.microsoft.com/office/drawing/2014/main" id="{843BAE36-8879-44D8-987C-2358505E50D7}"/>
              </a:ext>
            </a:extLst>
          </p:cNvPr>
          <p:cNvPicPr>
            <a:picLocks noChangeAspect="1"/>
          </p:cNvPicPr>
          <p:nvPr/>
        </p:nvPicPr>
        <p:blipFill>
          <a:blip r:embed="rId3"/>
          <a:stretch>
            <a:fillRect/>
          </a:stretch>
        </p:blipFill>
        <p:spPr>
          <a:xfrm>
            <a:off x="3171773" y="2951354"/>
            <a:ext cx="2384853" cy="2072767"/>
          </a:xfrm>
          <a:prstGeom prst="rect">
            <a:avLst/>
          </a:prstGeom>
        </p:spPr>
      </p:pic>
      <p:pic>
        <p:nvPicPr>
          <p:cNvPr id="10" name="Picture 9">
            <a:extLst>
              <a:ext uri="{FF2B5EF4-FFF2-40B4-BE49-F238E27FC236}">
                <a16:creationId xmlns:a16="http://schemas.microsoft.com/office/drawing/2014/main" id="{E3533B0E-DA73-48B7-9DD1-34117DCCB833}"/>
              </a:ext>
            </a:extLst>
          </p:cNvPr>
          <p:cNvPicPr>
            <a:picLocks noChangeAspect="1"/>
          </p:cNvPicPr>
          <p:nvPr/>
        </p:nvPicPr>
        <p:blipFill>
          <a:blip r:embed="rId4"/>
          <a:stretch>
            <a:fillRect/>
          </a:stretch>
        </p:blipFill>
        <p:spPr>
          <a:xfrm>
            <a:off x="5770864" y="2521500"/>
            <a:ext cx="2472591" cy="2072767"/>
          </a:xfrm>
          <a:prstGeom prst="rect">
            <a:avLst/>
          </a:prstGeom>
        </p:spPr>
      </p:pic>
      <p:pic>
        <p:nvPicPr>
          <p:cNvPr id="12" name="Picture 11">
            <a:extLst>
              <a:ext uri="{FF2B5EF4-FFF2-40B4-BE49-F238E27FC236}">
                <a16:creationId xmlns:a16="http://schemas.microsoft.com/office/drawing/2014/main" id="{F53DC563-B491-4F12-AB63-B9F5991C7D64}"/>
              </a:ext>
            </a:extLst>
          </p:cNvPr>
          <p:cNvPicPr>
            <a:picLocks noChangeAspect="1"/>
          </p:cNvPicPr>
          <p:nvPr/>
        </p:nvPicPr>
        <p:blipFill>
          <a:blip r:embed="rId5"/>
          <a:stretch>
            <a:fillRect/>
          </a:stretch>
        </p:blipFill>
        <p:spPr>
          <a:xfrm>
            <a:off x="8321809" y="1818803"/>
            <a:ext cx="2625342" cy="2200819"/>
          </a:xfrm>
          <a:prstGeom prst="rect">
            <a:avLst/>
          </a:prstGeom>
        </p:spPr>
      </p:pic>
      <p:pic>
        <p:nvPicPr>
          <p:cNvPr id="14" name="Picture 13">
            <a:extLst>
              <a:ext uri="{FF2B5EF4-FFF2-40B4-BE49-F238E27FC236}">
                <a16:creationId xmlns:a16="http://schemas.microsoft.com/office/drawing/2014/main" id="{862391F0-3AD1-44D4-A7F1-16D3489D5C01}"/>
              </a:ext>
            </a:extLst>
          </p:cNvPr>
          <p:cNvPicPr>
            <a:picLocks noChangeAspect="1"/>
          </p:cNvPicPr>
          <p:nvPr/>
        </p:nvPicPr>
        <p:blipFill>
          <a:blip r:embed="rId6"/>
          <a:stretch>
            <a:fillRect/>
          </a:stretch>
        </p:blipFill>
        <p:spPr>
          <a:xfrm>
            <a:off x="5617617" y="4673988"/>
            <a:ext cx="2472589" cy="2072766"/>
          </a:xfrm>
          <a:prstGeom prst="rect">
            <a:avLst/>
          </a:prstGeom>
        </p:spPr>
      </p:pic>
      <p:pic>
        <p:nvPicPr>
          <p:cNvPr id="16" name="Picture 15">
            <a:extLst>
              <a:ext uri="{FF2B5EF4-FFF2-40B4-BE49-F238E27FC236}">
                <a16:creationId xmlns:a16="http://schemas.microsoft.com/office/drawing/2014/main" id="{4E58E838-176E-48C3-908F-5637262BA2E0}"/>
              </a:ext>
            </a:extLst>
          </p:cNvPr>
          <p:cNvPicPr>
            <a:picLocks noChangeAspect="1"/>
          </p:cNvPicPr>
          <p:nvPr/>
        </p:nvPicPr>
        <p:blipFill>
          <a:blip r:embed="rId7"/>
          <a:stretch>
            <a:fillRect/>
          </a:stretch>
        </p:blipFill>
        <p:spPr>
          <a:xfrm>
            <a:off x="8321809" y="4166152"/>
            <a:ext cx="2702182" cy="2265233"/>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2498" t="36479" r="11358" b="36106"/>
          <a:stretch/>
        </p:blipFill>
        <p:spPr>
          <a:xfrm>
            <a:off x="7836309" y="245806"/>
            <a:ext cx="3342967" cy="902833"/>
          </a:xfrm>
          <a:prstGeom prst="rect">
            <a:avLst/>
          </a:prstGeom>
        </p:spPr>
      </p:pic>
    </p:spTree>
    <p:extLst>
      <p:ext uri="{BB962C8B-B14F-4D97-AF65-F5344CB8AC3E}">
        <p14:creationId xmlns:p14="http://schemas.microsoft.com/office/powerpoint/2010/main" val="329556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1001175"/>
          </a:xfrm>
        </p:spPr>
        <p:txBody>
          <a:bodyPr>
            <a:normAutofit/>
          </a:bodyPr>
          <a:lstStyle/>
          <a:p>
            <a:r>
              <a:rPr lang="en-US" dirty="0"/>
              <a:t>Help Me Grow Readiness Assessment</a:t>
            </a:r>
            <a:br>
              <a:rPr lang="en-US" dirty="0"/>
            </a:br>
            <a:r>
              <a:rPr lang="en-US" dirty="0"/>
              <a:t>Community: North Texas Area United Way, Wichita Falls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48FD6"/>
                </a:solidFill>
                <a:effectLst/>
                <a:uLnTx/>
                <a:uFillTx/>
                <a:latin typeface="Calibri" panose="020F0502020204030204" pitchFamily="34" charset="0"/>
                <a:ea typeface="+mn-ea"/>
                <a:cs typeface="Calibri" panose="020F0502020204030204" pitchFamily="34" charset="0"/>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Qs: What would be your best tip, lesson learned, or cautionary tale that you would have to share right now with another community exploring the HMG Model and considering affiliation?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This could be anything! No limits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FF0000"/>
                </a:solidFill>
                <a:effectLst/>
                <a:uLnTx/>
                <a:uFillTx/>
                <a:latin typeface="Gill Sans MT" panose="020B0502020104020203"/>
                <a:ea typeface="+mn-ea"/>
                <a:cs typeface="+mn-cs"/>
              </a:rPr>
              <a:t>Consider </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having a staff position to manage Help Me Grow.  There is a lot to learn and a lot of time commitment.  We are excited for the opportunity, but our plates are very full already.  We have 3 people sharing the management and implementation.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Also, remember that you don’t have to dump your work and start over.  We are simply analyzing our work to see what areas meet the core components and where we have gaps to work on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4516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North Texas Area United Way, Wichita Falls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83226" y="2104103"/>
            <a:ext cx="10156722"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rPr>
              <a:t>Core Component Work Group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Do any of your HMG Core Component Work Groups have a question about their role &amp; responsibilities? Are they fully familiar with the Model? Do they have any needs for resources, guidance, connection to other HMG systems? Questions? Challenges they are facing?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all Work Group members have access to the affiliate side of the HMG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We are just now at the point of completing informational meetings and getting the leadership team started.  We know that there will be questions and a need for guidance once each group is well informed and ready to go.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We currently do not have access for all group members to the HMG site. </a:t>
            </a:r>
            <a:r>
              <a:rPr kumimoji="0" 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Calibri" panose="020F0502020204030204" pitchFamily="34" charset="0"/>
              </a:rPr>
              <a:t>We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will want to set this up in the near future.</a:t>
            </a:r>
          </a:p>
        </p:txBody>
      </p:sp>
    </p:spTree>
    <p:extLst>
      <p:ext uri="{BB962C8B-B14F-4D97-AF65-F5344CB8AC3E}">
        <p14:creationId xmlns:p14="http://schemas.microsoft.com/office/powerpoint/2010/main" val="732320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606066"/>
            <a:ext cx="10515600" cy="928165"/>
          </a:xfrm>
        </p:spPr>
        <p:txBody>
          <a:bodyPr>
            <a:normAutofit/>
          </a:bodyPr>
          <a:lstStyle/>
          <a:p>
            <a:r>
              <a:rPr lang="en-US" dirty="0"/>
              <a:t>Help Me Grow Readiness Assessment</a:t>
            </a:r>
            <a:br>
              <a:rPr lang="en-US" dirty="0"/>
            </a:br>
            <a:r>
              <a:rPr lang="en-US" dirty="0"/>
              <a:t>Community: </a:t>
            </a:r>
            <a:r>
              <a:rPr lang="en-US" dirty="0" err="1"/>
              <a:t>ReadyKidSA</a:t>
            </a:r>
            <a:r>
              <a:rPr lang="en-US" dirty="0"/>
              <a:t> - United Way, Bexar 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19D39"/>
                </a:solidFill>
                <a:effectLst/>
                <a:uLnTx/>
                <a:uFillTx/>
                <a:latin typeface="Calibri" panose="020F0502020204030204" pitchFamily="34" charset="0"/>
                <a:ea typeface="+mn-ea"/>
                <a:cs typeface="Calibri" panose="020F0502020204030204" pitchFamily="34" charset="0"/>
              </a:rPr>
              <a:t>Utilizing the Readiness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Have you begun using the RAs in any way? (reviewed them, shared them, used them to identify Core Component Work Group members, passed to Work Groups, Leadership Teams, used them to better understand the requirements of the Model,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etc</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not, are you planning to employ them?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HMG Community Workgroup: 		United Way Internal Leadership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Baseline				- Communication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Check-In &amp; Focus			- Establishing quarterly milestones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06052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958911"/>
          </a:xfrm>
        </p:spPr>
        <p:txBody>
          <a:bodyPr>
            <a:normAutofit/>
          </a:bodyPr>
          <a:lstStyle/>
          <a:p>
            <a:r>
              <a:rPr lang="en-US" dirty="0"/>
              <a:t>Help Me Grow Readiness Assessment</a:t>
            </a:r>
            <a:br>
              <a:rPr lang="en-US" dirty="0"/>
            </a:br>
            <a:r>
              <a:rPr lang="en-US" dirty="0"/>
              <a:t>Community: </a:t>
            </a:r>
            <a:r>
              <a:rPr lang="en-US" dirty="0" err="1"/>
              <a:t>ReadyKidSA</a:t>
            </a:r>
            <a:r>
              <a:rPr lang="en-US" dirty="0"/>
              <a:t> – United Way, Bexar 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923694"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A1A8"/>
                </a:solidFill>
                <a:effectLst/>
                <a:uLnTx/>
                <a:uFillTx/>
                <a:latin typeface="Calibri" panose="020F0502020204030204" pitchFamily="34" charset="0"/>
                <a:ea typeface="+mn-ea"/>
                <a:cs typeface="Calibri" panose="020F0502020204030204" pitchFamily="34" charset="0"/>
              </a:rPr>
              <a:t>Ensuring joint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Qs: How are you planning to make certain key activities of the Model are jointly discussed across Core Component Work Groups to come to a consensus on a recommendation/decision?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is/will information, updates, questions, recommendations be funneled from Work Groups to Leadership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is the process when a Work Group has a question or needs guidance/support?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HMG Community Workgroup: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Local model – one HMG Workgroup of RKSA representatives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Leadership team is part of the work group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Focusing on 2 of the 4 components: Centralized Access Point &amp; Child Healthcare Provider Outreach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07098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1001175"/>
          </a:xfrm>
        </p:spPr>
        <p:txBody>
          <a:bodyPr>
            <a:normAutofit/>
          </a:bodyPr>
          <a:lstStyle/>
          <a:p>
            <a:r>
              <a:rPr lang="en-US" dirty="0"/>
              <a:t>Help Me Grow Readiness Assessment</a:t>
            </a:r>
            <a:br>
              <a:rPr lang="en-US" dirty="0"/>
            </a:br>
            <a:r>
              <a:rPr lang="en-US" dirty="0"/>
              <a:t>Community: </a:t>
            </a:r>
            <a:r>
              <a:rPr lang="en-US" dirty="0" err="1"/>
              <a:t>ReadyKidSA</a:t>
            </a:r>
            <a:r>
              <a:rPr lang="en-US" dirty="0"/>
              <a:t> – United Way, Bexar 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48FD6"/>
                </a:solidFill>
                <a:effectLst/>
                <a:uLnTx/>
                <a:uFillTx/>
                <a:latin typeface="Calibri" panose="020F0502020204030204" pitchFamily="34" charset="0"/>
                <a:ea typeface="+mn-ea"/>
                <a:cs typeface="Calibri" panose="020F0502020204030204" pitchFamily="34" charset="0"/>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Qs: What would be your best tip, lesson learned, or cautionary tale that you would have to share right now with another community exploring the HMG Model and considering affiliation?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This could be anything! No limits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Child Healthcare Physician Outreach: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Value add to physicians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Understanding existing processes / systems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rPr>
              <a:t>Supporting value based billing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67912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a:t>
            </a:r>
            <a:r>
              <a:rPr lang="en-US" dirty="0" err="1"/>
              <a:t>ReadyKidSA</a:t>
            </a:r>
            <a:r>
              <a:rPr lang="en-US" dirty="0"/>
              <a:t> – United Way, Bexar County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83226" y="2104103"/>
            <a:ext cx="10156722"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rPr>
              <a:t>Core Component Work Group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 Do any of your HMG Core Component Work Groups have a question about their role &amp; responsibilities? Are they fully familiar with the Model? Do they have any needs for resources, guidance, connection to other HMG systems? Questions? Challenges they are facing?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all Work Group members have access to the affiliate side of the HMG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Strong understanding of the model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Role clarification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Progression </a:t>
            </a:r>
            <a:r>
              <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&amp; Evolution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3204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26</a:t>
            </a:fld>
            <a:endParaRPr lang="en-US" dirty="0"/>
          </a:p>
        </p:txBody>
      </p:sp>
      <p:sp>
        <p:nvSpPr>
          <p:cNvPr id="3" name="TextBox 2"/>
          <p:cNvSpPr txBox="1"/>
          <p:nvPr/>
        </p:nvSpPr>
        <p:spPr>
          <a:xfrm>
            <a:off x="1061884" y="2820595"/>
            <a:ext cx="6754761" cy="769441"/>
          </a:xfrm>
          <a:prstGeom prst="rect">
            <a:avLst/>
          </a:prstGeom>
          <a:noFill/>
        </p:spPr>
        <p:txBody>
          <a:bodyPr wrap="square" rtlCol="0">
            <a:spAutoFit/>
          </a:bodyPr>
          <a:lstStyle/>
          <a:p>
            <a:r>
              <a:rPr lang="en-US" sz="4400" b="1" dirty="0" smtClean="0">
                <a:solidFill>
                  <a:srgbClr val="FFFFFF"/>
                </a:solidFill>
              </a:rPr>
              <a:t>Discussion</a:t>
            </a:r>
            <a:endParaRPr lang="en-US" sz="4400" b="1" dirty="0">
              <a:solidFill>
                <a:srgbClr val="FFFFFF"/>
              </a:solidFill>
            </a:endParaRPr>
          </a:p>
        </p:txBody>
      </p:sp>
    </p:spTree>
    <p:extLst>
      <p:ext uri="{BB962C8B-B14F-4D97-AF65-F5344CB8AC3E}">
        <p14:creationId xmlns:p14="http://schemas.microsoft.com/office/powerpoint/2010/main" val="3360372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374" y="611566"/>
            <a:ext cx="10515600" cy="491864"/>
          </a:xfrm>
        </p:spPr>
        <p:txBody>
          <a:bodyPr/>
          <a:lstStyle/>
          <a:p>
            <a:r>
              <a:rPr lang="en-US" dirty="0" smtClean="0"/>
              <a:t>Coming Up</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27</a:t>
            </a:fld>
            <a:endParaRPr lang="en-US" dirty="0"/>
          </a:p>
        </p:txBody>
      </p:sp>
      <p:sp>
        <p:nvSpPr>
          <p:cNvPr id="5" name="TextBox 4"/>
          <p:cNvSpPr txBox="1"/>
          <p:nvPr/>
        </p:nvSpPr>
        <p:spPr>
          <a:xfrm>
            <a:off x="837374" y="1612491"/>
            <a:ext cx="10579510" cy="4431983"/>
          </a:xfrm>
          <a:prstGeom prst="rect">
            <a:avLst/>
          </a:prstGeom>
          <a:noFill/>
        </p:spPr>
        <p:txBody>
          <a:bodyPr wrap="square" rtlCol="0">
            <a:spAutoFit/>
          </a:bodyPr>
          <a:lstStyle/>
          <a:p>
            <a:r>
              <a:rPr lang="en-US" sz="2400" b="1" dirty="0" smtClean="0">
                <a:solidFill>
                  <a:srgbClr val="E19D39"/>
                </a:solidFill>
              </a:rPr>
              <a:t>Texas-specific: </a:t>
            </a:r>
          </a:p>
          <a:p>
            <a:pPr marL="285750" indent="-285750">
              <a:buFont typeface="Arial" panose="020B0604020202020204" pitchFamily="34" charset="0"/>
              <a:buChar char="•"/>
            </a:pPr>
            <a:r>
              <a:rPr lang="en-US" sz="2400" dirty="0" smtClean="0"/>
              <a:t>BEMI session – March 25, Getting Started with Help Me Grow Child Health Care Provider Outreach </a:t>
            </a:r>
            <a:endParaRPr lang="en-US" sz="2400" dirty="0"/>
          </a:p>
          <a:p>
            <a:pPr marL="285750" indent="-285750">
              <a:buFont typeface="Arial" panose="020B0604020202020204" pitchFamily="34" charset="0"/>
              <a:buChar char="•"/>
            </a:pPr>
            <a:r>
              <a:rPr lang="en-US" sz="2400" dirty="0" smtClean="0"/>
              <a:t>HMG Texas community cohort resource hub</a:t>
            </a:r>
          </a:p>
          <a:p>
            <a:pPr marL="285750" indent="-285750">
              <a:buFont typeface="Arial" panose="020B0604020202020204" pitchFamily="34" charset="0"/>
              <a:buChar char="•"/>
            </a:pPr>
            <a:r>
              <a:rPr lang="en-US" sz="2400" dirty="0" smtClean="0"/>
              <a:t>Brief survey to facilitate connection call between each community and an established affiliate well-positioned to share content on current priorities</a:t>
            </a:r>
          </a:p>
          <a:p>
            <a:endParaRPr lang="en-US" sz="2400" dirty="0" smtClean="0"/>
          </a:p>
          <a:p>
            <a:r>
              <a:rPr lang="en-US" sz="2400" b="1" dirty="0" smtClean="0">
                <a:solidFill>
                  <a:srgbClr val="E19D39"/>
                </a:solidFill>
              </a:rPr>
              <a:t>Network-wide:</a:t>
            </a:r>
            <a:endParaRPr lang="en-US" sz="2400" b="1" dirty="0">
              <a:solidFill>
                <a:srgbClr val="E19D39"/>
              </a:solidFill>
            </a:endParaRPr>
          </a:p>
          <a:p>
            <a:pPr marL="285750" indent="-285750">
              <a:buFont typeface="Arial" panose="020B0604020202020204" pitchFamily="34" charset="0"/>
              <a:buChar char="•"/>
            </a:pPr>
            <a:r>
              <a:rPr lang="en-US" sz="2400" dirty="0" smtClean="0"/>
              <a:t>Going Virtual with Help Me Grow Outreach four-part webinar series, every Wednesday in April, registration goes out tomorrow</a:t>
            </a:r>
            <a:endParaRPr lang="en-US" sz="2400" dirty="0"/>
          </a:p>
          <a:p>
            <a:pPr marL="285750" indent="-285750">
              <a:buFont typeface="Arial" panose="020B0604020202020204" pitchFamily="34" charset="0"/>
              <a:buChar char="•"/>
            </a:pPr>
            <a:r>
              <a:rPr lang="en-US" sz="2400" dirty="0" smtClean="0"/>
              <a:t>Help Me Grow National Forum call for proposals opens March 29</a:t>
            </a:r>
          </a:p>
          <a:p>
            <a:endParaRPr lang="en-US" dirty="0"/>
          </a:p>
        </p:txBody>
      </p:sp>
    </p:spTree>
    <p:extLst>
      <p:ext uri="{BB962C8B-B14F-4D97-AF65-F5344CB8AC3E}">
        <p14:creationId xmlns:p14="http://schemas.microsoft.com/office/powerpoint/2010/main" val="959364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481" y="2846831"/>
            <a:ext cx="3454372" cy="888001"/>
          </a:xfrm>
          <a:prstGeom prst="rect">
            <a:avLst/>
          </a:prstGeom>
        </p:spPr>
      </p:pic>
    </p:spTree>
    <p:extLst>
      <p:ext uri="{BB962C8B-B14F-4D97-AF65-F5344CB8AC3E}">
        <p14:creationId xmlns:p14="http://schemas.microsoft.com/office/powerpoint/2010/main" val="105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498" t="36479" r="11358" b="36106"/>
          <a:stretch/>
        </p:blipFill>
        <p:spPr>
          <a:xfrm>
            <a:off x="7718323" y="245806"/>
            <a:ext cx="3460954" cy="934698"/>
          </a:xfrm>
          <a:prstGeom prst="rect">
            <a:avLst/>
          </a:prstGeom>
        </p:spPr>
      </p:pic>
      <p:sp>
        <p:nvSpPr>
          <p:cNvPr id="2" name="Title 1"/>
          <p:cNvSpPr>
            <a:spLocks noGrp="1"/>
          </p:cNvSpPr>
          <p:nvPr>
            <p:ph type="title"/>
          </p:nvPr>
        </p:nvSpPr>
        <p:spPr>
          <a:xfrm>
            <a:off x="837374" y="580503"/>
            <a:ext cx="10515600" cy="958911"/>
          </a:xfrm>
        </p:spPr>
        <p:txBody>
          <a:bodyPr>
            <a:normAutofit/>
          </a:bodyPr>
          <a:lstStyle/>
          <a:p>
            <a:r>
              <a:rPr lang="en-US" dirty="0"/>
              <a:t>Help Me Grow Readiness Assessment</a:t>
            </a:r>
            <a:br>
              <a:rPr lang="en-US" dirty="0"/>
            </a:br>
            <a:r>
              <a:rPr lang="en-US" dirty="0"/>
              <a:t>Community: </a:t>
            </a:r>
            <a:r>
              <a:rPr lang="en-US" dirty="0" smtClean="0"/>
              <a:t>Help Me Grow </a:t>
            </a:r>
            <a:r>
              <a:rPr lang="en-US" dirty="0"/>
              <a:t>Rio Grande Valley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14400" y="1907458"/>
            <a:ext cx="10747078"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A1A8"/>
                </a:solidFill>
                <a:effectLst/>
                <a:uLnTx/>
                <a:uFillTx/>
                <a:latin typeface="Calibri" panose="020F0502020204030204" pitchFamily="34" charset="0"/>
                <a:ea typeface="+mn-ea"/>
                <a:cs typeface="Calibri" panose="020F0502020204030204" pitchFamily="34" charset="0"/>
              </a:rPr>
              <a:t>Ensuring joint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Workgroups meet and then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Report back to the large Coalition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Family  Community Outreach is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First work group 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Next work group formed is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Centralized Access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Both work groups report back to the larger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Coalition/Leadership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7D795CD8-FC9A-4F42-90AC-FE4949E77F68}"/>
              </a:ext>
            </a:extLst>
          </p:cNvPr>
          <p:cNvPicPr>
            <a:picLocks noChangeAspect="1"/>
          </p:cNvPicPr>
          <p:nvPr/>
        </p:nvPicPr>
        <p:blipFill>
          <a:blip r:embed="rId3"/>
          <a:stretch>
            <a:fillRect/>
          </a:stretch>
        </p:blipFill>
        <p:spPr>
          <a:xfrm>
            <a:off x="5632397" y="1634186"/>
            <a:ext cx="4026432" cy="5210676"/>
          </a:xfrm>
          <a:prstGeom prst="rect">
            <a:avLst/>
          </a:prstGeom>
        </p:spPr>
      </p:pic>
    </p:spTree>
    <p:extLst>
      <p:ext uri="{BB962C8B-B14F-4D97-AF65-F5344CB8AC3E}">
        <p14:creationId xmlns:p14="http://schemas.microsoft.com/office/powerpoint/2010/main" val="149541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2498" t="36479" r="11358" b="36106"/>
          <a:stretch/>
        </p:blipFill>
        <p:spPr>
          <a:xfrm>
            <a:off x="7718323" y="245806"/>
            <a:ext cx="3460954" cy="934698"/>
          </a:xfrm>
          <a:prstGeom prst="rect">
            <a:avLst/>
          </a:prstGeom>
        </p:spPr>
      </p:pic>
      <p:sp>
        <p:nvSpPr>
          <p:cNvPr id="2" name="Title 1"/>
          <p:cNvSpPr>
            <a:spLocks noGrp="1"/>
          </p:cNvSpPr>
          <p:nvPr>
            <p:ph type="title"/>
          </p:nvPr>
        </p:nvSpPr>
        <p:spPr>
          <a:xfrm>
            <a:off x="837374" y="580503"/>
            <a:ext cx="10515600" cy="1001175"/>
          </a:xfrm>
        </p:spPr>
        <p:txBody>
          <a:bodyPr>
            <a:normAutofit/>
          </a:bodyPr>
          <a:lstStyle/>
          <a:p>
            <a:r>
              <a:rPr lang="en-US" dirty="0"/>
              <a:t>Help Me Grow Readiness Assessment</a:t>
            </a:r>
            <a:br>
              <a:rPr lang="en-US" dirty="0"/>
            </a:br>
            <a:r>
              <a:rPr lang="en-US" dirty="0"/>
              <a:t>Community: </a:t>
            </a:r>
            <a:r>
              <a:rPr lang="en-US" dirty="0" smtClean="0"/>
              <a:t>Help Me Grow </a:t>
            </a:r>
            <a:r>
              <a:rPr lang="en-US" dirty="0"/>
              <a:t>Rio Grande Valley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737785" y="1589978"/>
            <a:ext cx="10747078"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48FD6"/>
                </a:solidFill>
                <a:effectLst/>
                <a:uLnTx/>
                <a:uFillTx/>
                <a:latin typeface="Calibri" panose="020F0502020204030204" pitchFamily="34" charset="0"/>
                <a:ea typeface="+mn-ea"/>
                <a:cs typeface="Calibri" panose="020F0502020204030204" pitchFamily="34" charset="0"/>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Keep plugging</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look for a partner that shows a spark and will move the process forward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find the “what’s in it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                   Keep the larger Coalition/leadership group engaged-</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 nugget that was shared and has 	         						             been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                   Keep Reviewing the core components:   </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keeps the group on the path and helps stop the   						    wandering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1800" b="1" i="0" u="none" strike="noStrike" kern="1200" cap="none" spc="0" normalizeH="0" baseline="0" noProof="0" dirty="0">
                <a:ln>
                  <a:noFill/>
                </a:ln>
                <a:solidFill>
                  <a:srgbClr val="000000"/>
                </a:solidFill>
                <a:effectLst/>
                <a:uLnTx/>
                <a:uFillTx/>
                <a:latin typeface="Gill Sans MT" panose="020B0502020104020203"/>
                <a:ea typeface="+mn-ea"/>
                <a:cs typeface="+mn-cs"/>
              </a:rPr>
              <a:t>Don’t wait for everything to be perfect-</a:t>
            </a: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move with what you have and continue to refine 						      and define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488A035F-AA41-43D8-9310-7F60D0C4A8D7}"/>
              </a:ext>
            </a:extLst>
          </p:cNvPr>
          <p:cNvPicPr>
            <a:picLocks noChangeAspect="1"/>
          </p:cNvPicPr>
          <p:nvPr/>
        </p:nvPicPr>
        <p:blipFill>
          <a:blip r:embed="rId3"/>
          <a:stretch>
            <a:fillRect/>
          </a:stretch>
        </p:blipFill>
        <p:spPr>
          <a:xfrm>
            <a:off x="949621" y="1893425"/>
            <a:ext cx="1543294" cy="1293740"/>
          </a:xfrm>
          <a:prstGeom prst="rect">
            <a:avLst/>
          </a:prstGeom>
        </p:spPr>
      </p:pic>
      <p:pic>
        <p:nvPicPr>
          <p:cNvPr id="8" name="Picture 7">
            <a:extLst>
              <a:ext uri="{FF2B5EF4-FFF2-40B4-BE49-F238E27FC236}">
                <a16:creationId xmlns:a16="http://schemas.microsoft.com/office/drawing/2014/main" id="{8AB1A699-9445-478B-83AB-FAEA35A6414A}"/>
              </a:ext>
            </a:extLst>
          </p:cNvPr>
          <p:cNvPicPr>
            <a:picLocks noChangeAspect="1"/>
          </p:cNvPicPr>
          <p:nvPr/>
        </p:nvPicPr>
        <p:blipFill>
          <a:blip r:embed="rId4"/>
          <a:stretch>
            <a:fillRect/>
          </a:stretch>
        </p:blipFill>
        <p:spPr>
          <a:xfrm>
            <a:off x="1074178" y="2887831"/>
            <a:ext cx="1207683" cy="1012398"/>
          </a:xfrm>
          <a:prstGeom prst="rect">
            <a:avLst/>
          </a:prstGeom>
        </p:spPr>
      </p:pic>
      <p:pic>
        <p:nvPicPr>
          <p:cNvPr id="10" name="Picture 9">
            <a:extLst>
              <a:ext uri="{FF2B5EF4-FFF2-40B4-BE49-F238E27FC236}">
                <a16:creationId xmlns:a16="http://schemas.microsoft.com/office/drawing/2014/main" id="{B911374E-0E45-4595-8612-55B2049215A6}"/>
              </a:ext>
            </a:extLst>
          </p:cNvPr>
          <p:cNvPicPr>
            <a:picLocks noChangeAspect="1"/>
          </p:cNvPicPr>
          <p:nvPr/>
        </p:nvPicPr>
        <p:blipFill>
          <a:blip r:embed="rId5"/>
          <a:stretch>
            <a:fillRect/>
          </a:stretch>
        </p:blipFill>
        <p:spPr>
          <a:xfrm>
            <a:off x="987681" y="3908529"/>
            <a:ext cx="1294180" cy="1084908"/>
          </a:xfrm>
          <a:prstGeom prst="rect">
            <a:avLst/>
          </a:prstGeom>
        </p:spPr>
      </p:pic>
      <p:pic>
        <p:nvPicPr>
          <p:cNvPr id="12" name="Picture 11">
            <a:extLst>
              <a:ext uri="{FF2B5EF4-FFF2-40B4-BE49-F238E27FC236}">
                <a16:creationId xmlns:a16="http://schemas.microsoft.com/office/drawing/2014/main" id="{605743C5-CD63-4F9B-B97F-4A7DC989A967}"/>
              </a:ext>
            </a:extLst>
          </p:cNvPr>
          <p:cNvPicPr>
            <a:picLocks noChangeAspect="1"/>
          </p:cNvPicPr>
          <p:nvPr/>
        </p:nvPicPr>
        <p:blipFill>
          <a:blip r:embed="rId6"/>
          <a:stretch>
            <a:fillRect/>
          </a:stretch>
        </p:blipFill>
        <p:spPr>
          <a:xfrm>
            <a:off x="837374" y="4840116"/>
            <a:ext cx="1543294" cy="1293740"/>
          </a:xfrm>
          <a:prstGeom prst="rect">
            <a:avLst/>
          </a:prstGeom>
        </p:spPr>
      </p:pic>
    </p:spTree>
    <p:extLst>
      <p:ext uri="{BB962C8B-B14F-4D97-AF65-F5344CB8AC3E}">
        <p14:creationId xmlns:p14="http://schemas.microsoft.com/office/powerpoint/2010/main" val="86840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498" t="36479" r="11358" b="36106"/>
          <a:stretch/>
        </p:blipFill>
        <p:spPr>
          <a:xfrm>
            <a:off x="7718323" y="245806"/>
            <a:ext cx="3460954" cy="934698"/>
          </a:xfrm>
          <a:prstGeom prst="rect">
            <a:avLst/>
          </a:prstGeom>
        </p:spPr>
      </p:pic>
      <p:pic>
        <p:nvPicPr>
          <p:cNvPr id="7" name="Picture 6">
            <a:extLst>
              <a:ext uri="{FF2B5EF4-FFF2-40B4-BE49-F238E27FC236}">
                <a16:creationId xmlns:a16="http://schemas.microsoft.com/office/drawing/2014/main" id="{0961C843-D3DB-466F-8537-E92BC53C1E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4819" y="2827724"/>
            <a:ext cx="1905641" cy="2294873"/>
          </a:xfrm>
          <a:prstGeom prst="rect">
            <a:avLst/>
          </a:prstGeom>
          <a:noFill/>
          <a:ln>
            <a:noFill/>
          </a:ln>
        </p:spPr>
      </p:pic>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a:t>
            </a:r>
            <a:r>
              <a:rPr lang="en-US" dirty="0" smtClean="0"/>
              <a:t>Help Me Grow </a:t>
            </a:r>
            <a:r>
              <a:rPr lang="en-US" dirty="0"/>
              <a:t>Rio Grande Valley</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4" name="TextBox 3"/>
          <p:cNvSpPr txBox="1"/>
          <p:nvPr/>
        </p:nvSpPr>
        <p:spPr>
          <a:xfrm>
            <a:off x="963025" y="1629486"/>
            <a:ext cx="10156722"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86036"/>
                </a:solidFill>
                <a:effectLst/>
                <a:uLnTx/>
                <a:uFillTx/>
                <a:latin typeface="Calibri" panose="020F0502020204030204" pitchFamily="34" charset="0"/>
                <a:ea typeface="+mn-ea"/>
                <a:cs typeface="Calibri" panose="020F0502020204030204" pitchFamily="34" charset="0"/>
              </a:rPr>
              <a:t>Core Component Work Group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Specific tasks with follow up has moved the group toward the bigger picture.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Example:  </a:t>
            </a:r>
            <a:r>
              <a:rPr kumimoji="0" lang="en-US" sz="1400" b="0"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Family and Community Outreach work group focused 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Joint professional development presentation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Joint invitation to a family group connection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School of Medicine Outreach Project </a:t>
            </a: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Example:  </a:t>
            </a:r>
            <a:r>
              <a:rPr kumimoji="0" lang="en-US" sz="1400" b="0"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Centralized Access Point work group: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HMG partners on Easterseals website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211 presented on options to create HMG group</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Continue to review the core components and the HMG framework– each meeting builds stronger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Shared the HMG website as a source of reference and resources</a:t>
            </a: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p>
        </p:txBody>
      </p:sp>
      <p:sp>
        <p:nvSpPr>
          <p:cNvPr id="5" name="Star: 5 Points 4">
            <a:extLst>
              <a:ext uri="{FF2B5EF4-FFF2-40B4-BE49-F238E27FC236}">
                <a16:creationId xmlns:a16="http://schemas.microsoft.com/office/drawing/2014/main" id="{B97021C5-0288-4B14-92D2-528846F2F16F}"/>
              </a:ext>
            </a:extLst>
          </p:cNvPr>
          <p:cNvSpPr/>
          <p:nvPr/>
        </p:nvSpPr>
        <p:spPr>
          <a:xfrm>
            <a:off x="1316367" y="3166192"/>
            <a:ext cx="414938" cy="39188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994453F9-5F8E-4AE0-8A93-A6F728DCF787}"/>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14769" y="2827724"/>
            <a:ext cx="3081297" cy="2097364"/>
          </a:xfrm>
          <a:prstGeom prst="rect">
            <a:avLst/>
          </a:prstGeom>
          <a:noFill/>
          <a:ln>
            <a:noFill/>
          </a:ln>
        </p:spPr>
      </p:pic>
    </p:spTree>
    <p:extLst>
      <p:ext uri="{BB962C8B-B14F-4D97-AF65-F5344CB8AC3E}">
        <p14:creationId xmlns:p14="http://schemas.microsoft.com/office/powerpoint/2010/main" val="103776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52262-9B0A-E64D-B1C3-707FD47A2213}" type="slidenum">
              <a:rPr lang="en-US" smtClean="0"/>
              <a:pPr/>
              <a:t>6</a:t>
            </a:fld>
            <a:endParaRPr lang="en-US" dirty="0"/>
          </a:p>
        </p:txBody>
      </p:sp>
      <p:pic>
        <p:nvPicPr>
          <p:cNvPr id="6" name="Picture 5"/>
          <p:cNvPicPr>
            <a:picLocks noChangeAspect="1"/>
          </p:cNvPicPr>
          <p:nvPr/>
        </p:nvPicPr>
        <p:blipFill rotWithShape="1">
          <a:blip r:embed="rId2"/>
          <a:srcRect t="27228"/>
          <a:stretch/>
        </p:blipFill>
        <p:spPr>
          <a:xfrm>
            <a:off x="449759" y="1906542"/>
            <a:ext cx="11388335" cy="3846952"/>
          </a:xfrm>
          <a:prstGeom prst="rect">
            <a:avLst/>
          </a:prstGeom>
        </p:spPr>
      </p:pic>
      <p:sp>
        <p:nvSpPr>
          <p:cNvPr id="7" name="TextBox 6"/>
          <p:cNvSpPr txBox="1"/>
          <p:nvPr/>
        </p:nvSpPr>
        <p:spPr>
          <a:xfrm>
            <a:off x="11041626" y="255639"/>
            <a:ext cx="1061884" cy="1209367"/>
          </a:xfrm>
          <a:prstGeom prst="rect">
            <a:avLst/>
          </a:prstGeom>
          <a:solidFill>
            <a:schemeClr val="bg1"/>
          </a:solidFill>
        </p:spPr>
        <p:txBody>
          <a:bodyPr wrap="square" rtlCol="0">
            <a:spAutoFit/>
          </a:bodyPr>
          <a:lstStyle/>
          <a:p>
            <a:endParaRPr lang="en-US"/>
          </a:p>
        </p:txBody>
      </p:sp>
      <p:sp>
        <p:nvSpPr>
          <p:cNvPr id="5" name="Title 1"/>
          <p:cNvSpPr>
            <a:spLocks noGrp="1"/>
          </p:cNvSpPr>
          <p:nvPr>
            <p:ph type="title"/>
          </p:nvPr>
        </p:nvSpPr>
        <p:spPr>
          <a:xfrm>
            <a:off x="837374" y="580503"/>
            <a:ext cx="10515600" cy="1001175"/>
          </a:xfrm>
        </p:spPr>
        <p:txBody>
          <a:bodyPr>
            <a:normAutofit/>
          </a:bodyPr>
          <a:lstStyle/>
          <a:p>
            <a:r>
              <a:rPr lang="en-US" dirty="0" smtClean="0"/>
              <a:t>Help Me Grow Readiness Assessment</a:t>
            </a:r>
            <a:br>
              <a:rPr lang="en-US" dirty="0" smtClean="0"/>
            </a:br>
            <a:r>
              <a:rPr lang="en-US" dirty="0" smtClean="0"/>
              <a:t>Community: Help Me Grow El Paso</a:t>
            </a:r>
            <a:endParaRPr lang="en-US" dirty="0"/>
          </a:p>
        </p:txBody>
      </p:sp>
    </p:spTree>
    <p:extLst>
      <p:ext uri="{BB962C8B-B14F-4D97-AF65-F5344CB8AC3E}">
        <p14:creationId xmlns:p14="http://schemas.microsoft.com/office/powerpoint/2010/main" val="63286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752262-9B0A-E64D-B1C3-707FD47A2213}" type="slidenum">
              <a:rPr lang="en-US" smtClean="0"/>
              <a:pPr/>
              <a:t>7</a:t>
            </a:fld>
            <a:endParaRPr lang="en-US" dirty="0"/>
          </a:p>
        </p:txBody>
      </p:sp>
      <p:pic>
        <p:nvPicPr>
          <p:cNvPr id="6" name="Picture 5"/>
          <p:cNvPicPr>
            <a:picLocks noChangeAspect="1"/>
          </p:cNvPicPr>
          <p:nvPr/>
        </p:nvPicPr>
        <p:blipFill rotWithShape="1">
          <a:blip r:embed="rId3"/>
          <a:srcRect b="12427"/>
          <a:stretch/>
        </p:blipFill>
        <p:spPr>
          <a:xfrm>
            <a:off x="866313" y="1995948"/>
            <a:ext cx="10803961" cy="4227871"/>
          </a:xfrm>
          <a:prstGeom prst="rect">
            <a:avLst/>
          </a:prstGeom>
        </p:spPr>
      </p:pic>
      <p:sp>
        <p:nvSpPr>
          <p:cNvPr id="5" name="Title 1"/>
          <p:cNvSpPr>
            <a:spLocks noGrp="1"/>
          </p:cNvSpPr>
          <p:nvPr>
            <p:ph type="title"/>
          </p:nvPr>
        </p:nvSpPr>
        <p:spPr>
          <a:xfrm>
            <a:off x="837374" y="580503"/>
            <a:ext cx="10515600" cy="1001175"/>
          </a:xfrm>
        </p:spPr>
        <p:txBody>
          <a:bodyPr>
            <a:normAutofit/>
          </a:bodyPr>
          <a:lstStyle/>
          <a:p>
            <a:r>
              <a:rPr lang="en-US" dirty="0" smtClean="0"/>
              <a:t>Help Me Grow Readiness Assessment</a:t>
            </a:r>
            <a:br>
              <a:rPr lang="en-US" dirty="0" smtClean="0"/>
            </a:br>
            <a:r>
              <a:rPr lang="en-US" dirty="0" smtClean="0"/>
              <a:t>Community: Help Me Grow El Paso</a:t>
            </a:r>
            <a:endParaRPr lang="en-US" dirty="0"/>
          </a:p>
        </p:txBody>
      </p:sp>
    </p:spTree>
    <p:extLst>
      <p:ext uri="{BB962C8B-B14F-4D97-AF65-F5344CB8AC3E}">
        <p14:creationId xmlns:p14="http://schemas.microsoft.com/office/powerpoint/2010/main" val="401326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80503"/>
            <a:ext cx="10515600" cy="1001175"/>
          </a:xfrm>
        </p:spPr>
        <p:txBody>
          <a:bodyPr>
            <a:normAutofit/>
          </a:bodyPr>
          <a:lstStyle/>
          <a:p>
            <a:r>
              <a:rPr lang="en-US" dirty="0" smtClean="0"/>
              <a:t>Help Me Grow Readiness Assessment</a:t>
            </a:r>
            <a:br>
              <a:rPr lang="en-US" dirty="0" smtClean="0"/>
            </a:br>
            <a:r>
              <a:rPr lang="en-US" dirty="0" smtClean="0"/>
              <a:t>Community: Help Me Grow El Paso</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914400" y="2183222"/>
            <a:ext cx="10840984" cy="3136030"/>
          </a:xfrm>
          <a:prstGeom prst="rect">
            <a:avLst/>
          </a:prstGeom>
        </p:spPr>
      </p:pic>
    </p:spTree>
    <p:extLst>
      <p:ext uri="{BB962C8B-B14F-4D97-AF65-F5344CB8AC3E}">
        <p14:creationId xmlns:p14="http://schemas.microsoft.com/office/powerpoint/2010/main" val="4054393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74" y="579120"/>
            <a:ext cx="10515600" cy="1036320"/>
          </a:xfrm>
        </p:spPr>
        <p:txBody>
          <a:bodyPr>
            <a:normAutofit/>
          </a:bodyPr>
          <a:lstStyle/>
          <a:p>
            <a:r>
              <a:rPr lang="en-US" dirty="0"/>
              <a:t>Help Me Grow Readiness Assessment</a:t>
            </a:r>
            <a:br>
              <a:rPr lang="en-US" dirty="0"/>
            </a:br>
            <a:r>
              <a:rPr lang="en-US" dirty="0"/>
              <a:t>Community: </a:t>
            </a:r>
            <a:r>
              <a:rPr lang="en-US" dirty="0" smtClean="0"/>
              <a:t>Help Me Grow El Paso</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757084" y="1930073"/>
            <a:ext cx="10835148" cy="3929602"/>
          </a:xfrm>
          <a:prstGeom prst="rect">
            <a:avLst/>
          </a:prstGeom>
        </p:spPr>
      </p:pic>
    </p:spTree>
    <p:extLst>
      <p:ext uri="{BB962C8B-B14F-4D97-AF65-F5344CB8AC3E}">
        <p14:creationId xmlns:p14="http://schemas.microsoft.com/office/powerpoint/2010/main" val="3024082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6030</TotalTime>
  <Words>2232</Words>
  <Application>Microsoft Office PowerPoint</Application>
  <PresentationFormat>Widescreen</PresentationFormat>
  <Paragraphs>271</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Acumin Pro</vt:lpstr>
      <vt:lpstr>Arial</vt:lpstr>
      <vt:lpstr>Calibri</vt:lpstr>
      <vt:lpstr>Gill Sans MT</vt:lpstr>
      <vt:lpstr>Lato</vt:lpstr>
      <vt:lpstr>Office Theme</vt:lpstr>
      <vt:lpstr>PowerPoint Presentation</vt:lpstr>
      <vt:lpstr>Help Me Grow Readiness Assessment Community: Help Me Grow Rio Grande Valley</vt:lpstr>
      <vt:lpstr>Help Me Grow Readiness Assessment Community: Help Me Grow Rio Grande Valley</vt:lpstr>
      <vt:lpstr>Help Me Grow Readiness Assessment Community: Help Me Grow Rio Grande Valley</vt:lpstr>
      <vt:lpstr>Help Me Grow Readiness Assessment Community: Help Me Grow Rio Grande Valley</vt:lpstr>
      <vt:lpstr>Help Me Grow Readiness Assessment Community: Help Me Grow El Paso</vt:lpstr>
      <vt:lpstr>Help Me Grow Readiness Assessment Community: Help Me Grow El Paso</vt:lpstr>
      <vt:lpstr>Help Me Grow Readiness Assessment Community: Help Me Grow El Paso</vt:lpstr>
      <vt:lpstr>Help Me Grow Readiness Assessment Community: Help Me Grow El Paso</vt:lpstr>
      <vt:lpstr>Help Me Grow Readiness Assessment Community: Help Me Grow North Texas</vt:lpstr>
      <vt:lpstr>Help Me Grow Readiness Assessment Community: Help Me Grow North Texas</vt:lpstr>
      <vt:lpstr>Help Me Grow Readiness Assessment Community: Help Me Grow North Texas</vt:lpstr>
      <vt:lpstr>Help Me Grow Readiness Assessment Community:  Help Me Grow North Texas</vt:lpstr>
      <vt:lpstr>Help Me Grow Readiness Assessment Community:  Help Me Grow Austin/Travis County</vt:lpstr>
      <vt:lpstr>Help Me Grow Readiness Assessment Community:  Help Me Grow Austin/Travis County</vt:lpstr>
      <vt:lpstr>Help Me Grow Readiness Assessment Community:  Help Me Grow Austin/Travis County</vt:lpstr>
      <vt:lpstr>Help Me Grow Readiness Assessment Community:  Help Me Grow Austin/Travis County</vt:lpstr>
      <vt:lpstr>Help Me Grow Readiness Assessment Community: North Texas Area United Way, Wichita Falls</vt:lpstr>
      <vt:lpstr>Help Me Grow Readiness Assessment Community: North Texas Area UW, Wichita Falls</vt:lpstr>
      <vt:lpstr>Help Me Grow Readiness Assessment Community: North Texas Area United Way, Wichita Falls</vt:lpstr>
      <vt:lpstr>Help Me Grow Readiness Assessment Community: North Texas Area United Way, Wichita Falls</vt:lpstr>
      <vt:lpstr>Help Me Grow Readiness Assessment Community: ReadyKidSA - United Way, Bexar County</vt:lpstr>
      <vt:lpstr>Help Me Grow Readiness Assessment Community: ReadyKidSA – United Way, Bexar County</vt:lpstr>
      <vt:lpstr>Help Me Grow Readiness Assessment Community: ReadyKidSA – United Way, Bexar County</vt:lpstr>
      <vt:lpstr>Help Me Grow Readiness Assessment Community: ReadyKidSA – United Way, Bexar County</vt:lpstr>
      <vt:lpstr>PowerPoint Presentation</vt:lpstr>
      <vt:lpstr>Coming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Connolly</dc:creator>
  <cp:lastModifiedBy>Zucker, Sarah</cp:lastModifiedBy>
  <cp:revision>70</cp:revision>
  <cp:lastPrinted>2019-04-12T14:56:32Z</cp:lastPrinted>
  <dcterms:created xsi:type="dcterms:W3CDTF">2019-01-04T20:01:19Z</dcterms:created>
  <dcterms:modified xsi:type="dcterms:W3CDTF">2021-03-16T17:44:19Z</dcterms:modified>
</cp:coreProperties>
</file>